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  <p:sldMasterId id="2147483791" r:id="rId2"/>
  </p:sldMasterIdLst>
  <p:sldIdLst>
    <p:sldId id="256" r:id="rId3"/>
    <p:sldId id="257" r:id="rId4"/>
    <p:sldId id="276" r:id="rId5"/>
    <p:sldId id="277" r:id="rId6"/>
    <p:sldId id="278" r:id="rId7"/>
    <p:sldId id="260" r:id="rId8"/>
    <p:sldId id="262" r:id="rId9"/>
    <p:sldId id="263" r:id="rId10"/>
    <p:sldId id="264" r:id="rId11"/>
    <p:sldId id="265" r:id="rId12"/>
    <p:sldId id="279" r:id="rId13"/>
    <p:sldId id="280" r:id="rId14"/>
    <p:sldId id="281" r:id="rId15"/>
    <p:sldId id="282" r:id="rId16"/>
    <p:sldId id="269" r:id="rId17"/>
    <p:sldId id="283" r:id="rId18"/>
    <p:sldId id="272" r:id="rId19"/>
    <p:sldId id="284" r:id="rId20"/>
    <p:sldId id="275" r:id="rId21"/>
    <p:sldId id="285" r:id="rId22"/>
    <p:sldId id="286" r:id="rId23"/>
    <p:sldId id="28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58FB7C3-9A86-4D4A-B483-1F6ECAC6BA9E}">
          <p14:sldIdLst>
            <p14:sldId id="256"/>
            <p14:sldId id="257"/>
            <p14:sldId id="276"/>
            <p14:sldId id="277"/>
            <p14:sldId id="278"/>
          </p14:sldIdLst>
        </p14:section>
        <p14:section name="Раздел без заголовка" id="{2C1E6B8E-10F6-42C1-8459-8EE97113D60C}">
          <p14:sldIdLst>
            <p14:sldId id="260"/>
            <p14:sldId id="262"/>
            <p14:sldId id="263"/>
            <p14:sldId id="264"/>
            <p14:sldId id="265"/>
            <p14:sldId id="279"/>
            <p14:sldId id="280"/>
            <p14:sldId id="281"/>
            <p14:sldId id="282"/>
            <p14:sldId id="269"/>
            <p14:sldId id="283"/>
            <p14:sldId id="272"/>
            <p14:sldId id="284"/>
            <p14:sldId id="275"/>
            <p14:sldId id="285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17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55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185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480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467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298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752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664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524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858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67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3450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514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907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1346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7614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8644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3066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3715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0026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324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180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0290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8410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5114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5083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8122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80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41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55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93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46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16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638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2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4160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  <p:sldLayoutId id="2147483808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Лекція 13.</a:t>
            </a:r>
            <a:r>
              <a:rPr lang="ru-RU">
                <a:effectLst/>
              </a:rPr>
              <a:t/>
            </a:r>
            <a:br>
              <a:rPr lang="ru-RU">
                <a:effectLst/>
              </a:rPr>
            </a:br>
            <a:r>
              <a:rPr lang="uk-UA" smtClean="0">
                <a:effectLst/>
              </a:rPr>
              <a:t>Якість </a:t>
            </a:r>
            <a:r>
              <a:rPr lang="uk-UA" dirty="0">
                <a:effectLst/>
              </a:rPr>
              <a:t>та конкурентоспроможність продукції</a:t>
            </a:r>
            <a:r>
              <a:rPr lang="uk-UA" dirty="0" smtClean="0">
                <a:effectLst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2654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204864"/>
            <a:ext cx="8229600" cy="4525963"/>
          </a:xfrm>
        </p:spPr>
        <p:txBody>
          <a:bodyPr>
            <a:normAutofit/>
          </a:bodyPr>
          <a:lstStyle/>
          <a:p>
            <a:r>
              <a:rPr lang="uk-UA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1.Продукт 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(відображає рівень якості продукції, її стиль, унікальність, гарантії та рівень обслуговування, зруч­ність у використанні).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2.Ціна (рівень ціни порівняно з іншими конкурентами, систему знижок, форми оплати та можливість відстрочки у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платежах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тощо).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3.Канали збуту (характеризує форми збуту, стан ринку, систему транспортування та складування).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4.Реалізація (відображає ефективність діяльності маркетингових служб, дієвість реклами, використання систем просування товару на ринок тощо).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5.Рівень кадрового потенціалу та управлінських структур (кваліфікаційний рівень персоналу підприємства, ефективність використання кадрового потенціалу, прогресивність управлінської структури та її мобільність тощо).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553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509" y="188640"/>
            <a:ext cx="7055380" cy="1400530"/>
          </a:xfrm>
        </p:spPr>
        <p:txBody>
          <a:bodyPr/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оцінки рівня конкурентоспроможності товару передбачає проведення розрахунків у декілька етапів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276872"/>
            <a:ext cx="7992888" cy="4464496"/>
          </a:xfrm>
        </p:spPr>
        <p:txBody>
          <a:bodyPr>
            <a:norm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ринку і вимог споживачів з метою визначення номенклатури параметрів (нормативних, технічних, економічних), вибір найбільш конкурентоспроможного товару - зразка для порівняння.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одиничних показників за окремими параметрами та визначення сукупності параметрів двох товарів для порівняння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 групових показників на основі одиничних, що у кількісному виразі відображають відмінність між характеристиками аналізованої продукції та потребами споживачів окремої групи параметрів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інтегрального показника з усіх груп пара­метрів в цілому, який вказує на рівень конкурентоспромож­ності аналізованого виробу.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1707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208912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Еталон для порівняння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належати до однієї групи товарів з аналізованим виробом, мати визначені умови використання і функціональне призначення, бути характерним для вибраного ринку і мати максимальну кількість переваг для покупців. Товар-еталон повинен повністю відповідати нормативним вимогам майбутнього ринку.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 нормативних параметрів для оцінки конкурентоспроможності забезпечується за допомогою альтернативного методу, і застосовуваний показник має лише два значення: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1 - якщо товар відповідає нормі;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0 - якщо не відповідає.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7645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45766"/>
            <a:ext cx="8136904" cy="64956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групового показника, що характеризує від­повідність ринковим потребам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 параметрів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здійснюється за формулою: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одиничний показник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-го технічного параметра;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вага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-го параметра в загальній їх сукупності;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параметрів, що підлягають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оцінюванню.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розрахунки здійснюються щодо товару-конкурента (товару-еталону), і порівняння двох групових показників дозволяє визначити рівень конкурентоспроможності аналізованого товару за технічними параметрами.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роз­рахунки здійснюються за формулою: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показник конкурентоспроможності товару за технічними параметрами;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ТП1,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ТП2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відповідні групові показники технічних параметрів порівнюваних товарів.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51520" y="-217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1520" y="2275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125803"/>
              </p:ext>
            </p:extLst>
          </p:nvPr>
        </p:nvGraphicFramePr>
        <p:xfrm>
          <a:off x="2051720" y="945225"/>
          <a:ext cx="1656184" cy="662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1752480" imgH="698400" progId="Equation.DSMT4">
                  <p:embed/>
                </p:oleObj>
              </mc:Choice>
              <mc:Fallback>
                <p:oleObj name="Equation" r:id="rId3" imgW="1752480" imgH="698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945225"/>
                        <a:ext cx="1656184" cy="6627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0" y="2828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368652"/>
              </p:ext>
            </p:extLst>
          </p:nvPr>
        </p:nvGraphicFramePr>
        <p:xfrm>
          <a:off x="2195736" y="4149080"/>
          <a:ext cx="1296144" cy="976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5" imgW="1346040" imgH="1015920" progId="Equation.DSMT4">
                  <p:embed/>
                </p:oleObj>
              </mc:Choice>
              <mc:Fallback>
                <p:oleObj name="Equation" r:id="rId5" imgW="1346040" imgH="101592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149080"/>
                        <a:ext cx="1296144" cy="9767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0" y="50770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40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568952" cy="66247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Груповий показник конкурентоспроможності за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еконо­мічними параметрами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обчислюється за формулою: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одиничний показник і-го економічного параметра.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 групових економічних показників аналізованого товару і товару-еталона визначається за формулою: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показник конкурентоспроможності товару за економічними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параметрами;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ЕП1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відповідні групові показники економічних параметрів порівнюваних товарів.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Інтегральний показник конкурентоспроможності товару (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обчислюється: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1, то виріб, що аналізується, має конкурентні переваги щодо товару-еталона;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І</a:t>
            </a:r>
            <a:r>
              <a:rPr lang="uk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1, то він «програватиме» товару-конкуренту.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588705"/>
              </p:ext>
            </p:extLst>
          </p:nvPr>
        </p:nvGraphicFramePr>
        <p:xfrm>
          <a:off x="5580112" y="390526"/>
          <a:ext cx="2016224" cy="790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3" imgW="1562040" imgH="609480" progId="Equation.DSMT4">
                  <p:embed/>
                </p:oleObj>
              </mc:Choice>
              <mc:Fallback>
                <p:oleObj name="Equation" r:id="rId3" imgW="1562040" imgH="609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90526"/>
                        <a:ext cx="2016224" cy="7905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34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834435"/>
              </p:ext>
            </p:extLst>
          </p:nvPr>
        </p:nvGraphicFramePr>
        <p:xfrm>
          <a:off x="5220072" y="1911103"/>
          <a:ext cx="1224136" cy="876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5" imgW="1409400" imgH="1015920" progId="Equation.DSMT4">
                  <p:embed/>
                </p:oleObj>
              </mc:Choice>
              <mc:Fallback>
                <p:oleObj name="Equation" r:id="rId5" imgW="1409400" imgH="1015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1911103"/>
                        <a:ext cx="1224136" cy="8767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479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0579"/>
              </p:ext>
            </p:extLst>
          </p:nvPr>
        </p:nvGraphicFramePr>
        <p:xfrm>
          <a:off x="3263900" y="4437112"/>
          <a:ext cx="1308100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7" imgW="1307880" imgH="736560" progId="Equation.DSMT4">
                  <p:embed/>
                </p:oleObj>
              </mc:Choice>
              <mc:Fallback>
                <p:oleObj name="Equation" r:id="rId7" imgW="1307880" imgH="736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437112"/>
                        <a:ext cx="1308100" cy="731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52400" y="593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511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84710" y="452718"/>
            <a:ext cx="8335762" cy="1536122"/>
          </a:xfrm>
        </p:spPr>
        <p:txBody>
          <a:bodyPr>
            <a:no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Тема 1</a:t>
            </a:r>
            <a:r>
              <a:rPr lang="uk-UA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.4. </a:t>
            </a:r>
            <a:r>
              <a:rPr lang="uk-UA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якістю та конкурентоспроможністю продукції. Стандартизація та сертифікація продукції</a:t>
            </a:r>
            <a:r>
              <a:rPr lang="uk-UA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420888"/>
            <a:ext cx="8229600" cy="410445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якістю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дії, спрямовані на встановлення, забезпечення і підтримку необхідного рівня якості продукції в процесі її проектування, виробництва та експлуатації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стандартизації продукції регулюється сукупністю нормативно-технічної документації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 елементи механізму управління якістю продукції: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 і планування виробництва;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 виробництва продукції високої якості;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виробництвом;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стандартизація і сертифікація продукції.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819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496944" cy="6264696"/>
          </a:xfrm>
        </p:spPr>
        <p:txBody>
          <a:bodyPr/>
          <a:lstStyle/>
          <a:p>
            <a:pPr marL="0" indent="0">
              <a:buNone/>
            </a:pPr>
            <a:r>
              <a:rPr lang="uk-UA" b="1" dirty="0"/>
              <a:t>Управління конкурентоспроможністю </a:t>
            </a:r>
            <a:r>
              <a:rPr lang="uk-UA" dirty="0"/>
              <a:t>- це встановлення оптимального співвідношення між чинниками забезпечення конкурентоспроможності (якістю, ціною, системою збуту, обслуговуванням та ін.).</a:t>
            </a:r>
            <a:endParaRPr lang="ru-RU" dirty="0"/>
          </a:p>
          <a:p>
            <a:pPr marL="0" indent="0" algn="ctr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результаті цього мають вирішуватись завдання: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 якості самої продукції;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витрат на її виробництво;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економічності оперативності після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продаж­ного обслуговування.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 засобом управління якістю і конкурентоспроможністю є </a:t>
            </a:r>
            <a:r>
              <a:rPr lang="uk-UA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стандартизація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включає комплекс норм, правил і вимог до якості продукції.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043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336704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 охоплює: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встановлення вимог до якості продукції, сировини, матеріалів, напівфабрикатів, комплектуючих;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встановлення норм, правил в галузі проектування;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формування єдиної системи показників якості продук­ції, методів її контролю, випробувань, єдиних термі­нів і позначень;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створення єдиних систем класифікації і кодування продукції тощо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Сертифікація продукції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один із важливих елементів системи управління якістю, який передбачає оцінку відпо­відності продукції певним вимогам та видачу певного документа-сертифіката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документ, що засвідчує високий рівень якості продукції та її відповідність вимогам міжнародних стандартів ISO серії 9000. В Україні існує обов'язкова і добровільна сертифікація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Обов'язкова сертифікація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 в межах державної системи управління господарськими суб'єктами, охоплює перевірку та випробування продукції, державний нагляд за сертифікованими виробами.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761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3744416"/>
          </a:xfrm>
        </p:spPr>
        <p:txBody>
          <a:bodyPr/>
          <a:lstStyle/>
          <a:p>
            <a:pPr marL="0" indent="0">
              <a:buNone/>
            </a:pPr>
            <a:r>
              <a:rPr lang="uk-UA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Добровільна сертифікація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проводитись на відповідність вимогам, які не є обов'язковими, за ініціативою суб'єкта господарювання на договірних засадах.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 з вимогами чинного вітчизняного законодавства сертифікація продукції в Україні здійснюється в рамках державної системи сертифікації - </a:t>
            </a:r>
            <a:r>
              <a:rPr lang="uk-UA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УкрСЕПРО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Сертифікацію здійснюють державні випробувальні центри </a:t>
            </a:r>
            <a:r>
              <a:rPr lang="uk-UA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(ДВЦ)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найважливіших видів продукції. На сертифіковану продукцію видається сертифікат відповідності,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містить спеціальний знак відповідності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 знаком позначається і сама продукція; він інформує споживачів про те, що продукція є сертифікованою за системою </a:t>
            </a:r>
            <a:r>
              <a:rPr lang="uk-UA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УкрСЕПРО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855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656184"/>
          </a:xfrm>
        </p:spPr>
        <p:txBody>
          <a:bodyPr>
            <a:noAutofit/>
          </a:bodyPr>
          <a:lstStyle/>
          <a:p>
            <a:r>
              <a:rPr lang="uk-UA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Тема 13.5. Економічна ефективність підвищення якості та конкурентоспроможності продукції та шляхи її підвищення</a:t>
            </a:r>
            <a:r>
              <a:rPr lang="uk-UA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844824"/>
            <a:ext cx="8640960" cy="4896544"/>
          </a:xfrm>
        </p:spPr>
        <p:txBody>
          <a:bodyPr/>
          <a:lstStyle/>
          <a:p>
            <a:r>
              <a:rPr lang="uk-UA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 ефективність поліпшення якості продук­ції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 розміром додатково отриманого при­бутку від виробництва і реалізації продукції підвищеної якості.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Річний економічний ефект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(або річний прибуток від поліпшення якості)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обчислюється за формулою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приріст прибутку за рахунок реалізації одиниці продукції підвищеної якості, грн.;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питомі капіталовкладення на проведення заходів щодо поліпшення якості продукції, грн./од.;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 продукції поліпшеної якості в натуральних одиницях.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056577"/>
              </p:ext>
            </p:extLst>
          </p:nvPr>
        </p:nvGraphicFramePr>
        <p:xfrm>
          <a:off x="2123728" y="3573016"/>
          <a:ext cx="3100041" cy="472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2247840" imgH="342720" progId="Equation.DSMT4">
                  <p:embed/>
                </p:oleObj>
              </mc:Choice>
              <mc:Fallback>
                <p:oleObj name="Equation" r:id="rId3" imgW="2247840" imgH="3427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573016"/>
                        <a:ext cx="3100041" cy="4725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495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Тема 13.1. Поняття і показники якості продукції</a:t>
            </a:r>
            <a:r>
              <a:rPr lang="uk-UA" dirty="0" smtClean="0">
                <a:effectLst/>
              </a:rPr>
              <a:t>.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64382" y="2489200"/>
            <a:ext cx="7740066" cy="4036144"/>
          </a:xfrm>
        </p:spPr>
        <p:txBody>
          <a:bodyPr>
            <a:normAutofit/>
          </a:bodyPr>
          <a:lstStyle/>
          <a:p>
            <a:r>
              <a:rPr lang="uk-UA" sz="2400" dirty="0"/>
              <a:t>Під </a:t>
            </a:r>
            <a:r>
              <a:rPr lang="uk-UA" sz="2400" b="1" dirty="0"/>
              <a:t>якістю продукції</a:t>
            </a:r>
            <a:r>
              <a:rPr lang="uk-UA" sz="2400" dirty="0"/>
              <a:t> розуміють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uk-UA" sz="2400" dirty="0"/>
              <a:t> властивостей, що зумовлюють придатність продукції задовольняти певні потреби споживачів відповідно до її призначення</a:t>
            </a:r>
            <a:r>
              <a:rPr lang="uk-UA" sz="2400" dirty="0" smtClean="0"/>
              <a:t>.</a:t>
            </a:r>
          </a:p>
          <a:p>
            <a:r>
              <a:rPr lang="uk-UA" sz="2400" dirty="0"/>
              <a:t>Якість продукції пов'язана із </a:t>
            </a:r>
            <a:r>
              <a:rPr lang="uk-UA" sz="2400" b="1" dirty="0"/>
              <a:t>споживною вартістю товару, </a:t>
            </a:r>
            <a:r>
              <a:rPr lang="uk-UA" sz="2400" dirty="0"/>
              <a:t>але ці поняття не тотожні. Споживна вартість характеризує задоволення певної потреби споживачів, корисність речі, а якість - міру задоволення цієї потреби, яка виявляється у споживанні.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593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поліпшення якості продукції знаходить відображення у підвищенні її сортності, то 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додатковий прибуток створюється за рахунок підвищеної ціни на продукцію вищого сорту (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uk-UA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u="sng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ru-RU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відповідно, ціна одиниці продукції нижчого і вищого сорту, грн.;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собівартість одиниці продукції нижчого і вищого сорту, грн.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Сумарний річний економічний ефект від підвищення яко­сті продукції (</a:t>
            </a:r>
            <a:r>
              <a:rPr lang="uk-UA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u="sng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 як сума річних економічних ефектів при її виробництві і споживанні (експлуатації):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Річний 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 ефект у виробника продукції поліпшеної якості (</a:t>
            </a:r>
            <a:r>
              <a:rPr lang="uk-UA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u="sng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бути також обчислений як різ­ниця приведених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виробництво продукції поліп­шеної і попередньої якості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собівартість виготовлення одиниці продукції, відповідно, попередньої і поліпшеної якості, грн.;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питомі капіталовкладення у виробництво продукції, відповідно, попередньої і поліпшеної якості, грн.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800866"/>
              </p:ext>
            </p:extLst>
          </p:nvPr>
        </p:nvGraphicFramePr>
        <p:xfrm>
          <a:off x="4366193" y="972207"/>
          <a:ext cx="33575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3" imgW="3352680" imgH="507960" progId="Equation.DSMT4">
                  <p:embed/>
                </p:oleObj>
              </mc:Choice>
              <mc:Fallback>
                <p:oleObj name="Equation" r:id="rId3" imgW="3352680" imgH="5079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6193" y="972207"/>
                        <a:ext cx="335756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241418"/>
              </p:ext>
            </p:extLst>
          </p:nvPr>
        </p:nvGraphicFramePr>
        <p:xfrm>
          <a:off x="3491880" y="3012568"/>
          <a:ext cx="2553095" cy="645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5" imgW="1523880" imgH="380880" progId="Equation.DSMT4">
                  <p:embed/>
                </p:oleObj>
              </mc:Choice>
              <mc:Fallback>
                <p:oleObj name="Equation" r:id="rId5" imgW="152388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012568"/>
                        <a:ext cx="2553095" cy="6455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244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741672"/>
              </p:ext>
            </p:extLst>
          </p:nvPr>
        </p:nvGraphicFramePr>
        <p:xfrm>
          <a:off x="1907704" y="4653136"/>
          <a:ext cx="38655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7" imgW="3860640" imgH="507960" progId="Equation.DSMT4">
                  <p:embed/>
                </p:oleObj>
              </mc:Choice>
              <mc:Fallback>
                <p:oleObj name="Equation" r:id="rId7" imgW="3860640" imgH="507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653136"/>
                        <a:ext cx="386556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52400" y="38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0886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624736"/>
          </a:xfrm>
        </p:spPr>
        <p:txBody>
          <a:bodyPr/>
          <a:lstStyle/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Річний економічний ефект у споживачів продукції більш високої якості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може бути обчислений як зміна річної величини одноразових і поточних затрат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000"/>
              </a:lnSpc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питомі капітальні вкладення на придбання й експлуатацію виробів, відповідно, попередньої і підвищеної якості, грн.;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000"/>
              </a:lnSpc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річна сума експлуатаційних витрат по виробах, відповідно, попередньої і поліпшеної якості, грн.;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uk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коефіцієнт еквівалентності (спряження) старої продукції новій щодо корисного ефекту (продуктивності, строку служби і т. п.).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ряді випадків при поліпшенні якості продукції її собівартість зростає, а ціна залишається без змін, хоча збільшується строк служби нового виробу. В такому разі річний економічний ефект (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може бути обчислений за формулою: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собівартість одиниці старого і нового виробу, грн.;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строк служби старого і нового виробу, років.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944545"/>
              </p:ext>
            </p:extLst>
          </p:nvPr>
        </p:nvGraphicFramePr>
        <p:xfrm>
          <a:off x="1259631" y="764704"/>
          <a:ext cx="5330843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" imgW="3835080" imgH="507960" progId="Equation.DSMT4">
                  <p:embed/>
                </p:oleObj>
              </mc:Choice>
              <mc:Fallback>
                <p:oleObj name="Equation" r:id="rId3" imgW="3835080" imgH="5079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1" y="764704"/>
                        <a:ext cx="5330843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824155"/>
              </p:ext>
            </p:extLst>
          </p:nvPr>
        </p:nvGraphicFramePr>
        <p:xfrm>
          <a:off x="2843808" y="4365104"/>
          <a:ext cx="2968773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5" imgW="2273040" imgH="609480" progId="Equation.DSMT4">
                  <p:embed/>
                </p:oleObj>
              </mc:Choice>
              <mc:Fallback>
                <p:oleObj name="Equation" r:id="rId5" imgW="2273040" imgH="609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4365104"/>
                        <a:ext cx="2968773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441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8645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деяких галузях промисловості якість продукції оціню­ється за сортами за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 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коефіцієнтів сортності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000"/>
              </a:lnSpc>
              <a:buNone/>
            </a:pP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000"/>
              </a:lnSpc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відповідно, випуск продукції нижчого і вищого сорту, одиниць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ts val="2000"/>
              </a:lnSpc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 </a:t>
            </a:r>
            <a:r>
              <a:rPr lang="uk-UA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шляхи підвищення якості та конкурентоспроможності продукції поділяються на:</a:t>
            </a:r>
            <a:endParaRPr lang="ru-RU" sz="22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виробничо-технічні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(вдосконалення проектування, використання найсучасніших техніки і технології, вхідний контроль якості сировини, матеріалів і комп­лектуючих, поліпшення стандартизації);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(вдосконалення організації виробництва і праці, методів технічного контролю, підвищення кваліфікації кадрів, дотримання технологічної і вироб­ничої дисципліни, забезпечення загальної культури виробництва);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(система прогнозування і планування яко­сті, встановлення прийнятних для виробника і спо­живача цін, економічне стимулювання виробництва високоякісної продукції);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(правильна кадрова політика, створення на­лежних умов праці і відпочинку, мотивація праці, ак­тивізація людського чинника).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Умови ринку вимагають комплексного використання перелічених можливостей забезпечення виробництва якіс­ної конкурентоспроможної продукції.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2000"/>
              </a:lnSpc>
              <a:buNone/>
            </a:pPr>
            <a:endParaRPr lang="ru-RU" dirty="0"/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633850"/>
              </p:ext>
            </p:extLst>
          </p:nvPr>
        </p:nvGraphicFramePr>
        <p:xfrm>
          <a:off x="4558463" y="557957"/>
          <a:ext cx="2520280" cy="860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2145960" imgH="736560" progId="Equation.DSMT4">
                  <p:embed/>
                </p:oleObj>
              </mc:Choice>
              <mc:Fallback>
                <p:oleObj name="Equation" r:id="rId3" imgW="2145960" imgH="7365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8463" y="557957"/>
                        <a:ext cx="2520280" cy="8605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41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780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347427" cy="1637806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поліпшення якості продукції зумовлюється такими обставинами, як: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4382" y="2489200"/>
            <a:ext cx="7596050" cy="4036144"/>
          </a:xfrm>
        </p:spPr>
        <p:txBody>
          <a:bodyPr>
            <a:normAutofit/>
          </a:bodyPr>
          <a:lstStyle/>
          <a:p>
            <a:pPr lvl="0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потребою науково-технічного прогресу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 запитів населення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нестачею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обмеженістю природних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підвищенням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матеріального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зовнішньої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401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204864"/>
            <a:ext cx="7812074" cy="4464496"/>
          </a:xfrm>
        </p:spPr>
        <p:txBody>
          <a:bodyPr>
            <a:noAutofit/>
          </a:bodyPr>
          <a:lstStyle/>
          <a:p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якості продукції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в тому, що недостатній рівень якості має негативні економічні, соціальні та екологічні наслідки.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 наслідки</a:t>
            </a:r>
            <a:r>
              <a:rPr lang="uk-UA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 у втратах матеріальних і трудових ресурсів, затрачених на виготовлення, транспортування і збереження недоброякісної продукції; додаткові витрати на ремонт техніки; втрати у виробничій інфраструктурі (дороги, сховища, комунікації) тощо.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 наслідки</a:t>
            </a:r>
            <a:r>
              <a:rPr lang="uk-UA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проявляються у зниженні темпів росту добробуту населення, падінні престижу вітчизняних товарів, зменшенні прибутків підприємств.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наслідки</a:t>
            </a:r>
            <a:r>
              <a:rPr lang="uk-UA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додаткові втрати на очищення земельних ресурсів, водного і повітряного басейнів, на оздоровлення населення, втрати продуктивності сільськогосподарського виробництва через складну екологічну ситуацію.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якості передбачає визначення її абсолютного, відносного, перспективного і оптимального рівнів.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3350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4382" y="2489200"/>
            <a:ext cx="7956090" cy="3676104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Абсолютний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якості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 шляхом обчислення певних показників без їх порівняння з відповідними показниками аналогічних виробів.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відносного рівня якості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у зіставленні абсолютних показників якості продукції з відповідними показниками аналогічних кращих зразків.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 розвитку науки і техніки повинні відображатись у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перспективному рівні якості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Оптимальний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якості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мінімальній величині загальних суспільних витрат на виробництво і експлуатацію продукції.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764704"/>
            <a:ext cx="5040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якості передбачає визначення її абсолютного, відносного, перспективного і оптимального рівнів.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618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6408712"/>
          </a:xfrm>
        </p:spPr>
        <p:txBody>
          <a:bodyPr>
            <a:normAutofit/>
          </a:bodyPr>
          <a:lstStyle/>
          <a:p>
            <a:r>
              <a:rPr lang="uk-UA" b="1" dirty="0"/>
              <a:t> </a:t>
            </a:r>
            <a:r>
              <a:rPr lang="uk-UA" dirty="0" smtClean="0"/>
              <a:t>Залежно </a:t>
            </a:r>
            <a:r>
              <a:rPr lang="uk-UA" dirty="0"/>
              <a:t>від кількості властивостей, які характеризуються, </a:t>
            </a:r>
            <a:r>
              <a:rPr lang="uk-UA" b="1" dirty="0"/>
              <a:t>показники якості </a:t>
            </a:r>
            <a:r>
              <a:rPr lang="uk-UA" dirty="0"/>
              <a:t>поділяються на:</a:t>
            </a:r>
            <a:endParaRPr lang="ru-RU" dirty="0"/>
          </a:p>
          <a:p>
            <a:pPr lvl="0"/>
            <a:r>
              <a:rPr lang="uk-UA" b="1" dirty="0"/>
              <a:t>одиничні</a:t>
            </a:r>
            <a:r>
              <a:rPr lang="uk-UA" i="1" dirty="0"/>
              <a:t>, </a:t>
            </a:r>
            <a:r>
              <a:rPr lang="uk-UA" dirty="0"/>
              <a:t>що характеризують окремі властивості виробу і поділяються на показники: призначення, надійності і довговічності, технологічності, ергономічні, естетичні, стандартизації та уніфікації, економічні, патентно-правові;</a:t>
            </a:r>
            <a:endParaRPr lang="ru-RU" dirty="0"/>
          </a:p>
          <a:p>
            <a:pPr lvl="0"/>
            <a:r>
              <a:rPr lang="uk-UA" b="1" dirty="0"/>
              <a:t>комплексні</a:t>
            </a:r>
            <a:r>
              <a:rPr lang="uk-UA" i="1" dirty="0"/>
              <a:t>, </a:t>
            </a:r>
            <a:r>
              <a:rPr lang="uk-UA" dirty="0"/>
              <a:t>за допомогою яких вимірюється група властивостей виробу, згідно  цих показників продукцію поділяють на сорти, марки, класи.</a:t>
            </a:r>
            <a:endParaRPr lang="ru-RU" dirty="0"/>
          </a:p>
          <a:p>
            <a:pPr lvl="0"/>
            <a:r>
              <a:rPr lang="uk-UA" b="1" dirty="0"/>
              <a:t>узагальнюючі,</a:t>
            </a:r>
            <a:r>
              <a:rPr lang="uk-UA" i="1" dirty="0"/>
              <a:t> </a:t>
            </a:r>
            <a:r>
              <a:rPr lang="uk-UA" dirty="0"/>
              <a:t>які характеризують якість усієї сукупності продукції підприємства.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732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effectLst/>
              </a:rPr>
              <a:t>Тема 13.2. Методи оцінки якості продукції</a:t>
            </a:r>
            <a:r>
              <a:rPr lang="uk-UA" dirty="0" smtClean="0">
                <a:effectLst/>
              </a:rPr>
              <a:t>.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84710" y="1853248"/>
            <a:ext cx="8229600" cy="4672096"/>
          </a:xfrm>
        </p:spPr>
        <p:txBody>
          <a:bodyPr>
            <a:normAutofit/>
          </a:bodyPr>
          <a:lstStyle/>
          <a:p>
            <a:r>
              <a:rPr lang="uk-UA" b="1" i="1" dirty="0"/>
              <a:t>Методи оцінки якості продукції </a:t>
            </a:r>
            <a:r>
              <a:rPr lang="uk-UA" dirty="0"/>
              <a:t>поділяються залежно від способу одержання інформації на: об'єктивний (вимірювальний і реєстраційний), органолептичний і розрахун­ковий</a:t>
            </a:r>
            <a:r>
              <a:rPr lang="uk-UA" dirty="0" smtClean="0"/>
              <a:t>.</a:t>
            </a:r>
            <a:endParaRPr lang="ru-RU" dirty="0"/>
          </a:p>
          <a:p>
            <a:r>
              <a:rPr lang="uk-UA" b="1" dirty="0"/>
              <a:t>Вимірювальний метод </a:t>
            </a:r>
            <a:r>
              <a:rPr lang="uk-UA" dirty="0"/>
              <a:t>- передбачає використання при оцінці якості продукції технічних засобів контролю.</a:t>
            </a:r>
            <a:endParaRPr lang="ru-RU" dirty="0"/>
          </a:p>
          <a:p>
            <a:r>
              <a:rPr lang="uk-UA" b="1" dirty="0"/>
              <a:t>Реєстраційний метод </a:t>
            </a:r>
            <a:r>
              <a:rPr lang="uk-UA" dirty="0"/>
              <a:t>ґрунтується на спостереженні і підрахунку кількості предметів, випадків.</a:t>
            </a:r>
            <a:endParaRPr lang="ru-RU" dirty="0"/>
          </a:p>
          <a:p>
            <a:r>
              <a:rPr lang="uk-UA" b="1" dirty="0"/>
              <a:t>Органолептичний метод </a:t>
            </a:r>
            <a:r>
              <a:rPr lang="uk-UA" dirty="0"/>
              <a:t>передбачає аналіз сприймань органами чуття людини споживчих властивостей товару.</a:t>
            </a:r>
            <a:endParaRPr lang="ru-RU" dirty="0"/>
          </a:p>
          <a:p>
            <a:r>
              <a:rPr lang="uk-UA" b="1" dirty="0"/>
              <a:t>Розрахунковий метод </a:t>
            </a:r>
            <a:r>
              <a:rPr lang="uk-UA" dirty="0"/>
              <a:t>використовується при визначенні показників якості новостворених </a:t>
            </a:r>
            <a:r>
              <a:rPr lang="uk-UA" dirty="0" smtClean="0"/>
              <a:t>виробів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9408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джерел інформації методи оцінки якості поділяються на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6885" y="2492896"/>
            <a:ext cx="8229600" cy="3816424"/>
          </a:xfrm>
        </p:spPr>
        <p:txBody>
          <a:bodyPr>
            <a:normAutofit/>
          </a:bodyPr>
          <a:lstStyle/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(оцінка якості продукції у спеціалізованих підрозділах);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експертний (використовується для оцінки естетичних показників якості);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грунтується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визначенні якості на основі вивчення думки споживачів про неї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r>
              <a:rPr lang="uk-UA" dirty="0"/>
              <a:t>В окрему групу виділяються </a:t>
            </a:r>
            <a:r>
              <a:rPr lang="uk-UA" b="1" i="1" dirty="0"/>
              <a:t>статистичні методи </a:t>
            </a:r>
            <a:r>
              <a:rPr lang="uk-UA" dirty="0"/>
              <a:t>оцінки якості продукції, які ґрунтуються на використанні методів математичної статистики і мають вибірковий характер.</a:t>
            </a:r>
            <a:endParaRPr lang="ru-RU" dirty="0"/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31327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3440" y="188640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dirty="0">
                <a:effectLst/>
              </a:rPr>
              <a:t>Тема 13.3. Конкурентоспроможність продукції: чинники забезпечення та методика оцінки її рівня.</a:t>
            </a:r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endParaRPr lang="ru-RU" sz="3200" b="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42608" y="2852936"/>
            <a:ext cx="8291264" cy="2088232"/>
          </a:xfrm>
        </p:spPr>
        <p:txBody>
          <a:bodyPr/>
          <a:lstStyle/>
          <a:p>
            <a:r>
              <a:rPr lang="uk-UA" b="1" dirty="0" smtClean="0"/>
              <a:t>Конкурентоспроможність - </a:t>
            </a:r>
            <a:r>
              <a:rPr lang="uk-UA" dirty="0"/>
              <a:t>це характеристика товару, що відображає її відмінність від товару-конкурента як за ступенем задоволення конкретної потреби, так і за витратами на його забезпечення</a:t>
            </a:r>
            <a:r>
              <a:rPr lang="uk-UA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1281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110</TotalTime>
  <Words>1968</Words>
  <Application>Microsoft Office PowerPoint</Application>
  <PresentationFormat>Экран (4:3)</PresentationFormat>
  <Paragraphs>151</Paragraphs>
  <Slides>22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Century Gothic</vt:lpstr>
      <vt:lpstr>Symbol</vt:lpstr>
      <vt:lpstr>Times New Roman</vt:lpstr>
      <vt:lpstr>Wingdings 3</vt:lpstr>
      <vt:lpstr>Ион (конференц-зал)</vt:lpstr>
      <vt:lpstr>Ион</vt:lpstr>
      <vt:lpstr>Equation</vt:lpstr>
      <vt:lpstr>Лекція 13. Якість та конкурентоспроможність продукції.</vt:lpstr>
      <vt:lpstr>Тема 13.1. Поняття і показники якості продукції.</vt:lpstr>
      <vt:lpstr>Необхідність поліпшення якості продукції зумовлюється такими обставинами, як:  </vt:lpstr>
      <vt:lpstr>Презентация PowerPoint</vt:lpstr>
      <vt:lpstr>Презентация PowerPoint</vt:lpstr>
      <vt:lpstr>Презентация PowerPoint</vt:lpstr>
      <vt:lpstr>Тема 13.2. Методи оцінки якості продукції.</vt:lpstr>
      <vt:lpstr>Залежно від джерел інформації методи оцінки якості поділяються на:</vt:lpstr>
      <vt:lpstr>Тема 13.3. Конкурентоспроможність продукції: чинники забезпечення та методика оцінки її рівня. </vt:lpstr>
      <vt:lpstr>Чинники забезпечення конкурентоспроможності продукції:</vt:lpstr>
      <vt:lpstr>Методика оцінки рівня конкурентоспроможності товару передбачає проведення розрахунків у декілька етапів: </vt:lpstr>
      <vt:lpstr>Презентация PowerPoint</vt:lpstr>
      <vt:lpstr>Презентация PowerPoint</vt:lpstr>
      <vt:lpstr>Презентация PowerPoint</vt:lpstr>
      <vt:lpstr>Тема 13.4. Управління якістю та конкурентоспроможністю продукції. Стандартизація та сертифікація продукції.</vt:lpstr>
      <vt:lpstr>Презентация PowerPoint</vt:lpstr>
      <vt:lpstr>Презентация PowerPoint</vt:lpstr>
      <vt:lpstr>Презентация PowerPoint</vt:lpstr>
      <vt:lpstr>Тема 13.5. Економічна ефективність підвищення якості та конкурентоспроможності продукції та шляхи її підвищення.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13. Розділ 13. Якість та конкурентоспроможність продукції.</dc:title>
  <dc:creator>Viktoriya</dc:creator>
  <cp:lastModifiedBy>Valeria Tymoshyk</cp:lastModifiedBy>
  <cp:revision>20</cp:revision>
  <dcterms:created xsi:type="dcterms:W3CDTF">2017-10-27T19:01:55Z</dcterms:created>
  <dcterms:modified xsi:type="dcterms:W3CDTF">2026-03-02T16:32:05Z</dcterms:modified>
</cp:coreProperties>
</file>