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72" autoAdjust="0"/>
    <p:restoredTop sz="94660"/>
  </p:normalViewPr>
  <p:slideViewPr>
    <p:cSldViewPr>
      <p:cViewPr varScale="1">
        <p:scale>
          <a:sx n="74" d="100"/>
          <a:sy n="74" d="100"/>
        </p:scale>
        <p:origin x="1304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endParaRPr lang="ru-RU" sz="1800" dirty="0"/>
          </a:p>
          <a:p>
            <a:endParaRPr lang="ru-RU" sz="1800" dirty="0"/>
          </a:p>
          <a:p>
            <a:endParaRPr lang="ru-RU" sz="1800" dirty="0"/>
          </a:p>
          <a:p>
            <a:r>
              <a:rPr lang="uk-UA" sz="3200" b="1" dirty="0">
                <a:solidFill>
                  <a:schemeClr val="tx2">
                    <a:lumMod val="75000"/>
                  </a:schemeClr>
                </a:solidFill>
              </a:rPr>
              <a:t>Лекція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та посади,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повноваження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та статус</a:t>
            </a:r>
          </a:p>
          <a:p>
            <a:endParaRPr lang="uk-UA" sz="1800" dirty="0">
              <a:solidFill>
                <a:schemeClr val="tx2">
                  <a:lumMod val="75000"/>
                </a:schemeClr>
              </a:solidFill>
            </a:endParaRPr>
          </a:p>
          <a:p>
            <a:endParaRPr lang="uk-UA" sz="1800" dirty="0">
              <a:solidFill>
                <a:schemeClr val="tx2">
                  <a:lumMod val="75000"/>
                </a:schemeClr>
              </a:solidFill>
            </a:endParaRPr>
          </a:p>
          <a:p>
            <a:endParaRPr lang="uk-UA" sz="1800" dirty="0">
              <a:solidFill>
                <a:schemeClr val="tx2">
                  <a:lumMod val="75000"/>
                </a:schemeClr>
              </a:solidFill>
            </a:endParaRPr>
          </a:p>
          <a:p>
            <a:endParaRPr lang="uk-UA" sz="1800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Добрий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 уряд не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узурпує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владу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, а грамотно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її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розподіляє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r"/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(Томас </a:t>
            </a:r>
            <a:r>
              <a:rPr lang="ru-RU" sz="1800" b="1" i="1" dirty="0" err="1">
                <a:solidFill>
                  <a:schemeClr val="tx2">
                    <a:lumMod val="75000"/>
                  </a:schemeClr>
                </a:solidFill>
              </a:rPr>
              <a:t>Джефферсон</a:t>
            </a:r>
            <a:r>
              <a:rPr lang="ru-RU" sz="1800" b="1" i="1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738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err="1">
                <a:effectLst/>
              </a:rPr>
              <a:t>Якість</a:t>
            </a:r>
            <a:r>
              <a:rPr lang="ru-RU" sz="3200" dirty="0">
                <a:effectLst/>
              </a:rPr>
              <a:t> </a:t>
            </a:r>
            <a:r>
              <a:rPr lang="ru-RU" sz="3200" dirty="0" err="1">
                <a:effectLst/>
              </a:rPr>
              <a:t>роботи</a:t>
            </a:r>
            <a:r>
              <a:rPr lang="ru-RU" sz="3200" dirty="0">
                <a:effectLst/>
              </a:rPr>
              <a:t>, </a:t>
            </a:r>
            <a:r>
              <a:rPr lang="ru-RU" sz="3200" dirty="0" err="1">
                <a:effectLst/>
              </a:rPr>
              <a:t>зворотний</a:t>
            </a:r>
            <a:r>
              <a:rPr lang="ru-RU" sz="3200" dirty="0">
                <a:effectLst/>
              </a:rPr>
              <a:t> </a:t>
            </a:r>
            <a:r>
              <a:rPr lang="ru-RU" sz="3200" dirty="0" err="1">
                <a:effectLst/>
              </a:rPr>
              <a:t>зв'язок</a:t>
            </a:r>
            <a:r>
              <a:rPr lang="ru-RU" sz="3200" dirty="0">
                <a:effectLst/>
              </a:rPr>
              <a:t> та </a:t>
            </a:r>
            <a:r>
              <a:rPr lang="ru-RU" sz="3200" dirty="0" err="1">
                <a:effectLst/>
              </a:rPr>
              <a:t>відповідальність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Компетентні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дії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увазі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відповідальність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розробки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угоди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потенційні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повинні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продумати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рівень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відповідальності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хотіли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б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дотримуватися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затягнути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цим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питанням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то партнер,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нести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найбільшу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відповідальність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може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взагалі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відмовитись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її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визнавати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>
                <a:effectLst/>
              </a:rPr>
              <a:t>Якість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роботи</a:t>
            </a:r>
            <a:r>
              <a:rPr lang="ru-RU" sz="3600" dirty="0">
                <a:effectLst/>
              </a:rPr>
              <a:t>, </a:t>
            </a:r>
            <a:r>
              <a:rPr lang="ru-RU" sz="3600" dirty="0" err="1">
                <a:effectLst/>
              </a:rPr>
              <a:t>зворотний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зв'язок</a:t>
            </a:r>
            <a:r>
              <a:rPr lang="ru-RU" sz="3600" dirty="0">
                <a:effectLst/>
              </a:rPr>
              <a:t> та </a:t>
            </a:r>
            <a:r>
              <a:rPr lang="ru-RU" sz="3600" dirty="0" err="1">
                <a:effectLst/>
              </a:rPr>
              <a:t>відповідальність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Регулярний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зворотний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зв'язок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обмінюються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включає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конструктивні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чесні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критичні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зауваження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Відгуки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бути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змістовними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індивідуальними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Обмінюватися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ними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рекомендується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регулярно,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щонайменше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раз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кілька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тижнів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88"/>
          </a:xfrm>
        </p:spPr>
        <p:txBody>
          <a:bodyPr/>
          <a:lstStyle/>
          <a:p>
            <a:br>
              <a:rPr lang="ru-RU" dirty="0">
                <a:effectLst/>
              </a:rPr>
            </a:br>
            <a:r>
              <a:rPr lang="ru-RU" sz="4400" dirty="0" err="1">
                <a:effectLst/>
              </a:rPr>
              <a:t>Розподіл</a:t>
            </a:r>
            <a:r>
              <a:rPr lang="ru-RU" sz="4400" dirty="0">
                <a:effectLst/>
              </a:rPr>
              <a:t> посад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Оптимальний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варіант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–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максимально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наближати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назву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до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її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змісту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чітко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формулювати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пов'язують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назву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посади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посадою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а не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людиною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>
                <a:effectLst/>
              </a:rPr>
              <a:t>Вимоги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бізнесу</a:t>
            </a:r>
            <a:r>
              <a:rPr lang="ru-RU" sz="3600" dirty="0">
                <a:effectLst/>
              </a:rPr>
              <a:t> та </a:t>
            </a:r>
            <a:r>
              <a:rPr lang="ru-RU" sz="3600" dirty="0" err="1">
                <a:effectLst/>
              </a:rPr>
              <a:t>вміння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партнерів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Добре, коли до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команди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вдається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залучити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різних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людей,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відповідають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різноманітним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потребам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бізнесу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Люди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схожими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навичками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інтересами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можуть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легкістю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виконувати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дуже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різні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90739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51520"/>
          </a:xfrm>
        </p:spPr>
        <p:txBody>
          <a:bodyPr/>
          <a:lstStyle/>
          <a:p>
            <a:r>
              <a:rPr lang="ru-RU" sz="3600" dirty="0" err="1">
                <a:effectLst/>
              </a:rPr>
              <a:t>Вимоги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бізнесу</a:t>
            </a:r>
            <a:r>
              <a:rPr lang="ru-RU" sz="3600" dirty="0">
                <a:effectLst/>
              </a:rPr>
              <a:t> та </a:t>
            </a:r>
            <a:r>
              <a:rPr lang="ru-RU" sz="3600" dirty="0" err="1">
                <a:effectLst/>
              </a:rPr>
              <a:t>вміння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партнерів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Ефективний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розподіл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ролей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вимагає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прояснення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вимог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бізнесу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стратегічного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планування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Потім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можуть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опуститись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ступінь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нижче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стратегічного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до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операційного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рівня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Детальний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опис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операційних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ролей –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ретельне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опрацювання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посадових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інструкцій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–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запорука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тривалої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успішної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спільної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Чим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грамотніше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розподіляють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ефективніше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функціонує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бізнес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07504"/>
          </a:xfrm>
        </p:spPr>
        <p:txBody>
          <a:bodyPr/>
          <a:lstStyle/>
          <a:p>
            <a:r>
              <a:rPr lang="ru-RU" sz="4000" dirty="0" err="1">
                <a:effectLst/>
              </a:rPr>
              <a:t>Поділ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влади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Деякі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відмовляються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займати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позиції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середньої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ланки,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оскільки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перебувають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рівних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умовах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іншими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співвласниками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uk-UA" dirty="0">
              <a:solidFill>
                <a:schemeClr val="tx2">
                  <a:lumMod val="75000"/>
                </a:schemeClr>
              </a:solidFill>
            </a:endParaRPr>
          </a:p>
          <a:p>
            <a:endParaRPr lang="uk-UA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Нездорова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боротьба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владу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виникає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коли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власники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передають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кермо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правління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наступному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поколінню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 </a:t>
            </a:r>
            <a:r>
              <a:rPr lang="ru-RU" sz="4400" dirty="0" err="1">
                <a:effectLst/>
              </a:rPr>
              <a:t>влади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Компанії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диференціювати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серед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керівного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складу,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серед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рядових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співробітників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інша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управлінська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роль є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надто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складною для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однієї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людини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не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варто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намагатися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поділити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порівну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між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двома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людьми.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Інакше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обидва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займатимуться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тим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самим.</a:t>
            </a: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 </a:t>
            </a:r>
            <a:r>
              <a:rPr lang="ru-RU" sz="4400" dirty="0" err="1">
                <a:effectLst/>
              </a:rPr>
              <a:t>влади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намір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продовжувати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роботу,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незважаючи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тривожні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сигнали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своїй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угоді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їм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варто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прописати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 </a:t>
            </a:r>
          </a:p>
          <a:p>
            <a:pPr marL="457200" indent="-457200">
              <a:buAutoNum type="arabicParenR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мають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увазі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під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рівноправністю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 </a:t>
            </a:r>
          </a:p>
          <a:p>
            <a:pPr marL="457200" indent="-457200">
              <a:buAutoNum type="arabicParenR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хто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і за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критеріями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оцінюватиме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дотримання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умов угоди; </a:t>
            </a:r>
          </a:p>
          <a:p>
            <a:pPr marL="457200" indent="-457200">
              <a:buAutoNum type="arabicParenR"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робити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тупикових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ситуаціях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недотримання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домовленостей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err="1">
                <a:effectLst/>
              </a:rPr>
              <a:t>Поділ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підзвітність</a:t>
            </a:r>
            <a:r>
              <a:rPr lang="ru-RU" sz="4000" dirty="0">
                <a:effectLst/>
              </a:rPr>
              <a:t> та </a:t>
            </a:r>
            <a:r>
              <a:rPr lang="ru-RU" sz="4000" dirty="0" err="1">
                <a:effectLst/>
              </a:rPr>
              <a:t>координація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чи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одні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будуть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звітувати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перед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іншими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ж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ні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, як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планується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координувати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зусилля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, </a:t>
            </a:r>
            <a:r>
              <a:rPr lang="ru-RU" sz="4400" dirty="0" err="1">
                <a:effectLst/>
              </a:rPr>
              <a:t>підзвітність</a:t>
            </a:r>
            <a:r>
              <a:rPr lang="ru-RU" sz="4400" dirty="0">
                <a:effectLst/>
              </a:rPr>
              <a:t> та </a:t>
            </a:r>
            <a:r>
              <a:rPr lang="ru-RU" sz="4400" dirty="0" err="1">
                <a:effectLst/>
              </a:rPr>
              <a:t>координація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Обговорення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ролей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логічно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завершується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складанням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оргструктури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з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описом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посад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наочно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відбиває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ієрархічні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рівні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обов'язки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партнери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відповідають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різні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сфери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діяльності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, не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звітуючи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один перед одним,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їм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доведеться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2">
                    <a:lumMod val="75000"/>
                  </a:schemeClr>
                </a:solidFill>
              </a:rPr>
              <a:t>встановити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порядок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спільної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600" b="1" i="1" dirty="0" err="1">
                <a:solidFill>
                  <a:schemeClr val="tx2">
                    <a:lumMod val="75000"/>
                  </a:schemeClr>
                </a:solidFill>
              </a:rPr>
              <a:t>роботи</a:t>
            </a:r>
            <a:r>
              <a:rPr lang="ru-RU" sz="2600" b="1" i="1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endParaRPr lang="ru-RU" sz="26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8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effectLst/>
              </a:rPr>
              <a:t>Поділ</a:t>
            </a:r>
            <a:r>
              <a:rPr lang="ru-RU" sz="4400" dirty="0">
                <a:effectLst/>
              </a:rPr>
              <a:t>, </a:t>
            </a:r>
            <a:r>
              <a:rPr lang="ru-RU" sz="4400" dirty="0" err="1">
                <a:effectLst/>
              </a:rPr>
              <a:t>підзвітність</a:t>
            </a:r>
            <a:r>
              <a:rPr lang="ru-RU" sz="4400" dirty="0">
                <a:effectLst/>
              </a:rPr>
              <a:t> та </a:t>
            </a:r>
            <a:r>
              <a:rPr lang="ru-RU" sz="4400" dirty="0" err="1">
                <a:effectLst/>
              </a:rPr>
              <a:t>координація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процесі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обговорення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обов'язків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партнерам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рекомендується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чітко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розмежувати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роль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власників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 та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</a:rPr>
              <a:t>керівників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Якщо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вони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воліють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щоб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управлінські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визначалися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частками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володіння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а не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індивідуальними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здібностями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слід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особливо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підкреслити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цю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обставину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У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цьому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необхідно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враховувати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наслідки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 при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розподілі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ролей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виходячи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часток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володіння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а не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якості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оцінка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ефективності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втрачає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сенс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0800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886</TotalTime>
  <Words>494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Courier New</vt:lpstr>
      <vt:lpstr>Palatino Linotype</vt:lpstr>
      <vt:lpstr>Wingdings</vt:lpstr>
      <vt:lpstr>Исполнительная</vt:lpstr>
      <vt:lpstr>Презентация PowerPoint</vt:lpstr>
      <vt:lpstr>Вимоги бізнесу та вміння партнерів</vt:lpstr>
      <vt:lpstr>Вимоги бізнесу та вміння партнерів</vt:lpstr>
      <vt:lpstr>Поділ влади</vt:lpstr>
      <vt:lpstr>Поділ влади</vt:lpstr>
      <vt:lpstr>Поділ влади</vt:lpstr>
      <vt:lpstr>Поділ, підзвітність та координація</vt:lpstr>
      <vt:lpstr>Поділ, підзвітність та координація</vt:lpstr>
      <vt:lpstr>Поділ, підзвітність та координація</vt:lpstr>
      <vt:lpstr>Якість роботи, зворотний зв'язок та відповідальність</vt:lpstr>
      <vt:lpstr>Якість роботи, зворотний зв'язок та відповідальність</vt:lpstr>
      <vt:lpstr> Розподіл посад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yanasd73@gmail.com</cp:lastModifiedBy>
  <cp:revision>23</cp:revision>
  <dcterms:created xsi:type="dcterms:W3CDTF">2023-09-28T20:34:07Z</dcterms:created>
  <dcterms:modified xsi:type="dcterms:W3CDTF">2024-11-10T18:45:49Z</dcterms:modified>
</cp:coreProperties>
</file>