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0" r:id="rId4"/>
    <p:sldId id="259" r:id="rId5"/>
    <p:sldId id="258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16" y="-7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07CA9-E3B5-4B5C-ADDA-A480FE8575E3}" type="datetimeFigureOut">
              <a:rPr lang="ru-RU" smtClean="0"/>
              <a:t>16.09.2018</a:t>
            </a:fld>
            <a:endParaRPr lang="ru-RU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16D3A77-C29E-49EB-918E-4AF9C3CE9C3A}" type="slidenum">
              <a:rPr lang="ru-RU" smtClean="0"/>
              <a:t>‹#›</a:t>
            </a:fld>
            <a:endParaRPr lang="ru-RU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07CA9-E3B5-4B5C-ADDA-A480FE8575E3}" type="datetimeFigureOut">
              <a:rPr lang="ru-RU" smtClean="0"/>
              <a:t>16.09.2018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6D3A77-C29E-49EB-918E-4AF9C3CE9C3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07CA9-E3B5-4B5C-ADDA-A480FE8575E3}" type="datetimeFigureOut">
              <a:rPr lang="ru-RU" smtClean="0"/>
              <a:t>16.09.2018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6D3A77-C29E-49EB-918E-4AF9C3CE9C3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07CA9-E3B5-4B5C-ADDA-A480FE8575E3}" type="datetimeFigureOut">
              <a:rPr lang="ru-RU" smtClean="0"/>
              <a:t>16.09.2018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6D3A77-C29E-49EB-918E-4AF9C3CE9C3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07CA9-E3B5-4B5C-ADDA-A480FE8575E3}" type="datetimeFigureOut">
              <a:rPr lang="ru-RU" smtClean="0"/>
              <a:t>16.09.2018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6D3A77-C29E-49EB-918E-4AF9C3CE9C3A}" type="slidenum">
              <a:rPr lang="ru-RU" smtClean="0"/>
              <a:t>‹#›</a:t>
            </a:fld>
            <a:endParaRPr lang="ru-RU"/>
          </a:p>
        </p:txBody>
      </p:sp>
      <p:sp>
        <p:nvSpPr>
          <p:cNvPr id="7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96728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07CA9-E3B5-4B5C-ADDA-A480FE8575E3}" type="datetimeFigureOut">
              <a:rPr lang="ru-RU" smtClean="0"/>
              <a:t>16.09.2018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6D3A77-C29E-49EB-918E-4AF9C3CE9C3A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07CA9-E3B5-4B5C-ADDA-A480FE8575E3}" type="datetimeFigureOut">
              <a:rPr lang="ru-RU" smtClean="0"/>
              <a:t>16.09.2018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6D3A77-C29E-49EB-918E-4AF9C3CE9C3A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07CA9-E3B5-4B5C-ADDA-A480FE8575E3}" type="datetimeFigureOut">
              <a:rPr lang="ru-RU" smtClean="0"/>
              <a:t>16.09.2018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6D3A77-C29E-49EB-918E-4AF9C3CE9C3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07CA9-E3B5-4B5C-ADDA-A480FE8575E3}" type="datetimeFigureOut">
              <a:rPr lang="ru-RU" smtClean="0"/>
              <a:t>16.09.2018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6D3A77-C29E-49EB-918E-4AF9C3CE9C3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07CA9-E3B5-4B5C-ADDA-A480FE8575E3}" type="datetimeFigureOut">
              <a:rPr lang="ru-RU" smtClean="0"/>
              <a:t>16.09.2018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6D3A77-C29E-49EB-918E-4AF9C3CE9C3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07CA9-E3B5-4B5C-ADDA-A480FE8575E3}" type="datetimeFigureOut">
              <a:rPr lang="ru-RU" smtClean="0"/>
              <a:t>16.09.2018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6D3A77-C29E-49EB-918E-4AF9C3CE9C3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B6607CA9-E3B5-4B5C-ADDA-A480FE8575E3}" type="datetimeFigureOut">
              <a:rPr lang="ru-RU" smtClean="0"/>
              <a:t>16.09.2018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165" y="6356350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316D3A77-C29E-49EB-918E-4AF9C3CE9C3A}" type="slidenum">
              <a:rPr lang="ru-RU" smtClean="0"/>
              <a:t>‹#›</a:t>
            </a:fld>
            <a:endParaRPr lang="ru-RU"/>
          </a:p>
        </p:txBody>
      </p:sp>
      <p:sp>
        <p:nvSpPr>
          <p:cNvPr id="7" name="Oval 6"/>
          <p:cNvSpPr/>
          <p:nvPr/>
        </p:nvSpPr>
        <p:spPr>
          <a:xfrm>
            <a:off x="8457760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19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23528" y="609601"/>
            <a:ext cx="8496944" cy="4267200"/>
          </a:xfrm>
        </p:spPr>
        <p:txBody>
          <a:bodyPr anchor="t"/>
          <a:lstStyle/>
          <a:p>
            <a:r>
              <a:rPr lang="uk-UA" sz="4000" b="1" dirty="0">
                <a:effectLst/>
              </a:rPr>
              <a:t>Лекція </a:t>
            </a:r>
            <a:r>
              <a:rPr lang="uk-UA" sz="4000" b="1" dirty="0" smtClean="0">
                <a:effectLst/>
              </a:rPr>
              <a:t>4</a:t>
            </a:r>
            <a:br>
              <a:rPr lang="uk-UA" sz="4000" b="1" dirty="0" smtClean="0">
                <a:effectLst/>
              </a:rPr>
            </a:br>
            <a:r>
              <a:rPr lang="uk-UA" sz="4000" b="1" dirty="0">
                <a:effectLst/>
              </a:rPr>
              <a:t/>
            </a:r>
            <a:br>
              <a:rPr lang="uk-UA" sz="4000" b="1" dirty="0">
                <a:effectLst/>
              </a:rPr>
            </a:br>
            <a:r>
              <a:rPr lang="uk-UA" sz="4000" b="1" dirty="0">
                <a:effectLst/>
              </a:rPr>
              <a:t>УПРАВЛІННЯ </a:t>
            </a:r>
            <a:r>
              <a:rPr lang="uk-UA" sz="4000" b="1" dirty="0" smtClean="0">
                <a:effectLst/>
              </a:rPr>
              <a:t>ПРОЦЕСОМ ПАРТНЕРСЬКОЇ </a:t>
            </a:r>
            <a:r>
              <a:rPr lang="uk-UA" sz="4000" b="1" dirty="0">
                <a:effectLst/>
              </a:rPr>
              <a:t>ВЗАЄМОДІЇ</a:t>
            </a:r>
            <a:endParaRPr lang="ru-RU" sz="4000" b="1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3496940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60649"/>
            <a:ext cx="7772400" cy="504055"/>
          </a:xfrm>
        </p:spPr>
        <p:txBody>
          <a:bodyPr/>
          <a:lstStyle/>
          <a:p>
            <a:pPr algn="r"/>
            <a:r>
              <a:rPr lang="ru-RU" sz="2000" dirty="0" smtClean="0">
                <a:effectLst/>
              </a:rPr>
              <a:t>1</a:t>
            </a:r>
            <a:r>
              <a:rPr lang="ru-RU" sz="2000" dirty="0">
                <a:effectLst/>
              </a:rPr>
              <a:t>. </a:t>
            </a:r>
            <a:r>
              <a:rPr lang="ru-RU" sz="2000" dirty="0" err="1">
                <a:effectLst/>
              </a:rPr>
              <a:t>ЛІДЕРИ</a:t>
            </a:r>
            <a:r>
              <a:rPr lang="ru-RU" sz="2000" dirty="0">
                <a:effectLst/>
              </a:rPr>
              <a:t> У </a:t>
            </a:r>
            <a:r>
              <a:rPr lang="ru-RU" sz="2000" dirty="0" err="1">
                <a:effectLst/>
              </a:rPr>
              <a:t>ПАРТНЕРСТВІ</a:t>
            </a:r>
            <a:endParaRPr lang="ru-RU" sz="2000" dirty="0">
              <a:effectLst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23528" y="1124744"/>
            <a:ext cx="8496944" cy="5047456"/>
          </a:xfrm>
        </p:spPr>
        <p:txBody>
          <a:bodyPr>
            <a:normAutofit/>
          </a:bodyPr>
          <a:lstStyle/>
          <a:p>
            <a:pPr algn="just"/>
            <a:r>
              <a:rPr lang="ru-RU" sz="2000" dirty="0">
                <a:solidFill>
                  <a:schemeClr val="tx1"/>
                </a:solidFill>
              </a:rPr>
              <a:t>В </a:t>
            </a:r>
            <a:r>
              <a:rPr lang="ru-RU" sz="2000" dirty="0" err="1">
                <a:solidFill>
                  <a:schemeClr val="tx1"/>
                </a:solidFill>
              </a:rPr>
              <a:t>ході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партнерської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процесу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можуть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виникати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наступні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додаткові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функції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лідерства</a:t>
            </a:r>
            <a:r>
              <a:rPr lang="ru-RU" sz="2000" dirty="0" smtClean="0">
                <a:solidFill>
                  <a:schemeClr val="tx1"/>
                </a:solidFill>
              </a:rPr>
              <a:t>:</a:t>
            </a:r>
          </a:p>
          <a:p>
            <a:pPr algn="just"/>
            <a:r>
              <a:rPr lang="ru-RU" sz="2000" dirty="0" smtClean="0">
                <a:solidFill>
                  <a:schemeClr val="tx1"/>
                </a:solidFill>
              </a:rPr>
              <a:t>• </a:t>
            </a:r>
            <a:r>
              <a:rPr lang="ru-RU" sz="2000" dirty="0">
                <a:solidFill>
                  <a:schemeClr val="tx1"/>
                </a:solidFill>
              </a:rPr>
              <a:t>«</a:t>
            </a:r>
            <a:r>
              <a:rPr lang="ru-RU" sz="2000" dirty="0" err="1">
                <a:solidFill>
                  <a:schemeClr val="tx1"/>
                </a:solidFill>
              </a:rPr>
              <a:t>опікуна</a:t>
            </a:r>
            <a:r>
              <a:rPr lang="ru-RU" sz="2000" dirty="0">
                <a:solidFill>
                  <a:schemeClr val="tx1"/>
                </a:solidFill>
              </a:rPr>
              <a:t>», «</a:t>
            </a:r>
            <a:r>
              <a:rPr lang="ru-RU" sz="2000" dirty="0" err="1">
                <a:solidFill>
                  <a:schemeClr val="tx1"/>
                </a:solidFill>
              </a:rPr>
              <a:t>зберігача</a:t>
            </a:r>
            <a:r>
              <a:rPr lang="ru-RU" sz="2000" dirty="0">
                <a:solidFill>
                  <a:schemeClr val="tx1"/>
                </a:solidFill>
              </a:rPr>
              <a:t>» </a:t>
            </a:r>
            <a:r>
              <a:rPr lang="ru-RU" sz="2000" dirty="0" err="1">
                <a:solidFill>
                  <a:schemeClr val="tx1"/>
                </a:solidFill>
              </a:rPr>
              <a:t>партнерської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місії</a:t>
            </a:r>
            <a:r>
              <a:rPr lang="ru-RU" sz="2000" dirty="0">
                <a:solidFill>
                  <a:schemeClr val="tx1"/>
                </a:solidFill>
              </a:rPr>
              <a:t> (</a:t>
            </a:r>
            <a:r>
              <a:rPr lang="ru-RU" sz="2000" dirty="0" err="1">
                <a:solidFill>
                  <a:schemeClr val="tx1"/>
                </a:solidFill>
              </a:rPr>
              <a:t>зовнішня</a:t>
            </a:r>
            <a:r>
              <a:rPr lang="ru-RU" sz="2000" dirty="0">
                <a:solidFill>
                  <a:schemeClr val="tx1"/>
                </a:solidFill>
              </a:rPr>
              <a:t> і </a:t>
            </a:r>
            <a:r>
              <a:rPr lang="ru-RU" sz="2000" dirty="0" err="1">
                <a:solidFill>
                  <a:schemeClr val="tx1"/>
                </a:solidFill>
              </a:rPr>
              <a:t>внутрішня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функція</a:t>
            </a:r>
            <a:r>
              <a:rPr lang="ru-RU" sz="2000" dirty="0">
                <a:solidFill>
                  <a:schemeClr val="tx1"/>
                </a:solidFill>
              </a:rPr>
              <a:t>), </a:t>
            </a:r>
            <a:r>
              <a:rPr lang="ru-RU" sz="2000" dirty="0" err="1">
                <a:solidFill>
                  <a:schemeClr val="tx1"/>
                </a:solidFill>
              </a:rPr>
              <a:t>захисника</a:t>
            </a:r>
            <a:r>
              <a:rPr lang="ru-RU" sz="2000" dirty="0">
                <a:solidFill>
                  <a:schemeClr val="tx1"/>
                </a:solidFill>
              </a:rPr>
              <a:t> партнерства та </a:t>
            </a:r>
            <a:r>
              <a:rPr lang="ru-RU" sz="2000" dirty="0" err="1">
                <a:solidFill>
                  <a:schemeClr val="tx1"/>
                </a:solidFill>
              </a:rPr>
              <a:t>його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 smtClean="0">
                <a:solidFill>
                  <a:schemeClr val="tx1"/>
                </a:solidFill>
              </a:rPr>
              <a:t>цінностей</a:t>
            </a:r>
            <a:endParaRPr lang="ru-RU" sz="2000" dirty="0" smtClean="0">
              <a:solidFill>
                <a:schemeClr val="tx1"/>
              </a:solidFill>
            </a:endParaRPr>
          </a:p>
          <a:p>
            <a:pPr algn="just"/>
            <a:r>
              <a:rPr lang="ru-RU" sz="2000" dirty="0" smtClean="0">
                <a:solidFill>
                  <a:schemeClr val="tx1"/>
                </a:solidFill>
              </a:rPr>
              <a:t>• </a:t>
            </a:r>
            <a:r>
              <a:rPr lang="ru-RU" sz="2000" dirty="0" err="1">
                <a:solidFill>
                  <a:schemeClr val="tx1"/>
                </a:solidFill>
              </a:rPr>
              <a:t>порадника</a:t>
            </a:r>
            <a:r>
              <a:rPr lang="ru-RU" sz="2000" dirty="0">
                <a:solidFill>
                  <a:schemeClr val="tx1"/>
                </a:solidFill>
              </a:rPr>
              <a:t> (прямого </a:t>
            </a:r>
            <a:r>
              <a:rPr lang="ru-RU" sz="2000" dirty="0" err="1">
                <a:solidFill>
                  <a:schemeClr val="tx1"/>
                </a:solidFill>
              </a:rPr>
              <a:t>або</a:t>
            </a:r>
            <a:r>
              <a:rPr lang="ru-RU" sz="2000" dirty="0">
                <a:solidFill>
                  <a:schemeClr val="tx1"/>
                </a:solidFill>
              </a:rPr>
              <a:t> непрямого) в доброму </a:t>
            </a:r>
            <a:r>
              <a:rPr lang="ru-RU" sz="2000" dirty="0" err="1">
                <a:solidFill>
                  <a:schemeClr val="tx1"/>
                </a:solidFill>
              </a:rPr>
              <a:t>дусі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співробітництва</a:t>
            </a:r>
            <a:r>
              <a:rPr lang="ru-RU" sz="2000" dirty="0">
                <a:solidFill>
                  <a:schemeClr val="tx1"/>
                </a:solidFill>
              </a:rPr>
              <a:t>/</a:t>
            </a:r>
            <a:r>
              <a:rPr lang="ru-RU" sz="2000" dirty="0" err="1">
                <a:solidFill>
                  <a:schemeClr val="tx1"/>
                </a:solidFill>
              </a:rPr>
              <a:t>управління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smtClean="0">
                <a:solidFill>
                  <a:schemeClr val="tx1"/>
                </a:solidFill>
              </a:rPr>
              <a:t>проектом</a:t>
            </a:r>
          </a:p>
          <a:p>
            <a:pPr algn="just"/>
            <a:r>
              <a:rPr lang="ru-RU" sz="2000" dirty="0" smtClean="0">
                <a:solidFill>
                  <a:schemeClr val="tx1"/>
                </a:solidFill>
              </a:rPr>
              <a:t>• </a:t>
            </a:r>
            <a:r>
              <a:rPr lang="ru-RU" sz="2000" dirty="0">
                <a:solidFill>
                  <a:schemeClr val="tx1"/>
                </a:solidFill>
              </a:rPr>
              <a:t>конструктивного критика </a:t>
            </a:r>
            <a:r>
              <a:rPr lang="ru-RU" sz="2000" dirty="0" err="1">
                <a:solidFill>
                  <a:schemeClr val="tx1"/>
                </a:solidFill>
              </a:rPr>
              <a:t>поглядів</a:t>
            </a:r>
            <a:r>
              <a:rPr lang="ru-RU" sz="2000" dirty="0">
                <a:solidFill>
                  <a:schemeClr val="tx1"/>
                </a:solidFill>
              </a:rPr>
              <a:t>, </a:t>
            </a:r>
            <a:r>
              <a:rPr lang="ru-RU" sz="2000" dirty="0" err="1">
                <a:solidFill>
                  <a:schemeClr val="tx1"/>
                </a:solidFill>
              </a:rPr>
              <a:t>підходів</a:t>
            </a:r>
            <a:r>
              <a:rPr lang="ru-RU" sz="2000" dirty="0">
                <a:solidFill>
                  <a:schemeClr val="tx1"/>
                </a:solidFill>
              </a:rPr>
              <a:t> до </a:t>
            </a:r>
            <a:r>
              <a:rPr lang="ru-RU" sz="2000" dirty="0" err="1">
                <a:solidFill>
                  <a:schemeClr val="tx1"/>
                </a:solidFill>
              </a:rPr>
              <a:t>рішення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важких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або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неоднозначних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 smtClean="0">
                <a:solidFill>
                  <a:schemeClr val="tx1"/>
                </a:solidFill>
              </a:rPr>
              <a:t>питань</a:t>
            </a:r>
            <a:endParaRPr lang="ru-RU" sz="2000" dirty="0" smtClean="0">
              <a:solidFill>
                <a:schemeClr val="tx1"/>
              </a:solidFill>
            </a:endParaRPr>
          </a:p>
          <a:p>
            <a:pPr algn="just"/>
            <a:r>
              <a:rPr lang="ru-RU" sz="2000" dirty="0" smtClean="0">
                <a:solidFill>
                  <a:schemeClr val="tx1"/>
                </a:solidFill>
              </a:rPr>
              <a:t>• </a:t>
            </a:r>
            <a:r>
              <a:rPr lang="ru-RU" sz="2000" dirty="0" err="1">
                <a:solidFill>
                  <a:schemeClr val="tx1"/>
                </a:solidFill>
              </a:rPr>
              <a:t>натхненника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інших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членів</a:t>
            </a:r>
            <a:r>
              <a:rPr lang="ru-RU" sz="2000" dirty="0">
                <a:solidFill>
                  <a:schemeClr val="tx1"/>
                </a:solidFill>
              </a:rPr>
              <a:t> партнерства до </a:t>
            </a:r>
            <a:r>
              <a:rPr lang="ru-RU" sz="2000" dirty="0" err="1">
                <a:solidFill>
                  <a:schemeClr val="tx1"/>
                </a:solidFill>
              </a:rPr>
              <a:t>більш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активної</a:t>
            </a:r>
            <a:r>
              <a:rPr lang="ru-RU" sz="2000" dirty="0">
                <a:solidFill>
                  <a:schemeClr val="tx1"/>
                </a:solidFill>
              </a:rPr>
              <a:t>, </a:t>
            </a:r>
            <a:r>
              <a:rPr lang="ru-RU" sz="2000" dirty="0" err="1">
                <a:solidFill>
                  <a:schemeClr val="tx1"/>
                </a:solidFill>
              </a:rPr>
              <a:t>інноваційної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роботі</a:t>
            </a:r>
            <a:r>
              <a:rPr lang="ru-RU" sz="2000" dirty="0">
                <a:solidFill>
                  <a:schemeClr val="tx1"/>
                </a:solidFill>
              </a:rPr>
              <a:t> з правом на </a:t>
            </a:r>
            <a:r>
              <a:rPr lang="ru-RU" sz="2000" dirty="0" err="1" smtClean="0">
                <a:solidFill>
                  <a:schemeClr val="tx1"/>
                </a:solidFill>
              </a:rPr>
              <a:t>помилку</a:t>
            </a:r>
            <a:endParaRPr lang="ru-RU" sz="2000" dirty="0" smtClean="0">
              <a:solidFill>
                <a:schemeClr val="tx1"/>
              </a:solidFill>
            </a:endParaRPr>
          </a:p>
          <a:p>
            <a:pPr algn="just"/>
            <a:r>
              <a:rPr lang="ru-RU" sz="2000" dirty="0" smtClean="0">
                <a:solidFill>
                  <a:schemeClr val="tx1"/>
                </a:solidFill>
              </a:rPr>
              <a:t>• </a:t>
            </a:r>
            <a:r>
              <a:rPr lang="ru-RU" sz="2000" dirty="0" err="1">
                <a:solidFill>
                  <a:schemeClr val="tx1"/>
                </a:solidFill>
              </a:rPr>
              <a:t>ентузіаста</a:t>
            </a:r>
            <a:r>
              <a:rPr lang="ru-RU" sz="2000" dirty="0">
                <a:solidFill>
                  <a:schemeClr val="tx1"/>
                </a:solidFill>
              </a:rPr>
              <a:t>, </a:t>
            </a:r>
            <a:r>
              <a:rPr lang="ru-RU" sz="2000" dirty="0" err="1">
                <a:solidFill>
                  <a:schemeClr val="tx1"/>
                </a:solidFill>
              </a:rPr>
              <a:t>підтримує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віру</a:t>
            </a:r>
            <a:r>
              <a:rPr lang="ru-RU" sz="2000" dirty="0">
                <a:solidFill>
                  <a:schemeClr val="tx1"/>
                </a:solidFill>
              </a:rPr>
              <a:t> і </a:t>
            </a:r>
            <a:r>
              <a:rPr lang="ru-RU" sz="2000" dirty="0" err="1">
                <a:solidFill>
                  <a:schemeClr val="tx1"/>
                </a:solidFill>
              </a:rPr>
              <a:t>оптимізм</a:t>
            </a:r>
            <a:r>
              <a:rPr lang="ru-RU" sz="2000" dirty="0">
                <a:solidFill>
                  <a:schemeClr val="tx1"/>
                </a:solidFill>
              </a:rPr>
              <a:t> в </a:t>
            </a:r>
            <a:r>
              <a:rPr lang="ru-RU" sz="2000" dirty="0" err="1">
                <a:solidFill>
                  <a:schemeClr val="tx1"/>
                </a:solidFill>
              </a:rPr>
              <a:t>ситуації</a:t>
            </a:r>
            <a:r>
              <a:rPr lang="ru-RU" sz="2000" dirty="0">
                <a:solidFill>
                  <a:schemeClr val="tx1"/>
                </a:solidFill>
              </a:rPr>
              <a:t>, коли справа, </a:t>
            </a:r>
            <a:r>
              <a:rPr lang="ru-RU" sz="2000" dirty="0" err="1">
                <a:solidFill>
                  <a:schemeClr val="tx1"/>
                </a:solidFill>
              </a:rPr>
              <a:t>здається</a:t>
            </a:r>
            <a:r>
              <a:rPr lang="ru-RU" sz="2000" dirty="0">
                <a:solidFill>
                  <a:schemeClr val="tx1"/>
                </a:solidFill>
              </a:rPr>
              <a:t>, заходить у </a:t>
            </a:r>
            <a:r>
              <a:rPr lang="ru-RU" sz="2000" dirty="0" err="1">
                <a:solidFill>
                  <a:schemeClr val="tx1"/>
                </a:solidFill>
              </a:rPr>
              <a:t>глухий</a:t>
            </a:r>
            <a:r>
              <a:rPr lang="ru-RU" sz="2000" dirty="0">
                <a:solidFill>
                  <a:schemeClr val="tx1"/>
                </a:solidFill>
              </a:rPr>
              <a:t> кут.</a:t>
            </a:r>
          </a:p>
        </p:txBody>
      </p:sp>
    </p:spTree>
    <p:extLst>
      <p:ext uri="{BB962C8B-B14F-4D97-AF65-F5344CB8AC3E}">
        <p14:creationId xmlns:p14="http://schemas.microsoft.com/office/powerpoint/2010/main" val="25693478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60649"/>
            <a:ext cx="7772400" cy="504055"/>
          </a:xfrm>
        </p:spPr>
        <p:txBody>
          <a:bodyPr/>
          <a:lstStyle/>
          <a:p>
            <a:pPr algn="r"/>
            <a:r>
              <a:rPr lang="ru-RU" sz="2000" dirty="0" smtClean="0">
                <a:effectLst/>
              </a:rPr>
              <a:t>2. </a:t>
            </a:r>
            <a:r>
              <a:rPr lang="ru-RU" sz="2000" dirty="0" err="1">
                <a:effectLst/>
              </a:rPr>
              <a:t>ПАРТНЕРСЬКІ</a:t>
            </a:r>
            <a:r>
              <a:rPr lang="ru-RU" sz="2000" dirty="0">
                <a:effectLst/>
              </a:rPr>
              <a:t> </a:t>
            </a:r>
            <a:r>
              <a:rPr lang="ru-RU" sz="2000" dirty="0" err="1">
                <a:effectLst/>
              </a:rPr>
              <a:t>НАВИЧКИ</a:t>
            </a:r>
            <a:endParaRPr lang="ru-RU" sz="2000" dirty="0">
              <a:effectLst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23528" y="1124744"/>
            <a:ext cx="8496944" cy="5047456"/>
          </a:xfrm>
        </p:spPr>
        <p:txBody>
          <a:bodyPr>
            <a:normAutofit/>
          </a:bodyPr>
          <a:lstStyle/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dirty="0" err="1">
                <a:solidFill>
                  <a:schemeClr val="tx1"/>
                </a:solidFill>
              </a:rPr>
              <a:t>Ведення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 smtClean="0">
                <a:solidFill>
                  <a:schemeClr val="tx1"/>
                </a:solidFill>
              </a:rPr>
              <a:t>переговорів</a:t>
            </a:r>
            <a:endParaRPr lang="ru-RU" dirty="0" smtClean="0">
              <a:solidFill>
                <a:schemeClr val="tx1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dirty="0" err="1" smtClean="0">
                <a:solidFill>
                  <a:schemeClr val="tx1"/>
                </a:solidFill>
              </a:rPr>
              <a:t>Посередництво</a:t>
            </a:r>
            <a:endParaRPr lang="ru-RU" dirty="0" smtClean="0">
              <a:solidFill>
                <a:schemeClr val="tx1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dirty="0" err="1" smtClean="0">
                <a:solidFill>
                  <a:schemeClr val="tx1"/>
                </a:solidFill>
              </a:rPr>
              <a:t>Фасилітація</a:t>
            </a:r>
            <a:endParaRPr lang="ru-RU" dirty="0" smtClean="0">
              <a:solidFill>
                <a:schemeClr val="tx1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dirty="0" err="1">
                <a:solidFill>
                  <a:schemeClr val="tx1"/>
                </a:solidFill>
              </a:rPr>
              <a:t>Обробка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 smtClean="0">
                <a:solidFill>
                  <a:schemeClr val="tx1"/>
                </a:solidFill>
              </a:rPr>
              <a:t>інформації</a:t>
            </a:r>
            <a:endParaRPr lang="ru-RU" dirty="0" smtClean="0">
              <a:solidFill>
                <a:schemeClr val="tx1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dirty="0" err="1">
                <a:solidFill>
                  <a:schemeClr val="tx1"/>
                </a:solidFill>
              </a:rPr>
              <a:t>Тренінг</a:t>
            </a:r>
            <a:r>
              <a:rPr lang="ru-RU" dirty="0">
                <a:solidFill>
                  <a:schemeClr val="tx1"/>
                </a:solidFill>
              </a:rPr>
              <a:t>/</a:t>
            </a:r>
            <a:r>
              <a:rPr lang="ru-RU" dirty="0" err="1">
                <a:solidFill>
                  <a:schemeClr val="tx1"/>
                </a:solidFill>
              </a:rPr>
              <a:t>розвиток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 smtClean="0">
                <a:solidFill>
                  <a:schemeClr val="tx1"/>
                </a:solidFill>
              </a:rPr>
              <a:t>професіоналізму</a:t>
            </a:r>
            <a:endParaRPr lang="ru-RU" dirty="0" smtClean="0">
              <a:solidFill>
                <a:schemeClr val="tx1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dirty="0" err="1">
                <a:solidFill>
                  <a:schemeClr val="tx1"/>
                </a:solidFill>
              </a:rPr>
              <a:t>Забезпечення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організаційної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 smtClean="0">
                <a:solidFill>
                  <a:schemeClr val="tx1"/>
                </a:solidFill>
              </a:rPr>
              <a:t>залученості</a:t>
            </a:r>
            <a:endParaRPr lang="ru-RU" dirty="0" smtClean="0">
              <a:solidFill>
                <a:schemeClr val="tx1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dirty="0" err="1">
                <a:solidFill>
                  <a:schemeClr val="tx1"/>
                </a:solidFill>
              </a:rPr>
              <a:t>Інституційне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зміцнення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 smtClean="0">
                <a:solidFill>
                  <a:schemeClr val="tx1"/>
                </a:solidFill>
              </a:rPr>
              <a:t>організації</a:t>
            </a:r>
            <a:endParaRPr lang="ru-RU" dirty="0" smtClean="0">
              <a:solidFill>
                <a:schemeClr val="tx1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dirty="0" err="1">
                <a:solidFill>
                  <a:schemeClr val="tx1"/>
                </a:solidFill>
              </a:rPr>
              <a:t>Аналіз</a:t>
            </a:r>
            <a:r>
              <a:rPr lang="ru-RU" dirty="0">
                <a:solidFill>
                  <a:schemeClr val="tx1"/>
                </a:solidFill>
              </a:rPr>
              <a:t> і </a:t>
            </a:r>
            <a:r>
              <a:rPr lang="ru-RU" dirty="0" err="1">
                <a:solidFill>
                  <a:schemeClr val="tx1"/>
                </a:solidFill>
              </a:rPr>
              <a:t>оцінка</a:t>
            </a:r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73280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60649"/>
            <a:ext cx="7772400" cy="504055"/>
          </a:xfrm>
        </p:spPr>
        <p:txBody>
          <a:bodyPr/>
          <a:lstStyle/>
          <a:p>
            <a:pPr algn="r"/>
            <a:endParaRPr lang="ru-RU" sz="2000" dirty="0">
              <a:effectLst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23528" y="1124744"/>
            <a:ext cx="8496944" cy="5047456"/>
          </a:xfrm>
        </p:spPr>
        <p:txBody>
          <a:bodyPr>
            <a:normAutofit/>
          </a:bodyPr>
          <a:lstStyle/>
          <a:p>
            <a:pPr algn="just"/>
            <a:endParaRPr lang="ru-RU" sz="2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27751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60649"/>
            <a:ext cx="7772400" cy="504055"/>
          </a:xfrm>
        </p:spPr>
        <p:txBody>
          <a:bodyPr/>
          <a:lstStyle/>
          <a:p>
            <a:pPr algn="r"/>
            <a:r>
              <a:rPr lang="ru-RU" sz="2000" dirty="0" smtClean="0">
                <a:effectLst/>
              </a:rPr>
              <a:t>1</a:t>
            </a:r>
            <a:r>
              <a:rPr lang="ru-RU" sz="2000" dirty="0">
                <a:effectLst/>
              </a:rPr>
              <a:t>. </a:t>
            </a:r>
            <a:r>
              <a:rPr lang="ru-RU" sz="2000" dirty="0" err="1">
                <a:effectLst/>
              </a:rPr>
              <a:t>ЛІДЕРИ</a:t>
            </a:r>
            <a:r>
              <a:rPr lang="ru-RU" sz="2000" dirty="0">
                <a:effectLst/>
              </a:rPr>
              <a:t> У </a:t>
            </a:r>
            <a:r>
              <a:rPr lang="ru-RU" sz="2000" dirty="0" err="1">
                <a:effectLst/>
              </a:rPr>
              <a:t>ПАРТНЕРСТВІ</a:t>
            </a:r>
            <a:endParaRPr lang="ru-RU" sz="2000" dirty="0">
              <a:effectLst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23528" y="1124744"/>
            <a:ext cx="8496944" cy="5047456"/>
          </a:xfrm>
        </p:spPr>
        <p:txBody>
          <a:bodyPr>
            <a:normAutofit/>
          </a:bodyPr>
          <a:lstStyle/>
          <a:p>
            <a:pPr algn="just"/>
            <a:r>
              <a:rPr lang="ru-RU" sz="2000" dirty="0">
                <a:solidFill>
                  <a:schemeClr val="tx1"/>
                </a:solidFill>
              </a:rPr>
              <a:t>В </a:t>
            </a:r>
            <a:r>
              <a:rPr lang="ru-RU" sz="2000" dirty="0" err="1">
                <a:solidFill>
                  <a:schemeClr val="tx1"/>
                </a:solidFill>
              </a:rPr>
              <a:t>ході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партнерської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процесу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можуть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виникати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наступні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додаткові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функції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лідерства</a:t>
            </a:r>
            <a:r>
              <a:rPr lang="ru-RU" sz="2000" dirty="0" smtClean="0">
                <a:solidFill>
                  <a:schemeClr val="tx1"/>
                </a:solidFill>
              </a:rPr>
              <a:t>:</a:t>
            </a:r>
          </a:p>
          <a:p>
            <a:pPr algn="just"/>
            <a:r>
              <a:rPr lang="ru-RU" sz="2000" dirty="0" smtClean="0">
                <a:solidFill>
                  <a:schemeClr val="tx1"/>
                </a:solidFill>
              </a:rPr>
              <a:t>• </a:t>
            </a:r>
            <a:r>
              <a:rPr lang="ru-RU" sz="2000" dirty="0">
                <a:solidFill>
                  <a:schemeClr val="tx1"/>
                </a:solidFill>
              </a:rPr>
              <a:t>«</a:t>
            </a:r>
            <a:r>
              <a:rPr lang="ru-RU" sz="2000" dirty="0" err="1">
                <a:solidFill>
                  <a:schemeClr val="tx1"/>
                </a:solidFill>
              </a:rPr>
              <a:t>опікуна</a:t>
            </a:r>
            <a:r>
              <a:rPr lang="ru-RU" sz="2000" dirty="0">
                <a:solidFill>
                  <a:schemeClr val="tx1"/>
                </a:solidFill>
              </a:rPr>
              <a:t>», «</a:t>
            </a:r>
            <a:r>
              <a:rPr lang="ru-RU" sz="2000" dirty="0" err="1">
                <a:solidFill>
                  <a:schemeClr val="tx1"/>
                </a:solidFill>
              </a:rPr>
              <a:t>зберігача</a:t>
            </a:r>
            <a:r>
              <a:rPr lang="ru-RU" sz="2000" dirty="0">
                <a:solidFill>
                  <a:schemeClr val="tx1"/>
                </a:solidFill>
              </a:rPr>
              <a:t>» </a:t>
            </a:r>
            <a:r>
              <a:rPr lang="ru-RU" sz="2000" dirty="0" err="1">
                <a:solidFill>
                  <a:schemeClr val="tx1"/>
                </a:solidFill>
              </a:rPr>
              <a:t>партнерської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місії</a:t>
            </a:r>
            <a:r>
              <a:rPr lang="ru-RU" sz="2000" dirty="0">
                <a:solidFill>
                  <a:schemeClr val="tx1"/>
                </a:solidFill>
              </a:rPr>
              <a:t> (</a:t>
            </a:r>
            <a:r>
              <a:rPr lang="ru-RU" sz="2000" dirty="0" err="1">
                <a:solidFill>
                  <a:schemeClr val="tx1"/>
                </a:solidFill>
              </a:rPr>
              <a:t>зовнішня</a:t>
            </a:r>
            <a:r>
              <a:rPr lang="ru-RU" sz="2000" dirty="0">
                <a:solidFill>
                  <a:schemeClr val="tx1"/>
                </a:solidFill>
              </a:rPr>
              <a:t> і </a:t>
            </a:r>
            <a:r>
              <a:rPr lang="ru-RU" sz="2000" dirty="0" err="1">
                <a:solidFill>
                  <a:schemeClr val="tx1"/>
                </a:solidFill>
              </a:rPr>
              <a:t>внутрішня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функція</a:t>
            </a:r>
            <a:r>
              <a:rPr lang="ru-RU" sz="2000" dirty="0">
                <a:solidFill>
                  <a:schemeClr val="tx1"/>
                </a:solidFill>
              </a:rPr>
              <a:t>), </a:t>
            </a:r>
            <a:r>
              <a:rPr lang="ru-RU" sz="2000" dirty="0" err="1">
                <a:solidFill>
                  <a:schemeClr val="tx1"/>
                </a:solidFill>
              </a:rPr>
              <a:t>захисника</a:t>
            </a:r>
            <a:r>
              <a:rPr lang="ru-RU" sz="2000" dirty="0">
                <a:solidFill>
                  <a:schemeClr val="tx1"/>
                </a:solidFill>
              </a:rPr>
              <a:t> партнерства та </a:t>
            </a:r>
            <a:r>
              <a:rPr lang="ru-RU" sz="2000" dirty="0" err="1">
                <a:solidFill>
                  <a:schemeClr val="tx1"/>
                </a:solidFill>
              </a:rPr>
              <a:t>його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 smtClean="0">
                <a:solidFill>
                  <a:schemeClr val="tx1"/>
                </a:solidFill>
              </a:rPr>
              <a:t>цінностей</a:t>
            </a:r>
            <a:endParaRPr lang="ru-RU" sz="2000" dirty="0" smtClean="0">
              <a:solidFill>
                <a:schemeClr val="tx1"/>
              </a:solidFill>
            </a:endParaRPr>
          </a:p>
          <a:p>
            <a:pPr algn="just"/>
            <a:r>
              <a:rPr lang="ru-RU" sz="2000" dirty="0" smtClean="0">
                <a:solidFill>
                  <a:schemeClr val="tx1"/>
                </a:solidFill>
              </a:rPr>
              <a:t>• </a:t>
            </a:r>
            <a:r>
              <a:rPr lang="ru-RU" sz="2000" dirty="0" err="1">
                <a:solidFill>
                  <a:schemeClr val="tx1"/>
                </a:solidFill>
              </a:rPr>
              <a:t>порадника</a:t>
            </a:r>
            <a:r>
              <a:rPr lang="ru-RU" sz="2000" dirty="0">
                <a:solidFill>
                  <a:schemeClr val="tx1"/>
                </a:solidFill>
              </a:rPr>
              <a:t> (прямого </a:t>
            </a:r>
            <a:r>
              <a:rPr lang="ru-RU" sz="2000" dirty="0" err="1">
                <a:solidFill>
                  <a:schemeClr val="tx1"/>
                </a:solidFill>
              </a:rPr>
              <a:t>або</a:t>
            </a:r>
            <a:r>
              <a:rPr lang="ru-RU" sz="2000" dirty="0">
                <a:solidFill>
                  <a:schemeClr val="tx1"/>
                </a:solidFill>
              </a:rPr>
              <a:t> непрямого) в доброму </a:t>
            </a:r>
            <a:r>
              <a:rPr lang="ru-RU" sz="2000" dirty="0" err="1">
                <a:solidFill>
                  <a:schemeClr val="tx1"/>
                </a:solidFill>
              </a:rPr>
              <a:t>дусі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співробітництва</a:t>
            </a:r>
            <a:r>
              <a:rPr lang="ru-RU" sz="2000" dirty="0">
                <a:solidFill>
                  <a:schemeClr val="tx1"/>
                </a:solidFill>
              </a:rPr>
              <a:t>/</a:t>
            </a:r>
            <a:r>
              <a:rPr lang="ru-RU" sz="2000" dirty="0" err="1">
                <a:solidFill>
                  <a:schemeClr val="tx1"/>
                </a:solidFill>
              </a:rPr>
              <a:t>управління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smtClean="0">
                <a:solidFill>
                  <a:schemeClr val="tx1"/>
                </a:solidFill>
              </a:rPr>
              <a:t>проектом</a:t>
            </a:r>
          </a:p>
          <a:p>
            <a:pPr algn="just"/>
            <a:r>
              <a:rPr lang="ru-RU" sz="2000" dirty="0" smtClean="0">
                <a:solidFill>
                  <a:schemeClr val="tx1"/>
                </a:solidFill>
              </a:rPr>
              <a:t>• </a:t>
            </a:r>
            <a:r>
              <a:rPr lang="ru-RU" sz="2000" dirty="0">
                <a:solidFill>
                  <a:schemeClr val="tx1"/>
                </a:solidFill>
              </a:rPr>
              <a:t>конструктивного критика </a:t>
            </a:r>
            <a:r>
              <a:rPr lang="ru-RU" sz="2000" dirty="0" err="1">
                <a:solidFill>
                  <a:schemeClr val="tx1"/>
                </a:solidFill>
              </a:rPr>
              <a:t>поглядів</a:t>
            </a:r>
            <a:r>
              <a:rPr lang="ru-RU" sz="2000" dirty="0">
                <a:solidFill>
                  <a:schemeClr val="tx1"/>
                </a:solidFill>
              </a:rPr>
              <a:t>, </a:t>
            </a:r>
            <a:r>
              <a:rPr lang="ru-RU" sz="2000" dirty="0" err="1">
                <a:solidFill>
                  <a:schemeClr val="tx1"/>
                </a:solidFill>
              </a:rPr>
              <a:t>підходів</a:t>
            </a:r>
            <a:r>
              <a:rPr lang="ru-RU" sz="2000" dirty="0">
                <a:solidFill>
                  <a:schemeClr val="tx1"/>
                </a:solidFill>
              </a:rPr>
              <a:t> до </a:t>
            </a:r>
            <a:r>
              <a:rPr lang="ru-RU" sz="2000" dirty="0" err="1">
                <a:solidFill>
                  <a:schemeClr val="tx1"/>
                </a:solidFill>
              </a:rPr>
              <a:t>рішення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важких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або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неоднозначних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 smtClean="0">
                <a:solidFill>
                  <a:schemeClr val="tx1"/>
                </a:solidFill>
              </a:rPr>
              <a:t>питань</a:t>
            </a:r>
            <a:endParaRPr lang="ru-RU" sz="2000" dirty="0" smtClean="0">
              <a:solidFill>
                <a:schemeClr val="tx1"/>
              </a:solidFill>
            </a:endParaRPr>
          </a:p>
          <a:p>
            <a:pPr algn="just"/>
            <a:r>
              <a:rPr lang="ru-RU" sz="2000" dirty="0" smtClean="0">
                <a:solidFill>
                  <a:schemeClr val="tx1"/>
                </a:solidFill>
              </a:rPr>
              <a:t>• </a:t>
            </a:r>
            <a:r>
              <a:rPr lang="ru-RU" sz="2000" dirty="0" err="1">
                <a:solidFill>
                  <a:schemeClr val="tx1"/>
                </a:solidFill>
              </a:rPr>
              <a:t>натхненника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інших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членів</a:t>
            </a:r>
            <a:r>
              <a:rPr lang="ru-RU" sz="2000" dirty="0">
                <a:solidFill>
                  <a:schemeClr val="tx1"/>
                </a:solidFill>
              </a:rPr>
              <a:t> партнерства до </a:t>
            </a:r>
            <a:r>
              <a:rPr lang="ru-RU" sz="2000" dirty="0" err="1">
                <a:solidFill>
                  <a:schemeClr val="tx1"/>
                </a:solidFill>
              </a:rPr>
              <a:t>більш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активної</a:t>
            </a:r>
            <a:r>
              <a:rPr lang="ru-RU" sz="2000" dirty="0">
                <a:solidFill>
                  <a:schemeClr val="tx1"/>
                </a:solidFill>
              </a:rPr>
              <a:t>, </a:t>
            </a:r>
            <a:r>
              <a:rPr lang="ru-RU" sz="2000" dirty="0" err="1">
                <a:solidFill>
                  <a:schemeClr val="tx1"/>
                </a:solidFill>
              </a:rPr>
              <a:t>інноваційної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роботі</a:t>
            </a:r>
            <a:r>
              <a:rPr lang="ru-RU" sz="2000" dirty="0">
                <a:solidFill>
                  <a:schemeClr val="tx1"/>
                </a:solidFill>
              </a:rPr>
              <a:t> з правом на </a:t>
            </a:r>
            <a:r>
              <a:rPr lang="ru-RU" sz="2000" dirty="0" err="1" smtClean="0">
                <a:solidFill>
                  <a:schemeClr val="tx1"/>
                </a:solidFill>
              </a:rPr>
              <a:t>помилку</a:t>
            </a:r>
            <a:endParaRPr lang="ru-RU" sz="2000" dirty="0" smtClean="0">
              <a:solidFill>
                <a:schemeClr val="tx1"/>
              </a:solidFill>
            </a:endParaRPr>
          </a:p>
          <a:p>
            <a:pPr algn="just"/>
            <a:r>
              <a:rPr lang="ru-RU" sz="2000" dirty="0" smtClean="0">
                <a:solidFill>
                  <a:schemeClr val="tx1"/>
                </a:solidFill>
              </a:rPr>
              <a:t>• </a:t>
            </a:r>
            <a:r>
              <a:rPr lang="ru-RU" sz="2000" dirty="0" err="1">
                <a:solidFill>
                  <a:schemeClr val="tx1"/>
                </a:solidFill>
              </a:rPr>
              <a:t>ентузіаста</a:t>
            </a:r>
            <a:r>
              <a:rPr lang="ru-RU" sz="2000" dirty="0">
                <a:solidFill>
                  <a:schemeClr val="tx1"/>
                </a:solidFill>
              </a:rPr>
              <a:t>, </a:t>
            </a:r>
            <a:r>
              <a:rPr lang="ru-RU" sz="2000" dirty="0" err="1">
                <a:solidFill>
                  <a:schemeClr val="tx1"/>
                </a:solidFill>
              </a:rPr>
              <a:t>підтримує</a:t>
            </a:r>
            <a:r>
              <a:rPr lang="ru-RU" sz="2000" dirty="0">
                <a:solidFill>
                  <a:schemeClr val="tx1"/>
                </a:solidFill>
              </a:rPr>
              <a:t> </a:t>
            </a:r>
            <a:r>
              <a:rPr lang="ru-RU" sz="2000" dirty="0" err="1">
                <a:solidFill>
                  <a:schemeClr val="tx1"/>
                </a:solidFill>
              </a:rPr>
              <a:t>віру</a:t>
            </a:r>
            <a:r>
              <a:rPr lang="ru-RU" sz="2000" dirty="0">
                <a:solidFill>
                  <a:schemeClr val="tx1"/>
                </a:solidFill>
              </a:rPr>
              <a:t> і </a:t>
            </a:r>
            <a:r>
              <a:rPr lang="ru-RU" sz="2000" dirty="0" err="1">
                <a:solidFill>
                  <a:schemeClr val="tx1"/>
                </a:solidFill>
              </a:rPr>
              <a:t>оптимізм</a:t>
            </a:r>
            <a:r>
              <a:rPr lang="ru-RU" sz="2000" dirty="0">
                <a:solidFill>
                  <a:schemeClr val="tx1"/>
                </a:solidFill>
              </a:rPr>
              <a:t> в </a:t>
            </a:r>
            <a:r>
              <a:rPr lang="ru-RU" sz="2000" dirty="0" err="1">
                <a:solidFill>
                  <a:schemeClr val="tx1"/>
                </a:solidFill>
              </a:rPr>
              <a:t>ситуації</a:t>
            </a:r>
            <a:r>
              <a:rPr lang="ru-RU" sz="2000" dirty="0">
                <a:solidFill>
                  <a:schemeClr val="tx1"/>
                </a:solidFill>
              </a:rPr>
              <a:t>, коли справа, </a:t>
            </a:r>
            <a:r>
              <a:rPr lang="ru-RU" sz="2000" dirty="0" err="1">
                <a:solidFill>
                  <a:schemeClr val="tx1"/>
                </a:solidFill>
              </a:rPr>
              <a:t>здається</a:t>
            </a:r>
            <a:r>
              <a:rPr lang="ru-RU" sz="2000" dirty="0">
                <a:solidFill>
                  <a:schemeClr val="tx1"/>
                </a:solidFill>
              </a:rPr>
              <a:t>, заходить у </a:t>
            </a:r>
            <a:r>
              <a:rPr lang="ru-RU" sz="2000" dirty="0" err="1">
                <a:solidFill>
                  <a:schemeClr val="tx1"/>
                </a:solidFill>
              </a:rPr>
              <a:t>глухий</a:t>
            </a:r>
            <a:r>
              <a:rPr lang="ru-RU" sz="2000" dirty="0">
                <a:solidFill>
                  <a:schemeClr val="tx1"/>
                </a:solidFill>
              </a:rPr>
              <a:t> кут.</a:t>
            </a:r>
          </a:p>
        </p:txBody>
      </p:sp>
    </p:spTree>
    <p:extLst>
      <p:ext uri="{BB962C8B-B14F-4D97-AF65-F5344CB8AC3E}">
        <p14:creationId xmlns:p14="http://schemas.microsoft.com/office/powerpoint/2010/main" val="256928424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сполнительная">
  <a:themeElements>
    <a:clrScheme name="Исполнительная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Исполнительная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Исполнитель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2985</TotalTime>
  <Words>213</Words>
  <Application>Microsoft Office PowerPoint</Application>
  <PresentationFormat>Экран (4:3)</PresentationFormat>
  <Paragraphs>24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Исполнительная</vt:lpstr>
      <vt:lpstr>Лекція 4  УПРАВЛІННЯ ПРОЦЕСОМ ПАРТНЕРСЬКОЇ ВЗАЄМОДІЇ</vt:lpstr>
      <vt:lpstr>1. ЛІДЕРИ У ПАРТНЕРСТВІ</vt:lpstr>
      <vt:lpstr>2. ПАРТНЕРСЬКІ НАВИЧКИ</vt:lpstr>
      <vt:lpstr>Презентация PowerPoint</vt:lpstr>
      <vt:lpstr>1. ЛІДЕРИ У ПАРТНЕРСТВІ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Лекція 4  УПРАВЛІННЯ ПРОЦЕСОМ ПАРТНЕРСЬКОЇ ВЗАЄМОДІЇ</dc:title>
  <dc:creator>Пользователь Windows</dc:creator>
  <cp:lastModifiedBy>Пользователь Windows</cp:lastModifiedBy>
  <cp:revision>4</cp:revision>
  <dcterms:created xsi:type="dcterms:W3CDTF">2018-09-16T17:00:10Z</dcterms:created>
  <dcterms:modified xsi:type="dcterms:W3CDTF">2018-09-18T18:45:38Z</dcterms:modified>
</cp:coreProperties>
</file>