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224" autoAdjust="0"/>
    <p:restoredTop sz="94660"/>
  </p:normalViewPr>
  <p:slideViewPr>
    <p:cSldViewPr>
      <p:cViewPr varScale="1">
        <p:scale>
          <a:sx n="74" d="100"/>
          <a:sy n="74" d="100"/>
        </p:scale>
        <p:origin x="1304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10.11.2024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5B106E36-FD25-4E2D-B0AA-010F637433A0}" type="datetimeFigureOut">
              <a:rPr lang="ru-RU" smtClean="0"/>
              <a:pPr/>
              <a:t>10.11.2024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6000" dirty="0" err="1"/>
              <a:t>Лекція</a:t>
            </a:r>
            <a:br>
              <a:rPr lang="ru-RU" sz="6000" dirty="0"/>
            </a:br>
            <a:r>
              <a:rPr lang="ru-RU" sz="6000" dirty="0" err="1"/>
              <a:t>Стилі</a:t>
            </a:r>
            <a:r>
              <a:rPr lang="ru-RU" sz="6000" dirty="0"/>
              <a:t> </a:t>
            </a:r>
            <a:r>
              <a:rPr lang="ru-RU" sz="6000" dirty="0" err="1"/>
              <a:t>керівництва</a:t>
            </a:r>
            <a:r>
              <a:rPr lang="ru-RU" sz="6000" dirty="0"/>
              <a:t> </a:t>
            </a:r>
            <a:br>
              <a:rPr lang="en-US" sz="6000" dirty="0"/>
            </a:br>
            <a:r>
              <a:rPr lang="ru-RU" sz="6000" dirty="0"/>
              <a:t>та </a:t>
            </a:r>
            <a:r>
              <a:rPr lang="ru-RU" sz="6000" dirty="0" err="1"/>
              <a:t>спільна</a:t>
            </a:r>
            <a:r>
              <a:rPr lang="ru-RU" sz="6000" dirty="0"/>
              <a:t> робота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pPr algn="r"/>
            <a:r>
              <a:rPr lang="uk-UA" sz="2000" dirty="0"/>
              <a:t>Спільна робота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pPr indent="0" algn="ctr">
              <a:buNone/>
            </a:pPr>
            <a:r>
              <a:rPr lang="uk-UA" dirty="0">
                <a:solidFill>
                  <a:schemeClr val="tx1"/>
                </a:solidFill>
              </a:rPr>
              <a:t>Риси, виражені украй. </a:t>
            </a:r>
          </a:p>
          <a:p>
            <a:pPr indent="0" algn="ctr">
              <a:buNone/>
            </a:pPr>
            <a:r>
              <a:rPr lang="uk-UA" dirty="0">
                <a:solidFill>
                  <a:schemeClr val="tx1"/>
                </a:solidFill>
              </a:rPr>
              <a:t> </a:t>
            </a:r>
            <a:r>
              <a:rPr lang="uk-UA" sz="2400" i="1" dirty="0">
                <a:solidFill>
                  <a:schemeClr val="tx1"/>
                </a:solidFill>
              </a:rPr>
              <a:t>"Є чесноти, які, переходячи кордони, перетворюються на порок". (Олександр Дюма)</a:t>
            </a:r>
          </a:p>
          <a:p>
            <a:pPr indent="0">
              <a:buNone/>
            </a:pPr>
            <a:endParaRPr lang="uk-UA" dirty="0">
              <a:solidFill>
                <a:schemeClr val="tx1"/>
              </a:solidFill>
            </a:endParaRPr>
          </a:p>
          <a:p>
            <a:pPr indent="0">
              <a:buNone/>
            </a:pPr>
            <a:r>
              <a:rPr lang="uk-UA" dirty="0">
                <a:solidFill>
                  <a:schemeClr val="tx1"/>
                </a:solidFill>
              </a:rPr>
              <a:t>Якості партнера, виражені до крайності або найінтенсивніше, можуть затьмарити партнерство і приректи його на сумний кінець.</a:t>
            </a:r>
            <a:endParaRPr lang="ru-RU" dirty="0">
              <a:solidFill>
                <a:schemeClr val="tx1"/>
              </a:solidFill>
            </a:endParaRPr>
          </a:p>
          <a:p>
            <a:pPr indent="0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pPr algn="r"/>
            <a:r>
              <a:rPr lang="ru-RU" sz="2000" dirty="0" err="1"/>
              <a:t>Стилі</a:t>
            </a:r>
            <a:r>
              <a:rPr lang="ru-RU" sz="2000" dirty="0"/>
              <a:t> </a:t>
            </a:r>
            <a:r>
              <a:rPr lang="ru-RU" sz="2000" dirty="0" err="1"/>
              <a:t>керівництва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19256" cy="5433467"/>
          </a:xfrm>
        </p:spPr>
        <p:txBody>
          <a:bodyPr/>
          <a:lstStyle/>
          <a:p>
            <a:pPr indent="0">
              <a:buNone/>
            </a:pPr>
            <a:r>
              <a:rPr lang="ru-RU" dirty="0" err="1">
                <a:solidFill>
                  <a:schemeClr val="tx1"/>
                </a:solidFill>
              </a:rPr>
              <a:t>Дві</a:t>
            </a:r>
            <a:r>
              <a:rPr lang="ru-RU" dirty="0">
                <a:solidFill>
                  <a:schemeClr val="tx1"/>
                </a:solidFill>
              </a:rPr>
              <a:t> методики </a:t>
            </a:r>
            <a:r>
              <a:rPr lang="ru-RU" dirty="0" err="1">
                <a:solidFill>
                  <a:schemeClr val="tx1"/>
                </a:solidFill>
              </a:rPr>
              <a:t>визначення</a:t>
            </a:r>
            <a:r>
              <a:rPr lang="ru-RU" dirty="0">
                <a:solidFill>
                  <a:schemeClr val="tx1"/>
                </a:solidFill>
              </a:rPr>
              <a:t> стилю </a:t>
            </a:r>
            <a:r>
              <a:rPr lang="ru-RU" dirty="0" err="1">
                <a:solidFill>
                  <a:schemeClr val="tx1"/>
                </a:solidFill>
              </a:rPr>
              <a:t>керівництва</a:t>
            </a:r>
            <a:r>
              <a:rPr lang="ru-RU" dirty="0">
                <a:solidFill>
                  <a:schemeClr val="tx1"/>
                </a:solidFill>
              </a:rPr>
              <a:t> </a:t>
            </a:r>
          </a:p>
          <a:p>
            <a:pPr indent="0">
              <a:buFont typeface="Wingdings" pitchFamily="2" charset="2"/>
              <a:buChar char="Ø"/>
            </a:pP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типологія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Майерс-Бріггс</a:t>
            </a:r>
            <a:r>
              <a:rPr lang="ru-RU" dirty="0">
                <a:solidFill>
                  <a:schemeClr val="tx1"/>
                </a:solidFill>
              </a:rPr>
              <a:t> (MBTI) </a:t>
            </a:r>
          </a:p>
          <a:p>
            <a:pPr indent="0">
              <a:buFont typeface="Wingdings" pitchFamily="2" charset="2"/>
              <a:buChar char="Ø"/>
            </a:pPr>
            <a:r>
              <a:rPr lang="ru-RU" dirty="0">
                <a:solidFill>
                  <a:schemeClr val="tx1"/>
                </a:solidFill>
              </a:rPr>
              <a:t> система </a:t>
            </a:r>
            <a:r>
              <a:rPr lang="ru-RU" dirty="0" err="1">
                <a:solidFill>
                  <a:schemeClr val="tx1"/>
                </a:solidFill>
              </a:rPr>
              <a:t>персональних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профілів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DiSC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pPr algn="r"/>
            <a:r>
              <a:rPr lang="ru-RU" sz="2000" dirty="0" err="1"/>
              <a:t>Стилі</a:t>
            </a:r>
            <a:r>
              <a:rPr lang="ru-RU" sz="2000" dirty="0"/>
              <a:t> </a:t>
            </a:r>
            <a:r>
              <a:rPr lang="ru-RU" sz="2000" dirty="0" err="1"/>
              <a:t>керівництва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pPr indent="0">
              <a:lnSpc>
                <a:spcPct val="120000"/>
              </a:lnSpc>
              <a:buNone/>
            </a:pPr>
            <a:r>
              <a:rPr lang="ru-RU" dirty="0">
                <a:solidFill>
                  <a:schemeClr val="tx1"/>
                </a:solidFill>
              </a:rPr>
              <a:t>Система </a:t>
            </a:r>
            <a:r>
              <a:rPr lang="ru-RU" dirty="0" err="1">
                <a:solidFill>
                  <a:schemeClr val="tx1"/>
                </a:solidFill>
              </a:rPr>
              <a:t>персональних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профілів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DiSC</a:t>
            </a:r>
            <a:r>
              <a:rPr lang="ru-RU" dirty="0">
                <a:solidFill>
                  <a:schemeClr val="tx1"/>
                </a:solidFill>
              </a:rPr>
              <a:t> </a:t>
            </a:r>
          </a:p>
          <a:p>
            <a:pPr indent="0">
              <a:lnSpc>
                <a:spcPct val="120000"/>
              </a:lnSpc>
              <a:buNone/>
            </a:pPr>
            <a:r>
              <a:rPr lang="ru-RU" dirty="0" err="1">
                <a:solidFill>
                  <a:schemeClr val="tx1"/>
                </a:solidFill>
              </a:rPr>
              <a:t>складається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</a:t>
            </a:r>
            <a:r>
              <a:rPr lang="ru-RU" dirty="0">
                <a:solidFill>
                  <a:schemeClr val="tx1"/>
                </a:solidFill>
              </a:rPr>
              <a:t> 28 </a:t>
            </a:r>
            <a:r>
              <a:rPr lang="ru-RU" dirty="0" err="1">
                <a:solidFill>
                  <a:schemeClr val="tx1"/>
                </a:solidFill>
              </a:rPr>
              <a:t>груп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епітетів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чотири</a:t>
            </a:r>
            <a:r>
              <a:rPr lang="ru-RU" dirty="0">
                <a:solidFill>
                  <a:schemeClr val="tx1"/>
                </a:solidFill>
              </a:rPr>
              <a:t> в </a:t>
            </a:r>
            <a:r>
              <a:rPr lang="ru-RU" dirty="0" err="1">
                <a:solidFill>
                  <a:schemeClr val="tx1"/>
                </a:solidFill>
              </a:rPr>
              <a:t>кожній</a:t>
            </a:r>
            <a:r>
              <a:rPr lang="ru-RU" dirty="0">
                <a:solidFill>
                  <a:schemeClr val="tx1"/>
                </a:solidFill>
              </a:rPr>
              <a:t>. </a:t>
            </a:r>
          </a:p>
          <a:p>
            <a:pPr indent="0">
              <a:lnSpc>
                <a:spcPct val="120000"/>
              </a:lnSpc>
              <a:buNone/>
            </a:pPr>
            <a:endParaRPr lang="ru-RU" dirty="0">
              <a:solidFill>
                <a:schemeClr val="tx1"/>
              </a:solidFill>
            </a:endParaRPr>
          </a:p>
          <a:p>
            <a:pPr indent="0">
              <a:lnSpc>
                <a:spcPct val="120000"/>
              </a:lnSpc>
              <a:buNone/>
            </a:pPr>
            <a:endParaRPr lang="ru-RU" dirty="0">
              <a:solidFill>
                <a:schemeClr val="tx1"/>
              </a:solidFill>
            </a:endParaRPr>
          </a:p>
          <a:p>
            <a:pPr indent="0">
              <a:lnSpc>
                <a:spcPct val="120000"/>
              </a:lnSpc>
              <a:buNone/>
            </a:pPr>
            <a:r>
              <a:rPr lang="uk-UA" b="1" dirty="0">
                <a:solidFill>
                  <a:schemeClr val="tx1"/>
                </a:solidFill>
              </a:rPr>
              <a:t>Чотири основні тенденції поведінки </a:t>
            </a:r>
          </a:p>
          <a:p>
            <a:pPr indent="0">
              <a:lnSpc>
                <a:spcPct val="120000"/>
              </a:lnSpc>
              <a:buNone/>
            </a:pPr>
            <a:r>
              <a:rPr lang="uk-UA" b="1" dirty="0" err="1">
                <a:solidFill>
                  <a:schemeClr val="tx1"/>
                </a:solidFill>
              </a:rPr>
              <a:t>D</a:t>
            </a:r>
            <a:r>
              <a:rPr lang="uk-UA" dirty="0" err="1">
                <a:solidFill>
                  <a:schemeClr val="tx1"/>
                </a:solidFill>
              </a:rPr>
              <a:t>ominance</a:t>
            </a:r>
            <a:r>
              <a:rPr lang="uk-UA" dirty="0">
                <a:solidFill>
                  <a:schemeClr val="tx1"/>
                </a:solidFill>
              </a:rPr>
              <a:t> - домінування, </a:t>
            </a:r>
          </a:p>
          <a:p>
            <a:pPr indent="0">
              <a:lnSpc>
                <a:spcPct val="120000"/>
              </a:lnSpc>
              <a:buNone/>
            </a:pPr>
            <a:r>
              <a:rPr lang="uk-UA" b="1" dirty="0" err="1">
                <a:solidFill>
                  <a:schemeClr val="tx1"/>
                </a:solidFill>
              </a:rPr>
              <a:t>I</a:t>
            </a:r>
            <a:r>
              <a:rPr lang="uk-UA" dirty="0" err="1">
                <a:solidFill>
                  <a:schemeClr val="tx1"/>
                </a:solidFill>
              </a:rPr>
              <a:t>nfluencing</a:t>
            </a:r>
            <a:r>
              <a:rPr lang="uk-UA" dirty="0">
                <a:solidFill>
                  <a:schemeClr val="tx1"/>
                </a:solidFill>
              </a:rPr>
              <a:t> - вплив, </a:t>
            </a:r>
          </a:p>
          <a:p>
            <a:pPr indent="0">
              <a:lnSpc>
                <a:spcPct val="120000"/>
              </a:lnSpc>
              <a:buNone/>
            </a:pPr>
            <a:r>
              <a:rPr lang="uk-UA" b="1" dirty="0" err="1">
                <a:solidFill>
                  <a:schemeClr val="tx1"/>
                </a:solidFill>
              </a:rPr>
              <a:t>S</a:t>
            </a:r>
            <a:r>
              <a:rPr lang="uk-UA" dirty="0" err="1">
                <a:solidFill>
                  <a:schemeClr val="tx1"/>
                </a:solidFill>
              </a:rPr>
              <a:t>teadiness</a:t>
            </a:r>
            <a:r>
              <a:rPr lang="uk-UA" dirty="0">
                <a:solidFill>
                  <a:schemeClr val="tx1"/>
                </a:solidFill>
              </a:rPr>
              <a:t> - стабільність, </a:t>
            </a:r>
          </a:p>
          <a:p>
            <a:pPr indent="0">
              <a:lnSpc>
                <a:spcPct val="120000"/>
              </a:lnSpc>
              <a:buNone/>
            </a:pPr>
            <a:r>
              <a:rPr lang="uk-UA" b="1" dirty="0" err="1">
                <a:solidFill>
                  <a:schemeClr val="tx1"/>
                </a:solidFill>
              </a:rPr>
              <a:t>C</a:t>
            </a:r>
            <a:r>
              <a:rPr lang="uk-UA" dirty="0" err="1">
                <a:solidFill>
                  <a:schemeClr val="tx1"/>
                </a:solidFill>
              </a:rPr>
              <a:t>onscientiousness</a:t>
            </a:r>
            <a:r>
              <a:rPr lang="uk-UA" dirty="0">
                <a:solidFill>
                  <a:schemeClr val="tx1"/>
                </a:solidFill>
              </a:rPr>
              <a:t> - свідомість</a:t>
            </a:r>
            <a:endParaRPr lang="ru-RU" dirty="0">
              <a:solidFill>
                <a:schemeClr val="tx1"/>
              </a:solidFill>
            </a:endParaRPr>
          </a:p>
          <a:p>
            <a:pPr indent="0">
              <a:lnSpc>
                <a:spcPct val="120000"/>
              </a:lnSpc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pPr algn="r"/>
            <a:r>
              <a:rPr lang="ru-RU" sz="2000" dirty="0" err="1"/>
              <a:t>Стилі</a:t>
            </a:r>
            <a:r>
              <a:rPr lang="ru-RU" sz="2000" dirty="0"/>
              <a:t> </a:t>
            </a:r>
            <a:r>
              <a:rPr lang="ru-RU" sz="2000" dirty="0" err="1"/>
              <a:t>керівництва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fontScale="85000" lnSpcReduction="10000"/>
          </a:bodyPr>
          <a:lstStyle/>
          <a:p>
            <a:pPr indent="0" algn="ctr">
              <a:lnSpc>
                <a:spcPct val="120000"/>
              </a:lnSpc>
              <a:buNone/>
            </a:pPr>
            <a:r>
              <a:rPr lang="uk-UA" b="1" dirty="0">
                <a:solidFill>
                  <a:schemeClr val="tx1"/>
                </a:solidFill>
              </a:rPr>
              <a:t>Домінування. </a:t>
            </a:r>
          </a:p>
          <a:p>
            <a:pPr indent="0">
              <a:lnSpc>
                <a:spcPct val="120000"/>
              </a:lnSpc>
              <a:buFont typeface="Wingdings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 схильні до суперництва, рішучі та діють негайно. </a:t>
            </a:r>
          </a:p>
          <a:p>
            <a:pPr indent="0">
              <a:lnSpc>
                <a:spcPct val="120000"/>
              </a:lnSpc>
              <a:buFont typeface="Wingdings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 люблять проблеми і зазвичай першими готові прийняти відповідальність і командування. </a:t>
            </a:r>
          </a:p>
          <a:p>
            <a:pPr indent="0">
              <a:lnSpc>
                <a:spcPct val="120000"/>
              </a:lnSpc>
              <a:buFont typeface="Wingdings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  не бояться йти на протистояння задля досягнення результатів. </a:t>
            </a:r>
          </a:p>
          <a:p>
            <a:pPr indent="0">
              <a:lnSpc>
                <a:spcPct val="120000"/>
              </a:lnSpc>
              <a:buFont typeface="Wingdings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 при невдачах вони не розкисають. </a:t>
            </a:r>
          </a:p>
          <a:p>
            <a:pPr indent="0">
              <a:lnSpc>
                <a:spcPct val="120000"/>
              </a:lnSpc>
              <a:buFont typeface="Wingdings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 обирають престижні місця роботи, які забезпечують свободу дій та креативів.</a:t>
            </a:r>
            <a:endParaRPr lang="ru-RU" dirty="0">
              <a:solidFill>
                <a:schemeClr val="tx1"/>
              </a:solidFill>
            </a:endParaRPr>
          </a:p>
          <a:p>
            <a:pPr indent="0">
              <a:lnSpc>
                <a:spcPct val="120000"/>
              </a:lnSpc>
              <a:buNone/>
            </a:pPr>
            <a:r>
              <a:rPr lang="uk-UA" b="1" i="1" dirty="0">
                <a:solidFill>
                  <a:schemeClr val="tx1"/>
                </a:solidFill>
              </a:rPr>
              <a:t>Мінуси</a:t>
            </a:r>
            <a:r>
              <a:rPr lang="uk-UA" dirty="0">
                <a:solidFill>
                  <a:schemeClr val="tx1"/>
                </a:solidFill>
              </a:rPr>
              <a:t>: </a:t>
            </a:r>
          </a:p>
          <a:p>
            <a:pPr indent="0">
              <a:lnSpc>
                <a:spcPct val="120000"/>
              </a:lnSpc>
              <a:buFont typeface="Wingdings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 швидко набридає надто передбачувана робота. </a:t>
            </a:r>
          </a:p>
          <a:p>
            <a:pPr indent="0">
              <a:lnSpc>
                <a:spcPct val="120000"/>
              </a:lnSpc>
              <a:buFont typeface="Wingdings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 можуть бути різкими, саркастичними </a:t>
            </a:r>
          </a:p>
          <a:p>
            <a:pPr indent="0">
              <a:lnSpc>
                <a:spcPct val="120000"/>
              </a:lnSpc>
              <a:buFont typeface="Wingdings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 люблять чіплятися до колег. </a:t>
            </a:r>
          </a:p>
          <a:p>
            <a:pPr indent="0">
              <a:lnSpc>
                <a:spcPct val="120000"/>
              </a:lnSpc>
              <a:buFont typeface="Wingdings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 складно працювати у команді.</a:t>
            </a:r>
            <a:endParaRPr lang="ru-RU" dirty="0">
              <a:solidFill>
                <a:schemeClr val="tx1"/>
              </a:solidFill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pPr algn="r"/>
            <a:r>
              <a:rPr lang="ru-RU" sz="2000" dirty="0" err="1"/>
              <a:t>Стилі</a:t>
            </a:r>
            <a:r>
              <a:rPr lang="ru-RU" sz="2000" dirty="0"/>
              <a:t> </a:t>
            </a:r>
            <a:r>
              <a:rPr lang="ru-RU" sz="2000" dirty="0" err="1"/>
              <a:t>керівництва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92500"/>
          </a:bodyPr>
          <a:lstStyle/>
          <a:p>
            <a:pPr indent="0" algn="ctr">
              <a:lnSpc>
                <a:spcPct val="120000"/>
              </a:lnSpc>
              <a:buNone/>
            </a:pPr>
            <a:r>
              <a:rPr lang="uk-UA" b="1" dirty="0">
                <a:solidFill>
                  <a:schemeClr val="tx1"/>
                </a:solidFill>
              </a:rPr>
              <a:t>Вплив. </a:t>
            </a:r>
          </a:p>
          <a:p>
            <a:pPr indent="0">
              <a:lnSpc>
                <a:spcPct val="120000"/>
              </a:lnSpc>
              <a:buNone/>
            </a:pPr>
            <a:endParaRPr lang="uk-UA" dirty="0">
              <a:solidFill>
                <a:schemeClr val="tx1"/>
              </a:solidFill>
            </a:endParaRPr>
          </a:p>
          <a:p>
            <a:pPr indent="0">
              <a:lnSpc>
                <a:spcPct val="120000"/>
              </a:lnSpc>
              <a:buFont typeface="Wingdings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 захоплені, товариські та оптимістичні</a:t>
            </a:r>
          </a:p>
          <a:p>
            <a:pPr indent="0">
              <a:lnSpc>
                <a:spcPct val="120000"/>
              </a:lnSpc>
              <a:buFont typeface="Wingdings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 мають природну невимушеність</a:t>
            </a:r>
          </a:p>
          <a:p>
            <a:pPr indent="0">
              <a:lnSpc>
                <a:spcPct val="120000"/>
              </a:lnSpc>
              <a:buFont typeface="Wingdings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 добре вдається мотивувати та захоплювати інших. </a:t>
            </a:r>
          </a:p>
          <a:p>
            <a:pPr indent="0">
              <a:lnSpc>
                <a:spcPct val="120000"/>
              </a:lnSpc>
              <a:buNone/>
            </a:pPr>
            <a:r>
              <a:rPr lang="uk-UA" b="1" i="1" dirty="0">
                <a:solidFill>
                  <a:schemeClr val="tx1"/>
                </a:solidFill>
              </a:rPr>
              <a:t>Мінуси</a:t>
            </a:r>
            <a:endParaRPr lang="ru-RU" b="1" i="1" dirty="0">
              <a:solidFill>
                <a:schemeClr val="tx1"/>
              </a:solidFill>
            </a:endParaRPr>
          </a:p>
          <a:p>
            <a:pPr indent="0">
              <a:lnSpc>
                <a:spcPct val="120000"/>
              </a:lnSpc>
              <a:buFont typeface="Wingdings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 можуть губитися у разі труднощів із персоналом. </a:t>
            </a:r>
          </a:p>
          <a:p>
            <a:pPr indent="0">
              <a:lnSpc>
                <a:spcPct val="120000"/>
              </a:lnSpc>
              <a:buFont typeface="Wingdings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намагаються уникати ситуацій, які потребують конфронтації та прямолінійності.</a:t>
            </a:r>
          </a:p>
          <a:p>
            <a:pPr indent="0">
              <a:lnSpc>
                <a:spcPct val="120000"/>
              </a:lnSpc>
              <a:buFont typeface="Wingdings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 позитивність і ввічливість межують із зайвою довірливістю.</a:t>
            </a:r>
            <a:endParaRPr lang="ru-RU" dirty="0">
              <a:solidFill>
                <a:schemeClr val="tx1"/>
              </a:solidFill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pPr algn="r"/>
            <a:r>
              <a:rPr lang="ru-RU" sz="2000" dirty="0" err="1"/>
              <a:t>Стилі</a:t>
            </a:r>
            <a:r>
              <a:rPr lang="ru-RU" sz="2000" dirty="0"/>
              <a:t> </a:t>
            </a:r>
            <a:r>
              <a:rPr lang="ru-RU" sz="2000" dirty="0" err="1"/>
              <a:t>керівництва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92500" lnSpcReduction="20000"/>
          </a:bodyPr>
          <a:lstStyle/>
          <a:p>
            <a:pPr indent="0" algn="ctr">
              <a:lnSpc>
                <a:spcPct val="120000"/>
              </a:lnSpc>
              <a:buNone/>
            </a:pPr>
            <a:r>
              <a:rPr lang="uk-UA" b="1" dirty="0">
                <a:solidFill>
                  <a:schemeClr val="tx1"/>
                </a:solidFill>
              </a:rPr>
              <a:t>Стабільність</a:t>
            </a:r>
            <a:r>
              <a:rPr lang="uk-UA" dirty="0">
                <a:solidFill>
                  <a:schemeClr val="tx1"/>
                </a:solidFill>
              </a:rPr>
              <a:t>. </a:t>
            </a:r>
          </a:p>
          <a:p>
            <a:pPr indent="0">
              <a:lnSpc>
                <a:spcPct val="120000"/>
              </a:lnSpc>
              <a:buFont typeface="Wingdings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 завжди готові прийти на допомогу</a:t>
            </a:r>
          </a:p>
          <a:p>
            <a:pPr indent="0">
              <a:lnSpc>
                <a:spcPct val="120000"/>
              </a:lnSpc>
              <a:buFont typeface="Wingdings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 Доброзичливі</a:t>
            </a:r>
          </a:p>
          <a:p>
            <a:pPr indent="0">
              <a:lnSpc>
                <a:spcPct val="120000"/>
              </a:lnSpc>
              <a:buFont typeface="Wingdings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 мають поступливий характер </a:t>
            </a:r>
          </a:p>
          <a:p>
            <a:pPr indent="0">
              <a:lnSpc>
                <a:spcPct val="120000"/>
              </a:lnSpc>
              <a:buFont typeface="Wingdings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  вміння слухати </a:t>
            </a:r>
          </a:p>
          <a:p>
            <a:pPr indent="0">
              <a:lnSpc>
                <a:spcPct val="120000"/>
              </a:lnSpc>
              <a:buFont typeface="Wingdings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  готові працювати в команді </a:t>
            </a:r>
          </a:p>
          <a:p>
            <a:pPr indent="0">
              <a:lnSpc>
                <a:spcPct val="120000"/>
              </a:lnSpc>
              <a:buFont typeface="Wingdings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  зберігати стабільність задля виконання поставленого завдання. </a:t>
            </a:r>
          </a:p>
          <a:p>
            <a:pPr indent="0">
              <a:lnSpc>
                <a:spcPct val="120000"/>
              </a:lnSpc>
              <a:buNone/>
            </a:pPr>
            <a:r>
              <a:rPr lang="uk-UA" b="1" i="1" dirty="0">
                <a:solidFill>
                  <a:schemeClr val="tx1"/>
                </a:solidFill>
              </a:rPr>
              <a:t>Мінуси</a:t>
            </a:r>
          </a:p>
          <a:p>
            <a:pPr indent="0">
              <a:lnSpc>
                <a:spcPct val="120000"/>
              </a:lnSpc>
              <a:buFont typeface="Wingdings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 не люблять зміни без вагомих причин</a:t>
            </a:r>
          </a:p>
          <a:p>
            <a:pPr indent="0">
              <a:lnSpc>
                <a:spcPct val="120000"/>
              </a:lnSpc>
              <a:buFont typeface="Wingdings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 не сприймають конфліктів </a:t>
            </a:r>
          </a:p>
          <a:p>
            <a:pPr indent="0">
              <a:lnSpc>
                <a:spcPct val="120000"/>
              </a:lnSpc>
              <a:buFont typeface="Wingdings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 опинившись під тиском, можуть формально поступитися, хоча в душі будуть незадоволені.</a:t>
            </a:r>
            <a:endParaRPr lang="ru-RU" dirty="0">
              <a:solidFill>
                <a:schemeClr val="tx1"/>
              </a:solidFill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pPr algn="r"/>
            <a:r>
              <a:rPr lang="ru-RU" sz="2000" dirty="0" err="1"/>
              <a:t>Стилі</a:t>
            </a:r>
            <a:r>
              <a:rPr lang="ru-RU" sz="2000" dirty="0"/>
              <a:t> </a:t>
            </a:r>
            <a:r>
              <a:rPr lang="ru-RU" sz="2000" dirty="0" err="1"/>
              <a:t>керівництва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544616"/>
          </a:xfrm>
        </p:spPr>
        <p:txBody>
          <a:bodyPr>
            <a:normAutofit fontScale="85000" lnSpcReduction="20000"/>
          </a:bodyPr>
          <a:lstStyle/>
          <a:p>
            <a:pPr indent="0" algn="ctr">
              <a:lnSpc>
                <a:spcPct val="120000"/>
              </a:lnSpc>
              <a:buNone/>
            </a:pPr>
            <a:r>
              <a:rPr lang="uk-UA" b="1" dirty="0">
                <a:solidFill>
                  <a:schemeClr val="tx1"/>
                </a:solidFill>
              </a:rPr>
              <a:t>Свідомість</a:t>
            </a:r>
            <a:r>
              <a:rPr lang="uk-UA" dirty="0">
                <a:solidFill>
                  <a:schemeClr val="tx1"/>
                </a:solidFill>
              </a:rPr>
              <a:t>.</a:t>
            </a:r>
          </a:p>
          <a:p>
            <a:pPr indent="0">
              <a:lnSpc>
                <a:spcPct val="120000"/>
              </a:lnSpc>
              <a:buNone/>
            </a:pPr>
            <a:endParaRPr lang="uk-UA" dirty="0">
              <a:solidFill>
                <a:schemeClr val="tx1"/>
              </a:solidFill>
            </a:endParaRPr>
          </a:p>
          <a:p>
            <a:pPr indent="0">
              <a:lnSpc>
                <a:spcPct val="120000"/>
              </a:lnSpc>
              <a:buFont typeface="Wingdings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 дисципліновані</a:t>
            </a:r>
          </a:p>
          <a:p>
            <a:pPr indent="0">
              <a:lnSpc>
                <a:spcPct val="120000"/>
              </a:lnSpc>
              <a:buFont typeface="Wingdings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 вміють терпляче аналізувати деталі</a:t>
            </a:r>
          </a:p>
          <a:p>
            <a:pPr indent="0">
              <a:lnSpc>
                <a:spcPct val="120000"/>
              </a:lnSpc>
              <a:buFont typeface="Wingdings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  схиблені на контролі якості</a:t>
            </a:r>
          </a:p>
          <a:p>
            <a:pPr indent="0">
              <a:lnSpc>
                <a:spcPct val="120000"/>
              </a:lnSpc>
              <a:buFont typeface="Wingdings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 </a:t>
            </a:r>
            <a:r>
              <a:rPr lang="uk-UA" dirty="0" err="1">
                <a:solidFill>
                  <a:schemeClr val="tx1"/>
                </a:solidFill>
              </a:rPr>
              <a:t>рідко</a:t>
            </a:r>
            <a:r>
              <a:rPr lang="uk-UA" dirty="0">
                <a:solidFill>
                  <a:schemeClr val="tx1"/>
                </a:solidFill>
              </a:rPr>
              <a:t> припускаються помилок</a:t>
            </a:r>
          </a:p>
          <a:p>
            <a:pPr indent="0">
              <a:lnSpc>
                <a:spcPct val="120000"/>
              </a:lnSpc>
              <a:buFont typeface="Wingdings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 не поспішають діяти, але, ухваливши рішення, впевнено йдуть уперед. </a:t>
            </a:r>
          </a:p>
          <a:p>
            <a:pPr indent="0">
              <a:lnSpc>
                <a:spcPct val="120000"/>
              </a:lnSpc>
              <a:buNone/>
            </a:pPr>
            <a:r>
              <a:rPr lang="uk-UA" b="1" dirty="0">
                <a:solidFill>
                  <a:schemeClr val="tx1"/>
                </a:solidFill>
              </a:rPr>
              <a:t>Мінуси</a:t>
            </a:r>
            <a:endParaRPr lang="ru-RU" b="1" dirty="0">
              <a:solidFill>
                <a:schemeClr val="tx1"/>
              </a:solidFill>
            </a:endParaRPr>
          </a:p>
          <a:p>
            <a:pPr indent="0">
              <a:lnSpc>
                <a:spcPct val="120000"/>
              </a:lnSpc>
              <a:buFont typeface="Wingdings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 можуть зануритися у процеси </a:t>
            </a:r>
          </a:p>
          <a:p>
            <a:pPr indent="0">
              <a:lnSpc>
                <a:spcPct val="120000"/>
              </a:lnSpc>
              <a:buFont typeface="Wingdings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 звичні методи роботи. </a:t>
            </a:r>
          </a:p>
          <a:p>
            <a:pPr indent="0">
              <a:lnSpc>
                <a:spcPct val="120000"/>
              </a:lnSpc>
              <a:buFont typeface="Wingdings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  терпіти не можуть помилятися </a:t>
            </a:r>
          </a:p>
          <a:p>
            <a:pPr indent="0">
              <a:lnSpc>
                <a:spcPct val="120000"/>
              </a:lnSpc>
              <a:buFont typeface="Wingdings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Г </a:t>
            </a:r>
            <a:r>
              <a:rPr lang="uk-UA" dirty="0" err="1">
                <a:solidFill>
                  <a:schemeClr val="tx1"/>
                </a:solidFill>
              </a:rPr>
              <a:t>остро</a:t>
            </a:r>
            <a:r>
              <a:rPr lang="uk-UA" dirty="0">
                <a:solidFill>
                  <a:schemeClr val="tx1"/>
                </a:solidFill>
              </a:rPr>
              <a:t> реагують на критику</a:t>
            </a:r>
          </a:p>
          <a:p>
            <a:pPr indent="0">
              <a:lnSpc>
                <a:spcPct val="120000"/>
              </a:lnSpc>
              <a:buFont typeface="Wingdings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 можуть залишити свою посаду раніше, ніж уникнути конфліктів або розбіжностей.</a:t>
            </a:r>
            <a:endParaRPr lang="ru-RU" dirty="0">
              <a:solidFill>
                <a:schemeClr val="tx1"/>
              </a:solidFill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pPr algn="r"/>
            <a:r>
              <a:rPr lang="uk-UA" sz="2000" dirty="0"/>
              <a:t>Спільна робота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pPr indent="0" algn="ctr">
              <a:buNone/>
            </a:pPr>
            <a:r>
              <a:rPr lang="uk-UA" dirty="0">
                <a:solidFill>
                  <a:schemeClr val="tx1"/>
                </a:solidFill>
              </a:rPr>
              <a:t>Подібності притягуються</a:t>
            </a:r>
            <a:r>
              <a:rPr lang="uk-UA" dirty="0"/>
              <a:t>. </a:t>
            </a:r>
          </a:p>
          <a:p>
            <a:pPr indent="0">
              <a:buNone/>
            </a:pPr>
            <a:r>
              <a:rPr lang="uk-UA" dirty="0">
                <a:solidFill>
                  <a:schemeClr val="tx1"/>
                </a:solidFill>
              </a:rPr>
              <a:t>Схожість  </a:t>
            </a:r>
          </a:p>
          <a:p>
            <a:pPr indent="0">
              <a:buFont typeface="Wingdings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 світогляду, </a:t>
            </a:r>
          </a:p>
          <a:p>
            <a:pPr indent="0">
              <a:buFont typeface="Wingdings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 якостей характеру, </a:t>
            </a:r>
          </a:p>
          <a:p>
            <a:pPr indent="0">
              <a:buFont typeface="Wingdings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 мислення, </a:t>
            </a:r>
          </a:p>
          <a:p>
            <a:pPr indent="0">
              <a:buFont typeface="Wingdings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 стилю спілкування і роботи, </a:t>
            </a:r>
          </a:p>
          <a:p>
            <a:pPr indent="0">
              <a:buFont typeface="Wingdings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 місце народження </a:t>
            </a:r>
          </a:p>
          <a:p>
            <a:pPr indent="0">
              <a:buNone/>
            </a:pPr>
            <a:endParaRPr lang="uk-UA" dirty="0">
              <a:solidFill>
                <a:schemeClr val="tx1"/>
              </a:solidFill>
            </a:endParaRPr>
          </a:p>
          <a:p>
            <a:pPr indent="0">
              <a:buNone/>
            </a:pPr>
            <a:r>
              <a:rPr lang="uk-UA" dirty="0">
                <a:solidFill>
                  <a:schemeClr val="tx1"/>
                </a:solidFill>
              </a:rPr>
              <a:t> Людям комфортно у суспільстві собі подібних.</a:t>
            </a:r>
            <a:endParaRPr lang="ru-RU" dirty="0">
              <a:solidFill>
                <a:schemeClr val="tx1"/>
              </a:solidFill>
            </a:endParaRPr>
          </a:p>
          <a:p>
            <a:pPr indent="0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pPr algn="r"/>
            <a:r>
              <a:rPr lang="uk-UA" sz="2000" dirty="0"/>
              <a:t>Спільна робота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fontScale="92500" lnSpcReduction="20000"/>
          </a:bodyPr>
          <a:lstStyle/>
          <a:p>
            <a:pPr indent="0" algn="ctr">
              <a:buNone/>
            </a:pPr>
            <a:r>
              <a:rPr lang="uk-UA" b="1" dirty="0">
                <a:solidFill>
                  <a:schemeClr val="tx1"/>
                </a:solidFill>
              </a:rPr>
              <a:t>Протилежності притягуються. </a:t>
            </a:r>
          </a:p>
          <a:p>
            <a:pPr indent="0">
              <a:buNone/>
            </a:pPr>
            <a:endParaRPr lang="uk-UA" dirty="0">
              <a:solidFill>
                <a:schemeClr val="tx1"/>
              </a:solidFill>
            </a:endParaRPr>
          </a:p>
          <a:p>
            <a:pPr indent="0">
              <a:buNone/>
            </a:pPr>
            <a:endParaRPr lang="uk-UA" dirty="0">
              <a:solidFill>
                <a:schemeClr val="tx1"/>
              </a:solidFill>
            </a:endParaRPr>
          </a:p>
          <a:p>
            <a:pPr indent="0">
              <a:buNone/>
            </a:pPr>
            <a:r>
              <a:rPr lang="uk-UA" dirty="0">
                <a:solidFill>
                  <a:schemeClr val="tx1"/>
                </a:solidFill>
              </a:rPr>
              <a:t>Проте слід виявляти особливу обережність у випадках, коли тяжіння до іншої людині ґрунтується на відмінностях. </a:t>
            </a:r>
          </a:p>
          <a:p>
            <a:pPr indent="0">
              <a:buNone/>
            </a:pPr>
            <a:endParaRPr lang="uk-UA" dirty="0">
              <a:solidFill>
                <a:schemeClr val="tx1"/>
              </a:solidFill>
            </a:endParaRPr>
          </a:p>
          <a:p>
            <a:pPr indent="0">
              <a:buNone/>
            </a:pPr>
            <a:r>
              <a:rPr lang="uk-UA" dirty="0">
                <a:solidFill>
                  <a:schemeClr val="tx1"/>
                </a:solidFill>
              </a:rPr>
              <a:t>Відмінності спонукають </a:t>
            </a:r>
          </a:p>
          <a:p>
            <a:pPr indent="0">
              <a:buFont typeface="Wingdings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 по-новому дивитися на навколишній світ</a:t>
            </a:r>
          </a:p>
          <a:p>
            <a:pPr indent="0">
              <a:buFont typeface="Wingdings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 бути більш відкритим, </a:t>
            </a:r>
          </a:p>
          <a:p>
            <a:pPr indent="0">
              <a:buFont typeface="Wingdings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 змушують боятися того, що інша людина виявиться занадто несхожою і, отже, прийматиме зовсім інші рішення. </a:t>
            </a:r>
          </a:p>
          <a:p>
            <a:pPr indent="0">
              <a:buNone/>
            </a:pPr>
            <a:endParaRPr lang="uk-UA" dirty="0">
              <a:solidFill>
                <a:schemeClr val="tx1"/>
              </a:solidFill>
            </a:endParaRPr>
          </a:p>
          <a:p>
            <a:pPr indent="0">
              <a:buNone/>
            </a:pPr>
            <a:r>
              <a:rPr lang="uk-UA" dirty="0">
                <a:solidFill>
                  <a:schemeClr val="tx1"/>
                </a:solidFill>
              </a:rPr>
              <a:t>відмінності частіше, ніж подібності, переростають у конфлікти. 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134</TotalTime>
  <Words>473</Words>
  <Application>Microsoft Office PowerPoint</Application>
  <PresentationFormat>Экран (4:3)</PresentationFormat>
  <Paragraphs>90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Century Gothic</vt:lpstr>
      <vt:lpstr>Courier New</vt:lpstr>
      <vt:lpstr>Palatino Linotype</vt:lpstr>
      <vt:lpstr>Wingdings</vt:lpstr>
      <vt:lpstr>Исполнительная</vt:lpstr>
      <vt:lpstr>Лекція Стилі керівництва  та спільна робота</vt:lpstr>
      <vt:lpstr>Стилі керівництва </vt:lpstr>
      <vt:lpstr>Стилі керівництва </vt:lpstr>
      <vt:lpstr>Стилі керівництва </vt:lpstr>
      <vt:lpstr>Стилі керівництва </vt:lpstr>
      <vt:lpstr>Стилі керівництва </vt:lpstr>
      <vt:lpstr>Стилі керівництва </vt:lpstr>
      <vt:lpstr>Спільна робота </vt:lpstr>
      <vt:lpstr>Спільна робота </vt:lpstr>
      <vt:lpstr>Спільна робота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Стилі керівництва  та спільна робота</dc:title>
  <dc:creator>user</dc:creator>
  <cp:lastModifiedBy>yanasd73@gmail.com</cp:lastModifiedBy>
  <cp:revision>20</cp:revision>
  <dcterms:created xsi:type="dcterms:W3CDTF">2023-10-13T08:37:11Z</dcterms:created>
  <dcterms:modified xsi:type="dcterms:W3CDTF">2024-11-10T18:40:38Z</dcterms:modified>
</cp:coreProperties>
</file>