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304" r:id="rId6"/>
    <p:sldId id="306" r:id="rId7"/>
    <p:sldId id="307" r:id="rId8"/>
    <p:sldId id="308" r:id="rId9"/>
    <p:sldId id="309" r:id="rId10"/>
    <p:sldId id="324" r:id="rId11"/>
    <p:sldId id="310" r:id="rId12"/>
    <p:sldId id="311" r:id="rId13"/>
    <p:sldId id="312" r:id="rId14"/>
    <p:sldId id="318" r:id="rId15"/>
    <p:sldId id="313" r:id="rId16"/>
    <p:sldId id="314" r:id="rId17"/>
    <p:sldId id="260" r:id="rId18"/>
    <p:sldId id="261" r:id="rId19"/>
    <p:sldId id="262" r:id="rId20"/>
    <p:sldId id="263" r:id="rId21"/>
    <p:sldId id="26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7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4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9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87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94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89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86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6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31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6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1CA5-40AC-4774-BF77-FA267EFA5E07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9D5C-794C-4A57-9A65-6138B3033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3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 err="1"/>
              <a:t>сценарне</a:t>
            </a:r>
            <a:r>
              <a:rPr lang="ru-RU" sz="5400" b="1" dirty="0"/>
              <a:t> </a:t>
            </a:r>
            <a:r>
              <a:rPr lang="ru-RU" sz="5400" b="1" dirty="0" err="1"/>
              <a:t>планування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076092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615511"/>
              </p:ext>
            </p:extLst>
          </p:nvPr>
        </p:nvGraphicFramePr>
        <p:xfrm>
          <a:off x="179512" y="1196754"/>
          <a:ext cx="8856984" cy="547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703">
                <a:tc>
                  <a:txBody>
                    <a:bodyPr/>
                    <a:lstStyle/>
                    <a:p>
                      <a:r>
                        <a:rPr lang="ru-RU" sz="1400" dirty="0" err="1"/>
                        <a:t>Джерела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Визначення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змісту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пріоритети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Позиція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учасників</a:t>
                      </a:r>
                      <a:r>
                        <a:rPr lang="ru-RU" sz="1400" dirty="0"/>
                        <a:t> проекту про </a:t>
                      </a:r>
                      <a:r>
                        <a:rPr lang="ru-RU" sz="1400" dirty="0" err="1"/>
                        <a:t>наслідки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робіт</a:t>
                      </a:r>
                      <a:r>
                        <a:rPr lang="ru-RU" sz="1400" dirty="0"/>
                        <a:t> і задач </a:t>
                      </a:r>
                      <a:r>
                        <a:rPr lang="ru-RU" sz="1400" dirty="0" err="1"/>
                        <a:t>суттєво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відрізняються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процедури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управлінські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про те, як </a:t>
                      </a:r>
                      <a:r>
                        <a:rPr lang="ru-RU" sz="1400" dirty="0" err="1"/>
                        <a:t>управляти</a:t>
                      </a:r>
                      <a:r>
                        <a:rPr lang="ru-RU" sz="1400" dirty="0"/>
                        <a:t>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відмінності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поглядів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небажання</a:t>
                      </a:r>
                      <a:r>
                        <a:rPr lang="ru-RU" sz="1400" dirty="0"/>
                        <a:t> “</a:t>
                      </a:r>
                      <a:r>
                        <a:rPr lang="ru-RU" sz="1400" dirty="0" err="1"/>
                        <a:t>іти</a:t>
                      </a:r>
                      <a:r>
                        <a:rPr lang="ru-RU" sz="1400" dirty="0"/>
                        <a:t> на </a:t>
                      </a:r>
                      <a:r>
                        <a:rPr lang="ru-RU" sz="1400" dirty="0" err="1"/>
                        <a:t>компроміс</a:t>
                      </a:r>
                      <a:r>
                        <a:rPr lang="ru-RU" sz="14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по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компромісах</a:t>
                      </a:r>
                      <a:r>
                        <a:rPr lang="ru-RU" sz="1400" dirty="0"/>
                        <a:t>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людські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ресурси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що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стосується</a:t>
                      </a:r>
                      <a:r>
                        <a:rPr lang="ru-RU" sz="1400" dirty="0"/>
                        <a:t> набору персоналу в </a:t>
                      </a:r>
                      <a:r>
                        <a:rPr lang="ru-RU" sz="1400" dirty="0" err="1"/>
                        <a:t>проектну</a:t>
                      </a:r>
                      <a:r>
                        <a:rPr lang="ru-RU" sz="1400" dirty="0"/>
                        <a:t> команду з </a:t>
                      </a:r>
                      <a:r>
                        <a:rPr lang="ru-RU" sz="1400" dirty="0" err="1"/>
                        <a:t>інших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відділів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585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вартість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з </a:t>
                      </a:r>
                      <a:r>
                        <a:rPr lang="ru-RU" sz="1400" dirty="0" err="1"/>
                        <a:t>питань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формування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кошторисів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календарний</a:t>
                      </a:r>
                      <a:r>
                        <a:rPr lang="ru-RU" sz="1400" dirty="0"/>
                        <a:t> 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у </a:t>
                      </a:r>
                      <a:r>
                        <a:rPr lang="ru-RU" sz="1400" dirty="0" err="1"/>
                        <a:t>термінах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послідовності</a:t>
                      </a:r>
                      <a:r>
                        <a:rPr lang="ru-RU" sz="1400" dirty="0"/>
                        <a:t> і календарного </a:t>
                      </a:r>
                      <a:r>
                        <a:rPr lang="ru-RU" sz="1400" dirty="0" err="1"/>
                        <a:t>планування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проектних</a:t>
                      </a:r>
                      <a:r>
                        <a:rPr lang="ru-RU" sz="1400" dirty="0"/>
                        <a:t> задач.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9242">
                <a:tc>
                  <a:txBody>
                    <a:bodyPr/>
                    <a:lstStyle/>
                    <a:p>
                      <a:r>
                        <a:rPr lang="ru-RU" sz="1400" dirty="0" err="1"/>
                        <a:t>Міжособовий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Виникає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різні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риси</a:t>
                      </a:r>
                      <a:r>
                        <a:rPr lang="ru-RU" sz="1400" dirty="0"/>
                        <a:t> характеру, </a:t>
                      </a:r>
                      <a:r>
                        <a:rPr lang="ru-RU" sz="1400" dirty="0" err="1"/>
                        <a:t>різний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знань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кваліфікаційних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параметрів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інтелекту</a:t>
                      </a:r>
                      <a:r>
                        <a:rPr lang="ru-RU" sz="1400" dirty="0"/>
                        <a:t> і т.д.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95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err="1"/>
              <a:t>Фактори</a:t>
            </a:r>
            <a:r>
              <a:rPr lang="ru-RU" b="1" dirty="0"/>
              <a:t> </a:t>
            </a:r>
            <a:r>
              <a:rPr lang="ru-RU" b="1" dirty="0" err="1"/>
              <a:t>попередження</a:t>
            </a:r>
            <a:r>
              <a:rPr lang="ru-RU" b="1" dirty="0"/>
              <a:t> </a:t>
            </a:r>
            <a:r>
              <a:rPr lang="ru-RU" b="1" dirty="0" err="1"/>
              <a:t>деструктивних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ясних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непотрібних</a:t>
            </a:r>
            <a:r>
              <a:rPr lang="ru-RU" dirty="0"/>
              <a:t> </a:t>
            </a:r>
            <a:r>
              <a:rPr lang="ru-RU" dirty="0" err="1"/>
              <a:t>суперечок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слухати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категоричних</a:t>
            </a:r>
            <a:r>
              <a:rPr lang="ru-RU" dirty="0"/>
              <a:t> </a:t>
            </a:r>
            <a:r>
              <a:rPr lang="ru-RU" dirty="0" err="1"/>
              <a:t>заяв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приближення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мотивація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персональних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компромісу</a:t>
            </a:r>
            <a:r>
              <a:rPr lang="ru-RU" dirty="0"/>
              <a:t> і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одноголосно.</a:t>
            </a:r>
          </a:p>
        </p:txBody>
      </p:sp>
    </p:spTree>
    <p:extLst>
      <p:ext uri="{BB962C8B-B14F-4D97-AF65-F5344CB8AC3E}">
        <p14:creationId xmlns:p14="http://schemas.microsoft.com/office/powerpoint/2010/main" val="2908350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/>
              <a:t>5 </a:t>
            </a:r>
            <a:r>
              <a:rPr lang="ru-RU" b="1" i="1" dirty="0" err="1"/>
              <a:t>стилів</a:t>
            </a:r>
            <a:r>
              <a:rPr lang="ru-RU" b="1" i="1" dirty="0"/>
              <a:t> </a:t>
            </a:r>
            <a:r>
              <a:rPr lang="ru-RU" b="1" i="1" dirty="0" err="1"/>
              <a:t>поведінки</a:t>
            </a:r>
            <a:r>
              <a:rPr lang="ru-RU" b="1" i="1" dirty="0"/>
              <a:t> </a:t>
            </a:r>
            <a:r>
              <a:rPr lang="ru-RU" dirty="0"/>
              <a:t>у </a:t>
            </a:r>
            <a:r>
              <a:rPr lang="ru-RU" dirty="0" err="1"/>
              <a:t>конфліктних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AutoNum type="arabicPeriod"/>
            </a:pPr>
            <a:r>
              <a:rPr lang="ru-RU" dirty="0" err="1"/>
              <a:t>Ухилення</a:t>
            </a: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Пристосування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Компроміс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Форсування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896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ухилення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Людина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відійти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,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провокує</a:t>
            </a:r>
            <a:r>
              <a:rPr lang="ru-RU" dirty="0"/>
              <a:t> </a:t>
            </a:r>
            <a:r>
              <a:rPr lang="ru-RU" dirty="0" err="1"/>
              <a:t>протиріччя</a:t>
            </a:r>
            <a:r>
              <a:rPr lang="ru-RU" dirty="0"/>
              <a:t> та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приводить до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пристосування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небажання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1192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компромісу</a:t>
            </a:r>
            <a:r>
              <a:rPr lang="ru-RU" b="1" i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Прийняття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але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форсування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Примус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вирішення</a:t>
            </a:r>
            <a:r>
              <a:rPr lang="ru-RU" b="1" i="1" dirty="0"/>
              <a:t> проблем. </a:t>
            </a:r>
          </a:p>
          <a:p>
            <a:pPr marL="0" indent="0" algn="just">
              <a:buNone/>
            </a:pP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розбіжностей</a:t>
            </a:r>
            <a:r>
              <a:rPr lang="ru-RU" dirty="0"/>
              <a:t> у думках і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ознайомитись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точками </a:t>
            </a:r>
            <a:r>
              <a:rPr lang="ru-RU" dirty="0" err="1"/>
              <a:t>зору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8042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i="1" dirty="0" err="1"/>
              <a:t>Виявлення</a:t>
            </a:r>
            <a:r>
              <a:rPr lang="ru-RU" b="1" i="1" dirty="0"/>
              <a:t> і </a:t>
            </a:r>
            <a:r>
              <a:rPr lang="ru-RU" b="1" i="1" dirty="0" err="1"/>
              <a:t>розв’язання</a:t>
            </a:r>
            <a:r>
              <a:rPr lang="ru-RU" b="1" i="1" dirty="0"/>
              <a:t> </a:t>
            </a:r>
            <a:r>
              <a:rPr lang="ru-RU" b="1" i="1" dirty="0" err="1"/>
              <a:t>конфліктів</a:t>
            </a:r>
            <a:r>
              <a:rPr lang="ru-RU" b="1" i="1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b="1" i="1" dirty="0" err="1"/>
              <a:t>виконання</a:t>
            </a:r>
            <a:r>
              <a:rPr lang="ru-RU" b="1" i="1" dirty="0"/>
              <a:t> таких 5 задач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передбачення</a:t>
            </a:r>
            <a:r>
              <a:rPr lang="ru-RU" sz="2200" dirty="0"/>
              <a:t> </a:t>
            </a:r>
            <a:r>
              <a:rPr lang="ru-RU" sz="2200" dirty="0" err="1"/>
              <a:t>потенційних</a:t>
            </a:r>
            <a:r>
              <a:rPr lang="ru-RU" sz="2200" dirty="0"/>
              <a:t> </a:t>
            </a:r>
            <a:r>
              <a:rPr lang="ru-RU" sz="2200" dirty="0" err="1"/>
              <a:t>конфліктів</a:t>
            </a:r>
            <a:r>
              <a:rPr lang="ru-RU" sz="2200" dirty="0"/>
              <a:t> і </a:t>
            </a:r>
            <a:r>
              <a:rPr lang="ru-RU" sz="2200" dirty="0" err="1"/>
              <a:t>здійснення</a:t>
            </a:r>
            <a:r>
              <a:rPr lang="ru-RU" sz="2200" dirty="0"/>
              <a:t> </a:t>
            </a:r>
            <a:r>
              <a:rPr lang="ru-RU" sz="2200" dirty="0" err="1"/>
              <a:t>превентивних</a:t>
            </a:r>
            <a:r>
              <a:rPr lang="ru-RU" sz="2200" dirty="0"/>
              <a:t> </a:t>
            </a:r>
            <a:r>
              <a:rPr lang="ru-RU" sz="2200" dirty="0" err="1"/>
              <a:t>дій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отримання</a:t>
            </a:r>
            <a:r>
              <a:rPr lang="ru-RU" sz="2200" dirty="0"/>
              <a:t> </a:t>
            </a:r>
            <a:r>
              <a:rPr lang="ru-RU" sz="2200" dirty="0" err="1"/>
              <a:t>інформації</a:t>
            </a:r>
            <a:r>
              <a:rPr lang="ru-RU" sz="2200" dirty="0"/>
              <a:t> про </a:t>
            </a:r>
            <a:r>
              <a:rPr lang="ru-RU" sz="2200" dirty="0" err="1"/>
              <a:t>конфлікти</a:t>
            </a:r>
            <a:r>
              <a:rPr lang="ru-RU" sz="2200" dirty="0"/>
              <a:t> і </a:t>
            </a: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розуміння</a:t>
            </a:r>
            <a:r>
              <a:rPr lang="ru-RU" sz="2200" dirty="0"/>
              <a:t>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основних</a:t>
            </a:r>
            <a:r>
              <a:rPr lang="ru-RU" sz="2200" dirty="0"/>
              <a:t> причин;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переконання</a:t>
            </a:r>
            <a:r>
              <a:rPr lang="ru-RU" sz="2200" dirty="0"/>
              <a:t> </a:t>
            </a:r>
            <a:r>
              <a:rPr lang="ru-RU" sz="2200" dirty="0" err="1"/>
              <a:t>членів</a:t>
            </a:r>
            <a:r>
              <a:rPr lang="ru-RU" sz="2200" dirty="0"/>
              <a:t> </a:t>
            </a:r>
            <a:r>
              <a:rPr lang="ru-RU" sz="2200" dirty="0" err="1"/>
              <a:t>команди</a:t>
            </a:r>
            <a:r>
              <a:rPr lang="ru-RU" sz="2200" dirty="0"/>
              <a:t> </a:t>
            </a:r>
            <a:r>
              <a:rPr lang="ru-RU" sz="2200" dirty="0" err="1"/>
              <a:t>спробувати</a:t>
            </a:r>
            <a:r>
              <a:rPr lang="ru-RU" sz="2200" dirty="0"/>
              <a:t> </a:t>
            </a:r>
            <a:r>
              <a:rPr lang="ru-RU" sz="2200" dirty="0" err="1"/>
              <a:t>розв’язати</a:t>
            </a:r>
            <a:r>
              <a:rPr lang="ru-RU" sz="2200" dirty="0"/>
              <a:t> </a:t>
            </a:r>
            <a:r>
              <a:rPr lang="ru-RU" sz="2200" dirty="0" err="1"/>
              <a:t>конфлікти</a:t>
            </a:r>
            <a:r>
              <a:rPr lang="ru-RU" sz="2200" dirty="0"/>
              <a:t> один з одним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всередині</a:t>
            </a:r>
            <a:r>
              <a:rPr lang="ru-RU" sz="2200" dirty="0"/>
              <a:t> </a:t>
            </a:r>
            <a:r>
              <a:rPr lang="ru-RU" sz="2200" dirty="0" err="1"/>
              <a:t>свого</a:t>
            </a:r>
            <a:r>
              <a:rPr lang="ru-RU" sz="2200" dirty="0"/>
              <a:t> </a:t>
            </a:r>
            <a:r>
              <a:rPr lang="ru-RU" sz="2200" dirty="0" err="1"/>
              <a:t>функціонального</a:t>
            </a:r>
            <a:r>
              <a:rPr lang="ru-RU" sz="2200" dirty="0"/>
              <a:t> </a:t>
            </a:r>
            <a:r>
              <a:rPr lang="ru-RU" sz="2200" dirty="0" err="1"/>
              <a:t>підрозділу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спроба</a:t>
            </a:r>
            <a:r>
              <a:rPr lang="ru-RU" sz="2200" dirty="0"/>
              <a:t> </a:t>
            </a:r>
            <a:r>
              <a:rPr lang="ru-RU" sz="2200" dirty="0" err="1"/>
              <a:t>прийняти</a:t>
            </a:r>
            <a:r>
              <a:rPr lang="ru-RU" sz="2200" dirty="0"/>
              <a:t> </a:t>
            </a:r>
            <a:r>
              <a:rPr lang="ru-RU" sz="2200" dirty="0" err="1"/>
              <a:t>компромісне</a:t>
            </a:r>
            <a:r>
              <a:rPr lang="ru-RU" sz="2200" dirty="0"/>
              <a:t> </a:t>
            </a:r>
            <a:r>
              <a:rPr lang="ru-RU" sz="2200" dirty="0" err="1"/>
              <a:t>рішення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зовнішньої</a:t>
            </a:r>
            <a:r>
              <a:rPr lang="ru-RU" sz="2200" dirty="0"/>
              <a:t> </a:t>
            </a:r>
            <a:r>
              <a:rPr lang="ru-RU" sz="2200" dirty="0" err="1"/>
              <a:t>допомоги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419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Успішне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</a:p>
          <a:p>
            <a:pPr marL="0" indent="0" algn="ctr">
              <a:buNone/>
            </a:pPr>
            <a:endParaRPr lang="ru-RU" b="1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Конкретні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 про </a:t>
            </a:r>
            <a:r>
              <a:rPr lang="ru-RU" sz="2000" dirty="0" err="1"/>
              <a:t>обов’язки</a:t>
            </a:r>
            <a:r>
              <a:rPr lang="ru-RU" sz="2000" dirty="0"/>
              <a:t>, постановка </a:t>
            </a:r>
            <a:r>
              <a:rPr lang="ru-RU" sz="2000" dirty="0" err="1"/>
              <a:t>завдання</a:t>
            </a:r>
            <a:r>
              <a:rPr lang="ru-RU" sz="2000" dirty="0"/>
              <a:t>, </a:t>
            </a:r>
            <a:r>
              <a:rPr lang="ru-RU" sz="2000" dirty="0" err="1"/>
              <a:t>формулювання</a:t>
            </a:r>
            <a:r>
              <a:rPr lang="ru-RU" sz="2000" dirty="0"/>
              <a:t> мети й </a:t>
            </a:r>
            <a:r>
              <a:rPr lang="ru-RU" sz="2000" dirty="0" err="1"/>
              <a:t>уточнення</a:t>
            </a:r>
            <a:r>
              <a:rPr lang="ru-RU" sz="2000" dirty="0"/>
              <a:t> </a:t>
            </a:r>
            <a:r>
              <a:rPr lang="ru-RU" sz="2000" dirty="0" err="1"/>
              <a:t>лінії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персоналу для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досягнення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Уважне</a:t>
            </a:r>
            <a:r>
              <a:rPr lang="ru-RU" sz="2000" dirty="0"/>
              <a:t> </a:t>
            </a:r>
            <a:r>
              <a:rPr lang="ru-RU" sz="2000" dirty="0" err="1"/>
              <a:t>з’ясування</a:t>
            </a:r>
            <a:r>
              <a:rPr lang="ru-RU" sz="2000" dirty="0"/>
              <a:t> причин </a:t>
            </a:r>
            <a:r>
              <a:rPr lang="ru-RU" sz="2000" dirty="0" err="1"/>
              <a:t>поведінки</a:t>
            </a:r>
            <a:r>
              <a:rPr lang="ru-RU" sz="2000" dirty="0"/>
              <a:t> людей;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Відмова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моральних</a:t>
            </a:r>
            <a:r>
              <a:rPr lang="ru-RU" sz="2000" dirty="0"/>
              <a:t> </a:t>
            </a:r>
            <a:r>
              <a:rPr lang="ru-RU" sz="2000" dirty="0" err="1"/>
              <a:t>наставлянь</a:t>
            </a:r>
            <a:r>
              <a:rPr lang="ru-RU" sz="2000" dirty="0"/>
              <a:t> і </a:t>
            </a:r>
            <a:r>
              <a:rPr lang="ru-RU" sz="2000" dirty="0" err="1"/>
              <a:t>погроз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покарання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Пошук</a:t>
            </a:r>
            <a:r>
              <a:rPr lang="ru-RU" sz="2000" dirty="0"/>
              <a:t> </a:t>
            </a:r>
            <a:r>
              <a:rPr lang="ru-RU" sz="2000" dirty="0" err="1"/>
              <a:t>виходу</a:t>
            </a:r>
            <a:r>
              <a:rPr lang="ru-RU" sz="2000" dirty="0"/>
              <a:t> з </a:t>
            </a:r>
            <a:r>
              <a:rPr lang="ru-RU" sz="2000" dirty="0" err="1"/>
              <a:t>ситуацій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боротьби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підлеглих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Правильне</a:t>
            </a:r>
            <a:r>
              <a:rPr lang="ru-RU" sz="2000" dirty="0"/>
              <a:t> </a:t>
            </a:r>
            <a:r>
              <a:rPr lang="ru-RU" sz="2000" dirty="0" err="1"/>
              <a:t>формулювання</a:t>
            </a:r>
            <a:r>
              <a:rPr lang="ru-RU" sz="2000" dirty="0"/>
              <a:t> думок;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Вміння</a:t>
            </a:r>
            <a:r>
              <a:rPr lang="ru-RU" sz="2000" dirty="0"/>
              <a:t> </a:t>
            </a:r>
            <a:r>
              <a:rPr lang="ru-RU" sz="2000" dirty="0" err="1"/>
              <a:t>уважно</a:t>
            </a:r>
            <a:r>
              <a:rPr lang="ru-RU" sz="2000" dirty="0"/>
              <a:t> </a:t>
            </a:r>
            <a:r>
              <a:rPr lang="ru-RU" sz="2000" dirty="0" err="1"/>
              <a:t>слухати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972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Переговори.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/>
              <a:t>Переговори</a:t>
            </a:r>
            <a:r>
              <a:rPr lang="ru-RU" dirty="0"/>
              <a:t> - </a:t>
            </a:r>
            <a:r>
              <a:rPr lang="ru-RU" dirty="0" err="1"/>
              <a:t>найпростіший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протиріч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Переговори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обговорити</a:t>
            </a:r>
            <a:r>
              <a:rPr lang="ru-RU" dirty="0"/>
              <a:t> проблему,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обмінятися</a:t>
            </a:r>
            <a:r>
              <a:rPr lang="ru-RU" dirty="0"/>
              <a:t> думками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компромісу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вдаються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методу регулярно і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розбіжностей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292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Фасилітація</a:t>
            </a:r>
            <a:r>
              <a:rPr lang="ru-RU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не в </a:t>
            </a:r>
            <a:r>
              <a:rPr lang="ru-RU" dirty="0" err="1"/>
              <a:t>змозі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розбіжності</a:t>
            </a:r>
            <a:r>
              <a:rPr lang="ru-RU" dirty="0"/>
              <a:t>,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звернутися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до </a:t>
            </a:r>
            <a:r>
              <a:rPr lang="ru-RU" b="1" i="1" dirty="0" err="1"/>
              <a:t>фасилітатора</a:t>
            </a:r>
            <a:r>
              <a:rPr lang="ru-RU" b="1" i="1" dirty="0"/>
              <a:t>.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конструктивній</a:t>
            </a:r>
            <a:r>
              <a:rPr lang="ru-RU" dirty="0"/>
              <a:t> </a:t>
            </a:r>
            <a:r>
              <a:rPr lang="ru-RU" dirty="0" err="1"/>
              <a:t>розмові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будь-яка </a:t>
            </a:r>
            <a:r>
              <a:rPr lang="ru-RU" dirty="0" err="1"/>
              <a:t>об'єктивна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Чим </a:t>
            </a:r>
            <a:r>
              <a:rPr lang="ru-RU" dirty="0" err="1"/>
              <a:t>авторитетніший</a:t>
            </a:r>
            <a:r>
              <a:rPr lang="ru-RU" dirty="0"/>
              <a:t> </a:t>
            </a:r>
            <a:r>
              <a:rPr lang="ru-RU" dirty="0" err="1"/>
              <a:t>фасилітатор</a:t>
            </a:r>
            <a:r>
              <a:rPr lang="ru-RU" dirty="0"/>
              <a:t> в очах </a:t>
            </a:r>
            <a:r>
              <a:rPr lang="ru-RU" dirty="0" err="1"/>
              <a:t>партнерів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ефективніша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участь.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434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Посередництво</a:t>
            </a:r>
            <a:r>
              <a:rPr lang="ru-RU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Посередники</a:t>
            </a:r>
            <a:r>
              <a:rPr lang="ru-RU" dirty="0"/>
              <a:t>, як і </a:t>
            </a:r>
            <a:r>
              <a:rPr lang="ru-RU" dirty="0" err="1"/>
              <a:t>фасилітатори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сприйматися</a:t>
            </a:r>
            <a:r>
              <a:rPr lang="ru-RU" dirty="0"/>
              <a:t> сторонами як </a:t>
            </a:r>
            <a:r>
              <a:rPr lang="ru-RU" dirty="0" err="1"/>
              <a:t>нейтральні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відмінність</a:t>
            </a:r>
            <a:r>
              <a:rPr lang="ru-RU" dirty="0"/>
              <a:t>  - </a:t>
            </a:r>
            <a:r>
              <a:rPr lang="ru-RU" b="1" i="1" dirty="0" err="1"/>
              <a:t>посередникам</a:t>
            </a:r>
            <a:r>
              <a:rPr lang="ru-RU" b="1" i="1" dirty="0"/>
              <a:t> доводиться </a:t>
            </a:r>
            <a:r>
              <a:rPr lang="ru-RU" b="1" i="1" dirty="0" err="1"/>
              <a:t>повністю</a:t>
            </a:r>
            <a:r>
              <a:rPr lang="ru-RU" b="1" i="1" dirty="0"/>
              <a:t> </a:t>
            </a:r>
            <a:r>
              <a:rPr lang="ru-RU" b="1" i="1" dirty="0" err="1"/>
              <a:t>заглиблюватися</a:t>
            </a:r>
            <a:r>
              <a:rPr lang="ru-RU" b="1" i="1" dirty="0"/>
              <a:t> у предмет спору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414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Переваги</a:t>
            </a:r>
            <a:r>
              <a:rPr lang="ru-RU" dirty="0"/>
              <a:t> сценарного </a:t>
            </a:r>
            <a:r>
              <a:rPr lang="ru-RU" dirty="0" err="1"/>
              <a:t>планування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Продумуючи</a:t>
            </a:r>
            <a:r>
              <a:rPr lang="ru-RU" dirty="0"/>
              <a:t> правила </a:t>
            </a:r>
            <a:r>
              <a:rPr lang="ru-RU" dirty="0" err="1"/>
              <a:t>дій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обставинах</a:t>
            </a:r>
            <a:r>
              <a:rPr lang="ru-RU" dirty="0"/>
              <a:t>, </a:t>
            </a:r>
            <a:r>
              <a:rPr lang="ru-RU" dirty="0" err="1"/>
              <a:t>партнери</a:t>
            </a:r>
            <a:r>
              <a:rPr lang="ru-RU" dirty="0"/>
              <a:t> «</a:t>
            </a:r>
            <a:r>
              <a:rPr lang="ru-RU" dirty="0" err="1"/>
              <a:t>репетирують</a:t>
            </a:r>
            <a:r>
              <a:rPr lang="ru-RU" dirty="0"/>
              <a:t>» свою </a:t>
            </a:r>
            <a:r>
              <a:rPr lang="ru-RU" dirty="0" err="1"/>
              <a:t>поведінку</a:t>
            </a:r>
            <a:r>
              <a:rPr lang="ru-RU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Завдяки</a:t>
            </a:r>
            <a:r>
              <a:rPr lang="ru-RU" dirty="0"/>
              <a:t> сценарному </a:t>
            </a:r>
            <a:r>
              <a:rPr lang="ru-RU" dirty="0" err="1"/>
              <a:t>плануванню</a:t>
            </a:r>
            <a:r>
              <a:rPr lang="ru-RU" dirty="0"/>
              <a:t> </a:t>
            </a: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розпізнавати</a:t>
            </a:r>
            <a:r>
              <a:rPr lang="ru-RU" dirty="0"/>
              <a:t> </a:t>
            </a:r>
            <a:r>
              <a:rPr lang="ru-RU" dirty="0" err="1"/>
              <a:t>нетипові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на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, доки вони не </a:t>
            </a:r>
            <a:r>
              <a:rPr lang="ru-RU" dirty="0" err="1"/>
              <a:t>ускладнилися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вийшли</a:t>
            </a:r>
            <a:r>
              <a:rPr lang="ru-RU" dirty="0"/>
              <a:t> з-</a:t>
            </a:r>
            <a:r>
              <a:rPr lang="ru-RU" dirty="0" err="1"/>
              <a:t>під</a:t>
            </a:r>
            <a:r>
              <a:rPr lang="ru-RU" dirty="0"/>
              <a:t> контролю.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Регулярне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, </a:t>
            </a:r>
            <a:r>
              <a:rPr lang="ru-RU" dirty="0" err="1"/>
              <a:t>обговорення</a:t>
            </a:r>
            <a:r>
              <a:rPr lang="ru-RU" dirty="0"/>
              <a:t> та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та </a:t>
            </a:r>
            <a:r>
              <a:rPr lang="ru-RU" dirty="0" err="1"/>
              <a:t>продумування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партнерам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взаєморозуміння</a:t>
            </a:r>
            <a:r>
              <a:rPr lang="ru-RU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/>
              <a:t>групі</a:t>
            </a:r>
            <a:r>
              <a:rPr lang="ru-RU" dirty="0"/>
              <a:t> людей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простіше</a:t>
            </a:r>
            <a:r>
              <a:rPr lang="ru-RU" dirty="0"/>
              <a:t> </a:t>
            </a:r>
            <a:r>
              <a:rPr lang="ru-RU" dirty="0" err="1"/>
              <a:t>дійти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критичній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є </a:t>
            </a:r>
            <a:r>
              <a:rPr lang="ru-RU" dirty="0" err="1"/>
              <a:t>суто</a:t>
            </a:r>
            <a:r>
              <a:rPr lang="ru-RU" dirty="0"/>
              <a:t> </a:t>
            </a:r>
            <a:r>
              <a:rPr lang="ru-RU" dirty="0" err="1"/>
              <a:t>гіпотетичною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83275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Консультування</a:t>
            </a:r>
            <a:r>
              <a:rPr lang="ru-RU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допомогу</a:t>
            </a:r>
            <a:r>
              <a:rPr lang="ru-RU" dirty="0"/>
              <a:t> партнерам, </a:t>
            </a:r>
            <a:r>
              <a:rPr lang="ru-RU" dirty="0" err="1"/>
              <a:t>чиї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</a:t>
            </a:r>
            <a:r>
              <a:rPr lang="ru-RU" dirty="0" err="1"/>
              <a:t>розладналися</a:t>
            </a:r>
            <a:r>
              <a:rPr lang="ru-RU" dirty="0"/>
              <a:t>, часто </a:t>
            </a:r>
            <a:r>
              <a:rPr lang="ru-RU" dirty="0" err="1"/>
              <a:t>закликаються</a:t>
            </a:r>
            <a:r>
              <a:rPr lang="ru-RU" dirty="0"/>
              <a:t> психологи.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Психологи,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підприємцями</a:t>
            </a:r>
            <a:r>
              <a:rPr lang="ru-RU" dirty="0"/>
              <a:t>, </a:t>
            </a:r>
            <a:r>
              <a:rPr lang="ru-RU" dirty="0" err="1"/>
              <a:t>вивчають</a:t>
            </a:r>
            <a:r>
              <a:rPr lang="ru-RU" dirty="0"/>
              <a:t>, як правило, </a:t>
            </a:r>
            <a:r>
              <a:rPr lang="ru-RU" dirty="0" err="1"/>
              <a:t>групову</a:t>
            </a:r>
            <a:r>
              <a:rPr lang="ru-RU" dirty="0"/>
              <a:t> </a:t>
            </a:r>
            <a:r>
              <a:rPr lang="ru-RU" dirty="0" err="1"/>
              <a:t>динаміку</a:t>
            </a:r>
            <a:r>
              <a:rPr lang="ru-RU" dirty="0"/>
              <a:t> та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індивідів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7039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Поради спеціалістів.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звертаючись до професіоналів, власники компаній наділяють їх </a:t>
            </a:r>
            <a:r>
              <a:rPr lang="uk-UA" b="1" i="1" dirty="0"/>
              <a:t>певним ступенем контролю.</a:t>
            </a:r>
          </a:p>
          <a:p>
            <a:pPr marL="0" indent="0" algn="just">
              <a:buNone/>
            </a:pPr>
            <a:endParaRPr lang="uk-UA" b="1" i="1" dirty="0"/>
          </a:p>
          <a:p>
            <a:pPr marL="0" indent="0" algn="just">
              <a:buNone/>
            </a:pPr>
            <a:r>
              <a:rPr lang="uk-UA" dirty="0"/>
              <a:t>Експерти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/>
              <a:t>оцінюють ситуацію в ході інтерв'ю з учасниками,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/>
              <a:t>застосовують свої знання та досвід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/>
              <a:t>рекомендують конкретний план дій.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Цей процес дає позитивні результати, якщо власники добре ладнають між собою і рекомендації стосуються ділових моментів.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5208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Етапи</a:t>
            </a:r>
            <a:r>
              <a:rPr lang="ru-RU" dirty="0"/>
              <a:t> сценарного </a:t>
            </a:r>
            <a:r>
              <a:rPr lang="ru-RU" dirty="0" err="1"/>
              <a:t>планування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 err="1"/>
              <a:t>Етап</a:t>
            </a:r>
            <a:r>
              <a:rPr lang="ru-RU" b="1" dirty="0"/>
              <a:t> 1. </a:t>
            </a:r>
            <a:r>
              <a:rPr lang="ru-RU" dirty="0"/>
              <a:t>Перший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правил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непередбачених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 –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нестандартних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b="1" dirty="0" err="1"/>
              <a:t>Етап</a:t>
            </a:r>
            <a:r>
              <a:rPr lang="ru-RU" b="1" dirty="0"/>
              <a:t> 2.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списки в один </a:t>
            </a:r>
            <a:r>
              <a:rPr lang="ru-RU" dirty="0" err="1"/>
              <a:t>загальний</a:t>
            </a:r>
            <a:r>
              <a:rPr lang="ru-RU" dirty="0"/>
              <a:t> та </a:t>
            </a:r>
            <a:r>
              <a:rPr lang="ru-RU" dirty="0" err="1"/>
              <a:t>доповнює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метод «</a:t>
            </a:r>
            <a:r>
              <a:rPr lang="ru-RU" dirty="0" err="1"/>
              <a:t>мозкового</a:t>
            </a:r>
            <a:r>
              <a:rPr lang="ru-RU" dirty="0"/>
              <a:t> штурму». </a:t>
            </a:r>
          </a:p>
          <a:p>
            <a:pPr marL="0" indent="0" algn="just">
              <a:buNone/>
            </a:pPr>
            <a:r>
              <a:rPr lang="ru-RU" b="1" dirty="0" err="1"/>
              <a:t>Етап</a:t>
            </a:r>
            <a:r>
              <a:rPr lang="ru-RU" b="1" dirty="0"/>
              <a:t> 3. </a:t>
            </a:r>
            <a:r>
              <a:rPr lang="ru-RU" dirty="0"/>
              <a:t>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доручає</a:t>
            </a:r>
            <a:r>
              <a:rPr lang="ru-RU" dirty="0"/>
              <a:t>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кільком</a:t>
            </a:r>
            <a:r>
              <a:rPr lang="ru-RU" dirty="0"/>
              <a:t> людям </a:t>
            </a:r>
            <a:r>
              <a:rPr lang="ru-RU" dirty="0" err="1"/>
              <a:t>сформулювати</a:t>
            </a:r>
            <a:r>
              <a:rPr lang="ru-RU" dirty="0"/>
              <a:t> правила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b="1" dirty="0" err="1"/>
              <a:t>Етап</a:t>
            </a:r>
            <a:r>
              <a:rPr lang="ru-RU" b="1" dirty="0"/>
              <a:t> 4.</a:t>
            </a:r>
            <a:r>
              <a:rPr lang="ru-RU" dirty="0"/>
              <a:t> </a:t>
            </a:r>
            <a:r>
              <a:rPr lang="ru-RU" dirty="0" err="1"/>
              <a:t>Хоч</a:t>
            </a:r>
            <a:r>
              <a:rPr lang="ru-RU" dirty="0"/>
              <a:t> би як </a:t>
            </a:r>
            <a:r>
              <a:rPr lang="ru-RU" dirty="0" err="1"/>
              <a:t>партнери</a:t>
            </a:r>
            <a:r>
              <a:rPr lang="ru-RU" dirty="0"/>
              <a:t> </a:t>
            </a:r>
            <a:r>
              <a:rPr lang="ru-RU" dirty="0" err="1"/>
              <a:t>організували</a:t>
            </a:r>
            <a:r>
              <a:rPr lang="ru-RU" dirty="0"/>
              <a:t> свою роботу, </a:t>
            </a:r>
            <a:r>
              <a:rPr lang="ru-RU" dirty="0" err="1"/>
              <a:t>четвертий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та </a:t>
            </a:r>
            <a:r>
              <a:rPr lang="ru-RU" dirty="0" err="1"/>
              <a:t>узгодження</a:t>
            </a:r>
            <a:r>
              <a:rPr lang="ru-RU" dirty="0"/>
              <a:t> правил </a:t>
            </a:r>
            <a:r>
              <a:rPr lang="ru-RU" dirty="0" err="1"/>
              <a:t>поведінки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позаштатної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27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4800" b="1" dirty="0" err="1"/>
              <a:t>Основні</a:t>
            </a:r>
            <a:r>
              <a:rPr lang="ru-RU" sz="4800" b="1" dirty="0"/>
              <a:t> </a:t>
            </a:r>
            <a:r>
              <a:rPr lang="ru-RU" sz="4800" b="1" dirty="0" err="1"/>
              <a:t>моменти</a:t>
            </a:r>
            <a:r>
              <a:rPr lang="ru-RU" sz="4800" b="1" dirty="0"/>
              <a:t> </a:t>
            </a:r>
            <a:r>
              <a:rPr lang="ru-RU" sz="4800" b="1" dirty="0" err="1"/>
              <a:t>вирішення</a:t>
            </a:r>
            <a:r>
              <a:rPr lang="ru-RU" sz="4800" b="1" dirty="0"/>
              <a:t> </a:t>
            </a:r>
            <a:r>
              <a:rPr lang="ru-RU" sz="4800" b="1" dirty="0" err="1"/>
              <a:t>конфліктів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74880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КОНФЛІКТ</a:t>
            </a:r>
            <a:r>
              <a:rPr lang="ru-RU" b="1" dirty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, </a:t>
            </a:r>
            <a:r>
              <a:rPr lang="ru-RU" dirty="0" err="1"/>
              <a:t>зіткнення</a:t>
            </a:r>
            <a:r>
              <a:rPr lang="ru-RU" dirty="0"/>
              <a:t> </a:t>
            </a:r>
            <a:r>
              <a:rPr lang="ru-RU" dirty="0" err="1"/>
              <a:t>протилежних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сил,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конкретним</a:t>
            </a:r>
            <a:r>
              <a:rPr lang="ru-RU" dirty="0"/>
              <a:t> особами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внутрішній</a:t>
            </a:r>
            <a:r>
              <a:rPr lang="ru-RU" dirty="0"/>
              <a:t> дискомфорт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3027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позитивним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є основою для початку </a:t>
            </a:r>
            <a:r>
              <a:rPr lang="ru-RU" dirty="0" err="1"/>
              <a:t>дискусії</a:t>
            </a:r>
            <a:r>
              <a:rPr lang="ru-RU" dirty="0"/>
              <a:t> з </a:t>
            </a:r>
            <a:r>
              <a:rPr lang="ru-RU" dirty="0" err="1"/>
              <a:t>обговорення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розв’язанні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зняти</a:t>
            </a:r>
            <a:r>
              <a:rPr lang="ru-RU" dirty="0"/>
              <a:t> </a:t>
            </a:r>
            <a:r>
              <a:rPr lang="ru-RU" dirty="0" err="1"/>
              <a:t>напруженість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81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негативним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відриває</a:t>
            </a:r>
            <a:r>
              <a:rPr lang="ru-RU" dirty="0"/>
              <a:t> людей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невдоволеності</a:t>
            </a:r>
            <a:r>
              <a:rPr lang="ru-RU" dirty="0"/>
              <a:t> в </a:t>
            </a:r>
            <a:r>
              <a:rPr lang="ru-RU" dirty="0" err="1"/>
              <a:t>колективі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особистісної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групової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протидіє</a:t>
            </a:r>
            <a:r>
              <a:rPr lang="ru-RU" dirty="0"/>
              <a:t> </a:t>
            </a:r>
            <a:r>
              <a:rPr lang="ru-RU" dirty="0" err="1"/>
              <a:t>порозумінню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399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СТАДІЇ</a:t>
            </a:r>
            <a:r>
              <a:rPr lang="ru-RU" b="1" dirty="0"/>
              <a:t>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/>
              <a:t>І.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об’єктивної</a:t>
            </a:r>
            <a:r>
              <a:rPr lang="ru-RU" dirty="0"/>
              <a:t> </a:t>
            </a:r>
            <a:r>
              <a:rPr lang="ru-RU" dirty="0" err="1"/>
              <a:t>конфліктної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ІІ.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ІІІ. </a:t>
            </a:r>
            <a:r>
              <a:rPr lang="ru-RU" dirty="0" err="1"/>
              <a:t>Конфліктні</a:t>
            </a:r>
            <a:r>
              <a:rPr lang="ru-RU" dirty="0"/>
              <a:t> </a:t>
            </a:r>
            <a:r>
              <a:rPr lang="ru-RU" dirty="0" err="1"/>
              <a:t>дії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ІV.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84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ФУНКЦІЇ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b="1" i="1" dirty="0"/>
              <a:t>конструктивна</a:t>
            </a:r>
            <a:r>
              <a:rPr lang="ru-RU" dirty="0"/>
              <a:t> (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)-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з </a:t>
            </a:r>
            <a:r>
              <a:rPr lang="ru-RU" dirty="0" err="1"/>
              <a:t>вигодою</a:t>
            </a:r>
            <a:r>
              <a:rPr lang="ru-RU" dirty="0"/>
              <a:t> для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endParaRPr lang="ru-RU" dirty="0"/>
          </a:p>
          <a:p>
            <a:endParaRPr lang="ru-RU" dirty="0"/>
          </a:p>
          <a:p>
            <a:r>
              <a:rPr lang="ru-RU" b="1" i="1" dirty="0"/>
              <a:t>деструктивна</a:t>
            </a:r>
            <a:r>
              <a:rPr lang="ru-RU" dirty="0"/>
              <a:t> -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при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думці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72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887</Words>
  <Application>Microsoft Office PowerPoint</Application>
  <PresentationFormat>Экран (4:3)</PresentationFormat>
  <Paragraphs>165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Тема Office</vt:lpstr>
      <vt:lpstr>сценарне планування</vt:lpstr>
      <vt:lpstr>Переваги сценарного планування </vt:lpstr>
      <vt:lpstr>Етапи сценарного планування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Переговори.</vt:lpstr>
      <vt:lpstr>Фасилітація.</vt:lpstr>
      <vt:lpstr>Посередництво.</vt:lpstr>
      <vt:lpstr>Консультування.</vt:lpstr>
      <vt:lpstr>Поради спеціалістів.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сценарне планування</dc:title>
  <dc:creator>Пользователь Windows</dc:creator>
  <cp:lastModifiedBy>yanasd73@gmail.com</cp:lastModifiedBy>
  <cp:revision>15</cp:revision>
  <dcterms:created xsi:type="dcterms:W3CDTF">2023-10-19T19:55:19Z</dcterms:created>
  <dcterms:modified xsi:type="dcterms:W3CDTF">2024-10-09T19:37:15Z</dcterms:modified>
</cp:coreProperties>
</file>