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Інформаційна політика і соціальна звітність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Презентація з дисципліни</a:t>
            </a:r>
          </a:p>
          <a:p>
            <a:pPr lvl="1"/>
            <a:r>
              <a:t>Корпоративне управління / КСВ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Стандарти соціальної звітності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GRI Standards</a:t>
            </a:r>
          </a:p>
          <a:p>
            <a:pPr lvl="1"/>
            <a:r>
              <a:t>ISO 26000</a:t>
            </a:r>
          </a:p>
          <a:p>
            <a:pPr lvl="1"/>
            <a:r>
              <a:t>SASB</a:t>
            </a:r>
          </a:p>
          <a:p>
            <a:pPr lvl="1"/>
            <a:r>
              <a:t>Integrated Reporting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Зв’язок інформаційної політики і соціальної звітності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Інформаційна політика визначає правила розкриття інформації</a:t>
            </a:r>
          </a:p>
          <a:p>
            <a:pPr lvl="1"/>
            <a:r>
              <a:t>Соціальна звітність є практичним інструментом реалізації</a:t>
            </a:r>
          </a:p>
          <a:p>
            <a:pPr lvl="1"/>
            <a:r>
              <a:t>Забезпечують стратегічну прозорість компанії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Переваги впровадження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Зростання довіри інвесторів</a:t>
            </a:r>
          </a:p>
          <a:p>
            <a:pPr lvl="1"/>
            <a:r>
              <a:t>Підвищення конкурентоспроможності</a:t>
            </a:r>
          </a:p>
          <a:p>
            <a:pPr lvl="1"/>
            <a:r>
              <a:t>Зменшення репутаційних ризиків</a:t>
            </a:r>
          </a:p>
          <a:p>
            <a:pPr lvl="1"/>
            <a:r>
              <a:t>Лояльність працівників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Типові проблеми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Формальний підхід до звітності</a:t>
            </a:r>
          </a:p>
          <a:p>
            <a:pPr lvl="1"/>
            <a:r>
              <a:t>Складність збору даних</a:t>
            </a:r>
          </a:p>
          <a:p>
            <a:pPr lvl="1"/>
            <a:r>
              <a:t>Витрати на підготовку звітів</a:t>
            </a:r>
          </a:p>
          <a:p>
            <a:pPr lvl="1"/>
            <a:r>
              <a:t>Greenwashing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Інформаційна політика – основа прозорості</a:t>
            </a:r>
          </a:p>
          <a:p>
            <a:pPr lvl="1"/>
            <a:r>
              <a:t>Соціальна звітність – інструмент відповідальності</a:t>
            </a:r>
          </a:p>
          <a:p>
            <a:pPr lvl="1"/>
            <a:r>
              <a:t>Прозорість підвищує довіру та стійкість бізнесу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Сутність інформаційної політики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Система принципів і правил управління інформаційними потоками</a:t>
            </a:r>
          </a:p>
          <a:p>
            <a:pPr lvl="1"/>
            <a:r>
              <a:t>Регулює процес розкриття інформації</a:t>
            </a:r>
          </a:p>
          <a:p>
            <a:pPr lvl="1"/>
            <a:r>
              <a:t>Забезпечує прозорість та довіру стейкхолдерів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Цілі інформаційної політики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Формування позитивного іміджу</a:t>
            </a:r>
          </a:p>
          <a:p>
            <a:pPr lvl="1"/>
            <a:r>
              <a:t>Підвищення довіри інвесторів</a:t>
            </a:r>
          </a:p>
          <a:p>
            <a:pPr lvl="1"/>
            <a:r>
              <a:t>Забезпечення прозорості діяльності</a:t>
            </a:r>
          </a:p>
          <a:p>
            <a:pPr lvl="1"/>
            <a:r>
              <a:t>Запобігання інформаційним кризам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принципи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Прозорість</a:t>
            </a:r>
          </a:p>
          <a:p>
            <a:pPr lvl="1"/>
            <a:r>
              <a:t>Достовірність</a:t>
            </a:r>
          </a:p>
          <a:p>
            <a:pPr lvl="1"/>
            <a:r>
              <a:t>Своєчасність</a:t>
            </a:r>
          </a:p>
          <a:p>
            <a:pPr lvl="1"/>
            <a:r>
              <a:t>Повнота інформації</a:t>
            </a:r>
          </a:p>
          <a:p>
            <a:pPr lvl="1"/>
            <a:r>
              <a:t>Відповідальність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Інструменти інформаційної політики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Офіційний веб-сайт</a:t>
            </a:r>
          </a:p>
          <a:p>
            <a:pPr lvl="1"/>
            <a:r>
              <a:t>Прес-релізи</a:t>
            </a:r>
          </a:p>
          <a:p>
            <a:pPr lvl="1"/>
            <a:r>
              <a:t>Соціальні мережі</a:t>
            </a:r>
          </a:p>
          <a:p>
            <a:pPr lvl="1"/>
            <a:r>
              <a:t>Річні та нефінансові звіти</a:t>
            </a:r>
          </a:p>
          <a:p>
            <a:pPr lvl="1"/>
            <a:r>
              <a:t>Антикризові комунікації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Сутність соціальної звітності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Розкриття інформації про соціальні та екологічні аспекти діяльності</a:t>
            </a:r>
          </a:p>
          <a:p>
            <a:pPr lvl="1"/>
            <a:r>
              <a:t>Інструмент реалізації КСВ</a:t>
            </a:r>
          </a:p>
          <a:p>
            <a:pPr lvl="1"/>
            <a:r>
              <a:t>Форма підзвітності перед суспільством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Мета соціальної звітності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Інформування суспільства</a:t>
            </a:r>
          </a:p>
          <a:p>
            <a:pPr lvl="1"/>
            <a:r>
              <a:t>Підвищення довіри стейкхолдерів</a:t>
            </a:r>
          </a:p>
          <a:p>
            <a:pPr lvl="1"/>
            <a:r>
              <a:t>Покращення репутації компанії</a:t>
            </a:r>
          </a:p>
          <a:p>
            <a:pPr lvl="1"/>
            <a:r>
              <a:t>Залучення інвестицій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напрями соціальної звітності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Економічна відповідальність</a:t>
            </a:r>
          </a:p>
          <a:p>
            <a:pPr lvl="1"/>
            <a:r>
              <a:t>Соціальна відповідальність</a:t>
            </a:r>
          </a:p>
          <a:p>
            <a:pPr lvl="1"/>
            <a:r>
              <a:t>Екологічна відповідальність</a:t>
            </a:r>
          </a:p>
          <a:p>
            <a:pPr lvl="1"/>
            <a:r>
              <a:t>Корпоративне управління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Форми соціальної звітності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pPr lvl="1"/>
            <a:r>
              <a:t>Нефінансовий звіт</a:t>
            </a:r>
          </a:p>
          <a:p>
            <a:pPr lvl="1"/>
            <a:r>
              <a:t>Звіт зі сталого розвитку</a:t>
            </a:r>
          </a:p>
          <a:p>
            <a:pPr lvl="1"/>
            <a:r>
              <a:t>Інтегрований звіт</a:t>
            </a:r>
          </a:p>
          <a:p>
            <a:pPr lvl="1"/>
            <a:r>
              <a:t>ESG-звіт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