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5" r:id="rId8"/>
    <p:sldId id="284" r:id="rId9"/>
    <p:sldId id="262" r:id="rId10"/>
    <p:sldId id="263" r:id="rId11"/>
    <p:sldId id="264" r:id="rId12"/>
    <p:sldId id="273" r:id="rId13"/>
    <p:sldId id="285" r:id="rId14"/>
    <p:sldId id="266" r:id="rId15"/>
    <p:sldId id="267" r:id="rId16"/>
    <p:sldId id="268" r:id="rId17"/>
    <p:sldId id="269" r:id="rId18"/>
    <p:sldId id="270" r:id="rId19"/>
    <p:sldId id="271" r:id="rId20"/>
    <p:sldId id="272" r:id="rId21"/>
    <p:sldId id="274" r:id="rId22"/>
    <p:sldId id="286" r:id="rId23"/>
    <p:sldId id="275" r:id="rId24"/>
    <p:sldId id="276" r:id="rId25"/>
    <p:sldId id="287" r:id="rId26"/>
    <p:sldId id="288" r:id="rId27"/>
    <p:sldId id="289" r:id="rId28"/>
    <p:sldId id="290" r:id="rId29"/>
    <p:sldId id="291" r:id="rId30"/>
    <p:sldId id="292" r:id="rId31"/>
    <p:sldId id="281"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7" d="100"/>
          <a:sy n="87" d="100"/>
        </p:scale>
        <p:origin x="528"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2A54C80-263E-416B-A8E0-580EDEADCBDC}" type="datetimeFigureOut">
              <a:rPr lang="en-US" dirty="0"/>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uk-UA"/>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ACC9B-E9EE-4A81-9FB7-20574B32A918}"/>
              </a:ext>
            </a:extLst>
          </p:cNvPr>
          <p:cNvSpPr>
            <a:spLocks noGrp="1"/>
          </p:cNvSpPr>
          <p:nvPr>
            <p:ph type="ctrTitle"/>
          </p:nvPr>
        </p:nvSpPr>
        <p:spPr>
          <a:xfrm>
            <a:off x="820130" y="250910"/>
            <a:ext cx="8719795" cy="1444510"/>
          </a:xfrm>
        </p:spPr>
        <p:txBody>
          <a:bodyPr/>
          <a:lstStyle/>
          <a:p>
            <a:pPr algn="ctr"/>
            <a:br>
              <a:rPr lang="uk-UA" sz="2000" b="1" dirty="0">
                <a:solidFill>
                  <a:schemeClr val="accent1">
                    <a:lumMod val="50000"/>
                  </a:schemeClr>
                </a:solidFill>
                <a:latin typeface="Times New Roman" panose="02020603050405020304" pitchFamily="18" charset="0"/>
                <a:cs typeface="Times New Roman" panose="02020603050405020304" pitchFamily="18" charset="0"/>
              </a:rPr>
            </a:br>
            <a:r>
              <a:rPr lang="uk-UA" sz="2000" b="1" dirty="0">
                <a:solidFill>
                  <a:schemeClr val="accent1">
                    <a:lumMod val="50000"/>
                  </a:schemeClr>
                </a:solidFill>
                <a:latin typeface="Times New Roman" panose="02020603050405020304" pitchFamily="18" charset="0"/>
                <a:cs typeface="Times New Roman" panose="02020603050405020304" pitchFamily="18" charset="0"/>
              </a:rPr>
              <a:t>Юридичні особи </a:t>
            </a:r>
            <a:br>
              <a:rPr lang="uk-UA" sz="2000" b="1" dirty="0">
                <a:solidFill>
                  <a:schemeClr val="accent1">
                    <a:lumMod val="50000"/>
                  </a:schemeClr>
                </a:solidFill>
                <a:latin typeface="Times New Roman" panose="02020603050405020304" pitchFamily="18" charset="0"/>
                <a:cs typeface="Times New Roman" panose="02020603050405020304" pitchFamily="18" charset="0"/>
              </a:rPr>
            </a:br>
            <a:r>
              <a:rPr lang="uk-UA" sz="2000" b="1" dirty="0">
                <a:solidFill>
                  <a:schemeClr val="accent1">
                    <a:lumMod val="50000"/>
                  </a:schemeClr>
                </a:solidFill>
                <a:latin typeface="Times New Roman" panose="02020603050405020304" pitchFamily="18" charset="0"/>
                <a:cs typeface="Times New Roman" panose="02020603050405020304" pitchFamily="18" charset="0"/>
              </a:rPr>
              <a:t>як суб‘єкти цивільних правовідносин</a:t>
            </a:r>
            <a:endParaRPr lang="uk-UA"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ідзаголовок 2">
            <a:extLst>
              <a:ext uri="{FF2B5EF4-FFF2-40B4-BE49-F238E27FC236}">
                <a16:creationId xmlns:a16="http://schemas.microsoft.com/office/drawing/2014/main" id="{83FD90F6-96F2-4AE5-98B2-30A85FD22710}"/>
              </a:ext>
            </a:extLst>
          </p:cNvPr>
          <p:cNvSpPr>
            <a:spLocks noGrp="1"/>
          </p:cNvSpPr>
          <p:nvPr>
            <p:ph type="subTitle" idx="1"/>
          </p:nvPr>
        </p:nvSpPr>
        <p:spPr>
          <a:xfrm>
            <a:off x="697584" y="1823202"/>
            <a:ext cx="9455084" cy="3501833"/>
          </a:xfrm>
        </p:spPr>
        <p:txBody>
          <a:bodyPr>
            <a:normAutofit/>
          </a:bodyPr>
          <a:lstStyle/>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1. Поняття й ознаки юридичної особи.</a:t>
            </a:r>
          </a:p>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2. Теорії сутності юридичної особи.</a:t>
            </a:r>
          </a:p>
          <a:p>
            <a:pPr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3. Індивідуалізація юридичної особи.</a:t>
            </a:r>
          </a:p>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4. </a:t>
            </a:r>
            <a:r>
              <a:rPr lang="uk-UA" sz="1700" dirty="0" err="1">
                <a:solidFill>
                  <a:schemeClr val="tx1"/>
                </a:solidFill>
                <a:latin typeface="Times New Roman" panose="02020603050405020304" pitchFamily="18" charset="0"/>
                <a:cs typeface="Times New Roman" panose="02020603050405020304" pitchFamily="18" charset="0"/>
              </a:rPr>
              <a:t>Правосуб</a:t>
            </a:r>
            <a:r>
              <a:rPr lang="en-US" sz="1700" dirty="0">
                <a:solidFill>
                  <a:schemeClr val="tx1"/>
                </a:solidFill>
                <a:latin typeface="Times New Roman" panose="02020603050405020304" pitchFamily="18" charset="0"/>
                <a:cs typeface="Times New Roman" panose="02020603050405020304" pitchFamily="18" charset="0"/>
              </a:rPr>
              <a:t>’</a:t>
            </a:r>
            <a:r>
              <a:rPr lang="uk-UA" sz="1700" dirty="0" err="1">
                <a:solidFill>
                  <a:schemeClr val="tx1"/>
                </a:solidFill>
                <a:latin typeface="Times New Roman" panose="02020603050405020304" pitchFamily="18" charset="0"/>
                <a:cs typeface="Times New Roman" panose="02020603050405020304" pitchFamily="18" charset="0"/>
              </a:rPr>
              <a:t>єктність</a:t>
            </a:r>
            <a:r>
              <a:rPr lang="uk-UA" sz="1700" dirty="0">
                <a:solidFill>
                  <a:schemeClr val="tx1"/>
                </a:solidFill>
                <a:latin typeface="Times New Roman" panose="02020603050405020304" pitchFamily="18" charset="0"/>
                <a:cs typeface="Times New Roman" panose="02020603050405020304" pitchFamily="18" charset="0"/>
              </a:rPr>
              <a:t> юридичних осіб. </a:t>
            </a:r>
          </a:p>
          <a:p>
            <a:pPr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5. Філії та представництва юридичної особи.</a:t>
            </a:r>
          </a:p>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6. Способи виникнення  юридичних осіб. </a:t>
            </a:r>
          </a:p>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7. Порядок створення й установчі документи юридичних осіб. Державна реєстрація юридичних осіб.</a:t>
            </a:r>
          </a:p>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8. Види юридичних осіб.</a:t>
            </a:r>
          </a:p>
          <a:p>
            <a:pPr lvl="0" algn="l">
              <a:lnSpc>
                <a:spcPct val="70000"/>
              </a:lnSpc>
            </a:pPr>
            <a:r>
              <a:rPr lang="uk-UA" sz="1700" dirty="0">
                <a:solidFill>
                  <a:schemeClr val="tx1"/>
                </a:solidFill>
                <a:latin typeface="Times New Roman" panose="02020603050405020304" pitchFamily="18" charset="0"/>
                <a:cs typeface="Times New Roman" panose="02020603050405020304" pitchFamily="18" charset="0"/>
              </a:rPr>
              <a:t>8. Припинення діяльності юридичної особи.</a:t>
            </a:r>
          </a:p>
          <a:p>
            <a:pPr lvl="0" algn="l">
              <a:lnSpc>
                <a:spcPct val="120000"/>
              </a:lnSpc>
            </a:pPr>
            <a:endParaRPr lang="uk-UA" sz="1900" dirty="0">
              <a:solidFill>
                <a:schemeClr val="tx1"/>
              </a:solidFill>
              <a:latin typeface="Times New Roman" panose="02020603050405020304" pitchFamily="18" charset="0"/>
              <a:cs typeface="Times New Roman" panose="02020603050405020304" pitchFamily="18" charset="0"/>
            </a:endParaRPr>
          </a:p>
          <a:p>
            <a:endParaRPr lang="uk-UA" dirty="0"/>
          </a:p>
        </p:txBody>
      </p:sp>
      <p:sp>
        <p:nvSpPr>
          <p:cNvPr id="4" name="Підзаголовок 2">
            <a:extLst>
              <a:ext uri="{FF2B5EF4-FFF2-40B4-BE49-F238E27FC236}">
                <a16:creationId xmlns:a16="http://schemas.microsoft.com/office/drawing/2014/main" id="{CDE24011-159C-44BF-9FEC-2EE25C175843}"/>
              </a:ext>
            </a:extLst>
          </p:cNvPr>
          <p:cNvSpPr txBox="1">
            <a:spLocks/>
          </p:cNvSpPr>
          <p:nvPr/>
        </p:nvSpPr>
        <p:spPr>
          <a:xfrm>
            <a:off x="7871079" y="6056204"/>
            <a:ext cx="4320921" cy="73370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sz="1200" kern="1200">
                <a:solidFill>
                  <a:schemeClr val="tx1">
                    <a:tint val="75000"/>
                  </a:schemeClr>
                </a:solidFill>
                <a:latin typeface="+mn-lt"/>
                <a:ea typeface="+mn-ea"/>
                <a:cs typeface="+mn-cs"/>
              </a:defRPr>
            </a:lvl9pPr>
          </a:lstStyle>
          <a:p>
            <a:endParaRPr lang="uk-UA" dirty="0"/>
          </a:p>
        </p:txBody>
      </p:sp>
      <p:sp>
        <p:nvSpPr>
          <p:cNvPr id="5" name="Прямокутник 4">
            <a:extLst>
              <a:ext uri="{FF2B5EF4-FFF2-40B4-BE49-F238E27FC236}">
                <a16:creationId xmlns:a16="http://schemas.microsoft.com/office/drawing/2014/main" id="{C0E992E6-80D6-4E40-8D2B-A5C44B9D96DF}"/>
              </a:ext>
            </a:extLst>
          </p:cNvPr>
          <p:cNvSpPr/>
          <p:nvPr/>
        </p:nvSpPr>
        <p:spPr>
          <a:xfrm>
            <a:off x="8798754" y="6311768"/>
            <a:ext cx="417102" cy="369332"/>
          </a:xfrm>
          <a:prstGeom prst="rect">
            <a:avLst/>
          </a:prstGeom>
        </p:spPr>
        <p:txBody>
          <a:bodyPr wrap="none">
            <a:spAutoFit/>
          </a:bodyPr>
          <a:lstStyle/>
          <a:p>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b="1" dirty="0">
                <a:latin typeface="Times New Roman" panose="02020603050405020304" pitchFamily="18" charset="0"/>
                <a:ea typeface="Calibri" panose="020F0502020204030204" pitchFamily="34"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94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586BB48-1669-4956-97CD-3BC88F84408D}"/>
              </a:ext>
            </a:extLst>
          </p:cNvPr>
          <p:cNvSpPr>
            <a:spLocks noGrp="1"/>
          </p:cNvSpPr>
          <p:nvPr>
            <p:ph idx="1"/>
          </p:nvPr>
        </p:nvSpPr>
        <p:spPr>
          <a:xfrm>
            <a:off x="755155" y="1181911"/>
            <a:ext cx="8596668" cy="3613825"/>
          </a:xfrm>
        </p:spPr>
        <p:txBody>
          <a:bodyPr/>
          <a:lstStyle/>
          <a:p>
            <a:pPr marL="0" indent="0" algn="just">
              <a:buNone/>
            </a:pPr>
            <a:r>
              <a:rPr lang="uk-UA" b="1" dirty="0">
                <a:latin typeface="Times New Roman" panose="02020603050405020304" pitchFamily="18" charset="0"/>
                <a:cs typeface="Times New Roman" panose="02020603050405020304" pitchFamily="18" charset="0"/>
              </a:rPr>
              <a:t>Особливості правоздатності юридичних осіб у порівнянні з фізичними:</a:t>
            </a:r>
          </a:p>
          <a:p>
            <a:pPr algn="just"/>
            <a:r>
              <a:rPr lang="uk-UA" dirty="0">
                <a:latin typeface="Times New Roman" panose="02020603050405020304" pitchFamily="18" charset="0"/>
                <a:cs typeface="Times New Roman" panose="02020603050405020304" pitchFamily="18" charset="0"/>
              </a:rPr>
              <a:t>1) правоздатність і дієздатність юридичних осіб виникають і припиняються одночасно (в момент внесення запису до Єдиного державного реєстру);</a:t>
            </a:r>
          </a:p>
          <a:p>
            <a:pPr algn="just"/>
            <a:r>
              <a:rPr lang="uk-UA" dirty="0">
                <a:latin typeface="Times New Roman" panose="02020603050405020304" pitchFamily="18" charset="0"/>
                <a:cs typeface="Times New Roman" panose="02020603050405020304" pitchFamily="18" charset="0"/>
              </a:rPr>
              <a:t>2) юридичні особи рівності в правоздатності не мають. Правоздатність приватної юридичної особи суттєво відрізняється від цивільної правоздатності юридичної особи, що створена в галузі публічного права.</a:t>
            </a:r>
          </a:p>
          <a:p>
            <a:pPr algn="just"/>
            <a:r>
              <a:rPr lang="uk-UA" dirty="0">
                <a:latin typeface="Times New Roman" panose="02020603050405020304" pitchFamily="18" charset="0"/>
                <a:cs typeface="Times New Roman" panose="02020603050405020304" pitchFamily="18" charset="0"/>
              </a:rPr>
              <a:t>3) відмінність за змістом. Так, деякі юридичні особи можуть володіти, користуватися та розпоряджатися майном, яке виключене з цивільного обігу. Фізичні особи такого права не мають.</a:t>
            </a:r>
          </a:p>
          <a:p>
            <a:endParaRPr lang="uk-UA" dirty="0"/>
          </a:p>
        </p:txBody>
      </p:sp>
    </p:spTree>
    <p:extLst>
      <p:ext uri="{BB962C8B-B14F-4D97-AF65-F5344CB8AC3E}">
        <p14:creationId xmlns:p14="http://schemas.microsoft.com/office/powerpoint/2010/main" val="174013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462DB44-50F7-4AE0-9B68-873CEB1681C9}"/>
              </a:ext>
            </a:extLst>
          </p:cNvPr>
          <p:cNvSpPr>
            <a:spLocks noGrp="1"/>
          </p:cNvSpPr>
          <p:nvPr>
            <p:ph idx="1"/>
          </p:nvPr>
        </p:nvSpPr>
        <p:spPr>
          <a:xfrm>
            <a:off x="340468" y="291828"/>
            <a:ext cx="10379412" cy="6128427"/>
          </a:xfrm>
        </p:spPr>
        <p:txBody>
          <a:bodyPr>
            <a:noAutofit/>
          </a:bodyPr>
          <a:lstStyle/>
          <a:p>
            <a:pPr marL="0" indent="0" algn="just">
              <a:buNone/>
            </a:pPr>
            <a:r>
              <a:rPr lang="uk-UA" sz="1600" b="1" i="1" dirty="0">
                <a:latin typeface="Times New Roman" panose="02020603050405020304" pitchFamily="18" charset="0"/>
                <a:cs typeface="Times New Roman" panose="02020603050405020304" pitchFamily="18" charset="0"/>
              </a:rPr>
              <a:t>Цивільна дієздатність юридичної особи – </a:t>
            </a:r>
            <a:r>
              <a:rPr lang="uk-UA" sz="1600" dirty="0">
                <a:latin typeface="Times New Roman" panose="02020603050405020304" pitchFamily="18" charset="0"/>
                <a:cs typeface="Times New Roman" panose="02020603050405020304" pitchFamily="18" charset="0"/>
              </a:rPr>
              <a:t>це її здатність набувати власними діями цивільні права і брати на себе цивільні обов'язки.</a:t>
            </a:r>
          </a:p>
          <a:p>
            <a:pPr algn="just"/>
            <a:r>
              <a:rPr lang="uk-UA" sz="1600" dirty="0">
                <a:latin typeface="Times New Roman" panose="02020603050405020304" pitchFamily="18" charset="0"/>
                <a:cs typeface="Times New Roman" panose="02020603050405020304" pitchFamily="18" charset="0"/>
              </a:rPr>
              <a:t>Цивільну дієздатність юридична особа реалізує через свої органи, які діють відповідно до закону, інших правових актів і установчих документів. Органи юридичної особи формують і виражають її волю. Тому саме через останні, за їх допомогою, їх діями юридична особа набуває цивільних прав і бере цивільні обов'язки. </a:t>
            </a:r>
          </a:p>
          <a:p>
            <a:pPr algn="just"/>
            <a:r>
              <a:rPr lang="uk-UA" sz="1600" dirty="0">
                <a:latin typeface="Times New Roman" panose="02020603050405020304" pitchFamily="18" charset="0"/>
                <a:cs typeface="Times New Roman" panose="02020603050405020304" pitchFamily="18" charset="0"/>
              </a:rPr>
              <a:t>Водночас як особи, що реалізують дієздатність юридичної особи, можуть бути відповідно до ч.2 ст.92 ЦК України інші суб'єкти, які є її учасниками. Юридична особа бере участь у цивільному обігу через своїх працівників, завдяки діям яких вона не тільки здійснює свої права і виконує обов'язки, а й набуває і припиняє їх. Дії цих працівників вважаються згідно із законом діями самої юридичної особи. Відповідно до ч.3 ст.92 ЦК той, хто веде справи юридичної особи і виступає від її імені на підставі закону або установчих документів, повинен діяти добросовісно і розумно, забезпечувати усіма можливими законними засобами охорону інтересів юридичної особи, яку він представляє. При цьому орган юридичної особи або інший суб'єкт, який діє від її імені, не можуть виходити за межі наданих ним повноважень.</a:t>
            </a:r>
          </a:p>
          <a:p>
            <a:pPr marL="0" indent="0" algn="just">
              <a:buNone/>
            </a:pP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До змісту правосуб’єктності юридичної особи входить і </a:t>
            </a:r>
            <a:r>
              <a:rPr lang="uk-UA" sz="1600" b="1" i="1" dirty="0" err="1">
                <a:latin typeface="Times New Roman" panose="02020603050405020304" pitchFamily="18" charset="0"/>
                <a:cs typeface="Times New Roman" panose="02020603050405020304" pitchFamily="18" charset="0"/>
              </a:rPr>
              <a:t>деліктоздатність</a:t>
            </a:r>
            <a:r>
              <a:rPr lang="uk-UA" sz="1600" dirty="0">
                <a:latin typeface="Times New Roman" panose="02020603050405020304" pitchFamily="18" charset="0"/>
                <a:cs typeface="Times New Roman" panose="02020603050405020304" pitchFamily="18" charset="0"/>
              </a:rPr>
              <a:t>, як здатність юридичної особи нести відповідальність за своїми зобов’язаннями. Ст.96 ЦК України закріплює загальний принцип, відповідно до якого юридична особа самостійно відповідає за своїми зобов'язаннями усім належним їй майном. Частина 3 ст. 96 ЦК зазначає, що учасник (засновник) юридичної особи не відповідає за зобов'язаннями юридичної особи, а юридична особа не відповідає за зобов'язаннями учасника (засновника) юридичної особи, крім випадків, передбачених законом та установчими документами. Виняток, наприклад, не поширення цього принципу на правовідносини, які виникли між засновниками та іншими особами до державної реєстрації товариства. </a:t>
            </a:r>
          </a:p>
        </p:txBody>
      </p:sp>
    </p:spTree>
    <p:extLst>
      <p:ext uri="{BB962C8B-B14F-4D97-AF65-F5344CB8AC3E}">
        <p14:creationId xmlns:p14="http://schemas.microsoft.com/office/powerpoint/2010/main" val="3167265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AE4F1C-2B31-405E-93DE-68C463EAB967}"/>
              </a:ext>
            </a:extLst>
          </p:cNvPr>
          <p:cNvSpPr>
            <a:spLocks noGrp="1"/>
          </p:cNvSpPr>
          <p:nvPr>
            <p:ph type="title"/>
          </p:nvPr>
        </p:nvSpPr>
        <p:spPr>
          <a:xfrm>
            <a:off x="784339" y="201038"/>
            <a:ext cx="8596668" cy="684179"/>
          </a:xfrm>
        </p:spPr>
        <p:txBody>
          <a:bodyPr>
            <a:normAutofit fontScale="90000"/>
          </a:bodyPr>
          <a:lstStyle/>
          <a:p>
            <a:pPr algn="ctr"/>
            <a:r>
              <a:rPr lang="uk-UA" sz="3100" b="1" dirty="0">
                <a:solidFill>
                  <a:schemeClr val="accent1">
                    <a:lumMod val="50000"/>
                  </a:schemeClr>
                </a:solidFill>
                <a:latin typeface="Times New Roman" panose="02020603050405020304" pitchFamily="18" charset="0"/>
                <a:cs typeface="Times New Roman" panose="02020603050405020304" pitchFamily="18" charset="0"/>
              </a:rPr>
              <a:t>5. Філії та представництва юридичної особи</a:t>
            </a:r>
            <a:br>
              <a:rPr lang="uk-UA" dirty="0"/>
            </a:br>
            <a:endParaRPr lang="uk-UA" dirty="0"/>
          </a:p>
        </p:txBody>
      </p:sp>
      <p:pic>
        <p:nvPicPr>
          <p:cNvPr id="9" name="Місце для вмісту 8">
            <a:extLst>
              <a:ext uri="{FF2B5EF4-FFF2-40B4-BE49-F238E27FC236}">
                <a16:creationId xmlns:a16="http://schemas.microsoft.com/office/drawing/2014/main" id="{7CCE3217-9C2A-4F09-BD71-3E7182DD8B2C}"/>
              </a:ext>
            </a:extLst>
          </p:cNvPr>
          <p:cNvPicPr>
            <a:picLocks noGrp="1" noChangeAspect="1"/>
          </p:cNvPicPr>
          <p:nvPr>
            <p:ph idx="1"/>
          </p:nvPr>
        </p:nvPicPr>
        <p:blipFill>
          <a:blip r:embed="rId2"/>
          <a:stretch>
            <a:fillRect/>
          </a:stretch>
        </p:blipFill>
        <p:spPr>
          <a:xfrm>
            <a:off x="1380051" y="808666"/>
            <a:ext cx="8000956" cy="6049334"/>
          </a:xfrm>
        </p:spPr>
      </p:pic>
    </p:spTree>
    <p:extLst>
      <p:ext uri="{BB962C8B-B14F-4D97-AF65-F5344CB8AC3E}">
        <p14:creationId xmlns:p14="http://schemas.microsoft.com/office/powerpoint/2010/main" val="228045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Місце для вмісту 5">
            <a:extLst>
              <a:ext uri="{FF2B5EF4-FFF2-40B4-BE49-F238E27FC236}">
                <a16:creationId xmlns:a16="http://schemas.microsoft.com/office/drawing/2014/main" id="{F76F297C-C134-4441-8A46-86F5F89C1FBE}"/>
              </a:ext>
            </a:extLst>
          </p:cNvPr>
          <p:cNvPicPr>
            <a:picLocks noGrp="1" noChangeAspect="1"/>
          </p:cNvPicPr>
          <p:nvPr>
            <p:ph idx="1"/>
          </p:nvPr>
        </p:nvPicPr>
        <p:blipFill>
          <a:blip r:embed="rId2"/>
          <a:stretch>
            <a:fillRect/>
          </a:stretch>
        </p:blipFill>
        <p:spPr>
          <a:xfrm>
            <a:off x="1565627" y="394447"/>
            <a:ext cx="7201855" cy="6391543"/>
          </a:xfrm>
        </p:spPr>
      </p:pic>
    </p:spTree>
    <p:extLst>
      <p:ext uri="{BB962C8B-B14F-4D97-AF65-F5344CB8AC3E}">
        <p14:creationId xmlns:p14="http://schemas.microsoft.com/office/powerpoint/2010/main" val="80525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0231C9-1269-40CD-A1B5-B321E82A7654}"/>
              </a:ext>
            </a:extLst>
          </p:cNvPr>
          <p:cNvSpPr>
            <a:spLocks noGrp="1"/>
          </p:cNvSpPr>
          <p:nvPr>
            <p:ph type="title"/>
          </p:nvPr>
        </p:nvSpPr>
        <p:spPr>
          <a:xfrm>
            <a:off x="677334" y="103276"/>
            <a:ext cx="8596668" cy="713362"/>
          </a:xfrm>
        </p:spPr>
        <p:txBody>
          <a:bodyPr>
            <a:norm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6. Способи виникнення юридичних осіб</a:t>
            </a:r>
            <a:endParaRPr lang="uk-UA" sz="2800" b="1" dirty="0">
              <a:solidFill>
                <a:schemeClr val="accent1">
                  <a:lumMod val="50000"/>
                </a:schemeClr>
              </a:solidFill>
            </a:endParaRPr>
          </a:p>
        </p:txBody>
      </p:sp>
      <p:pic>
        <p:nvPicPr>
          <p:cNvPr id="5" name="Місце для вмісту 4">
            <a:extLst>
              <a:ext uri="{FF2B5EF4-FFF2-40B4-BE49-F238E27FC236}">
                <a16:creationId xmlns:a16="http://schemas.microsoft.com/office/drawing/2014/main" id="{62D65159-E37E-4FD5-9D81-3223436752F9}"/>
              </a:ext>
            </a:extLst>
          </p:cNvPr>
          <p:cNvPicPr>
            <a:picLocks noGrp="1" noChangeAspect="1"/>
          </p:cNvPicPr>
          <p:nvPr>
            <p:ph idx="1"/>
          </p:nvPr>
        </p:nvPicPr>
        <p:blipFill>
          <a:blip r:embed="rId2"/>
          <a:stretch>
            <a:fillRect/>
          </a:stretch>
        </p:blipFill>
        <p:spPr>
          <a:xfrm>
            <a:off x="677863" y="1152575"/>
            <a:ext cx="8596312" cy="4835425"/>
          </a:xfrm>
        </p:spPr>
      </p:pic>
    </p:spTree>
    <p:extLst>
      <p:ext uri="{BB962C8B-B14F-4D97-AF65-F5344CB8AC3E}">
        <p14:creationId xmlns:p14="http://schemas.microsoft.com/office/powerpoint/2010/main" val="268516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711173F0-7D5E-4350-B0CF-0EAA04B00FC9}"/>
              </a:ext>
            </a:extLst>
          </p:cNvPr>
          <p:cNvPicPr>
            <a:picLocks noGrp="1" noChangeAspect="1"/>
          </p:cNvPicPr>
          <p:nvPr>
            <p:ph idx="1"/>
          </p:nvPr>
        </p:nvPicPr>
        <p:blipFill>
          <a:blip r:embed="rId2"/>
          <a:stretch>
            <a:fillRect/>
          </a:stretch>
        </p:blipFill>
        <p:spPr>
          <a:xfrm>
            <a:off x="405488" y="875337"/>
            <a:ext cx="8596312" cy="4835425"/>
          </a:xfrm>
        </p:spPr>
      </p:pic>
    </p:spTree>
    <p:extLst>
      <p:ext uri="{BB962C8B-B14F-4D97-AF65-F5344CB8AC3E}">
        <p14:creationId xmlns:p14="http://schemas.microsoft.com/office/powerpoint/2010/main" val="398883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04255-C439-43E2-8B91-DB7FF910607A}"/>
              </a:ext>
            </a:extLst>
          </p:cNvPr>
          <p:cNvSpPr>
            <a:spLocks noGrp="1"/>
          </p:cNvSpPr>
          <p:nvPr>
            <p:ph type="title"/>
          </p:nvPr>
        </p:nvSpPr>
        <p:spPr>
          <a:xfrm>
            <a:off x="832977" y="482433"/>
            <a:ext cx="8596668" cy="962443"/>
          </a:xfrm>
        </p:spPr>
        <p:txBody>
          <a:bodyPr>
            <a:noAutofit/>
          </a:bodyPr>
          <a:lstStyle/>
          <a:p>
            <a:pPr algn="ctr"/>
            <a:r>
              <a:rPr lang="uk-UA" sz="2400" b="1" dirty="0">
                <a:solidFill>
                  <a:schemeClr val="accent1">
                    <a:lumMod val="50000"/>
                  </a:schemeClr>
                </a:solidFill>
                <a:latin typeface="Times New Roman" panose="02020603050405020304" pitchFamily="18" charset="0"/>
                <a:cs typeface="Times New Roman" panose="02020603050405020304" pitchFamily="18" charset="0"/>
              </a:rPr>
              <a:t>7. Порядок створення й установчі документи юридичних осіб. Державна реєстрація юридичних осіб</a:t>
            </a:r>
            <a:br>
              <a:rPr lang="uk-UA" sz="2400" b="1" dirty="0">
                <a:solidFill>
                  <a:schemeClr val="accent1">
                    <a:lumMod val="50000"/>
                  </a:schemeClr>
                </a:solidFill>
                <a:latin typeface="Times New Roman" panose="02020603050405020304" pitchFamily="18" charset="0"/>
                <a:cs typeface="Times New Roman" panose="02020603050405020304" pitchFamily="18" charset="0"/>
              </a:rPr>
            </a:br>
            <a:endParaRPr lang="uk-UA" sz="2400" b="1" dirty="0">
              <a:solidFill>
                <a:schemeClr val="accent1">
                  <a:lumMod val="50000"/>
                </a:schemeClr>
              </a:solidFill>
            </a:endParaRPr>
          </a:p>
        </p:txBody>
      </p:sp>
      <p:pic>
        <p:nvPicPr>
          <p:cNvPr id="5" name="Місце для вмісту 4">
            <a:extLst>
              <a:ext uri="{FF2B5EF4-FFF2-40B4-BE49-F238E27FC236}">
                <a16:creationId xmlns:a16="http://schemas.microsoft.com/office/drawing/2014/main" id="{AD0EF142-4022-4056-9289-5C55663D3781}"/>
              </a:ext>
            </a:extLst>
          </p:cNvPr>
          <p:cNvPicPr>
            <a:picLocks noGrp="1" noChangeAspect="1"/>
          </p:cNvPicPr>
          <p:nvPr>
            <p:ph idx="1"/>
          </p:nvPr>
        </p:nvPicPr>
        <p:blipFill>
          <a:blip r:embed="rId2"/>
          <a:stretch>
            <a:fillRect/>
          </a:stretch>
        </p:blipFill>
        <p:spPr>
          <a:xfrm>
            <a:off x="359923" y="1998874"/>
            <a:ext cx="8596312" cy="5008257"/>
          </a:xfrm>
        </p:spPr>
      </p:pic>
      <p:sp>
        <p:nvSpPr>
          <p:cNvPr id="7" name="Прямокутник 6">
            <a:extLst>
              <a:ext uri="{FF2B5EF4-FFF2-40B4-BE49-F238E27FC236}">
                <a16:creationId xmlns:a16="http://schemas.microsoft.com/office/drawing/2014/main" id="{073C69A9-3A4B-4D70-9B1B-02A7CC33A1C7}"/>
              </a:ext>
            </a:extLst>
          </p:cNvPr>
          <p:cNvSpPr/>
          <p:nvPr/>
        </p:nvSpPr>
        <p:spPr>
          <a:xfrm>
            <a:off x="3691100" y="1629542"/>
            <a:ext cx="3853747" cy="369332"/>
          </a:xfrm>
          <a:prstGeom prst="rect">
            <a:avLst/>
          </a:prstGeom>
        </p:spPr>
        <p:txBody>
          <a:bodyPr wrap="none">
            <a:spAutoFit/>
          </a:bodyPr>
          <a:lstStyle/>
          <a:p>
            <a:r>
              <a:rPr lang="uk-UA" b="1" dirty="0">
                <a:solidFill>
                  <a:schemeClr val="tx1">
                    <a:lumMod val="95000"/>
                    <a:lumOff val="5000"/>
                  </a:schemeClr>
                </a:solidFill>
                <a:latin typeface="Times New Roman" panose="02020603050405020304" pitchFamily="18" charset="0"/>
                <a:cs typeface="Times New Roman" panose="02020603050405020304" pitchFamily="18" charset="0"/>
              </a:rPr>
              <a:t> Етапи створення юридичної особи</a:t>
            </a:r>
            <a:endParaRPr lang="uk-UA" b="1"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376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E9915BF-6758-4265-92B6-847814C90BB5}"/>
              </a:ext>
            </a:extLst>
          </p:cNvPr>
          <p:cNvSpPr>
            <a:spLocks noGrp="1"/>
          </p:cNvSpPr>
          <p:nvPr>
            <p:ph idx="1"/>
          </p:nvPr>
        </p:nvSpPr>
        <p:spPr>
          <a:xfrm>
            <a:off x="0" y="0"/>
            <a:ext cx="10831399" cy="6999402"/>
          </a:xfrm>
        </p:spPr>
        <p:txBody>
          <a:bodyPr>
            <a:normAutofit fontScale="32500" lnSpcReduction="20000"/>
          </a:bodyPr>
          <a:lstStyle/>
          <a:p>
            <a:pPr marL="0" indent="0">
              <a:lnSpc>
                <a:spcPct val="120000"/>
              </a:lnSpc>
              <a:buNone/>
            </a:pPr>
            <a:r>
              <a:rPr lang="uk-UA" sz="4300" dirty="0">
                <a:latin typeface="Times New Roman" panose="02020603050405020304" pitchFamily="18" charset="0"/>
                <a:cs typeface="Times New Roman" panose="02020603050405020304" pitchFamily="18" charset="0"/>
              </a:rPr>
              <a:t>Склад установчих документів для різних видів юридичних осіб різний. Основними із них є: статут, засновницький договір та установчий акт.</a:t>
            </a:r>
          </a:p>
          <a:p>
            <a:pPr marL="0" indent="0">
              <a:lnSpc>
                <a:spcPct val="120000"/>
              </a:lnSpc>
              <a:buNone/>
            </a:pPr>
            <a:r>
              <a:rPr lang="uk-UA" sz="4300" dirty="0">
                <a:latin typeface="Times New Roman" panose="02020603050405020304" pitchFamily="18" charset="0"/>
                <a:cs typeface="Times New Roman" panose="02020603050405020304" pitchFamily="18" charset="0"/>
              </a:rPr>
              <a:t>Установчим документом товариства є затверджений учасниками </a:t>
            </a:r>
            <a:r>
              <a:rPr lang="uk-UA" sz="4300" u="sng" dirty="0">
                <a:latin typeface="Times New Roman" panose="02020603050405020304" pitchFamily="18" charset="0"/>
                <a:cs typeface="Times New Roman" panose="02020603050405020304" pitchFamily="18" charset="0"/>
              </a:rPr>
              <a:t>статут або засновницький договір</a:t>
            </a:r>
            <a:r>
              <a:rPr lang="uk-UA" sz="4300" dirty="0">
                <a:latin typeface="Times New Roman" panose="02020603050405020304" pitchFamily="18" charset="0"/>
                <a:cs typeface="Times New Roman" panose="02020603050405020304" pitchFamily="18" charset="0"/>
              </a:rPr>
              <a:t> між учасниками (засновниками), якщо інше не встановлено законом. Відповідно до ст.4 Закону «Про господарські товариства» акціонерне товариство, товариство з обмеженою і товариство з додатковою відповідальністю створюються і діють на підставі статуту, повне і командитне товариство –  на підставі засновницького договору. При цьому товариство, створене однією особою, діє на підставі статуту, затвердженого цією особою. </a:t>
            </a:r>
          </a:p>
          <a:p>
            <a:pPr>
              <a:lnSpc>
                <a:spcPct val="120000"/>
              </a:lnSpc>
            </a:pPr>
            <a:r>
              <a:rPr lang="uk-UA" sz="4300" dirty="0">
                <a:latin typeface="Times New Roman" panose="02020603050405020304" pitchFamily="18" charset="0"/>
                <a:cs typeface="Times New Roman" panose="02020603050405020304" pitchFamily="18" charset="0"/>
              </a:rPr>
              <a:t>У </a:t>
            </a:r>
            <a:r>
              <a:rPr lang="uk-UA" sz="4300" b="1" i="1" dirty="0">
                <a:latin typeface="Times New Roman" panose="02020603050405020304" pitchFamily="18" charset="0"/>
                <a:cs typeface="Times New Roman" panose="02020603050405020304" pitchFamily="18" charset="0"/>
              </a:rPr>
              <a:t>статуті </a:t>
            </a:r>
            <a:r>
              <a:rPr lang="uk-UA" sz="4300" dirty="0">
                <a:latin typeface="Times New Roman" panose="02020603050405020304" pitchFamily="18" charset="0"/>
                <a:cs typeface="Times New Roman" panose="02020603050405020304" pitchFamily="18" charset="0"/>
              </a:rPr>
              <a:t>товариства вказуються: найменування юридичної особи; місцезнаходження юридичної особи; адреса юридичної особи; органи управління товариством; компетенція органів управління товариством; порядок прийняття рішень органами управління товариством; порядок вступу до товариства та виходу з нього; інші положення, встановлені ЦК України, іншим законом або угодою засновників.</a:t>
            </a:r>
          </a:p>
          <a:p>
            <a:pPr>
              <a:lnSpc>
                <a:spcPct val="120000"/>
              </a:lnSpc>
            </a:pPr>
            <a:r>
              <a:rPr lang="uk-UA" sz="4300" b="1" i="1" dirty="0">
                <a:latin typeface="Times New Roman" panose="02020603050405020304" pitchFamily="18" charset="0"/>
                <a:cs typeface="Times New Roman" panose="02020603050405020304" pitchFamily="18" charset="0"/>
              </a:rPr>
              <a:t>Засновницький договір </a:t>
            </a:r>
            <a:r>
              <a:rPr lang="uk-UA" sz="4300" dirty="0">
                <a:latin typeface="Times New Roman" panose="02020603050405020304" pitchFamily="18" charset="0"/>
                <a:cs typeface="Times New Roman" panose="02020603050405020304" pitchFamily="18" charset="0"/>
              </a:rPr>
              <a:t>– це цивільно-правовий договір, яким врегульовуються відносини між засновниками в процесі створення та діяльності юридичної особи. У засновницькому договорі товариства визначаються: зобов’язання учасників створити товариство; порядок їх спільної діяльності щодо його створення; умови передання товариству майна учасників; інші положення, встановлені ЦК України, іншим законом або засновниками. До засновницького договору застосовуються загальні норми цивільного законодавства про правочини та зобов’язання.</a:t>
            </a:r>
          </a:p>
          <a:p>
            <a:pPr>
              <a:lnSpc>
                <a:spcPct val="120000"/>
              </a:lnSpc>
            </a:pPr>
            <a:r>
              <a:rPr lang="uk-UA" sz="4300" b="1" i="1" dirty="0">
                <a:latin typeface="Times New Roman" panose="02020603050405020304" pitchFamily="18" charset="0"/>
                <a:cs typeface="Times New Roman" panose="02020603050405020304" pitchFamily="18" charset="0"/>
              </a:rPr>
              <a:t>Установчий акт </a:t>
            </a:r>
            <a:r>
              <a:rPr lang="uk-UA" sz="4300" dirty="0">
                <a:latin typeface="Times New Roman" panose="02020603050405020304" pitchFamily="18" charset="0"/>
                <a:cs typeface="Times New Roman" panose="02020603050405020304" pitchFamily="18" charset="0"/>
              </a:rPr>
              <a:t>– це документ, який визначає майнові відносини між засновниками та юридичною особою. Установчий акт характерний для установ. Установа створюється на підставі індивідуального або спільного установчого </a:t>
            </a:r>
            <a:r>
              <a:rPr lang="uk-UA" sz="4300" dirty="0" err="1">
                <a:latin typeface="Times New Roman" panose="02020603050405020304" pitchFamily="18" charset="0"/>
                <a:cs typeface="Times New Roman" panose="02020603050405020304" pitchFamily="18" charset="0"/>
              </a:rPr>
              <a:t>акта</a:t>
            </a:r>
            <a:r>
              <a:rPr lang="uk-UA" sz="4300" dirty="0">
                <a:latin typeface="Times New Roman" panose="02020603050405020304" pitchFamily="18" charset="0"/>
                <a:cs typeface="Times New Roman" panose="02020603050405020304" pitchFamily="18" charset="0"/>
              </a:rPr>
              <a:t>, складеного засновником (засновниками). В установчому акті установи вказуються: мета установи; майно, яке передається установі, необхідне для досягнення цієї мети; структура управління установою.</a:t>
            </a:r>
          </a:p>
          <a:p>
            <a:pPr marL="0" indent="0">
              <a:lnSpc>
                <a:spcPct val="120000"/>
              </a:lnSpc>
              <a:buNone/>
            </a:pPr>
            <a:r>
              <a:rPr lang="uk-UA" sz="4300" dirty="0">
                <a:latin typeface="Times New Roman" panose="02020603050405020304" pitchFamily="18" charset="0"/>
                <a:cs typeface="Times New Roman" panose="02020603050405020304" pitchFamily="18" charset="0"/>
              </a:rPr>
              <a:t>До установчих документів можуть бути включені будь-які умови, не передбачені законодавством, але такі, які не суперечать йому. Водночас невідповідність їх вимогам закону (коли такі точно визначені) може зумовити недійсність установчих документів. </a:t>
            </a:r>
          </a:p>
          <a:p>
            <a:pPr>
              <a:lnSpc>
                <a:spcPct val="120000"/>
              </a:lnSpc>
            </a:pPr>
            <a:r>
              <a:rPr lang="uk-UA" sz="4300" dirty="0">
                <a:latin typeface="Times New Roman" panose="02020603050405020304" pitchFamily="18" charset="0"/>
                <a:cs typeface="Times New Roman" panose="02020603050405020304" pitchFamily="18" charset="0"/>
              </a:rPr>
              <a:t>Юридична особа приватного права може створюватися та діяти на підставі </a:t>
            </a:r>
            <a:r>
              <a:rPr lang="uk-UA" sz="4300" b="1" i="1" dirty="0">
                <a:latin typeface="Times New Roman" panose="02020603050405020304" pitchFamily="18" charset="0"/>
                <a:cs typeface="Times New Roman" panose="02020603050405020304" pitchFamily="18" charset="0"/>
              </a:rPr>
              <a:t>модельного статуту</a:t>
            </a:r>
            <a:r>
              <a:rPr lang="uk-UA" sz="4300" dirty="0">
                <a:latin typeface="Times New Roman" panose="02020603050405020304" pitchFamily="18" charset="0"/>
                <a:cs typeface="Times New Roman" panose="02020603050405020304" pitchFamily="18" charset="0"/>
              </a:rPr>
              <a:t> в порядку,  визначеному законом. Модельний статут – типовий установчий документ, затверджений Кабінетом Міністрів України, який використовується для створення та провадження діяльності юридичних осіб відповідних організаційно-правових форм, містить установлені законом правила, що регулюють правовий статус, права, обов’язки та відносини, які пов’язані зі створенням, управлінням та провадженням господарської діяльності відповідних юридичних осіб. Див, </a:t>
            </a:r>
            <a:r>
              <a:rPr lang="ru-RU" sz="4300" dirty="0" err="1">
                <a:latin typeface="Times New Roman" panose="02020603050405020304" pitchFamily="18" charset="0"/>
                <a:cs typeface="Times New Roman" panose="02020603050405020304" pitchFamily="18" charset="0"/>
              </a:rPr>
              <a:t>модельний</a:t>
            </a:r>
            <a:r>
              <a:rPr lang="ru-RU" sz="4300" dirty="0">
                <a:latin typeface="Times New Roman" panose="02020603050405020304" pitchFamily="18" charset="0"/>
                <a:cs typeface="Times New Roman" panose="02020603050405020304" pitchFamily="18" charset="0"/>
              </a:rPr>
              <a:t> статут </a:t>
            </a:r>
            <a:r>
              <a:rPr lang="ru-RU" sz="4300" dirty="0" err="1">
                <a:latin typeface="Times New Roman" panose="02020603050405020304" pitchFamily="18" charset="0"/>
                <a:cs typeface="Times New Roman" panose="02020603050405020304" pitchFamily="18" charset="0"/>
              </a:rPr>
              <a:t>товариства</a:t>
            </a:r>
            <a:r>
              <a:rPr lang="ru-RU" sz="4300" dirty="0">
                <a:latin typeface="Times New Roman" panose="02020603050405020304" pitchFamily="18" charset="0"/>
                <a:cs typeface="Times New Roman" panose="02020603050405020304" pitchFamily="18" charset="0"/>
              </a:rPr>
              <a:t> з </a:t>
            </a:r>
            <a:r>
              <a:rPr lang="ru-RU" sz="4300" dirty="0" err="1">
                <a:latin typeface="Times New Roman" panose="02020603050405020304" pitchFamily="18" charset="0"/>
                <a:cs typeface="Times New Roman" panose="02020603050405020304" pitchFamily="18" charset="0"/>
              </a:rPr>
              <a:t>обмеженою</a:t>
            </a:r>
            <a:r>
              <a:rPr lang="ru-RU" sz="4300" dirty="0">
                <a:latin typeface="Times New Roman" panose="02020603050405020304" pitchFamily="18" charset="0"/>
                <a:cs typeface="Times New Roman" panose="02020603050405020304" pitchFamily="18" charset="0"/>
              </a:rPr>
              <a:t> </a:t>
            </a:r>
            <a:r>
              <a:rPr lang="ru-RU" sz="4300" dirty="0" err="1">
                <a:latin typeface="Times New Roman" panose="02020603050405020304" pitchFamily="18" charset="0"/>
                <a:cs typeface="Times New Roman" panose="02020603050405020304" pitchFamily="18" charset="0"/>
              </a:rPr>
              <a:t>відповідальністю</a:t>
            </a:r>
            <a:r>
              <a:rPr lang="ru-RU" sz="4300" dirty="0">
                <a:latin typeface="Times New Roman" panose="02020603050405020304" pitchFamily="18" charset="0"/>
                <a:cs typeface="Times New Roman" panose="02020603050405020304" pitchFamily="18" charset="0"/>
              </a:rPr>
              <a:t> за </a:t>
            </a:r>
            <a:r>
              <a:rPr lang="ru-RU" sz="4300" dirty="0" err="1">
                <a:latin typeface="Times New Roman" panose="02020603050405020304" pitchFamily="18" charset="0"/>
                <a:cs typeface="Times New Roman" panose="02020603050405020304" pitchFamily="18" charset="0"/>
              </a:rPr>
              <a:t>посиланням</a:t>
            </a:r>
            <a:r>
              <a:rPr lang="ru-RU" sz="4300" dirty="0">
                <a:latin typeface="Times New Roman" panose="02020603050405020304" pitchFamily="18" charset="0"/>
                <a:cs typeface="Times New Roman" panose="02020603050405020304" pitchFamily="18" charset="0"/>
              </a:rPr>
              <a:t> </a:t>
            </a:r>
            <a:r>
              <a:rPr lang="en-US" sz="4300" dirty="0">
                <a:latin typeface="Times New Roman" panose="02020603050405020304" pitchFamily="18" charset="0"/>
                <a:cs typeface="Times New Roman" panose="02020603050405020304" pitchFamily="18" charset="0"/>
              </a:rPr>
              <a:t>https://zakon.rada.gov.ua/laws/show/367-2019-%D0%BF#n37</a:t>
            </a:r>
            <a:endParaRPr lang="uk-UA" sz="4300" dirty="0">
              <a:latin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338722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F09FF50-182C-4909-86AC-17070B399655}"/>
              </a:ext>
            </a:extLst>
          </p:cNvPr>
          <p:cNvSpPr>
            <a:spLocks noGrp="1"/>
          </p:cNvSpPr>
          <p:nvPr>
            <p:ph idx="1"/>
          </p:nvPr>
        </p:nvSpPr>
        <p:spPr>
          <a:xfrm>
            <a:off x="677334" y="564204"/>
            <a:ext cx="8596668" cy="5963055"/>
          </a:xfrm>
        </p:spPr>
        <p:txBody>
          <a:bodyPr>
            <a:normAutofit/>
          </a:bodyPr>
          <a:lstStyle/>
          <a:p>
            <a:r>
              <a:rPr lang="uk-UA" sz="1600" dirty="0">
                <a:latin typeface="Times New Roman" panose="02020603050405020304" pitchFamily="18" charset="0"/>
                <a:cs typeface="Times New Roman" panose="02020603050405020304" pitchFamily="18" charset="0"/>
              </a:rPr>
              <a:t> Згідно з пунктом 14  статті 1 Закону України «Про державну реєстрацію юридичних осіб, фізичних осіб-підприємців та громадських формувань» реєстрація юридичних осіб (крім громадських формувань) здійснюється виконавчими органами сільських, селищних та міських рад, Київська та Севастопольська міські, районні, районні у містах Києві та Севастополі державні адміністрації, нотаріуси, акредитовані суб'єкти.</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Перелік документів, необхідних для державної реєстрації юридичної особи зазначені у статті 17 Закону України «Про державну реєстрацію юридичних осіб, фізичних осіб-підприємців та громадських формувань.</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Реєстрація  юридичної особи на підставі документів, поданих в електронній формі  проводиться незалежно від місця знаходження юридичної особи в межах України.</a:t>
            </a:r>
          </a:p>
          <a:p>
            <a:endParaRPr lang="uk-UA" sz="1600" dirty="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Форми заяв у сфері державної реєстрації юридичних осіб, фізичних осіб підприємців та громадських формувань : </a:t>
            </a:r>
            <a:r>
              <a:rPr lang="en-US" sz="1600" dirty="0">
                <a:latin typeface="Times New Roman" panose="02020603050405020304" pitchFamily="18" charset="0"/>
                <a:cs typeface="Times New Roman" panose="02020603050405020304" pitchFamily="18" charset="0"/>
              </a:rPr>
              <a:t>https://minjust.gov.ua/m/formi-zayav-u-sferi-derjavnoi-reestratsii-yuridichnih-osib-fizichnih-osib-pidpriemtsiv-ta-gromadskih-formuvan</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55410F5-753A-49B8-84EE-7482F6D0021B}"/>
              </a:ext>
            </a:extLst>
          </p:cNvPr>
          <p:cNvPicPr>
            <a:picLocks noGrp="1" noChangeAspect="1"/>
          </p:cNvPicPr>
          <p:nvPr>
            <p:ph idx="1"/>
          </p:nvPr>
        </p:nvPicPr>
        <p:blipFill>
          <a:blip r:embed="rId2"/>
          <a:stretch>
            <a:fillRect/>
          </a:stretch>
        </p:blipFill>
        <p:spPr>
          <a:xfrm>
            <a:off x="126461" y="5958"/>
            <a:ext cx="9046722" cy="6887131"/>
          </a:xfrm>
        </p:spPr>
      </p:pic>
    </p:spTree>
    <p:extLst>
      <p:ext uri="{BB962C8B-B14F-4D97-AF65-F5344CB8AC3E}">
        <p14:creationId xmlns:p14="http://schemas.microsoft.com/office/powerpoint/2010/main" val="266237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5D239E-1641-4FFA-A8D2-D73F099D8178}"/>
              </a:ext>
            </a:extLst>
          </p:cNvPr>
          <p:cNvSpPr>
            <a:spLocks noGrp="1"/>
          </p:cNvSpPr>
          <p:nvPr>
            <p:ph type="title"/>
          </p:nvPr>
        </p:nvSpPr>
        <p:spPr>
          <a:xfrm>
            <a:off x="1056712" y="512322"/>
            <a:ext cx="8596668" cy="625813"/>
          </a:xfrm>
        </p:spPr>
        <p:txBody>
          <a:bodyPr>
            <a:no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1. Поняття й ознаки юридичної особи</a:t>
            </a:r>
            <a:br>
              <a:rPr lang="uk-UA" sz="2800" b="1" dirty="0">
                <a:solidFill>
                  <a:schemeClr val="accent1">
                    <a:lumMod val="50000"/>
                  </a:schemeClr>
                </a:solidFill>
                <a:latin typeface="Times New Roman" panose="02020603050405020304" pitchFamily="18" charset="0"/>
                <a:cs typeface="Times New Roman" panose="02020603050405020304" pitchFamily="18" charset="0"/>
              </a:rPr>
            </a:br>
            <a:endParaRPr lang="uk-UA" sz="2800" b="1" dirty="0">
              <a:solidFill>
                <a:schemeClr val="accent1">
                  <a:lumMod val="50000"/>
                </a:schemeClr>
              </a:solidFill>
            </a:endParaRPr>
          </a:p>
        </p:txBody>
      </p:sp>
      <p:sp>
        <p:nvSpPr>
          <p:cNvPr id="3" name="Місце для вмісту 2">
            <a:extLst>
              <a:ext uri="{FF2B5EF4-FFF2-40B4-BE49-F238E27FC236}">
                <a16:creationId xmlns:a16="http://schemas.microsoft.com/office/drawing/2014/main" id="{F247E467-05F3-4F3B-99BA-DEB6A333D68B}"/>
              </a:ext>
            </a:extLst>
          </p:cNvPr>
          <p:cNvSpPr>
            <a:spLocks noGrp="1"/>
          </p:cNvSpPr>
          <p:nvPr>
            <p:ph idx="1"/>
          </p:nvPr>
        </p:nvSpPr>
        <p:spPr>
          <a:xfrm>
            <a:off x="1189806" y="1955259"/>
            <a:ext cx="8330479" cy="2188724"/>
          </a:xfrm>
        </p:spPr>
        <p:txBody>
          <a:bodyPr>
            <a:normAutofit/>
          </a:bodyPr>
          <a:lstStyle/>
          <a:p>
            <a:r>
              <a:rPr lang="uk-UA" sz="2000" dirty="0">
                <a:latin typeface="Times New Roman" panose="02020603050405020304" pitchFamily="18" charset="0"/>
                <a:cs typeface="Times New Roman" panose="02020603050405020304" pitchFamily="18" charset="0"/>
              </a:rPr>
              <a:t>Ст.</a:t>
            </a:r>
            <a:r>
              <a:rPr lang="en-US" sz="2000"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80 ЦК України, яка має назву «Поняття юридичної особи», містить вказівку на деякі характерні ознаки цього поняття, зазначаючи, що юридичною особою є організація, створена і зареєстрована у встановленому законом порядку, яка наділяється цивільною правоздатністю і дієздатністю, може бути позивачем та відповідачем у суді.</a:t>
            </a:r>
          </a:p>
          <a:p>
            <a:endParaRPr lang="uk-UA" dirty="0"/>
          </a:p>
        </p:txBody>
      </p:sp>
    </p:spTree>
    <p:extLst>
      <p:ext uri="{BB962C8B-B14F-4D97-AF65-F5344CB8AC3E}">
        <p14:creationId xmlns:p14="http://schemas.microsoft.com/office/powerpoint/2010/main" val="328758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D362A4-EE8C-4CD2-831F-38B97EC8CE8C}"/>
              </a:ext>
            </a:extLst>
          </p:cNvPr>
          <p:cNvSpPr>
            <a:spLocks noGrp="1"/>
          </p:cNvSpPr>
          <p:nvPr>
            <p:ph type="title"/>
          </p:nvPr>
        </p:nvSpPr>
        <p:spPr>
          <a:xfrm>
            <a:off x="2107300" y="0"/>
            <a:ext cx="6715687" cy="700391"/>
          </a:xfrm>
        </p:spPr>
        <p:txBody>
          <a:bodyPr>
            <a:normAutofit/>
          </a:bodyPr>
          <a:lstStyle/>
          <a:p>
            <a:pPr algn="ctr"/>
            <a:r>
              <a:rPr lang="uk-UA" sz="2400" b="1" dirty="0">
                <a:solidFill>
                  <a:schemeClr val="accent1">
                    <a:lumMod val="50000"/>
                  </a:schemeClr>
                </a:solidFill>
                <a:latin typeface="Times New Roman" panose="02020603050405020304" pitchFamily="18" charset="0"/>
                <a:cs typeface="Times New Roman" panose="02020603050405020304" pitchFamily="18" charset="0"/>
              </a:rPr>
              <a:t>8. Види юридичних осіб</a:t>
            </a:r>
          </a:p>
        </p:txBody>
      </p:sp>
      <p:sp>
        <p:nvSpPr>
          <p:cNvPr id="3" name="Місце для вмісту 2">
            <a:extLst>
              <a:ext uri="{FF2B5EF4-FFF2-40B4-BE49-F238E27FC236}">
                <a16:creationId xmlns:a16="http://schemas.microsoft.com/office/drawing/2014/main" id="{DA2C7C52-2D33-4B20-A596-8F89EBA34AB2}"/>
              </a:ext>
            </a:extLst>
          </p:cNvPr>
          <p:cNvSpPr>
            <a:spLocks noGrp="1"/>
          </p:cNvSpPr>
          <p:nvPr>
            <p:ph idx="1"/>
          </p:nvPr>
        </p:nvSpPr>
        <p:spPr>
          <a:xfrm>
            <a:off x="-1" y="700391"/>
            <a:ext cx="10535055" cy="5826869"/>
          </a:xfrm>
        </p:spPr>
        <p:txBody>
          <a:bodyPr>
            <a:noAutofit/>
          </a:bodyPr>
          <a:lstStyle/>
          <a:p>
            <a:pPr marL="0" indent="0">
              <a:lnSpc>
                <a:spcPct val="120000"/>
              </a:lnSpc>
              <a:buNone/>
            </a:pPr>
            <a:r>
              <a:rPr lang="uk-UA" sz="1200" b="1" i="1" dirty="0">
                <a:latin typeface="Times New Roman" panose="02020603050405020304" pitchFamily="18" charset="0"/>
                <a:cs typeface="Times New Roman" panose="02020603050405020304" pitchFamily="18" charset="0"/>
              </a:rPr>
              <a:t>1) Залежно від виду права власності на:</a:t>
            </a:r>
          </a:p>
          <a:p>
            <a:pPr>
              <a:lnSpc>
                <a:spcPct val="120000"/>
              </a:lnSpc>
            </a:pPr>
            <a:r>
              <a:rPr lang="uk-UA" sz="1200" dirty="0">
                <a:latin typeface="Times New Roman" panose="02020603050405020304" pitchFamily="18" charset="0"/>
                <a:cs typeface="Times New Roman" panose="02020603050405020304" pitchFamily="18" charset="0"/>
              </a:rPr>
              <a:t>а) державні і комунальні юридичні особи — ті, що ґрунтуються на державній або комунальній формі власності. Майно, що є державним або комунальним та закріплене за державним підприємством, належить йому на праві повного господарського відання. Майно, яке є державною власністю і закріплене за установою, що перебуває на державному бюджеті, належить їй на праві оперативного управління;</a:t>
            </a:r>
          </a:p>
          <a:p>
            <a:pPr>
              <a:lnSpc>
                <a:spcPct val="120000"/>
              </a:lnSpc>
            </a:pPr>
            <a:r>
              <a:rPr lang="uk-UA" sz="1200" dirty="0">
                <a:latin typeface="Times New Roman" panose="02020603050405020304" pitchFamily="18" charset="0"/>
                <a:cs typeface="Times New Roman" panose="02020603050405020304" pitchFamily="18" charset="0"/>
              </a:rPr>
              <a:t>б)	приватні юридичні особи — ті, що ґрунтуються на приватній власності;</a:t>
            </a:r>
          </a:p>
          <a:p>
            <a:pPr>
              <a:lnSpc>
                <a:spcPct val="120000"/>
              </a:lnSpc>
            </a:pPr>
            <a:r>
              <a:rPr lang="uk-UA" sz="1200" dirty="0">
                <a:latin typeface="Times New Roman" panose="02020603050405020304" pitchFamily="18" charset="0"/>
                <a:cs typeface="Times New Roman" panose="02020603050405020304" pitchFamily="18" charset="0"/>
              </a:rPr>
              <a:t>в)	юридичні особи, що ґрунтуються на спільній власності за участю юридичних осіб і громадян України, юридичних осіб і громадян інших держав (ст.355 ЦК України).</a:t>
            </a:r>
          </a:p>
          <a:p>
            <a:pPr marL="0" indent="0">
              <a:lnSpc>
                <a:spcPct val="120000"/>
              </a:lnSpc>
              <a:buNone/>
            </a:pPr>
            <a:r>
              <a:rPr lang="uk-UA" sz="1200" b="1" i="1" dirty="0">
                <a:latin typeface="Times New Roman" panose="02020603050405020304" pitchFamily="18" charset="0"/>
                <a:cs typeface="Times New Roman" panose="02020603050405020304" pitchFamily="18" charset="0"/>
              </a:rPr>
              <a:t>2) Залежно від мети створення і діяльності на:</a:t>
            </a:r>
          </a:p>
          <a:p>
            <a:pPr>
              <a:lnSpc>
                <a:spcPct val="120000"/>
              </a:lnSpc>
            </a:pPr>
            <a:r>
              <a:rPr lang="uk-UA" sz="1200" dirty="0">
                <a:latin typeface="Times New Roman" panose="02020603050405020304" pitchFamily="18" charset="0"/>
                <a:cs typeface="Times New Roman" panose="02020603050405020304" pitchFamily="18" charset="0"/>
              </a:rPr>
              <a:t>а)	комерційні юридичні особи;</a:t>
            </a:r>
          </a:p>
          <a:p>
            <a:pPr>
              <a:lnSpc>
                <a:spcPct val="120000"/>
              </a:lnSpc>
            </a:pPr>
            <a:r>
              <a:rPr lang="uk-UA" sz="1200" dirty="0">
                <a:latin typeface="Times New Roman" panose="02020603050405020304" pitchFamily="18" charset="0"/>
                <a:cs typeface="Times New Roman" panose="02020603050405020304" pitchFamily="18" charset="0"/>
              </a:rPr>
              <a:t>б)	некомерційні юридичні особи.</a:t>
            </a:r>
          </a:p>
          <a:p>
            <a:pPr marL="0" indent="0">
              <a:lnSpc>
                <a:spcPct val="120000"/>
              </a:lnSpc>
              <a:buNone/>
            </a:pPr>
            <a:r>
              <a:rPr lang="uk-UA" sz="1200" b="1" i="1" dirty="0">
                <a:latin typeface="Times New Roman" panose="02020603050405020304" pitchFamily="18" charset="0"/>
                <a:cs typeface="Times New Roman" panose="02020603050405020304" pitchFamily="18" charset="0"/>
              </a:rPr>
              <a:t> 3) Залежно від підстав фінансування на: </a:t>
            </a:r>
          </a:p>
          <a:p>
            <a:pPr>
              <a:lnSpc>
                <a:spcPct val="120000"/>
              </a:lnSpc>
            </a:pPr>
            <a:r>
              <a:rPr lang="uk-UA" sz="1200" dirty="0">
                <a:latin typeface="Times New Roman" panose="02020603050405020304" pitchFamily="18" charset="0"/>
                <a:cs typeface="Times New Roman" panose="02020603050405020304" pitchFamily="18" charset="0"/>
              </a:rPr>
              <a:t>а) госпрозрахункові юридичні особи. Госпрозрахунковими юридичними особами визнаються ті, що перебувають на самоокупності. Вони один раз (при заснуванні) отримують від засновника кошти на праві повного господарського відання, а отже, хазяйнують самі, несуть усі витрати тощо; </a:t>
            </a:r>
          </a:p>
          <a:p>
            <a:pPr>
              <a:lnSpc>
                <a:spcPct val="120000"/>
              </a:lnSpc>
            </a:pPr>
            <a:r>
              <a:rPr lang="uk-UA" sz="1200" dirty="0">
                <a:latin typeface="Times New Roman" panose="02020603050405020304" pitchFamily="18" charset="0"/>
                <a:cs typeface="Times New Roman" panose="02020603050405020304" pitchFamily="18" charset="0"/>
              </a:rPr>
              <a:t>б) бюджетні юридичні особи — отримують від держави кожного року кошти для забезпечення своєї діяльності. Такі юридичні особи мають самостійний кошторис, а керівник юридичної особи користується правами розпорядника кредитами. Майно належить таким юридичним особам на праві оперативного управління. Бюджетним юридичним особам забороняється займатися комерційною діяльністю.</a:t>
            </a:r>
          </a:p>
          <a:p>
            <a:pPr marL="0" indent="0">
              <a:lnSpc>
                <a:spcPct val="120000"/>
              </a:lnSpc>
              <a:buNone/>
            </a:pPr>
            <a:r>
              <a:rPr lang="uk-UA" sz="1200" b="1" i="1" dirty="0">
                <a:latin typeface="Times New Roman" panose="02020603050405020304" pitchFamily="18" charset="0"/>
                <a:cs typeface="Times New Roman" panose="02020603050405020304" pitchFamily="18" charset="0"/>
              </a:rPr>
              <a:t>4) Залежно від функцій на:</a:t>
            </a:r>
          </a:p>
          <a:p>
            <a:pPr>
              <a:lnSpc>
                <a:spcPct val="120000"/>
              </a:lnSpc>
            </a:pPr>
            <a:r>
              <a:rPr lang="uk-UA" sz="1200" dirty="0">
                <a:latin typeface="Times New Roman" panose="02020603050405020304" pitchFamily="18" charset="0"/>
                <a:cs typeface="Times New Roman" panose="02020603050405020304" pitchFamily="18" charset="0"/>
              </a:rPr>
              <a:t>а)	юридичні особи, що господарюють — такі, що ставлять перед собою завдання виробництва продукції, виконання робіт тощо;</a:t>
            </a:r>
          </a:p>
          <a:p>
            <a:pPr>
              <a:lnSpc>
                <a:spcPct val="120000"/>
              </a:lnSpc>
            </a:pPr>
            <a:r>
              <a:rPr lang="uk-UA" sz="1200" dirty="0">
                <a:latin typeface="Times New Roman" panose="02020603050405020304" pitchFamily="18" charset="0"/>
                <a:cs typeface="Times New Roman" panose="02020603050405020304" pitchFamily="18" charset="0"/>
              </a:rPr>
              <a:t>б)	юридичні особи, що не господарюють, тобто не мають виробничих завдань. До них належать різноманітні громадські організації, політичні партії, школи, музеї, суди тощо. Слід зазначити, що деякі негосподарські організації та об'єднання можуть мати у своєму складі юридичних осіб, що господарюють (наприклад, випускають продукцію, необхідну для забезпечення основної діяльності вказаних організацій).</a:t>
            </a:r>
          </a:p>
          <a:p>
            <a:endParaRPr lang="uk-UA" sz="1200" dirty="0"/>
          </a:p>
        </p:txBody>
      </p:sp>
    </p:spTree>
    <p:extLst>
      <p:ext uri="{BB962C8B-B14F-4D97-AF65-F5344CB8AC3E}">
        <p14:creationId xmlns:p14="http://schemas.microsoft.com/office/powerpoint/2010/main" val="398573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D412508-BEF4-4683-BDAE-783C02CC0A6E}"/>
              </a:ext>
            </a:extLst>
          </p:cNvPr>
          <p:cNvSpPr>
            <a:spLocks noGrp="1"/>
          </p:cNvSpPr>
          <p:nvPr>
            <p:ph idx="1"/>
          </p:nvPr>
        </p:nvSpPr>
        <p:spPr>
          <a:xfrm>
            <a:off x="686211" y="568454"/>
            <a:ext cx="9186513" cy="6420255"/>
          </a:xfrm>
        </p:spPr>
        <p:txBody>
          <a:bodyPr>
            <a:normAutofit/>
          </a:bodyPr>
          <a:lstStyle/>
          <a:p>
            <a:pPr marL="0" lvl="0" indent="0">
              <a:buNone/>
            </a:pPr>
            <a:r>
              <a:rPr lang="uk-UA" dirty="0">
                <a:latin typeface="Times New Roman" panose="02020603050405020304" pitchFamily="18" charset="0"/>
                <a:cs typeface="Times New Roman" panose="02020603050405020304" pitchFamily="18" charset="0"/>
              </a:rPr>
              <a:t>У ЦК України законодавчо закріплений поділ юридичних осіб на особи приватного права та особи публічного права за «порядком створення» тих та інших юридичних осіб (ч.2 ст.81 ЦК України).</a:t>
            </a:r>
          </a:p>
          <a:p>
            <a:pPr lvl="1"/>
            <a:r>
              <a:rPr lang="uk-UA" dirty="0">
                <a:latin typeface="Times New Roman" panose="02020603050405020304" pitchFamily="18" charset="0"/>
                <a:cs typeface="Times New Roman" panose="02020603050405020304" pitchFamily="18" charset="0"/>
              </a:rPr>
              <a:t>Юридична особа приватного права створюється на підставі установчих документів відповідно до ст.87 ЦК України.  Юридична особа приватного права може створюватися та діяти на підставі модельного статуту в порядку, визначеному законом.</a:t>
            </a:r>
          </a:p>
          <a:p>
            <a:pPr lvl="1"/>
            <a:r>
              <a:rPr lang="uk-UA" dirty="0">
                <a:latin typeface="Times New Roman" panose="02020603050405020304" pitchFamily="18" charset="0"/>
                <a:cs typeface="Times New Roman" panose="02020603050405020304" pitchFamily="18" charset="0"/>
              </a:rPr>
              <a:t>Юридична особа публічного права створюється розпорядчим актом Президента України, органу державної влади, органу влади Автономної Республіки Крим або органу місцевого самоврядування.</a:t>
            </a:r>
          </a:p>
          <a:p>
            <a:pPr marL="0" lvl="0" indent="0">
              <a:buNone/>
            </a:pPr>
            <a:r>
              <a:rPr lang="uk-UA" dirty="0">
                <a:latin typeface="Times New Roman" panose="02020603050405020304" pitchFamily="18" charset="0"/>
                <a:cs typeface="Times New Roman" panose="02020603050405020304" pitchFamily="18" charset="0"/>
              </a:rPr>
              <a:t>Ч.3 ст. 81 ЦК передбачає, що цим Кодексом встановлюються порядок створення, організаційно-правові форми, правовий статус лише юридичних осіб приватного права. </a:t>
            </a:r>
          </a:p>
          <a:p>
            <a:pPr marL="0" lvl="0" indent="0">
              <a:buNone/>
            </a:pPr>
            <a:endParaRPr lang="uk-UA" dirty="0">
              <a:latin typeface="Times New Roman" panose="02020603050405020304" pitchFamily="18" charset="0"/>
              <a:cs typeface="Times New Roman" panose="02020603050405020304" pitchFamily="18" charset="0"/>
            </a:endParaRPr>
          </a:p>
          <a:p>
            <a:pPr marL="0" lvl="0" indent="0">
              <a:buNone/>
            </a:pPr>
            <a:r>
              <a:rPr lang="uk-UA" dirty="0">
                <a:latin typeface="Times New Roman" panose="02020603050405020304" pitchFamily="18" charset="0"/>
                <a:cs typeface="Times New Roman" panose="02020603050405020304" pitchFamily="18" charset="0"/>
              </a:rPr>
              <a:t>Один з критеріїв поділу юридичних осіб приватного права міститься вже в ч. 1 ст.81 ЦК України, де встановлено, що юридична особа може бути створена шляхом об'єднання осіб та (або) майна. Отже, звідси випливає, що згідно з ЦК України юридичні особи приватного права можуть бути:</a:t>
            </a:r>
          </a:p>
          <a:p>
            <a:pPr lvl="1"/>
            <a:r>
              <a:rPr lang="uk-UA" dirty="0">
                <a:latin typeface="Times New Roman" panose="02020603050405020304" pitchFamily="18" charset="0"/>
                <a:cs typeface="Times New Roman" panose="02020603050405020304" pitchFamily="18" charset="0"/>
              </a:rPr>
              <a:t>а)	такими, що становлять собою об'єднання осіб;</a:t>
            </a:r>
          </a:p>
          <a:p>
            <a:pPr lvl="1"/>
            <a:r>
              <a:rPr lang="uk-UA" dirty="0">
                <a:latin typeface="Times New Roman" panose="02020603050405020304" pitchFamily="18" charset="0"/>
                <a:cs typeface="Times New Roman" panose="02020603050405020304" pitchFamily="18" charset="0"/>
              </a:rPr>
              <a:t>б)	такими, що становлять собою об'єднання майна;</a:t>
            </a:r>
          </a:p>
          <a:p>
            <a:pPr lvl="1"/>
            <a:r>
              <a:rPr lang="uk-UA" dirty="0">
                <a:latin typeface="Times New Roman" panose="02020603050405020304" pitchFamily="18" charset="0"/>
                <a:cs typeface="Times New Roman" panose="02020603050405020304" pitchFamily="18" charset="0"/>
              </a:rPr>
              <a:t>в)	такими, що становлять собою об'єднання осіб та майна.</a:t>
            </a:r>
          </a:p>
          <a:p>
            <a:endParaRPr lang="uk-UA" dirty="0"/>
          </a:p>
          <a:p>
            <a:endParaRPr lang="uk-UA" dirty="0"/>
          </a:p>
        </p:txBody>
      </p:sp>
    </p:spTree>
    <p:extLst>
      <p:ext uri="{BB962C8B-B14F-4D97-AF65-F5344CB8AC3E}">
        <p14:creationId xmlns:p14="http://schemas.microsoft.com/office/powerpoint/2010/main" val="851021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1E04FFE6-BD1C-46A2-833C-51C90E076739}"/>
              </a:ext>
            </a:extLst>
          </p:cNvPr>
          <p:cNvPicPr>
            <a:picLocks noGrp="1" noChangeAspect="1"/>
          </p:cNvPicPr>
          <p:nvPr>
            <p:ph idx="1"/>
          </p:nvPr>
        </p:nvPicPr>
        <p:blipFill>
          <a:blip r:embed="rId2"/>
          <a:stretch>
            <a:fillRect/>
          </a:stretch>
        </p:blipFill>
        <p:spPr>
          <a:xfrm>
            <a:off x="477734" y="235283"/>
            <a:ext cx="11236532" cy="6387434"/>
          </a:xfrm>
        </p:spPr>
      </p:pic>
    </p:spTree>
    <p:extLst>
      <p:ext uri="{BB962C8B-B14F-4D97-AF65-F5344CB8AC3E}">
        <p14:creationId xmlns:p14="http://schemas.microsoft.com/office/powerpoint/2010/main" val="115003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Місце для вмісту 10">
            <a:extLst>
              <a:ext uri="{FF2B5EF4-FFF2-40B4-BE49-F238E27FC236}">
                <a16:creationId xmlns:a16="http://schemas.microsoft.com/office/drawing/2014/main" id="{C069022D-3A35-4795-BA63-FD5E1682F792}"/>
              </a:ext>
            </a:extLst>
          </p:cNvPr>
          <p:cNvPicPr>
            <a:picLocks noGrp="1" noChangeAspect="1"/>
          </p:cNvPicPr>
          <p:nvPr>
            <p:ph idx="1"/>
          </p:nvPr>
        </p:nvPicPr>
        <p:blipFill>
          <a:blip r:embed="rId2"/>
          <a:stretch>
            <a:fillRect/>
          </a:stretch>
        </p:blipFill>
        <p:spPr>
          <a:xfrm>
            <a:off x="-71166" y="506576"/>
            <a:ext cx="10722954" cy="6244840"/>
          </a:xfrm>
        </p:spPr>
      </p:pic>
    </p:spTree>
    <p:extLst>
      <p:ext uri="{BB962C8B-B14F-4D97-AF65-F5344CB8AC3E}">
        <p14:creationId xmlns:p14="http://schemas.microsoft.com/office/powerpoint/2010/main" val="251540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90AD605-3E8A-4EBB-92B1-A80FF3EB3FC6}"/>
              </a:ext>
            </a:extLst>
          </p:cNvPr>
          <p:cNvSpPr>
            <a:spLocks noGrp="1"/>
          </p:cNvSpPr>
          <p:nvPr>
            <p:ph idx="1"/>
          </p:nvPr>
        </p:nvSpPr>
        <p:spPr/>
        <p:txBody>
          <a:bodyPr/>
          <a:lstStyle/>
          <a:p>
            <a:endParaRPr lang="uk-UA"/>
          </a:p>
        </p:txBody>
      </p:sp>
      <p:pic>
        <p:nvPicPr>
          <p:cNvPr id="5" name="Рисунок 4">
            <a:extLst>
              <a:ext uri="{FF2B5EF4-FFF2-40B4-BE49-F238E27FC236}">
                <a16:creationId xmlns:a16="http://schemas.microsoft.com/office/drawing/2014/main" id="{7688D2BF-9DAF-4516-A9D6-5AF055280C82}"/>
              </a:ext>
            </a:extLst>
          </p:cNvPr>
          <p:cNvPicPr>
            <a:picLocks noChangeAspect="1"/>
          </p:cNvPicPr>
          <p:nvPr/>
        </p:nvPicPr>
        <p:blipFill>
          <a:blip r:embed="rId2"/>
          <a:stretch>
            <a:fillRect/>
          </a:stretch>
        </p:blipFill>
        <p:spPr>
          <a:xfrm>
            <a:off x="33197" y="0"/>
            <a:ext cx="12125606" cy="6858000"/>
          </a:xfrm>
          <a:prstGeom prst="rect">
            <a:avLst/>
          </a:prstGeom>
        </p:spPr>
      </p:pic>
    </p:spTree>
    <p:extLst>
      <p:ext uri="{BB962C8B-B14F-4D97-AF65-F5344CB8AC3E}">
        <p14:creationId xmlns:p14="http://schemas.microsoft.com/office/powerpoint/2010/main" val="2268351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E1831A-CE03-4D4E-8CF7-F530DBFF6B53}"/>
              </a:ext>
            </a:extLst>
          </p:cNvPr>
          <p:cNvSpPr>
            <a:spLocks noGrp="1"/>
          </p:cNvSpPr>
          <p:nvPr>
            <p:ph type="title"/>
          </p:nvPr>
        </p:nvSpPr>
        <p:spPr/>
        <p:txBody>
          <a:bodyPr/>
          <a:lstStyle/>
          <a:p>
            <a:endParaRPr lang="uk-UA"/>
          </a:p>
        </p:txBody>
      </p:sp>
      <p:pic>
        <p:nvPicPr>
          <p:cNvPr id="4" name="Рисунок 3">
            <a:extLst>
              <a:ext uri="{FF2B5EF4-FFF2-40B4-BE49-F238E27FC236}">
                <a16:creationId xmlns:a16="http://schemas.microsoft.com/office/drawing/2014/main" id="{E51E0B56-6517-42B7-9A8A-91B6E48630D7}"/>
              </a:ext>
            </a:extLst>
          </p:cNvPr>
          <p:cNvPicPr>
            <a:picLocks noChangeAspect="1"/>
          </p:cNvPicPr>
          <p:nvPr/>
        </p:nvPicPr>
        <p:blipFill>
          <a:blip r:embed="rId2"/>
          <a:stretch>
            <a:fillRect/>
          </a:stretch>
        </p:blipFill>
        <p:spPr>
          <a:xfrm>
            <a:off x="368127" y="0"/>
            <a:ext cx="10192660" cy="6721311"/>
          </a:xfrm>
          <a:prstGeom prst="rect">
            <a:avLst/>
          </a:prstGeom>
        </p:spPr>
      </p:pic>
    </p:spTree>
    <p:extLst>
      <p:ext uri="{BB962C8B-B14F-4D97-AF65-F5344CB8AC3E}">
        <p14:creationId xmlns:p14="http://schemas.microsoft.com/office/powerpoint/2010/main" val="3163016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4DD27E-FF58-4C44-808A-E05D5F7963C8}"/>
              </a:ext>
            </a:extLst>
          </p:cNvPr>
          <p:cNvSpPr>
            <a:spLocks noGrp="1"/>
          </p:cNvSpPr>
          <p:nvPr>
            <p:ph type="title"/>
          </p:nvPr>
        </p:nvSpPr>
        <p:spPr/>
        <p:txBody>
          <a:bodyPr/>
          <a:lstStyle/>
          <a:p>
            <a:endParaRPr lang="uk-UA"/>
          </a:p>
        </p:txBody>
      </p:sp>
      <p:pic>
        <p:nvPicPr>
          <p:cNvPr id="4" name="Рисунок 3">
            <a:extLst>
              <a:ext uri="{FF2B5EF4-FFF2-40B4-BE49-F238E27FC236}">
                <a16:creationId xmlns:a16="http://schemas.microsoft.com/office/drawing/2014/main" id="{C127391D-8877-41F2-AB49-6C6F9BBCBE3B}"/>
              </a:ext>
            </a:extLst>
          </p:cNvPr>
          <p:cNvPicPr>
            <a:picLocks noChangeAspect="1"/>
          </p:cNvPicPr>
          <p:nvPr/>
        </p:nvPicPr>
        <p:blipFill>
          <a:blip r:embed="rId2"/>
          <a:stretch>
            <a:fillRect/>
          </a:stretch>
        </p:blipFill>
        <p:spPr>
          <a:xfrm>
            <a:off x="574095" y="0"/>
            <a:ext cx="11043809" cy="6858000"/>
          </a:xfrm>
          <a:prstGeom prst="rect">
            <a:avLst/>
          </a:prstGeom>
        </p:spPr>
      </p:pic>
    </p:spTree>
    <p:extLst>
      <p:ext uri="{BB962C8B-B14F-4D97-AF65-F5344CB8AC3E}">
        <p14:creationId xmlns:p14="http://schemas.microsoft.com/office/powerpoint/2010/main" val="131344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21FD8-FB57-48E6-B444-F20AD6ACF5C4}"/>
              </a:ext>
            </a:extLst>
          </p:cNvPr>
          <p:cNvSpPr>
            <a:spLocks noGrp="1"/>
          </p:cNvSpPr>
          <p:nvPr>
            <p:ph type="title"/>
          </p:nvPr>
        </p:nvSpPr>
        <p:spPr>
          <a:xfrm>
            <a:off x="3116894" y="722722"/>
            <a:ext cx="8596668" cy="1320800"/>
          </a:xfrm>
        </p:spPr>
        <p:txBody>
          <a:bodyPr>
            <a:normAutofit/>
          </a:bodyPr>
          <a:lstStyle/>
          <a:p>
            <a:r>
              <a:rPr lang="uk-UA" sz="2400" dirty="0">
                <a:latin typeface="Times New Roman" panose="02020603050405020304" pitchFamily="18" charset="0"/>
                <a:cs typeface="Times New Roman" panose="02020603050405020304" pitchFamily="18" charset="0"/>
              </a:rPr>
              <a:t>     ТОВ та </a:t>
            </a:r>
            <a:r>
              <a:rPr lang="uk-UA" sz="2400" dirty="0" err="1">
                <a:latin typeface="Times New Roman" panose="02020603050405020304" pitchFamily="18" charset="0"/>
                <a:cs typeface="Times New Roman" panose="02020603050405020304" pitchFamily="18" charset="0"/>
              </a:rPr>
              <a:t>ТзДВ</a:t>
            </a:r>
            <a:r>
              <a:rPr lang="uk-UA" sz="2400" dirty="0">
                <a:latin typeface="Times New Roman" panose="02020603050405020304" pitchFamily="18" charset="0"/>
                <a:cs typeface="Times New Roman" panose="02020603050405020304" pitchFamily="18" charset="0"/>
              </a:rPr>
              <a:t>                                          АТ</a:t>
            </a:r>
          </a:p>
        </p:txBody>
      </p:sp>
      <p:pic>
        <p:nvPicPr>
          <p:cNvPr id="4" name="Рисунок 3">
            <a:extLst>
              <a:ext uri="{FF2B5EF4-FFF2-40B4-BE49-F238E27FC236}">
                <a16:creationId xmlns:a16="http://schemas.microsoft.com/office/drawing/2014/main" id="{B3B8D8EF-0F95-43CB-9349-7538CDBF0987}"/>
              </a:ext>
            </a:extLst>
          </p:cNvPr>
          <p:cNvPicPr>
            <a:picLocks noChangeAspect="1"/>
          </p:cNvPicPr>
          <p:nvPr/>
        </p:nvPicPr>
        <p:blipFill>
          <a:blip r:embed="rId2"/>
          <a:stretch>
            <a:fillRect/>
          </a:stretch>
        </p:blipFill>
        <p:spPr>
          <a:xfrm>
            <a:off x="139072" y="1132676"/>
            <a:ext cx="11574490" cy="5725324"/>
          </a:xfrm>
          <a:prstGeom prst="rect">
            <a:avLst/>
          </a:prstGeom>
        </p:spPr>
      </p:pic>
    </p:spTree>
    <p:extLst>
      <p:ext uri="{BB962C8B-B14F-4D97-AF65-F5344CB8AC3E}">
        <p14:creationId xmlns:p14="http://schemas.microsoft.com/office/powerpoint/2010/main" val="31361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2CCDB2-6867-4A28-8333-084D5E6F622E}"/>
              </a:ext>
            </a:extLst>
          </p:cNvPr>
          <p:cNvSpPr>
            <a:spLocks noGrp="1"/>
          </p:cNvSpPr>
          <p:nvPr>
            <p:ph type="title"/>
          </p:nvPr>
        </p:nvSpPr>
        <p:spPr/>
        <p:txBody>
          <a:bodyPr/>
          <a:lstStyle/>
          <a:p>
            <a:endParaRPr lang="uk-UA"/>
          </a:p>
        </p:txBody>
      </p:sp>
      <p:pic>
        <p:nvPicPr>
          <p:cNvPr id="4" name="Рисунок 3">
            <a:extLst>
              <a:ext uri="{FF2B5EF4-FFF2-40B4-BE49-F238E27FC236}">
                <a16:creationId xmlns:a16="http://schemas.microsoft.com/office/drawing/2014/main" id="{41526C13-D0E8-4DDB-A1E0-B51ABBF6226F}"/>
              </a:ext>
            </a:extLst>
          </p:cNvPr>
          <p:cNvPicPr>
            <a:picLocks noChangeAspect="1"/>
          </p:cNvPicPr>
          <p:nvPr/>
        </p:nvPicPr>
        <p:blipFill>
          <a:blip r:embed="rId2"/>
          <a:stretch>
            <a:fillRect/>
          </a:stretch>
        </p:blipFill>
        <p:spPr>
          <a:xfrm>
            <a:off x="326143" y="263671"/>
            <a:ext cx="10050278" cy="6820852"/>
          </a:xfrm>
          <a:prstGeom prst="rect">
            <a:avLst/>
          </a:prstGeom>
        </p:spPr>
      </p:pic>
    </p:spTree>
    <p:extLst>
      <p:ext uri="{BB962C8B-B14F-4D97-AF65-F5344CB8AC3E}">
        <p14:creationId xmlns:p14="http://schemas.microsoft.com/office/powerpoint/2010/main" val="32454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8FB2FD-7112-46E3-96D7-ED1BCF925A59}"/>
              </a:ext>
            </a:extLst>
          </p:cNvPr>
          <p:cNvSpPr txBox="1"/>
          <p:nvPr/>
        </p:nvSpPr>
        <p:spPr>
          <a:xfrm>
            <a:off x="348792" y="160584"/>
            <a:ext cx="9549352" cy="6124754"/>
          </a:xfrm>
          <a:prstGeom prst="rect">
            <a:avLst/>
          </a:prstGeom>
          <a:noFill/>
        </p:spPr>
        <p:txBody>
          <a:bodyPr wrap="square">
            <a:spAutoFit/>
          </a:bodyPr>
          <a:lstStyle/>
          <a:p>
            <a:pPr algn="ctr" fontAlgn="base"/>
            <a:r>
              <a:rPr lang="uk-UA" sz="1400" b="1" dirty="0">
                <a:solidFill>
                  <a:srgbClr val="000000"/>
                </a:solidFill>
                <a:effectLst/>
                <a:latin typeface="Times New Roman" panose="02020603050405020304" pitchFamily="18" charset="0"/>
                <a:ea typeface="Times New Roman" panose="02020603050405020304" pitchFamily="18" charset="0"/>
              </a:rPr>
              <a:t>Зверніть увагу! </a:t>
            </a:r>
          </a:p>
          <a:p>
            <a:pPr fontAlgn="base"/>
            <a:endParaRPr lang="uk-UA" sz="1400" dirty="0">
              <a:solidFill>
                <a:srgbClr val="000000"/>
              </a:solidFill>
              <a:latin typeface="Times New Roman" panose="02020603050405020304" pitchFamily="18" charset="0"/>
              <a:ea typeface="Times New Roman" panose="02020603050405020304" pitchFamily="18" charset="0"/>
            </a:endParaRPr>
          </a:p>
          <a:p>
            <a:pPr fontAlgn="base"/>
            <a:r>
              <a:rPr lang="uk-UA" sz="1400" dirty="0">
                <a:solidFill>
                  <a:srgbClr val="000000"/>
                </a:solidFill>
                <a:effectLst/>
                <a:latin typeface="Times New Roman" panose="02020603050405020304" pitchFamily="18" charset="0"/>
                <a:ea typeface="Times New Roman" panose="02020603050405020304" pitchFamily="18" charset="0"/>
              </a:rPr>
              <a:t>На сьогодні запроваджено можливість проведення загальних зборів акціонерів шляхом електронного голосування та опитування (дистанційні загальні збори). </a:t>
            </a:r>
          </a:p>
          <a:p>
            <a:pPr fontAlgn="base"/>
            <a:r>
              <a:rPr lang="uk-UA" sz="1400" dirty="0">
                <a:solidFill>
                  <a:srgbClr val="000000"/>
                </a:solidFill>
                <a:effectLst/>
                <a:latin typeface="Times New Roman" panose="02020603050405020304" pitchFamily="18" charset="0"/>
                <a:ea typeface="Times New Roman" panose="02020603050405020304" pitchFamily="18" charset="0"/>
              </a:rPr>
              <a:t>Електронне голосування проводиться винятково шляхом електронного заочного голосування акціонерів з використанням авторизованої електронної системи, яка забезпечує ідентифікацію і реєстрацію власників цінних паперів (їх представників) для участі у зборах, зокрема завдяки використанню кваліфікованого електронного підпису. Дистанційні загальні збори проводяться шляхом дистанційного заповнення бюлетенів акціонерами та надсилання їх до товариства через депозитарну систему України. Для організації проведення електронного голосування на загальних зборах акціонерів використовується авторизована електронна система –авторизований Національною комісією з цінних паперів та фондового ринку програмно-технічний комплекс Центрального депозитарію цінних паперів, що забезпечує ідентифікацію і реєстрацію власників цінних паперів (їх представників) для участі у зборах власників цінних паперів, отримання документів, з якими власники цінних паперів можуть ознайомитися під час підготовки до зборів, голосування бюлетенем та взяття участі в обговоренні з питань порядку денного, підбиття підсумків голосування з питань порядку денного зборів, а також реалізацію інших функцій.</a:t>
            </a:r>
            <a:endParaRPr lang="uk-UA" sz="1400" dirty="0">
              <a:effectLst/>
              <a:latin typeface="Times New Roman" panose="02020603050405020304" pitchFamily="18" charset="0"/>
              <a:ea typeface="Times New Roman" panose="02020603050405020304" pitchFamily="18" charset="0"/>
            </a:endParaRPr>
          </a:p>
          <a:p>
            <a:pPr fontAlgn="base"/>
            <a:endParaRPr lang="uk-UA" sz="1400" u="sng" dirty="0">
              <a:solidFill>
                <a:srgbClr val="000000"/>
              </a:solidFill>
              <a:effectLst/>
              <a:latin typeface="Times New Roman" panose="02020603050405020304" pitchFamily="18" charset="0"/>
              <a:ea typeface="Times New Roman" panose="02020603050405020304" pitchFamily="18" charset="0"/>
            </a:endParaRPr>
          </a:p>
          <a:p>
            <a:pPr fontAlgn="base"/>
            <a:endParaRPr lang="uk-UA" sz="1400" u="sng" dirty="0">
              <a:solidFill>
                <a:srgbClr val="000000"/>
              </a:solidFill>
              <a:latin typeface="Times New Roman" panose="02020603050405020304" pitchFamily="18" charset="0"/>
              <a:ea typeface="Times New Roman" panose="02020603050405020304" pitchFamily="18" charset="0"/>
            </a:endParaRPr>
          </a:p>
          <a:p>
            <a:pPr fontAlgn="base"/>
            <a:endParaRPr lang="uk-UA" sz="1400" u="sng" dirty="0">
              <a:solidFill>
                <a:srgbClr val="000000"/>
              </a:solidFill>
              <a:effectLst/>
              <a:latin typeface="Times New Roman" panose="02020603050405020304" pitchFamily="18" charset="0"/>
              <a:ea typeface="Times New Roman" panose="02020603050405020304" pitchFamily="18" charset="0"/>
            </a:endParaRPr>
          </a:p>
          <a:p>
            <a:pPr fontAlgn="base"/>
            <a:r>
              <a:rPr lang="uk-UA" sz="1400" u="sng" dirty="0">
                <a:solidFill>
                  <a:srgbClr val="000000"/>
                </a:solidFill>
                <a:effectLst/>
                <a:latin typeface="Times New Roman" panose="02020603050405020304" pitchFamily="18" charset="0"/>
                <a:ea typeface="Times New Roman" panose="02020603050405020304" pitchFamily="18" charset="0"/>
              </a:rPr>
              <a:t>Також запроваджується посада корпоративного секретаря</a:t>
            </a:r>
            <a:r>
              <a:rPr lang="uk-UA" sz="1400" dirty="0">
                <a:solidFill>
                  <a:srgbClr val="000000"/>
                </a:solidFill>
                <a:effectLst/>
                <a:latin typeface="Times New Roman" panose="02020603050405020304" pitchFamily="18" charset="0"/>
                <a:ea typeface="Times New Roman" panose="02020603050405020304" pitchFamily="18" charset="0"/>
              </a:rPr>
              <a:t>. Його обов’язком є забезпечення ефективної поточної взаємодії товариства з акціонерами, іншими інвесторами, координація дій товариства щодо захисту прав та інтересів акціонерів, підтримання ефективної роботи ради директорів або наглядової ради, виконання інших функцій, визначених статутом акціонерного товариства.</a:t>
            </a:r>
            <a:endParaRPr lang="uk-UA" sz="1400" dirty="0">
              <a:effectLst/>
              <a:latin typeface="Times New Roman" panose="02020603050405020304" pitchFamily="18" charset="0"/>
              <a:ea typeface="Times New Roman" panose="02020603050405020304" pitchFamily="18" charset="0"/>
            </a:endParaRPr>
          </a:p>
          <a:p>
            <a:pPr fontAlgn="base"/>
            <a:r>
              <a:rPr lang="uk-UA" sz="1400" dirty="0">
                <a:solidFill>
                  <a:srgbClr val="000000"/>
                </a:solidFill>
                <a:effectLst/>
                <a:latin typeface="Times New Roman" panose="02020603050405020304" pitchFamily="18" charset="0"/>
                <a:ea typeface="Times New Roman" panose="02020603050405020304" pitchFamily="18" charset="0"/>
              </a:rPr>
              <a:t>Посада корпоративного секретаря обов’язкова в:</a:t>
            </a:r>
            <a:endParaRPr lang="uk-UA" sz="1400" dirty="0">
              <a:effectLst/>
              <a:latin typeface="Times New Roman" panose="02020603050405020304" pitchFamily="18" charset="0"/>
              <a:ea typeface="Times New Roman" panose="02020603050405020304" pitchFamily="18" charset="0"/>
            </a:endParaRPr>
          </a:p>
          <a:p>
            <a:pPr fontAlgn="base"/>
            <a:r>
              <a:rPr lang="uk-UA" sz="1400" dirty="0">
                <a:solidFill>
                  <a:srgbClr val="000000"/>
                </a:solidFill>
                <a:effectLst/>
                <a:latin typeface="Times New Roman" panose="02020603050405020304" pitchFamily="18" charset="0"/>
                <a:ea typeface="Times New Roman" panose="02020603050405020304" pitchFamily="18" charset="0"/>
              </a:rPr>
              <a:t>– акціонерних товариствах, цінні папери яких допущені до торгів на організованому ринку капіталу або щодо цінних паперів яких здійснена публічна пропозиція;</a:t>
            </a:r>
            <a:endParaRPr lang="uk-UA" sz="1400" dirty="0">
              <a:effectLst/>
              <a:latin typeface="Times New Roman" panose="02020603050405020304" pitchFamily="18" charset="0"/>
              <a:ea typeface="Times New Roman" panose="02020603050405020304" pitchFamily="18" charset="0"/>
            </a:endParaRPr>
          </a:p>
          <a:p>
            <a:pPr fontAlgn="base"/>
            <a:r>
              <a:rPr lang="uk-UA" sz="1400" dirty="0">
                <a:solidFill>
                  <a:srgbClr val="000000"/>
                </a:solidFill>
                <a:effectLst/>
                <a:latin typeface="Times New Roman" panose="02020603050405020304" pitchFamily="18" charset="0"/>
                <a:ea typeface="Times New Roman" panose="02020603050405020304" pitchFamily="18" charset="0"/>
              </a:rPr>
              <a:t>– банках, страховиках, недержавних пенсійних фондах, інших акціонерних товариствах, які є підприємствами, що становлять суспільний інтерес;</a:t>
            </a:r>
            <a:endParaRPr lang="uk-UA" sz="1400" dirty="0">
              <a:effectLst/>
              <a:latin typeface="Times New Roman" panose="02020603050405020304" pitchFamily="18" charset="0"/>
              <a:ea typeface="Times New Roman" panose="02020603050405020304" pitchFamily="18" charset="0"/>
            </a:endParaRPr>
          </a:p>
          <a:p>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приватних</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акціонерних</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товариствах</a:t>
            </a:r>
            <a:r>
              <a:rPr lang="ru-RU" sz="1400" dirty="0">
                <a:solidFill>
                  <a:srgbClr val="000000"/>
                </a:solidFill>
                <a:effectLst/>
                <a:latin typeface="Times New Roman" panose="02020603050405020304" pitchFamily="18" charset="0"/>
                <a:ea typeface="Calibri" panose="020F0502020204030204" pitchFamily="34" charset="0"/>
              </a:rPr>
              <a:t> з </a:t>
            </a:r>
            <a:r>
              <a:rPr lang="ru-RU" sz="1400" dirty="0" err="1">
                <a:solidFill>
                  <a:srgbClr val="000000"/>
                </a:solidFill>
                <a:effectLst/>
                <a:latin typeface="Times New Roman" panose="02020603050405020304" pitchFamily="18" charset="0"/>
                <a:ea typeface="Calibri" panose="020F0502020204030204" pitchFamily="34" charset="0"/>
              </a:rPr>
              <a:t>кількістю</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акціонерів</a:t>
            </a:r>
            <a:r>
              <a:rPr lang="ru-RU" sz="1400" dirty="0">
                <a:solidFill>
                  <a:srgbClr val="000000"/>
                </a:solidFill>
                <a:effectLst/>
                <a:latin typeface="Times New Roman" panose="02020603050405020304" pitchFamily="18" charset="0"/>
                <a:ea typeface="Calibri" panose="020F0502020204030204" pitchFamily="34" charset="0"/>
              </a:rPr>
              <a:t> – </a:t>
            </a:r>
            <a:r>
              <a:rPr lang="ru-RU" sz="1400" dirty="0" err="1">
                <a:solidFill>
                  <a:srgbClr val="000000"/>
                </a:solidFill>
                <a:effectLst/>
                <a:latin typeface="Times New Roman" panose="02020603050405020304" pitchFamily="18" charset="0"/>
                <a:ea typeface="Calibri" panose="020F0502020204030204" pitchFamily="34" charset="0"/>
              </a:rPr>
              <a:t>власників</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простих</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акцій</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товариства</a:t>
            </a:r>
            <a:r>
              <a:rPr lang="ru-RU" sz="1400" dirty="0">
                <a:solidFill>
                  <a:srgbClr val="000000"/>
                </a:solidFill>
                <a:effectLst/>
                <a:latin typeface="Times New Roman" panose="02020603050405020304" pitchFamily="18" charset="0"/>
                <a:ea typeface="Calibri" panose="020F0502020204030204" pitchFamily="34" charset="0"/>
              </a:rPr>
              <a:t> сто і </a:t>
            </a:r>
            <a:r>
              <a:rPr lang="ru-RU" sz="1400" dirty="0" err="1">
                <a:solidFill>
                  <a:srgbClr val="000000"/>
                </a:solidFill>
                <a:effectLst/>
                <a:latin typeface="Times New Roman" panose="02020603050405020304" pitchFamily="18" charset="0"/>
                <a:ea typeface="Calibri" panose="020F0502020204030204" pitchFamily="34" charset="0"/>
              </a:rPr>
              <a:t>більше</a:t>
            </a:r>
            <a:r>
              <a:rPr lang="ru-RU" sz="1400" dirty="0">
                <a:solidFill>
                  <a:srgbClr val="000000"/>
                </a:solidFill>
                <a:effectLst/>
                <a:latin typeface="Times New Roman" panose="02020603050405020304" pitchFamily="18" charset="0"/>
                <a:ea typeface="Calibri" panose="020F0502020204030204" pitchFamily="34" charset="0"/>
              </a:rPr>
              <a:t> </a:t>
            </a:r>
            <a:r>
              <a:rPr lang="ru-RU" sz="1400" dirty="0" err="1">
                <a:solidFill>
                  <a:srgbClr val="000000"/>
                </a:solidFill>
                <a:effectLst/>
                <a:latin typeface="Times New Roman" panose="02020603050405020304" pitchFamily="18" charset="0"/>
                <a:ea typeface="Calibri" panose="020F0502020204030204" pitchFamily="34" charset="0"/>
              </a:rPr>
              <a:t>осіб</a:t>
            </a:r>
            <a:r>
              <a:rPr lang="ru-RU" sz="1400" dirty="0">
                <a:solidFill>
                  <a:srgbClr val="000000"/>
                </a:solidFill>
                <a:effectLst/>
                <a:latin typeface="Times New Roman" panose="02020603050405020304" pitchFamily="18" charset="0"/>
                <a:ea typeface="Calibri" panose="020F0502020204030204" pitchFamily="34" charset="0"/>
              </a:rPr>
              <a:t>.</a:t>
            </a:r>
            <a:endParaRPr lang="uk-UA" sz="1400" dirty="0"/>
          </a:p>
        </p:txBody>
      </p:sp>
    </p:spTree>
    <p:extLst>
      <p:ext uri="{BB962C8B-B14F-4D97-AF65-F5344CB8AC3E}">
        <p14:creationId xmlns:p14="http://schemas.microsoft.com/office/powerpoint/2010/main" val="2011441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A323078C-F2D7-46A0-802A-1D47C7FA9F16}"/>
              </a:ext>
            </a:extLst>
          </p:cNvPr>
          <p:cNvPicPr>
            <a:picLocks noGrp="1" noChangeAspect="1"/>
          </p:cNvPicPr>
          <p:nvPr>
            <p:ph idx="1"/>
          </p:nvPr>
        </p:nvPicPr>
        <p:blipFill>
          <a:blip r:embed="rId2"/>
          <a:stretch>
            <a:fillRect/>
          </a:stretch>
        </p:blipFill>
        <p:spPr>
          <a:xfrm>
            <a:off x="126459" y="129250"/>
            <a:ext cx="10150363" cy="6599499"/>
          </a:xfrm>
        </p:spPr>
      </p:pic>
    </p:spTree>
    <p:extLst>
      <p:ext uri="{BB962C8B-B14F-4D97-AF65-F5344CB8AC3E}">
        <p14:creationId xmlns:p14="http://schemas.microsoft.com/office/powerpoint/2010/main" val="4228982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68138-18BA-4984-A91B-4ED10F9A75E4}"/>
              </a:ext>
            </a:extLst>
          </p:cNvPr>
          <p:cNvSpPr>
            <a:spLocks noGrp="1"/>
          </p:cNvSpPr>
          <p:nvPr>
            <p:ph type="title"/>
          </p:nvPr>
        </p:nvSpPr>
        <p:spPr/>
        <p:txBody>
          <a:bodyPr/>
          <a:lstStyle/>
          <a:p>
            <a:endParaRPr lang="uk-UA"/>
          </a:p>
        </p:txBody>
      </p:sp>
      <p:pic>
        <p:nvPicPr>
          <p:cNvPr id="4" name="Рисунок 3">
            <a:extLst>
              <a:ext uri="{FF2B5EF4-FFF2-40B4-BE49-F238E27FC236}">
                <a16:creationId xmlns:a16="http://schemas.microsoft.com/office/drawing/2014/main" id="{BA771D7B-AFD2-4102-8C1A-A142B05E11CB}"/>
              </a:ext>
            </a:extLst>
          </p:cNvPr>
          <p:cNvPicPr>
            <a:picLocks noChangeAspect="1"/>
          </p:cNvPicPr>
          <p:nvPr/>
        </p:nvPicPr>
        <p:blipFill>
          <a:blip r:embed="rId2"/>
          <a:stretch>
            <a:fillRect/>
          </a:stretch>
        </p:blipFill>
        <p:spPr>
          <a:xfrm>
            <a:off x="593888" y="160054"/>
            <a:ext cx="9457992" cy="6697946"/>
          </a:xfrm>
          <a:prstGeom prst="rect">
            <a:avLst/>
          </a:prstGeom>
        </p:spPr>
      </p:pic>
    </p:spTree>
    <p:extLst>
      <p:ext uri="{BB962C8B-B14F-4D97-AF65-F5344CB8AC3E}">
        <p14:creationId xmlns:p14="http://schemas.microsoft.com/office/powerpoint/2010/main" val="82283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023FC983-AA03-4E07-A276-AB31CB1EA545}"/>
              </a:ext>
            </a:extLst>
          </p:cNvPr>
          <p:cNvPicPr>
            <a:picLocks noGrp="1" noChangeAspect="1"/>
          </p:cNvPicPr>
          <p:nvPr>
            <p:ph idx="1"/>
          </p:nvPr>
        </p:nvPicPr>
        <p:blipFill>
          <a:blip r:embed="rId2"/>
          <a:stretch>
            <a:fillRect/>
          </a:stretch>
        </p:blipFill>
        <p:spPr>
          <a:xfrm>
            <a:off x="266646" y="881132"/>
            <a:ext cx="9933797" cy="5587761"/>
          </a:xfrm>
        </p:spPr>
      </p:pic>
      <p:sp>
        <p:nvSpPr>
          <p:cNvPr id="3" name="Заголовок 1">
            <a:extLst>
              <a:ext uri="{FF2B5EF4-FFF2-40B4-BE49-F238E27FC236}">
                <a16:creationId xmlns:a16="http://schemas.microsoft.com/office/drawing/2014/main" id="{5F67E5DF-0576-4418-A5AD-61A744882B53}"/>
              </a:ext>
            </a:extLst>
          </p:cNvPr>
          <p:cNvSpPr>
            <a:spLocks noGrp="1"/>
          </p:cNvSpPr>
          <p:nvPr>
            <p:ph type="title"/>
          </p:nvPr>
        </p:nvSpPr>
        <p:spPr>
          <a:xfrm>
            <a:off x="677334" y="229736"/>
            <a:ext cx="8596668" cy="586902"/>
          </a:xfrm>
        </p:spPr>
        <p:txBody>
          <a:bodyPr>
            <a:norm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9. Припинення юридичної особи</a:t>
            </a:r>
            <a:endParaRPr lang="uk-UA"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2CDCECDD-AFB7-4AB6-8663-4903409F5517}"/>
              </a:ext>
            </a:extLst>
          </p:cNvPr>
          <p:cNvSpPr txBox="1">
            <a:spLocks/>
          </p:cNvSpPr>
          <p:nvPr/>
        </p:nvSpPr>
        <p:spPr>
          <a:xfrm>
            <a:off x="1207364" y="6120576"/>
            <a:ext cx="6090082" cy="5165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1400" dirty="0">
                <a:solidFill>
                  <a:schemeClr val="tx1"/>
                </a:solidFill>
                <a:latin typeface="Times New Roman" panose="02020603050405020304" pitchFamily="18" charset="0"/>
                <a:cs typeface="Times New Roman" panose="02020603050405020304" pitchFamily="18" charset="0"/>
              </a:rPr>
              <a:t>Порядок </a:t>
            </a:r>
            <a:r>
              <a:rPr lang="ru-RU" sz="1400" dirty="0" err="1">
                <a:solidFill>
                  <a:schemeClr val="tx1"/>
                </a:solidFill>
                <a:latin typeface="Times New Roman" panose="02020603050405020304" pitchFamily="18" charset="0"/>
                <a:cs typeface="Times New Roman" panose="02020603050405020304" pitchFamily="18" charset="0"/>
              </a:rPr>
              <a:t>ліквідації</a:t>
            </a:r>
            <a:r>
              <a:rPr lang="ru-RU" sz="1400" dirty="0">
                <a:solidFill>
                  <a:schemeClr val="tx1"/>
                </a:solidFill>
                <a:latin typeface="Times New Roman" panose="02020603050405020304" pitchFamily="18" charset="0"/>
                <a:cs typeface="Times New Roman" panose="02020603050405020304" pitchFamily="18" charset="0"/>
              </a:rPr>
              <a:t> </a:t>
            </a:r>
            <a:r>
              <a:rPr lang="ru-RU" sz="1400" dirty="0" err="1">
                <a:solidFill>
                  <a:schemeClr val="tx1"/>
                </a:solidFill>
                <a:latin typeface="Times New Roman" panose="02020603050405020304" pitchFamily="18" charset="0"/>
                <a:cs typeface="Times New Roman" panose="02020603050405020304" pitchFamily="18" charset="0"/>
              </a:rPr>
              <a:t>юридичної</a:t>
            </a:r>
            <a:r>
              <a:rPr lang="ru-RU" sz="1400" dirty="0">
                <a:solidFill>
                  <a:schemeClr val="tx1"/>
                </a:solidFill>
                <a:latin typeface="Times New Roman" panose="02020603050405020304" pitchFamily="18" charset="0"/>
                <a:cs typeface="Times New Roman" panose="02020603050405020304" pitchFamily="18" charset="0"/>
              </a:rPr>
              <a:t> особи див. в ст. 111 ЦК </a:t>
            </a:r>
            <a:r>
              <a:rPr lang="ru-RU" sz="1400" dirty="0" err="1">
                <a:solidFill>
                  <a:schemeClr val="tx1"/>
                </a:solidFill>
                <a:latin typeface="Times New Roman" panose="02020603050405020304" pitchFamily="18" charset="0"/>
                <a:cs typeface="Times New Roman" panose="02020603050405020304" pitchFamily="18" charset="0"/>
              </a:rPr>
              <a:t>України</a:t>
            </a:r>
            <a:r>
              <a:rPr lang="ru-RU" sz="1400" dirty="0">
                <a:solidFill>
                  <a:schemeClr val="tx1"/>
                </a:solidFill>
                <a:latin typeface="Times New Roman" panose="02020603050405020304" pitchFamily="18" charset="0"/>
                <a:cs typeface="Times New Roman" panose="02020603050405020304" pitchFamily="18" charset="0"/>
              </a:rPr>
              <a:t> </a:t>
            </a:r>
            <a:endParaRPr lang="uk-UA"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37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9AA5E2C3-6659-4A11-B2FA-9F869800BC52}"/>
              </a:ext>
            </a:extLst>
          </p:cNvPr>
          <p:cNvSpPr>
            <a:spLocks noGrp="1"/>
          </p:cNvSpPr>
          <p:nvPr>
            <p:ph idx="1"/>
          </p:nvPr>
        </p:nvSpPr>
        <p:spPr>
          <a:xfrm>
            <a:off x="677334" y="262647"/>
            <a:ext cx="8596668" cy="6196519"/>
          </a:xfrm>
        </p:spPr>
        <p:txBody>
          <a:bodyPr>
            <a:normAutofit lnSpcReduction="10000"/>
          </a:bodyPr>
          <a:lstStyle/>
          <a:p>
            <a:r>
              <a:rPr lang="uk-UA" sz="1700" dirty="0">
                <a:latin typeface="Times New Roman" panose="02020603050405020304" pitchFamily="18" charset="0"/>
                <a:cs typeface="Times New Roman" panose="02020603050405020304" pitchFamily="18" charset="0"/>
              </a:rPr>
              <a:t>При припиненні юридичної особи шляхом реорганізації кредитор юридичної особи, що припиняється, може вимагати від неї припинення або дострокового виконання зобов’язання. Після закінчення строку для пред’явлення вимог кредиторами та задоволення чи відхилення цих вимог комісія з припинення юридичної особи складає передавальний акт (у разі злиття, приєднання або перетворення) або розподільчий баланс (у разі поділу), які затверджуються учасниками юридичної особи або органом, який прийняв рішення про її припинення, та мають містити положення про правонаступництво щодо всіх зобов’язань юридичної особи, що припиняється (ст. 107 ЦК України).</a:t>
            </a:r>
          </a:p>
          <a:p>
            <a:r>
              <a:rPr lang="uk-UA" sz="1700" dirty="0">
                <a:latin typeface="Times New Roman" panose="02020603050405020304" pitchFamily="18" charset="0"/>
                <a:cs typeface="Times New Roman" panose="02020603050405020304" pitchFamily="18" charset="0"/>
              </a:rPr>
              <a:t>Орган, що ухвалив рішення про ліквідацію юридичної особи призначає ліквідаційну комісію, яка після закінчення строку для пред’явлення вимог кредиторами складає проміжний ліквідаційний баланс, який містить відомості про склад майна юридичної особи, що ліквідується, перелік пред’явлених кредиторами вимог, а також про результати їх розгляду. Виплата грошових сум кредиторам юридичної особи, що ліквідується, провадиться відповідно до ст. 112 ЦК України. Слід зазначити, що вимоги однієї черги задовольняються </a:t>
            </a:r>
            <a:r>
              <a:rPr lang="uk-UA" sz="1700" dirty="0" err="1">
                <a:latin typeface="Times New Roman" panose="02020603050405020304" pitchFamily="18" charset="0"/>
                <a:cs typeface="Times New Roman" panose="02020603050405020304" pitchFamily="18" charset="0"/>
              </a:rPr>
              <a:t>пропорційно</a:t>
            </a:r>
            <a:r>
              <a:rPr lang="uk-UA" sz="1700" dirty="0">
                <a:latin typeface="Times New Roman" panose="02020603050405020304" pitchFamily="18" charset="0"/>
                <a:cs typeface="Times New Roman" panose="02020603050405020304" pitchFamily="18" charset="0"/>
              </a:rPr>
              <a:t> сумі вимог, що належать кожному кредитові цієї черги.</a:t>
            </a:r>
          </a:p>
          <a:p>
            <a:r>
              <a:rPr lang="uk-UA" sz="1700" dirty="0">
                <a:latin typeface="Times New Roman" panose="02020603050405020304" pitchFamily="18" charset="0"/>
                <a:cs typeface="Times New Roman" panose="02020603050405020304" pitchFamily="18" charset="0"/>
              </a:rPr>
              <a:t>У разі недостатності у юридичної особи, що ліквідується, грошових коштів для задоволення вимог кредиторів ліквідаційна комісія здійснює продаж майна юридичної особи. Після завершення розрахунків із кредиторами ліквідаційна комісія складає ліквідаційний баланс, який затверджується учасниками юридичної особи або органом, що прийняв рішення про ліквідацію юридичної особи. Майно юридичної особи, що залишилося після задоволення вимог кредиторів, передається її учасникам, якщо інше не встановлено її установчими документами або законом.</a:t>
            </a:r>
          </a:p>
          <a:p>
            <a:endParaRPr lang="uk-UA" dirty="0"/>
          </a:p>
          <a:p>
            <a:endParaRPr lang="uk-UA" dirty="0"/>
          </a:p>
        </p:txBody>
      </p:sp>
    </p:spTree>
    <p:extLst>
      <p:ext uri="{BB962C8B-B14F-4D97-AF65-F5344CB8AC3E}">
        <p14:creationId xmlns:p14="http://schemas.microsoft.com/office/powerpoint/2010/main" val="265480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AD7A4892-820F-4AD6-904F-C53863B6C802}"/>
              </a:ext>
            </a:extLst>
          </p:cNvPr>
          <p:cNvPicPr>
            <a:picLocks noGrp="1" noChangeAspect="1"/>
          </p:cNvPicPr>
          <p:nvPr>
            <p:ph idx="1"/>
          </p:nvPr>
        </p:nvPicPr>
        <p:blipFill>
          <a:blip r:embed="rId2"/>
          <a:stretch>
            <a:fillRect/>
          </a:stretch>
        </p:blipFill>
        <p:spPr>
          <a:xfrm>
            <a:off x="0" y="593386"/>
            <a:ext cx="10376173" cy="5836597"/>
          </a:xfrm>
        </p:spPr>
      </p:pic>
    </p:spTree>
    <p:extLst>
      <p:ext uri="{BB962C8B-B14F-4D97-AF65-F5344CB8AC3E}">
        <p14:creationId xmlns:p14="http://schemas.microsoft.com/office/powerpoint/2010/main" val="2435525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4496E2-9D8E-4B03-9C1D-B4133C20F026}"/>
              </a:ext>
            </a:extLst>
          </p:cNvPr>
          <p:cNvSpPr>
            <a:spLocks noGrp="1"/>
          </p:cNvSpPr>
          <p:nvPr>
            <p:ph type="title"/>
          </p:nvPr>
        </p:nvSpPr>
        <p:spPr>
          <a:xfrm>
            <a:off x="677334" y="609600"/>
            <a:ext cx="8596668" cy="518809"/>
          </a:xfrm>
        </p:spPr>
        <p:txBody>
          <a:bodyPr>
            <a:no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2. Теорії сутності юридичної особи</a:t>
            </a:r>
            <a:br>
              <a:rPr lang="uk-UA" sz="2800" b="1" dirty="0">
                <a:solidFill>
                  <a:schemeClr val="accent1">
                    <a:lumMod val="50000"/>
                  </a:schemeClr>
                </a:solidFill>
                <a:latin typeface="Times New Roman" panose="02020603050405020304" pitchFamily="18" charset="0"/>
                <a:cs typeface="Times New Roman" panose="02020603050405020304" pitchFamily="18" charset="0"/>
              </a:rPr>
            </a:br>
            <a:endParaRPr lang="uk-UA" sz="2800" b="1" dirty="0">
              <a:solidFill>
                <a:schemeClr val="accent1">
                  <a:lumMod val="50000"/>
                </a:schemeClr>
              </a:solidFill>
            </a:endParaRPr>
          </a:p>
        </p:txBody>
      </p:sp>
      <p:sp>
        <p:nvSpPr>
          <p:cNvPr id="5" name="Місце для вмісту 4">
            <a:extLst>
              <a:ext uri="{FF2B5EF4-FFF2-40B4-BE49-F238E27FC236}">
                <a16:creationId xmlns:a16="http://schemas.microsoft.com/office/drawing/2014/main" id="{F1AA3118-D26A-45B2-7806-0292B7189FDD}"/>
              </a:ext>
            </a:extLst>
          </p:cNvPr>
          <p:cNvSpPr>
            <a:spLocks noGrp="1"/>
          </p:cNvSpPr>
          <p:nvPr>
            <p:ph idx="1"/>
          </p:nvPr>
        </p:nvSpPr>
        <p:spPr/>
        <p:txBody>
          <a:bodyPr/>
          <a:lstStyle/>
          <a:p>
            <a:endParaRPr lang="uk-UA"/>
          </a:p>
        </p:txBody>
      </p:sp>
    </p:spTree>
    <p:extLst>
      <p:ext uri="{BB962C8B-B14F-4D97-AF65-F5344CB8AC3E}">
        <p14:creationId xmlns:p14="http://schemas.microsoft.com/office/powerpoint/2010/main" val="1913642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EF8FB77B-E8A1-4A1F-85FC-F519F970B5A4}"/>
              </a:ext>
            </a:extLst>
          </p:cNvPr>
          <p:cNvPicPr>
            <a:picLocks noGrp="1" noChangeAspect="1"/>
          </p:cNvPicPr>
          <p:nvPr>
            <p:ph idx="1"/>
          </p:nvPr>
        </p:nvPicPr>
        <p:blipFill>
          <a:blip r:embed="rId2"/>
          <a:stretch>
            <a:fillRect/>
          </a:stretch>
        </p:blipFill>
        <p:spPr>
          <a:xfrm>
            <a:off x="496219" y="1313640"/>
            <a:ext cx="8836321" cy="4970430"/>
          </a:xfrm>
        </p:spPr>
      </p:pic>
    </p:spTree>
    <p:extLst>
      <p:ext uri="{BB962C8B-B14F-4D97-AF65-F5344CB8AC3E}">
        <p14:creationId xmlns:p14="http://schemas.microsoft.com/office/powerpoint/2010/main" val="218931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1F515B-93B7-496A-B4F9-78CA8DBE1421}"/>
              </a:ext>
            </a:extLst>
          </p:cNvPr>
          <p:cNvSpPr>
            <a:spLocks noGrp="1"/>
          </p:cNvSpPr>
          <p:nvPr>
            <p:ph type="title"/>
          </p:nvPr>
        </p:nvSpPr>
        <p:spPr>
          <a:xfrm>
            <a:off x="550875" y="77821"/>
            <a:ext cx="8596668" cy="509081"/>
          </a:xfrm>
        </p:spPr>
        <p:txBody>
          <a:bodyPr>
            <a:no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3. Індивідуалізація юридичної особи</a:t>
            </a:r>
          </a:p>
        </p:txBody>
      </p:sp>
      <p:pic>
        <p:nvPicPr>
          <p:cNvPr id="5" name="Місце для вмісту 4">
            <a:extLst>
              <a:ext uri="{FF2B5EF4-FFF2-40B4-BE49-F238E27FC236}">
                <a16:creationId xmlns:a16="http://schemas.microsoft.com/office/drawing/2014/main" id="{EA7673C7-868D-494A-9963-91CA1DF8417B}"/>
              </a:ext>
            </a:extLst>
          </p:cNvPr>
          <p:cNvPicPr>
            <a:picLocks noGrp="1" noChangeAspect="1"/>
          </p:cNvPicPr>
          <p:nvPr>
            <p:ph idx="1"/>
          </p:nvPr>
        </p:nvPicPr>
        <p:blipFill>
          <a:blip r:embed="rId2"/>
          <a:stretch>
            <a:fillRect/>
          </a:stretch>
        </p:blipFill>
        <p:spPr>
          <a:xfrm>
            <a:off x="705490" y="639204"/>
            <a:ext cx="7825667" cy="6140975"/>
          </a:xfrm>
        </p:spPr>
      </p:pic>
    </p:spTree>
    <p:extLst>
      <p:ext uri="{BB962C8B-B14F-4D97-AF65-F5344CB8AC3E}">
        <p14:creationId xmlns:p14="http://schemas.microsoft.com/office/powerpoint/2010/main" val="85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a:extLst>
              <a:ext uri="{FF2B5EF4-FFF2-40B4-BE49-F238E27FC236}">
                <a16:creationId xmlns:a16="http://schemas.microsoft.com/office/drawing/2014/main" id="{FA1BBD0C-2ABF-49D6-8207-8FADD70C9B17}"/>
              </a:ext>
            </a:extLst>
          </p:cNvPr>
          <p:cNvPicPr>
            <a:picLocks noGrp="1" noChangeAspect="1"/>
          </p:cNvPicPr>
          <p:nvPr>
            <p:ph idx="1"/>
          </p:nvPr>
        </p:nvPicPr>
        <p:blipFill>
          <a:blip r:embed="rId2"/>
          <a:stretch>
            <a:fillRect/>
          </a:stretch>
        </p:blipFill>
        <p:spPr>
          <a:xfrm>
            <a:off x="204749" y="22146"/>
            <a:ext cx="10785980" cy="6605095"/>
          </a:xfrm>
        </p:spPr>
      </p:pic>
    </p:spTree>
    <p:extLst>
      <p:ext uri="{BB962C8B-B14F-4D97-AF65-F5344CB8AC3E}">
        <p14:creationId xmlns:p14="http://schemas.microsoft.com/office/powerpoint/2010/main" val="249748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ECDF0A-A40E-4FFC-B62D-BF32B54D29D7}"/>
              </a:ext>
            </a:extLst>
          </p:cNvPr>
          <p:cNvSpPr>
            <a:spLocks noGrp="1"/>
          </p:cNvSpPr>
          <p:nvPr>
            <p:ph type="title"/>
          </p:nvPr>
        </p:nvSpPr>
        <p:spPr>
          <a:xfrm>
            <a:off x="1416636" y="136188"/>
            <a:ext cx="8596668" cy="564204"/>
          </a:xfrm>
        </p:spPr>
        <p:txBody>
          <a:bodyPr>
            <a:no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4. </a:t>
            </a:r>
            <a:r>
              <a:rPr lang="uk-UA" sz="2800" b="1" dirty="0" err="1">
                <a:solidFill>
                  <a:schemeClr val="accent1">
                    <a:lumMod val="50000"/>
                  </a:schemeClr>
                </a:solidFill>
                <a:latin typeface="Times New Roman" panose="02020603050405020304" pitchFamily="18" charset="0"/>
                <a:cs typeface="Times New Roman" panose="02020603050405020304" pitchFamily="18" charset="0"/>
              </a:rPr>
              <a:t>Правосуб</a:t>
            </a:r>
            <a:r>
              <a:rPr lang="en-US" sz="2800" b="1" dirty="0">
                <a:solidFill>
                  <a:schemeClr val="accent1">
                    <a:lumMod val="50000"/>
                  </a:schemeClr>
                </a:solidFill>
                <a:latin typeface="Times New Roman" panose="02020603050405020304" pitchFamily="18" charset="0"/>
                <a:cs typeface="Times New Roman" panose="02020603050405020304" pitchFamily="18" charset="0"/>
              </a:rPr>
              <a:t>’</a:t>
            </a:r>
            <a:r>
              <a:rPr lang="uk-UA" sz="2800" b="1" dirty="0" err="1">
                <a:solidFill>
                  <a:schemeClr val="accent1">
                    <a:lumMod val="50000"/>
                  </a:schemeClr>
                </a:solidFill>
                <a:latin typeface="Times New Roman" panose="02020603050405020304" pitchFamily="18" charset="0"/>
                <a:cs typeface="Times New Roman" panose="02020603050405020304" pitchFamily="18" charset="0"/>
              </a:rPr>
              <a:t>єктність</a:t>
            </a:r>
            <a:r>
              <a:rPr lang="uk-UA" sz="2800" b="1" dirty="0">
                <a:solidFill>
                  <a:schemeClr val="accent1">
                    <a:lumMod val="50000"/>
                  </a:schemeClr>
                </a:solidFill>
                <a:latin typeface="Times New Roman" panose="02020603050405020304" pitchFamily="18" charset="0"/>
                <a:cs typeface="Times New Roman" panose="02020603050405020304" pitchFamily="18" charset="0"/>
              </a:rPr>
              <a:t> юридичних осіб</a:t>
            </a:r>
            <a:br>
              <a:rPr lang="uk-UA" sz="2800" b="1" dirty="0">
                <a:solidFill>
                  <a:schemeClr val="accent1">
                    <a:lumMod val="50000"/>
                  </a:schemeClr>
                </a:solidFill>
                <a:latin typeface="Times New Roman" panose="02020603050405020304" pitchFamily="18" charset="0"/>
                <a:cs typeface="Times New Roman" panose="02020603050405020304" pitchFamily="18" charset="0"/>
              </a:rPr>
            </a:br>
            <a:endParaRPr lang="uk-UA" sz="2800" b="1" dirty="0">
              <a:solidFill>
                <a:schemeClr val="accent1">
                  <a:lumMod val="50000"/>
                </a:schemeClr>
              </a:solidFill>
            </a:endParaRPr>
          </a:p>
        </p:txBody>
      </p:sp>
      <p:sp>
        <p:nvSpPr>
          <p:cNvPr id="3" name="Місце для вмісту 2">
            <a:extLst>
              <a:ext uri="{FF2B5EF4-FFF2-40B4-BE49-F238E27FC236}">
                <a16:creationId xmlns:a16="http://schemas.microsoft.com/office/drawing/2014/main" id="{71AC3AB6-CE59-43C8-B334-A292683885D6}"/>
              </a:ext>
            </a:extLst>
          </p:cNvPr>
          <p:cNvSpPr>
            <a:spLocks noGrp="1"/>
          </p:cNvSpPr>
          <p:nvPr>
            <p:ph idx="1"/>
          </p:nvPr>
        </p:nvSpPr>
        <p:spPr>
          <a:xfrm>
            <a:off x="0" y="797668"/>
            <a:ext cx="10165403" cy="6167335"/>
          </a:xfrm>
        </p:spPr>
        <p:txBody>
          <a:bodyPr>
            <a:normAutofit fontScale="77500" lnSpcReduction="20000"/>
          </a:bodyPr>
          <a:lstStyle/>
          <a:p>
            <a:pPr marL="0" indent="0">
              <a:lnSpc>
                <a:spcPct val="120000"/>
              </a:lnSpc>
              <a:buNone/>
            </a:pPr>
            <a:r>
              <a:rPr lang="uk-UA" b="1" dirty="0">
                <a:latin typeface="Times New Roman" panose="02020603050405020304" pitchFamily="18" charset="0"/>
                <a:cs typeface="Times New Roman" panose="02020603050405020304" pitchFamily="18" charset="0"/>
              </a:rPr>
              <a:t>Цивільна правосуб'єктність юридичної особи</a:t>
            </a:r>
            <a:r>
              <a:rPr lang="uk-UA" dirty="0">
                <a:latin typeface="Times New Roman" panose="02020603050405020304" pitchFamily="18" charset="0"/>
                <a:cs typeface="Times New Roman" panose="02020603050405020304" pitchFamily="18" charset="0"/>
              </a:rPr>
              <a:t>, тобто її здатність бути суб'єктом цивільних відносин, складається з цивільної правоздатності та цивільної дієздатності цієї особи.</a:t>
            </a:r>
          </a:p>
          <a:p>
            <a:pPr>
              <a:lnSpc>
                <a:spcPct val="120000"/>
              </a:lnSpc>
            </a:pPr>
            <a:r>
              <a:rPr lang="uk-UA" b="1" i="1" dirty="0">
                <a:latin typeface="Times New Roman" panose="02020603050405020304" pitchFamily="18" charset="0"/>
                <a:cs typeface="Times New Roman" panose="02020603050405020304" pitchFamily="18" charset="0"/>
              </a:rPr>
              <a:t>Цивільна правоздатність юридичної особи </a:t>
            </a:r>
            <a:r>
              <a:rPr lang="uk-UA" dirty="0">
                <a:latin typeface="Times New Roman" panose="02020603050405020304" pitchFamily="18" charset="0"/>
                <a:cs typeface="Times New Roman" panose="02020603050405020304" pitchFamily="18" charset="0"/>
              </a:rPr>
              <a:t>— це її здатність мати цивільні права і обов'язки, яка виникає з моменту створення юридичної особи і припиняється з дня внесення запису до Єдиного державного реєстру юридичних осіб запису про припинення її діяльності.</a:t>
            </a:r>
          </a:p>
          <a:p>
            <a:pPr marL="0" indent="0">
              <a:lnSpc>
                <a:spcPct val="120000"/>
              </a:lnSpc>
              <a:buNone/>
            </a:pPr>
            <a:endParaRPr lang="uk-UA" dirty="0">
              <a:latin typeface="Times New Roman" panose="02020603050405020304" pitchFamily="18" charset="0"/>
              <a:cs typeface="Times New Roman" panose="02020603050405020304" pitchFamily="18" charset="0"/>
            </a:endParaRPr>
          </a:p>
          <a:p>
            <a:pPr marL="0" indent="0">
              <a:lnSpc>
                <a:spcPct val="120000"/>
              </a:lnSpc>
              <a:buNone/>
            </a:pPr>
            <a:r>
              <a:rPr lang="uk-UA" dirty="0">
                <a:latin typeface="Times New Roman" panose="02020603050405020304" pitchFamily="18" charset="0"/>
                <a:cs typeface="Times New Roman" panose="02020603050405020304" pitchFamily="18" charset="0"/>
              </a:rPr>
              <a:t>Розрізняють спеціальну та загальну правоздатність юридичної особи.</a:t>
            </a:r>
          </a:p>
          <a:p>
            <a:pPr>
              <a:lnSpc>
                <a:spcPct val="120000"/>
              </a:lnSpc>
            </a:pPr>
            <a:r>
              <a:rPr lang="uk-UA" b="1" i="1" dirty="0">
                <a:latin typeface="Times New Roman" panose="02020603050405020304" pitchFamily="18" charset="0"/>
                <a:cs typeface="Times New Roman" panose="02020603050405020304" pitchFamily="18" charset="0"/>
              </a:rPr>
              <a:t>Універсальна правоздатність  </a:t>
            </a:r>
            <a:r>
              <a:rPr lang="uk-UA" dirty="0">
                <a:latin typeface="Times New Roman" panose="02020603050405020304" pitchFamily="18" charset="0"/>
                <a:cs typeface="Times New Roman" panose="02020603050405020304" pitchFamily="18" charset="0"/>
              </a:rPr>
              <a:t>полягає у визнанні за особою мати такі ж цивільні права і обов’язки як і фізичні особи, крім тих, що за своєю природою можуть належати лише людині. З</a:t>
            </a:r>
            <a:r>
              <a:rPr lang="uk-UA" u="sng" dirty="0">
                <a:latin typeface="Times New Roman" panose="02020603050405020304" pitchFamily="18" charset="0"/>
                <a:cs typeface="Times New Roman" panose="02020603050405020304" pitchFamily="18" charset="0"/>
              </a:rPr>
              <a:t>гідно зі ст.91 ЦК України юридична особа здатна мати такі ж цивільні права та обов'язки, як і фізична особа, крім тих, що за своєю природою можуть належати лише людині. </a:t>
            </a:r>
            <a:r>
              <a:rPr lang="uk-UA" dirty="0">
                <a:latin typeface="Times New Roman" panose="02020603050405020304" pitchFamily="18" charset="0"/>
                <a:cs typeface="Times New Roman" panose="02020603050405020304" pitchFamily="18" charset="0"/>
              </a:rPr>
              <a:t>Якщо</a:t>
            </a:r>
            <a:r>
              <a:rPr lang="uk-UA" i="1"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раніше традиційно наголошувалося на майнових правах юридичної особи, то тепер нарівні з ними у ЦК України закріплені також її особисті немайнові права. Зокрема, ст.94 ЦК України встановлює, що юридична особа має право на недоторканність її ділової репутації, на таємницю кореспонденції, на інформацію та інші особисті немайнові права, які можуть їй належати. </a:t>
            </a:r>
          </a:p>
          <a:p>
            <a:pPr>
              <a:lnSpc>
                <a:spcPct val="120000"/>
              </a:lnSpc>
            </a:pPr>
            <a:r>
              <a:rPr lang="uk-UA" b="1" i="1" dirty="0">
                <a:latin typeface="Times New Roman" panose="02020603050405020304" pitchFamily="18" charset="0"/>
                <a:cs typeface="Times New Roman" panose="02020603050405020304" pitchFamily="18" charset="0"/>
              </a:rPr>
              <a:t>Спеціальна правоздатність </a:t>
            </a:r>
            <a:r>
              <a:rPr lang="uk-UA" dirty="0">
                <a:latin typeface="Times New Roman" panose="02020603050405020304" pitchFamily="18" charset="0"/>
                <a:cs typeface="Times New Roman" panose="02020603050405020304" pitchFamily="18" charset="0"/>
              </a:rPr>
              <a:t>характеризується тим, що коло прав і обов’язків, що належать юридичній особі визначаються метою створення юридичної особи (цільова правоздатність). Водночас обсяг цивільної правоздатності юридичної особи не є безмежним, оскільки визначається її установчими документами. Якщо установчим документом юридичної особи визначений вичерпний перелік можливих видів її діяльності – вона наділена спеціальною правоздатністю, виходити за межі якої не має права. </a:t>
            </a:r>
          </a:p>
          <a:p>
            <a:pPr>
              <a:lnSpc>
                <a:spcPct val="120000"/>
              </a:lnSpc>
            </a:pPr>
            <a:r>
              <a:rPr lang="uk-UA" dirty="0">
                <a:latin typeface="Times New Roman" panose="02020603050405020304" pitchFamily="18" charset="0"/>
                <a:cs typeface="Times New Roman" panose="02020603050405020304" pitchFamily="18" charset="0"/>
              </a:rPr>
              <a:t>Обмеження цивільної правоздатності юридичних осіб може мати місце за рішенням суду у випадках, спеціально передбачених законом. Рішення про обмеження прав може бути оскаржене юридичною особою до суду. Крім того, обмеженням правоздатності юридичної особи можна вважати правило ч.3 ст.91 ЦК України, відповідно до якого здійснення нею окремих видів діяльності, перелік яких встановлюється законом, можливе лише після одержання спеціального дозволу (ліцензії). Органи, які здійснюють ліцензування, і порядок здійснення ліцензування передбачені законом. Відмова у наданні ліцензії може бути оскаржена до суду.</a:t>
            </a:r>
          </a:p>
          <a:p>
            <a:endParaRPr lang="uk-UA" dirty="0"/>
          </a:p>
        </p:txBody>
      </p:sp>
    </p:spTree>
    <p:extLst>
      <p:ext uri="{BB962C8B-B14F-4D97-AF65-F5344CB8AC3E}">
        <p14:creationId xmlns:p14="http://schemas.microsoft.com/office/powerpoint/2010/main" val="370540189"/>
      </p:ext>
    </p:extLst>
  </p:cSld>
  <p:clrMapOvr>
    <a:masterClrMapping/>
  </p:clrMapOvr>
</p:sld>
</file>

<file path=ppt/theme/theme1.xml><?xml version="1.0" encoding="utf-8"?>
<a:theme xmlns:a="http://schemas.openxmlformats.org/drawingml/2006/main" name="Грань">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1746</TotalTime>
  <Words>2677</Words>
  <Application>Microsoft Office PowerPoint</Application>
  <PresentationFormat>Широкий екран</PresentationFormat>
  <Paragraphs>92</Paragraphs>
  <Slides>32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32</vt:i4>
      </vt:variant>
    </vt:vector>
  </HeadingPairs>
  <TitlesOfParts>
    <vt:vector size="37" baseType="lpstr">
      <vt:lpstr>Arial</vt:lpstr>
      <vt:lpstr>Times New Roman</vt:lpstr>
      <vt:lpstr>Trebuchet MS</vt:lpstr>
      <vt:lpstr>Wingdings 3</vt:lpstr>
      <vt:lpstr>Грань</vt:lpstr>
      <vt:lpstr> Юридичні особи  як суб‘єкти цивільних правовідносин</vt:lpstr>
      <vt:lpstr>1. Поняття й ознаки юридичної особи </vt:lpstr>
      <vt:lpstr>Презентація PowerPoint</vt:lpstr>
      <vt:lpstr>Презентація PowerPoint</vt:lpstr>
      <vt:lpstr>2. Теорії сутності юридичної особи </vt:lpstr>
      <vt:lpstr>Презентація PowerPoint</vt:lpstr>
      <vt:lpstr>3. Індивідуалізація юридичної особи</vt:lpstr>
      <vt:lpstr>Презентація PowerPoint</vt:lpstr>
      <vt:lpstr>4. Правосуб’єктність юридичних осіб </vt:lpstr>
      <vt:lpstr>Презентація PowerPoint</vt:lpstr>
      <vt:lpstr>Презентація PowerPoint</vt:lpstr>
      <vt:lpstr>5. Філії та представництва юридичної особи </vt:lpstr>
      <vt:lpstr>Презентація PowerPoint</vt:lpstr>
      <vt:lpstr>6. Способи виникнення юридичних осіб</vt:lpstr>
      <vt:lpstr>Презентація PowerPoint</vt:lpstr>
      <vt:lpstr>7. Порядок створення й установчі документи юридичних осіб. Державна реєстрація юридичних осіб </vt:lpstr>
      <vt:lpstr>Презентація PowerPoint</vt:lpstr>
      <vt:lpstr>Презентація PowerPoint</vt:lpstr>
      <vt:lpstr>Презентація PowerPoint</vt:lpstr>
      <vt:lpstr>8. Види юридичних осіб</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ТОВ та ТзДВ                                          АТ</vt:lpstr>
      <vt:lpstr>Презентація PowerPoint</vt:lpstr>
      <vt:lpstr>Презентація PowerPoint</vt:lpstr>
      <vt:lpstr>Презентація PowerPoint</vt:lpstr>
      <vt:lpstr>9. Припинення юридичної особи</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 1.6.: Юридичні особи як суб‘єкти цивільних правовідносин</dc:title>
  <dc:creator>Марія Гудима</dc:creator>
  <cp:lastModifiedBy>Kyrylo Alimov</cp:lastModifiedBy>
  <cp:revision>29</cp:revision>
  <dcterms:created xsi:type="dcterms:W3CDTF">2021-10-03T16:28:40Z</dcterms:created>
  <dcterms:modified xsi:type="dcterms:W3CDTF">2026-03-03T10:31:36Z</dcterms:modified>
</cp:coreProperties>
</file>