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59" r:id="rId12"/>
    <p:sldId id="260" r:id="rId13"/>
    <p:sldId id="261" r:id="rId14"/>
    <p:sldId id="262" r:id="rId15"/>
    <p:sldId id="279" r:id="rId16"/>
    <p:sldId id="263" r:id="rId17"/>
    <p:sldId id="282" r:id="rId18"/>
    <p:sldId id="280" r:id="rId19"/>
    <p:sldId id="281" r:id="rId20"/>
    <p:sldId id="283" r:id="rId21"/>
    <p:sldId id="284" r:id="rId22"/>
    <p:sldId id="264" r:id="rId23"/>
    <p:sldId id="265" r:id="rId24"/>
    <p:sldId id="285" r:id="rId25"/>
    <p:sldId id="286" r:id="rId26"/>
    <p:sldId id="287" r:id="rId27"/>
    <p:sldId id="288" r:id="rId28"/>
    <p:sldId id="289" r:id="rId29"/>
    <p:sldId id="292" r:id="rId30"/>
    <p:sldId id="290" r:id="rId31"/>
    <p:sldId id="291" r:id="rId32"/>
    <p:sldId id="266" r:id="rId33"/>
    <p:sldId id="267" r:id="rId34"/>
    <p:sldId id="268" r:id="rId35"/>
    <p:sldId id="269" r:id="rId36"/>
    <p:sldId id="277" r:id="rId37"/>
    <p:sldId id="278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15" autoAdjust="0"/>
    <p:restoredTop sz="94660"/>
  </p:normalViewPr>
  <p:slideViewPr>
    <p:cSldViewPr>
      <p:cViewPr varScale="1">
        <p:scale>
          <a:sx n="75" d="100"/>
          <a:sy n="75" d="100"/>
        </p:scale>
        <p:origin x="1272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15998-0394-48F1-82F6-CDD834A3D14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B71B65-1FD7-476E-A4B7-1BB98F92510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15998-0394-48F1-82F6-CDD834A3D14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71B65-1FD7-476E-A4B7-1BB98F925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15998-0394-48F1-82F6-CDD834A3D14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71B65-1FD7-476E-A4B7-1BB98F925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15998-0394-48F1-82F6-CDD834A3D14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71B65-1FD7-476E-A4B7-1BB98F925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15998-0394-48F1-82F6-CDD834A3D14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71B65-1FD7-476E-A4B7-1BB98F92510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15998-0394-48F1-82F6-CDD834A3D14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71B65-1FD7-476E-A4B7-1BB98F92510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15998-0394-48F1-82F6-CDD834A3D14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71B65-1FD7-476E-A4B7-1BB98F92510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15998-0394-48F1-82F6-CDD834A3D14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71B65-1FD7-476E-A4B7-1BB98F925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15998-0394-48F1-82F6-CDD834A3D14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71B65-1FD7-476E-A4B7-1BB98F925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15998-0394-48F1-82F6-CDD834A3D14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71B65-1FD7-476E-A4B7-1BB98F925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15998-0394-48F1-82F6-CDD834A3D14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71B65-1FD7-476E-A4B7-1BB98F9251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815998-0394-48F1-82F6-CDD834A3D146}" type="datetimeFigureOut">
              <a:rPr lang="ru-RU" smtClean="0"/>
              <a:t>07.10.2025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AB71B65-1FD7-476E-A4B7-1BB98F92510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5555703"/>
          </a:xfrm>
        </p:spPr>
        <p:txBody>
          <a:bodyPr anchor="ctr"/>
          <a:lstStyle/>
          <a:p>
            <a:r>
              <a:rPr lang="uk-UA" sz="6000" dirty="0"/>
              <a:t>Лекція </a:t>
            </a:r>
            <a:r>
              <a:rPr lang="ru-RU" sz="6000" dirty="0"/>
              <a:t> 6. </a:t>
            </a:r>
            <a:br>
              <a:rPr lang="ru-RU" sz="6000" dirty="0"/>
            </a:br>
            <a:r>
              <a:rPr lang="en-US" sz="6000" dirty="0"/>
              <a:t>PR</a:t>
            </a:r>
            <a:r>
              <a:rPr lang="ru-RU" sz="6000" dirty="0"/>
              <a:t>-</a:t>
            </a:r>
            <a:r>
              <a:rPr lang="ru-RU" sz="6000" dirty="0" err="1"/>
              <a:t>інструменти</a:t>
            </a:r>
            <a:r>
              <a:rPr lang="ru-RU" sz="6000" dirty="0"/>
              <a:t> </a:t>
            </a:r>
            <a:r>
              <a:rPr lang="en-US" sz="6000" dirty="0"/>
              <a:t/>
            </a:r>
            <a:br>
              <a:rPr lang="en-US" sz="6000" dirty="0"/>
            </a:br>
            <a:r>
              <a:rPr lang="ru-RU" sz="6000" dirty="0"/>
              <a:t>та </a:t>
            </a:r>
            <a:r>
              <a:rPr lang="ru-RU" sz="6000" dirty="0" err="1"/>
              <a:t>технології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797749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r"/>
            <a:r>
              <a:rPr lang="uk-UA" sz="2000" b="1" i="1" dirty="0">
                <a:effectLst/>
              </a:rPr>
              <a:t>Благодійність як ресурс </a:t>
            </a:r>
            <a:r>
              <a:rPr lang="uk-UA" sz="2000" b="1" i="1" dirty="0" err="1">
                <a:effectLst/>
              </a:rPr>
              <a:t>паблік</a:t>
            </a:r>
            <a:r>
              <a:rPr lang="uk-UA" sz="2000" b="1" i="1" dirty="0">
                <a:effectLst/>
              </a:rPr>
              <a:t> </a:t>
            </a:r>
            <a:r>
              <a:rPr lang="uk-UA" sz="2000" b="1" i="1" dirty="0" err="1">
                <a:effectLst/>
              </a:rPr>
              <a:t>рілейшнз</a:t>
            </a:r>
            <a:endParaRPr lang="ru-RU" sz="2000" b="1" i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відсутність суттєвих податкових пільг,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паперова тяганина і «сірий» характер діяльності багатьох організацій. </a:t>
            </a:r>
          </a:p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За результатами опитування, </a:t>
            </a:r>
          </a:p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проведеного в Україні</a:t>
            </a:r>
            <a:r>
              <a:rPr lang="uk-UA" dirty="0">
                <a:solidFill>
                  <a:schemeClr val="tx1"/>
                </a:solidFill>
              </a:rPr>
              <a:t>, </a:t>
            </a: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61% опитаних це морально-етичні причини, </a:t>
            </a: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18% допомагають знайомим особисто, </a:t>
            </a: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16% використовують благодійність у рекламних цілях.</a:t>
            </a: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447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pPr algn="r"/>
            <a:r>
              <a:rPr lang="uk-UA" sz="1800" b="1" i="1" dirty="0">
                <a:effectLst/>
              </a:rPr>
              <a:t>Благодійність як ресурс </a:t>
            </a:r>
            <a:r>
              <a:rPr lang="uk-UA" sz="1800" b="1" i="1" dirty="0" err="1">
                <a:effectLst/>
              </a:rPr>
              <a:t>паблік</a:t>
            </a:r>
            <a:r>
              <a:rPr lang="uk-UA" sz="1800" b="1" i="1" dirty="0">
                <a:effectLst/>
              </a:rPr>
              <a:t> </a:t>
            </a:r>
            <a:r>
              <a:rPr lang="uk-UA" sz="1800" b="1" i="1" dirty="0" err="1">
                <a:effectLst/>
              </a:rPr>
              <a:t>рілейшнз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благодійність українського бізнесу залишається: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особистою справою, не пов'язаною з реальними потребами місцевих громад;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«реактивною», що відповідає на прохання влади, окремих громадян або (рідше) благодійних організацій;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вичікувальною (нехай спочатку знизять податки) і «несамокритичною» (винна держава);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безсистемної (немає благодійної політики: тобто розуміння кому, де, як і в яких розмірах слід допомагати);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не пов'язаної з бізнес-цілями (маркетинг, </a:t>
            </a:r>
            <a:r>
              <a:rPr lang="uk-UA" dirty="0" err="1">
                <a:solidFill>
                  <a:schemeClr val="tx1"/>
                </a:solidFill>
              </a:rPr>
              <a:t>PR</a:t>
            </a:r>
            <a:r>
              <a:rPr lang="uk-UA" dirty="0">
                <a:solidFill>
                  <a:schemeClr val="tx1"/>
                </a:solidFill>
              </a:rPr>
              <a:t>, людські ресурси);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«тихою», не розрахованою на публічне визнання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7996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pPr algn="r"/>
            <a:r>
              <a:rPr lang="uk-UA" sz="1800" b="1" i="1" dirty="0">
                <a:effectLst/>
              </a:rPr>
              <a:t>Благодійність як ресурс </a:t>
            </a:r>
            <a:r>
              <a:rPr lang="uk-UA" sz="1800" b="1" i="1" dirty="0" err="1">
                <a:effectLst/>
              </a:rPr>
              <a:t>паблік</a:t>
            </a:r>
            <a:r>
              <a:rPr lang="uk-UA" sz="1800" b="1" i="1" dirty="0">
                <a:effectLst/>
              </a:rPr>
              <a:t> </a:t>
            </a:r>
            <a:r>
              <a:rPr lang="uk-UA" sz="1800" b="1" i="1" dirty="0" err="1">
                <a:effectLst/>
              </a:rPr>
              <a:t>рілейшнз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 anchor="ctr"/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благодійність може вирішувати </a:t>
            </a:r>
          </a:p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такі завдання комерційних підприємств, як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надання соціальної значущості організації та її діяльності,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просування товарів, ідей, проектів і лідерів,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поліпшення </a:t>
            </a:r>
            <a:r>
              <a:rPr lang="uk-UA" dirty="0" err="1">
                <a:solidFill>
                  <a:schemeClr val="tx1"/>
                </a:solidFill>
              </a:rPr>
              <a:t>внутрішньокорпоративного</a:t>
            </a:r>
            <a:r>
              <a:rPr lang="uk-UA" dirty="0">
                <a:solidFill>
                  <a:schemeClr val="tx1"/>
                </a:solidFill>
              </a:rPr>
              <a:t> клімату,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істотний внесок у рішення конкретних соціальних проблем.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996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pPr algn="r"/>
            <a:r>
              <a:rPr lang="uk-UA" sz="1800" b="1" i="1" dirty="0">
                <a:effectLst/>
              </a:rPr>
              <a:t>Благодійність як ресурс </a:t>
            </a:r>
            <a:r>
              <a:rPr lang="uk-UA" sz="1800" b="1" i="1" dirty="0" err="1">
                <a:effectLst/>
              </a:rPr>
              <a:t>паблік</a:t>
            </a:r>
            <a:r>
              <a:rPr lang="uk-UA" sz="1800" b="1" i="1" dirty="0">
                <a:effectLst/>
              </a:rPr>
              <a:t> </a:t>
            </a:r>
            <a:r>
              <a:rPr lang="uk-UA" sz="1800" b="1" i="1" dirty="0" err="1">
                <a:effectLst/>
              </a:rPr>
              <a:t>рілейшнз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dirty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за допомогою комунікаційного аудиту виявляються соціальні напрями, в просуванні яких компанія хотіла б брати участь.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визначаються канали передачі коштів на благодійні цілі.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розробляється стратегія і план благодійності, а також визначаються результати, які повинні бути досягнуті (за напрямками: результати для підприємства та результати для </a:t>
            </a:r>
            <a:r>
              <a:rPr lang="uk-UA" dirty="0" err="1">
                <a:solidFill>
                  <a:schemeClr val="tx1"/>
                </a:solidFill>
              </a:rPr>
              <a:t>стейкхолдерів</a:t>
            </a:r>
            <a:r>
              <a:rPr lang="uk-UA" dirty="0">
                <a:solidFill>
                  <a:schemeClr val="tx1"/>
                </a:solidFill>
              </a:rPr>
              <a:t>) 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996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pPr algn="r"/>
            <a:r>
              <a:rPr lang="uk-UA" sz="1800" b="1" i="1" dirty="0">
                <a:effectLst/>
              </a:rPr>
              <a:t>Стереотипи та міфи в управлінні суспільними відносинами</a:t>
            </a:r>
            <a:endParaRPr lang="ru-RU" sz="18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Стереотип</a:t>
            </a:r>
            <a:r>
              <a:rPr lang="uk-UA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uk-UA" dirty="0">
                <a:solidFill>
                  <a:schemeClr val="tx1"/>
                </a:solidFill>
              </a:rPr>
              <a:t>цілком певне ставлення споживача до себе, каналів інформації, товарів, послуг, організації та її керівників. </a:t>
            </a: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b="1" i="1" u="sng" dirty="0">
                <a:solidFill>
                  <a:schemeClr val="tx1"/>
                </a:solidFill>
              </a:rPr>
              <a:t>Стереотипи впливають на поведінку людей чином, абсолютно незрозумілим і нелогічним для зовнішнього спостерігача</a:t>
            </a:r>
            <a:r>
              <a:rPr lang="uk-UA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27996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Стереотипи та міфи в управлінні суспільними відносинами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властивості стереотипів</a:t>
            </a:r>
            <a:r>
              <a:rPr lang="uk-UA" dirty="0">
                <a:solidFill>
                  <a:schemeClr val="tx1"/>
                </a:solidFill>
              </a:rPr>
              <a:t>: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стереотипи можуть бути позитивними (за) і негативними (проти) (як правило, негативний стереотип переважає над позитивним);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стереотип конкретніший, ніж потреба;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стереотипи відносяться до сфери почуттів та думок, але їх вплив на вчинки людей величезний.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7182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pPr algn="r"/>
            <a:r>
              <a:rPr lang="uk-UA" sz="1800" b="1" i="1" dirty="0">
                <a:effectLst/>
              </a:rPr>
              <a:t>Стереотипи та міфи в управлінні суспільними відносинами</a:t>
            </a:r>
            <a:endParaRPr lang="ru-RU" sz="18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Міф явище багатозначне, що поєднує в собі </a:t>
            </a:r>
            <a:r>
              <a:rPr lang="uk-UA" b="1" i="1" dirty="0">
                <a:solidFill>
                  <a:schemeClr val="tx1"/>
                </a:solidFill>
              </a:rPr>
              <a:t>два аспекти </a:t>
            </a:r>
          </a:p>
          <a:p>
            <a:r>
              <a:rPr lang="uk-UA" dirty="0">
                <a:solidFill>
                  <a:schemeClr val="tx1"/>
                </a:solidFill>
              </a:rPr>
              <a:t>погляд з минулого або в минуле (діахронічний аспект) </a:t>
            </a:r>
          </a:p>
          <a:p>
            <a:r>
              <a:rPr lang="uk-UA" dirty="0">
                <a:solidFill>
                  <a:schemeClr val="tx1"/>
                </a:solidFill>
              </a:rPr>
              <a:t>засіб пояснення сьогодення (синхронічний аспект).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9962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Стереотипи та міфи в управлінні суспільними відносинами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i="1" dirty="0">
                <a:solidFill>
                  <a:schemeClr val="tx1"/>
                </a:solidFill>
              </a:rPr>
              <a:t>Основні функції міфів:</a:t>
            </a:r>
          </a:p>
          <a:p>
            <a:pPr marL="0" indent="0">
              <a:buNone/>
            </a:pPr>
            <a:endParaRPr lang="ru-RU" b="1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• аксіологічна, чи ціннісна;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• семіотична, або знакова;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• гносеологічна, або пізнавальна;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• комунікаційна.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3912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Стереотипи та міфи в управлінні суспільними відносинами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uk-UA" b="1" i="1" dirty="0">
                <a:solidFill>
                  <a:schemeClr val="tx1"/>
                </a:solidFill>
              </a:rPr>
              <a:t>три складові міфологічного виду комунікації</a:t>
            </a:r>
            <a:r>
              <a:rPr lang="uk-UA" dirty="0">
                <a:solidFill>
                  <a:schemeClr val="tx1"/>
                </a:solidFill>
              </a:rPr>
              <a:t>: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• активізація інформаційних елементів, </a:t>
            </a:r>
            <a:r>
              <a:rPr lang="uk-UA" dirty="0" err="1">
                <a:solidFill>
                  <a:schemeClr val="tx1"/>
                </a:solidFill>
              </a:rPr>
              <a:t>якіх</a:t>
            </a:r>
            <a:r>
              <a:rPr lang="uk-UA" dirty="0">
                <a:solidFill>
                  <a:schemeClr val="tx1"/>
                </a:solidFill>
              </a:rPr>
              <a:t> не було усвідомлено;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• неможливість для аудиторії відкинути ці елементи;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• відносна простота міфу. 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659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04056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Стереотипи та міфи в управлінні суспільними відносинами</a:t>
            </a:r>
            <a:endParaRPr lang="ru-RU" sz="18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uk-UA" b="1" i="1" dirty="0">
                <a:solidFill>
                  <a:schemeClr val="tx1"/>
                </a:solidFill>
              </a:rPr>
              <a:t>Основними умовами успішної соціалізації міфу є</a:t>
            </a:r>
            <a:r>
              <a:rPr lang="uk-UA" dirty="0">
                <a:solidFill>
                  <a:schemeClr val="tx1"/>
                </a:solidFill>
              </a:rPr>
              <a:t>: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• збіг кодів джерела (оповідача) та реципієнтів;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• відповідність оповідача образу;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• рівень інтенсивності впливу, що забезпечує утримання уваги реципієнтів.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3173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>
                <a:solidFill>
                  <a:schemeClr val="tx1"/>
                </a:solidFill>
              </a:rPr>
              <a:t>ПЛАН</a:t>
            </a:r>
            <a:endParaRPr lang="ru-RU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Засоби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реалізації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завдань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Представницькі</a:t>
            </a:r>
            <a:r>
              <a:rPr lang="ru-RU" dirty="0">
                <a:solidFill>
                  <a:schemeClr val="tx1"/>
                </a:solidFill>
              </a:rPr>
              <a:t> заходи.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Промови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публічні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виступи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ділові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бесіди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Благодійність</a:t>
            </a:r>
            <a:r>
              <a:rPr lang="ru-RU" dirty="0">
                <a:solidFill>
                  <a:schemeClr val="tx1"/>
                </a:solidFill>
              </a:rPr>
              <a:t> як ресурс </a:t>
            </a:r>
            <a:r>
              <a:rPr lang="ru-RU" dirty="0" err="1">
                <a:solidFill>
                  <a:schemeClr val="tx1"/>
                </a:solidFill>
              </a:rPr>
              <a:t>паблік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рілейшнз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Стереотипи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міфи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управлінні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суспільними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відносинами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Скандали</a:t>
            </a:r>
            <a:r>
              <a:rPr lang="ru-RU" dirty="0">
                <a:solidFill>
                  <a:schemeClr val="tx1"/>
                </a:solidFill>
              </a:rPr>
              <a:t> та чутки в </a:t>
            </a:r>
            <a:r>
              <a:rPr lang="en-US" dirty="0">
                <a:solidFill>
                  <a:schemeClr val="tx1"/>
                </a:solidFill>
              </a:rPr>
              <a:t>PR</a:t>
            </a:r>
            <a:r>
              <a:rPr lang="ru-RU" dirty="0">
                <a:solidFill>
                  <a:schemeClr val="tx1"/>
                </a:solidFill>
              </a:rPr>
              <a:t>-</a:t>
            </a:r>
            <a:r>
              <a:rPr lang="ru-RU" dirty="0" err="1">
                <a:solidFill>
                  <a:schemeClr val="tx1"/>
                </a:solidFill>
              </a:rPr>
              <a:t>роботі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Організація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спеціальних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подій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PR </a:t>
            </a:r>
            <a:r>
              <a:rPr lang="ru-RU" dirty="0">
                <a:solidFill>
                  <a:schemeClr val="tx1"/>
                </a:solidFill>
              </a:rPr>
              <a:t>-робота у </a:t>
            </a:r>
            <a:r>
              <a:rPr lang="ru-RU" dirty="0" err="1">
                <a:solidFill>
                  <a:schemeClr val="tx1"/>
                </a:solidFill>
              </a:rPr>
              <a:t>віртуальному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просторі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9822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432048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Стереотипи та міфи в управлінні суспільними відносинами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uk-UA" b="1" i="1" dirty="0">
                <a:solidFill>
                  <a:schemeClr val="tx1"/>
                </a:solidFill>
              </a:rPr>
              <a:t>Соціалізація міфу складається з чотирьох послідовних етапів:</a:t>
            </a:r>
            <a:endParaRPr lang="ru-RU" b="1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1. Етап «виведення імені».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2. Етап «формування розуміння».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3. Етап «міфологізації».</a:t>
            </a: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4. Етап «</a:t>
            </a:r>
            <a:r>
              <a:rPr lang="uk-UA" dirty="0" err="1">
                <a:solidFill>
                  <a:schemeClr val="tx1"/>
                </a:solidFill>
              </a:rPr>
              <a:t>деміфологізації</a:t>
            </a:r>
            <a:r>
              <a:rPr lang="uk-UA" dirty="0">
                <a:solidFill>
                  <a:schemeClr val="tx1"/>
                </a:solidFill>
              </a:rPr>
              <a:t>».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92915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Стереотипи та міфи в управлінні суспільними відносинами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b="1" i="1" dirty="0">
                <a:solidFill>
                  <a:schemeClr val="tx1"/>
                </a:solidFill>
              </a:rPr>
              <a:t>найбільш поширені елементи міфологічного </a:t>
            </a:r>
            <a:r>
              <a:rPr lang="uk-UA" b="1" i="1" dirty="0" err="1">
                <a:solidFill>
                  <a:schemeClr val="tx1"/>
                </a:solidFill>
              </a:rPr>
              <a:t>сюжетоскладання</a:t>
            </a:r>
            <a:r>
              <a:rPr lang="uk-UA" b="1" i="1" dirty="0">
                <a:solidFill>
                  <a:schemeClr val="tx1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Міфологема Зірки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Міфологема про створення світу.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Міфологема "Американська мрія".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Солярні міфи.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Символічне народження.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Символічна смерть.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Календарні культи.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64668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pPr algn="r"/>
            <a:r>
              <a:rPr lang="uk-UA" sz="1800" b="1" i="1" dirty="0">
                <a:effectLst/>
              </a:rPr>
              <a:t>Скандали та чутки в </a:t>
            </a:r>
            <a:r>
              <a:rPr lang="en-US" sz="1800" b="1" i="1" dirty="0">
                <a:effectLst/>
              </a:rPr>
              <a:t>PR</a:t>
            </a:r>
            <a:r>
              <a:rPr lang="uk-UA" sz="1800" b="1" i="1" dirty="0">
                <a:effectLst/>
              </a:rPr>
              <a:t>-роботі</a:t>
            </a:r>
            <a:endParaRPr lang="ru-RU" sz="18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Скандал </a:t>
            </a:r>
          </a:p>
          <a:p>
            <a:pPr marL="0" indent="0" algn="ctr">
              <a:buNone/>
            </a:pPr>
            <a:r>
              <a:rPr lang="uk-UA" dirty="0">
                <a:solidFill>
                  <a:schemeClr val="tx1"/>
                </a:solidFill>
              </a:rPr>
              <a:t>неординарна подія, що виходить за межі стандартної логіки та уявлень про організацію». </a:t>
            </a:r>
          </a:p>
          <a:p>
            <a:pPr marL="0" indent="0" algn="ctr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Скандал як інструмент </a:t>
            </a:r>
            <a:r>
              <a:rPr lang="en-US" b="1" dirty="0">
                <a:solidFill>
                  <a:schemeClr val="tx1"/>
                </a:solidFill>
              </a:rPr>
              <a:t>PR</a:t>
            </a:r>
            <a:r>
              <a:rPr lang="uk-UA" b="1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uk-UA" dirty="0">
                <a:solidFill>
                  <a:schemeClr val="tx1"/>
                </a:solidFill>
              </a:rPr>
              <a:t>це акція або їх серія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подій, що викликали сильний резонанс у ЗМІ та суспільній свідомості. </a:t>
            </a: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Скандальна подія може бути як </a:t>
            </a:r>
            <a:r>
              <a:rPr lang="uk-UA" b="1" i="1" dirty="0">
                <a:solidFill>
                  <a:schemeClr val="tx1"/>
                </a:solidFill>
              </a:rPr>
              <a:t>епатажною</a:t>
            </a:r>
            <a:r>
              <a:rPr lang="uk-UA" dirty="0">
                <a:solidFill>
                  <a:schemeClr val="tx1"/>
                </a:solidFill>
              </a:rPr>
              <a:t>, так і досить </a:t>
            </a:r>
            <a:r>
              <a:rPr lang="uk-UA" b="1" i="1" dirty="0">
                <a:solidFill>
                  <a:schemeClr val="tx1"/>
                </a:solidFill>
              </a:rPr>
              <a:t>респектабельною</a:t>
            </a:r>
            <a:r>
              <a:rPr lang="uk-UA" dirty="0">
                <a:solidFill>
                  <a:schemeClr val="tx1"/>
                </a:solidFill>
              </a:rPr>
              <a:t>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9962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pPr algn="r"/>
            <a:r>
              <a:rPr lang="uk-UA" sz="1800" b="1" i="1" dirty="0">
                <a:effectLst/>
              </a:rPr>
              <a:t>Скандали та чутки в </a:t>
            </a:r>
            <a:r>
              <a:rPr lang="en-US" sz="1800" b="1" i="1" dirty="0">
                <a:effectLst/>
              </a:rPr>
              <a:t>PR</a:t>
            </a:r>
            <a:r>
              <a:rPr lang="uk-UA" sz="1800" b="1" i="1" dirty="0">
                <a:effectLst/>
              </a:rPr>
              <a:t>-роботі</a:t>
            </a:r>
            <a:endParaRPr lang="ru-RU" sz="18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Чутки – елемент усної комунікації, який характеризується рядом властивостей. 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передаються як інформація, що відповідає дійсності. 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інформація завжди </a:t>
            </a:r>
            <a:r>
              <a:rPr lang="uk-UA" dirty="0" err="1"/>
              <a:t>емоційно</a:t>
            </a:r>
            <a:r>
              <a:rPr lang="uk-UA" dirty="0"/>
              <a:t> забарвлена. </a:t>
            </a:r>
          </a:p>
        </p:txBody>
      </p:sp>
    </p:spTree>
    <p:extLst>
      <p:ext uri="{BB962C8B-B14F-4D97-AF65-F5344CB8AC3E}">
        <p14:creationId xmlns:p14="http://schemas.microsoft.com/office/powerpoint/2010/main" val="7279962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Скандали та чутки в </a:t>
            </a:r>
            <a:r>
              <a:rPr lang="en-US" sz="1800" b="1" i="1" dirty="0">
                <a:effectLst/>
              </a:rPr>
              <a:t>PR</a:t>
            </a:r>
            <a:r>
              <a:rPr lang="uk-UA" sz="1800" b="1" i="1" dirty="0">
                <a:effectLst/>
              </a:rPr>
              <a:t>-роботі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b="1" i="1" dirty="0"/>
              <a:t>За </a:t>
            </a:r>
            <a:r>
              <a:rPr lang="ru-RU" b="1" i="1" dirty="0" err="1"/>
              <a:t>походженням</a:t>
            </a:r>
            <a:r>
              <a:rPr lang="ru-RU" b="1" i="1" dirty="0"/>
              <a:t>: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спонтанні</a:t>
            </a:r>
            <a:r>
              <a:rPr lang="ru-RU" dirty="0"/>
              <a:t> чутки (</a:t>
            </a:r>
            <a:r>
              <a:rPr lang="ru-RU" dirty="0" err="1"/>
              <a:t>стихійно</a:t>
            </a:r>
            <a:r>
              <a:rPr lang="ru-RU" dirty="0"/>
              <a:t> </a:t>
            </a:r>
            <a:r>
              <a:rPr lang="ru-RU" dirty="0" err="1"/>
              <a:t>виникли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сфабриковані</a:t>
            </a:r>
            <a:r>
              <a:rPr lang="ru-RU" dirty="0"/>
              <a:t> чутки (шляхом </a:t>
            </a:r>
            <a:r>
              <a:rPr lang="ru-RU" dirty="0" err="1"/>
              <a:t>створення</a:t>
            </a:r>
            <a:r>
              <a:rPr lang="ru-RU" dirty="0"/>
              <a:t> штучного </a:t>
            </a:r>
            <a:r>
              <a:rPr lang="ru-RU" dirty="0" err="1"/>
              <a:t>інтересу</a:t>
            </a:r>
            <a:r>
              <a:rPr lang="ru-RU" dirty="0"/>
              <a:t>).</a:t>
            </a:r>
            <a:endParaRPr lang="en-US" dirty="0"/>
          </a:p>
          <a:p>
            <a:pPr marL="0" indent="0">
              <a:buNone/>
            </a:pPr>
            <a:r>
              <a:rPr lang="ru-RU" b="1" i="1" dirty="0"/>
              <a:t>За </a:t>
            </a:r>
            <a:r>
              <a:rPr lang="ru-RU" b="1" i="1" dirty="0" err="1"/>
              <a:t>ступенем</a:t>
            </a:r>
            <a:r>
              <a:rPr lang="ru-RU" b="1" i="1" dirty="0"/>
              <a:t> </a:t>
            </a:r>
            <a:r>
              <a:rPr lang="ru-RU" b="1" i="1" dirty="0" err="1"/>
              <a:t>небезпеки</a:t>
            </a:r>
            <a:r>
              <a:rPr lang="ru-RU" b="1" i="1" dirty="0"/>
              <a:t>:</a:t>
            </a:r>
          </a:p>
          <a:p>
            <a:pPr marL="0" indent="0">
              <a:buNone/>
            </a:pPr>
            <a:r>
              <a:rPr lang="ru-RU" dirty="0"/>
              <a:t>• "</a:t>
            </a:r>
            <a:r>
              <a:rPr lang="ru-RU" dirty="0" err="1"/>
              <a:t>хороші</a:t>
            </a:r>
            <a:r>
              <a:rPr lang="ru-RU" dirty="0"/>
              <a:t>" чутки (з </a:t>
            </a:r>
            <a:r>
              <a:rPr lang="ru-RU" dirty="0" err="1"/>
              <a:t>позитивним</a:t>
            </a:r>
            <a:r>
              <a:rPr lang="ru-RU" dirty="0"/>
              <a:t> </a:t>
            </a:r>
            <a:r>
              <a:rPr lang="ru-RU" dirty="0" err="1"/>
              <a:t>ефектом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• "</a:t>
            </a:r>
            <a:r>
              <a:rPr lang="ru-RU" dirty="0" err="1"/>
              <a:t>погані</a:t>
            </a:r>
            <a:r>
              <a:rPr lang="ru-RU" dirty="0"/>
              <a:t>" чутки (з </a:t>
            </a:r>
            <a:r>
              <a:rPr lang="ru-RU" dirty="0" err="1"/>
              <a:t>наслідками</a:t>
            </a:r>
            <a:r>
              <a:rPr lang="ru-RU" dirty="0"/>
              <a:t> деструктивного характеру).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3319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Скандали та чутки в </a:t>
            </a:r>
            <a:r>
              <a:rPr lang="en-US" sz="1800" b="1" i="1" dirty="0">
                <a:effectLst/>
              </a:rPr>
              <a:t>PR</a:t>
            </a:r>
            <a:r>
              <a:rPr lang="uk-UA" sz="1800" b="1" i="1" dirty="0">
                <a:effectLst/>
              </a:rPr>
              <a:t>-роботі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i="1" dirty="0"/>
              <a:t>За </a:t>
            </a:r>
            <a:r>
              <a:rPr lang="ru-RU" b="1" i="1" dirty="0" err="1"/>
              <a:t>експресивною</a:t>
            </a:r>
            <a:r>
              <a:rPr lang="ru-RU" b="1" i="1" dirty="0"/>
              <a:t> характеристикою 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• чутки-</a:t>
            </a:r>
            <a:r>
              <a:rPr lang="ru-RU" dirty="0" err="1"/>
              <a:t>бажання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• чутки-</a:t>
            </a:r>
            <a:r>
              <a:rPr lang="ru-RU" dirty="0" err="1"/>
              <a:t>лякалки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агресивний</a:t>
            </a:r>
            <a:r>
              <a:rPr lang="ru-RU" dirty="0"/>
              <a:t> слух </a:t>
            </a:r>
            <a:r>
              <a:rPr lang="ru-RU" dirty="0" err="1"/>
              <a:t>або</a:t>
            </a:r>
            <a:r>
              <a:rPr lang="ru-RU" dirty="0"/>
              <a:t> слух-</a:t>
            </a:r>
            <a:r>
              <a:rPr lang="ru-RU" dirty="0" err="1"/>
              <a:t>розділювач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• чутки-думки.</a:t>
            </a:r>
            <a:endParaRPr lang="en-US" dirty="0"/>
          </a:p>
          <a:p>
            <a:pPr marL="0" indent="0">
              <a:buNone/>
            </a:pPr>
            <a:r>
              <a:rPr lang="ru-RU" b="1" i="1" dirty="0"/>
              <a:t>За </a:t>
            </a:r>
            <a:r>
              <a:rPr lang="ru-RU" b="1" i="1" dirty="0" err="1"/>
              <a:t>інформаційною</a:t>
            </a:r>
            <a:r>
              <a:rPr lang="ru-RU" b="1" i="1" dirty="0"/>
              <a:t> характеристикою 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• абсолютно </a:t>
            </a:r>
            <a:r>
              <a:rPr lang="ru-RU" dirty="0" err="1"/>
              <a:t>недостовірні</a:t>
            </a:r>
            <a:r>
              <a:rPr lang="ru-RU" dirty="0"/>
              <a:t> чутки ;</a:t>
            </a:r>
          </a:p>
          <a:p>
            <a:pPr marL="0" indent="0">
              <a:buNone/>
            </a:pPr>
            <a:r>
              <a:rPr lang="ru-RU" dirty="0"/>
              <a:t>• чутки </a:t>
            </a:r>
            <a:r>
              <a:rPr lang="ru-RU" dirty="0" err="1"/>
              <a:t>недостовірні</a:t>
            </a:r>
            <a:r>
              <a:rPr lang="ru-RU" dirty="0"/>
              <a:t>, з </a:t>
            </a:r>
            <a:r>
              <a:rPr lang="ru-RU" dirty="0" err="1"/>
              <a:t>елементами</a:t>
            </a:r>
            <a:r>
              <a:rPr lang="ru-RU" dirty="0"/>
              <a:t> </a:t>
            </a:r>
            <a:r>
              <a:rPr lang="ru-RU" dirty="0" err="1"/>
              <a:t>правдоподібності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• чутки </a:t>
            </a:r>
            <a:r>
              <a:rPr lang="ru-RU" dirty="0" err="1"/>
              <a:t>достовірні</a:t>
            </a:r>
            <a:r>
              <a:rPr lang="ru-RU" dirty="0"/>
              <a:t>, з </a:t>
            </a:r>
            <a:r>
              <a:rPr lang="ru-RU" dirty="0" err="1"/>
              <a:t>елементами</a:t>
            </a:r>
            <a:r>
              <a:rPr lang="ru-RU" dirty="0"/>
              <a:t> </a:t>
            </a:r>
            <a:r>
              <a:rPr lang="ru-RU" dirty="0" err="1"/>
              <a:t>неправдоподібності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близькі</a:t>
            </a:r>
            <a:r>
              <a:rPr lang="ru-RU" dirty="0"/>
              <a:t> до </a:t>
            </a:r>
            <a:r>
              <a:rPr lang="ru-RU" dirty="0" err="1"/>
              <a:t>дійсності</a:t>
            </a:r>
            <a:r>
              <a:rPr lang="ru-RU" dirty="0"/>
              <a:t> чутки.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17286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/>
          <a:lstStyle/>
          <a:p>
            <a:r>
              <a:rPr lang="uk-UA" sz="1800" b="1" i="1" dirty="0">
                <a:effectLst/>
              </a:rPr>
              <a:t>Скандали та чутки в </a:t>
            </a:r>
            <a:r>
              <a:rPr lang="en-US" sz="1800" b="1" i="1" dirty="0">
                <a:effectLst/>
              </a:rPr>
              <a:t>PR</a:t>
            </a:r>
            <a:r>
              <a:rPr lang="uk-UA" sz="1800" b="1" i="1" dirty="0">
                <a:effectLst/>
              </a:rPr>
              <a:t>-роботі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. </a:t>
            </a:r>
            <a:r>
              <a:rPr lang="ru-RU" b="1" i="1" dirty="0"/>
              <a:t>За </a:t>
            </a:r>
            <a:r>
              <a:rPr lang="ru-RU" b="1" i="1" dirty="0" err="1"/>
              <a:t>просторовою</a:t>
            </a:r>
            <a:r>
              <a:rPr lang="ru-RU" b="1" i="1" dirty="0"/>
              <a:t> характеристикою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а) </a:t>
            </a:r>
            <a:r>
              <a:rPr lang="ru-RU" dirty="0" err="1"/>
              <a:t>територіальний</a:t>
            </a:r>
            <a:r>
              <a:rPr lang="ru-RU" dirty="0"/>
              <a:t> (</a:t>
            </a:r>
            <a:r>
              <a:rPr lang="ru-RU" dirty="0" err="1"/>
              <a:t>географічний</a:t>
            </a:r>
            <a:r>
              <a:rPr lang="ru-RU" dirty="0"/>
              <a:t>) </a:t>
            </a:r>
            <a:r>
              <a:rPr lang="ru-RU" dirty="0" err="1"/>
              <a:t>простір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вузьколокальні</a:t>
            </a:r>
            <a:r>
              <a:rPr lang="ru-RU" dirty="0"/>
              <a:t> чутки (</a:t>
            </a:r>
            <a:r>
              <a:rPr lang="ru-RU" dirty="0" err="1"/>
              <a:t>циркулюють</a:t>
            </a:r>
            <a:r>
              <a:rPr lang="ru-RU" dirty="0"/>
              <a:t> у рамках </a:t>
            </a:r>
            <a:r>
              <a:rPr lang="ru-RU" dirty="0" err="1"/>
              <a:t>підрозділів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, </a:t>
            </a:r>
            <a:r>
              <a:rPr lang="ru-RU" dirty="0" err="1"/>
              <a:t>малих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корпоративні</a:t>
            </a:r>
            <a:r>
              <a:rPr lang="ru-RU" dirty="0"/>
              <a:t> чутки (</a:t>
            </a:r>
            <a:r>
              <a:rPr lang="ru-RU" dirty="0" err="1"/>
              <a:t>надбання</a:t>
            </a:r>
            <a:r>
              <a:rPr lang="ru-RU" dirty="0"/>
              <a:t>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• чутки у </a:t>
            </a:r>
            <a:r>
              <a:rPr lang="ru-RU" dirty="0" err="1"/>
              <a:t>бізнес-середовищі</a:t>
            </a:r>
            <a:r>
              <a:rPr lang="ru-RU" dirty="0"/>
              <a:t> (те, </a:t>
            </a:r>
            <a:r>
              <a:rPr lang="ru-RU" dirty="0" err="1"/>
              <a:t>чим</a:t>
            </a:r>
            <a:r>
              <a:rPr lang="ru-RU" dirty="0"/>
              <a:t> </a:t>
            </a:r>
            <a:r>
              <a:rPr lang="ru-RU" dirty="0" err="1"/>
              <a:t>живе</a:t>
            </a:r>
            <a:r>
              <a:rPr lang="ru-RU" dirty="0"/>
              <a:t> вся </a:t>
            </a:r>
            <a:r>
              <a:rPr lang="ru-RU" dirty="0" err="1"/>
              <a:t>галузь</a:t>
            </a:r>
            <a:r>
              <a:rPr lang="ru-RU" dirty="0"/>
              <a:t>, </a:t>
            </a:r>
            <a:r>
              <a:rPr lang="ru-RU" dirty="0" err="1"/>
              <a:t>ринок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• </a:t>
            </a:r>
            <a:r>
              <a:rPr lang="ru-RU" dirty="0" err="1"/>
              <a:t>глобальні</a:t>
            </a:r>
            <a:r>
              <a:rPr lang="ru-RU" dirty="0"/>
              <a:t> чутки (чутки </a:t>
            </a:r>
            <a:r>
              <a:rPr lang="ru-RU" dirty="0" err="1"/>
              <a:t>потрапляють</a:t>
            </a:r>
            <a:r>
              <a:rPr lang="ru-RU" dirty="0"/>
              <a:t> у </a:t>
            </a:r>
            <a:r>
              <a:rPr lang="ru-RU" dirty="0" err="1"/>
              <a:t>полі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ззовні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/>
              <a:t>б) </a:t>
            </a:r>
            <a:r>
              <a:rPr lang="ru-RU" dirty="0" err="1"/>
              <a:t>соціальний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91719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Скандали та чутки в </a:t>
            </a:r>
            <a:r>
              <a:rPr lang="en-US" sz="1800" b="1" i="1" dirty="0">
                <a:effectLst/>
              </a:rPr>
              <a:t>PR</a:t>
            </a:r>
            <a:r>
              <a:rPr lang="uk-UA" sz="1800" b="1" i="1" dirty="0">
                <a:effectLst/>
              </a:rPr>
              <a:t>-роботі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i="1" dirty="0"/>
              <a:t>За часовою характеристикою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а) </a:t>
            </a:r>
            <a:r>
              <a:rPr lang="ru-RU" dirty="0" err="1"/>
              <a:t>актуальність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б) час </a:t>
            </a:r>
            <a:r>
              <a:rPr lang="ru-RU" dirty="0" err="1"/>
              <a:t>події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сюжетом слуху:</a:t>
            </a:r>
          </a:p>
          <a:p>
            <a:pPr marL="0" indent="0">
              <a:buNone/>
            </a:pPr>
            <a:r>
              <a:rPr lang="ru-RU" dirty="0"/>
              <a:t>• чутки про </a:t>
            </a:r>
            <a:r>
              <a:rPr lang="ru-RU" dirty="0" err="1"/>
              <a:t>минуле</a:t>
            </a:r>
            <a:r>
              <a:rPr lang="ru-RU" dirty="0"/>
              <a:t> (</a:t>
            </a:r>
            <a:r>
              <a:rPr lang="ru-RU" dirty="0" err="1"/>
              <a:t>несуть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про </a:t>
            </a:r>
            <a:r>
              <a:rPr lang="ru-RU" dirty="0" err="1"/>
              <a:t>накопичений</a:t>
            </a:r>
            <a:r>
              <a:rPr lang="ru-RU" dirty="0"/>
              <a:t>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спільністю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і </a:t>
            </a:r>
            <a:r>
              <a:rPr lang="ru-RU" dirty="0" err="1"/>
              <a:t>орієнтують</a:t>
            </a:r>
            <a:r>
              <a:rPr lang="ru-RU" dirty="0"/>
              <a:t> людей на </a:t>
            </a:r>
            <a:r>
              <a:rPr lang="ru-RU" dirty="0" err="1"/>
              <a:t>прийняту</a:t>
            </a:r>
            <a:r>
              <a:rPr lang="ru-RU" dirty="0"/>
              <a:t> </a:t>
            </a:r>
            <a:r>
              <a:rPr lang="ru-RU" dirty="0" err="1"/>
              <a:t>поведінку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• чутки про </a:t>
            </a:r>
            <a:r>
              <a:rPr lang="ru-RU" dirty="0" err="1"/>
              <a:t>сьогодення</a:t>
            </a:r>
            <a:r>
              <a:rPr lang="ru-RU" dirty="0"/>
              <a:t> (</a:t>
            </a:r>
            <a:r>
              <a:rPr lang="ru-RU" dirty="0" err="1"/>
              <a:t>поточна</a:t>
            </a:r>
            <a:r>
              <a:rPr lang="ru-RU" dirty="0"/>
              <a:t> </a:t>
            </a:r>
            <a:r>
              <a:rPr lang="ru-RU" dirty="0" err="1"/>
              <a:t>ситуація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• чутки про </a:t>
            </a:r>
            <a:r>
              <a:rPr lang="ru-RU" dirty="0" err="1"/>
              <a:t>майбутнє</a:t>
            </a:r>
            <a:r>
              <a:rPr lang="ru-RU" dirty="0"/>
              <a:t> (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готувати</a:t>
            </a:r>
            <a:r>
              <a:rPr lang="ru-RU" dirty="0"/>
              <a:t> </a:t>
            </a:r>
            <a:r>
              <a:rPr lang="ru-RU" dirty="0" err="1"/>
              <a:t>соціум</a:t>
            </a:r>
            <a:r>
              <a:rPr lang="ru-RU" dirty="0"/>
              <a:t> до </a:t>
            </a:r>
            <a:r>
              <a:rPr lang="ru-RU" dirty="0" err="1"/>
              <a:t>очікуваних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/>
              <a:t>в)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чуток:</a:t>
            </a:r>
          </a:p>
          <a:p>
            <a:pPr marL="0" indent="0">
              <a:buNone/>
            </a:pPr>
            <a:r>
              <a:rPr lang="ru-RU" dirty="0"/>
              <a:t>• чутки </a:t>
            </a:r>
            <a:r>
              <a:rPr lang="ru-RU" dirty="0" err="1"/>
              <a:t>бурхливі</a:t>
            </a:r>
            <a:r>
              <a:rPr lang="ru-RU" dirty="0"/>
              <a:t> (</a:t>
            </a:r>
            <a:r>
              <a:rPr lang="ru-RU" dirty="0" err="1"/>
              <a:t>повідомлення</a:t>
            </a:r>
            <a:r>
              <a:rPr lang="ru-RU" dirty="0"/>
              <a:t> з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«</a:t>
            </a:r>
            <a:r>
              <a:rPr lang="ru-RU" dirty="0" err="1"/>
              <a:t>самотрансльованості</a:t>
            </a:r>
            <a:r>
              <a:rPr lang="ru-RU" dirty="0"/>
              <a:t>»);</a:t>
            </a:r>
          </a:p>
          <a:p>
            <a:pPr marL="0" indent="0">
              <a:buNone/>
            </a:pPr>
            <a:r>
              <a:rPr lang="ru-RU" dirty="0"/>
              <a:t>• чутки </a:t>
            </a:r>
            <a:r>
              <a:rPr lang="ru-RU" dirty="0" err="1"/>
              <a:t>латентні</a:t>
            </a:r>
            <a:r>
              <a:rPr lang="ru-RU" dirty="0"/>
              <a:t> (</a:t>
            </a:r>
            <a:r>
              <a:rPr lang="ru-RU" dirty="0" err="1"/>
              <a:t>довгий</a:t>
            </a:r>
            <a:r>
              <a:rPr lang="ru-RU" dirty="0"/>
              <a:t> час </a:t>
            </a:r>
            <a:r>
              <a:rPr lang="ru-RU" dirty="0" err="1"/>
              <a:t>можуть</a:t>
            </a:r>
            <a:r>
              <a:rPr lang="ru-RU" dirty="0"/>
              <a:t> себе </a:t>
            </a:r>
            <a:r>
              <a:rPr lang="ru-RU" dirty="0" err="1"/>
              <a:t>ніяк</a:t>
            </a:r>
            <a:r>
              <a:rPr lang="ru-RU" dirty="0"/>
              <a:t> не </a:t>
            </a:r>
            <a:r>
              <a:rPr lang="ru-RU" dirty="0" err="1"/>
              <a:t>виявляти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важче</a:t>
            </a:r>
            <a:r>
              <a:rPr lang="ru-RU" dirty="0"/>
              <a:t> </a:t>
            </a:r>
            <a:r>
              <a:rPr lang="ru-RU" dirty="0" err="1"/>
              <a:t>виявити</a:t>
            </a:r>
            <a:r>
              <a:rPr lang="ru-RU" dirty="0"/>
              <a:t> і складно </a:t>
            </a:r>
            <a:r>
              <a:rPr lang="ru-RU" dirty="0" err="1"/>
              <a:t>спростувати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1635117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Скандали та чутки в </a:t>
            </a:r>
            <a:r>
              <a:rPr lang="en-US" sz="1800" b="1" i="1" dirty="0">
                <a:effectLst/>
              </a:rPr>
              <a:t>PR</a:t>
            </a:r>
            <a:r>
              <a:rPr lang="uk-UA" sz="1800" b="1" i="1" dirty="0">
                <a:effectLst/>
              </a:rPr>
              <a:t>-роботі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err="1"/>
              <a:t>чинники</a:t>
            </a:r>
            <a:r>
              <a:rPr lang="ru-RU" b="1" dirty="0"/>
              <a:t> </a:t>
            </a:r>
            <a:r>
              <a:rPr lang="ru-RU" b="1" dirty="0" err="1"/>
              <a:t>поширення</a:t>
            </a:r>
            <a:r>
              <a:rPr lang="ru-RU" b="1" dirty="0"/>
              <a:t> чуток</a:t>
            </a:r>
            <a:endParaRPr lang="en-US" b="1" i="1" dirty="0"/>
          </a:p>
          <a:p>
            <a:pPr marL="0" indent="0">
              <a:buNone/>
            </a:pPr>
            <a:r>
              <a:rPr lang="ru-RU" b="1" i="1" dirty="0" err="1"/>
              <a:t>значимість</a:t>
            </a:r>
            <a:r>
              <a:rPr lang="ru-RU" b="1" i="1" dirty="0"/>
              <a:t> для </a:t>
            </a:r>
            <a:r>
              <a:rPr lang="ru-RU" b="1" i="1" dirty="0" err="1"/>
              <a:t>аудиторії</a:t>
            </a:r>
            <a:r>
              <a:rPr lang="ru-RU" b="1" i="1" dirty="0"/>
              <a:t> </a:t>
            </a:r>
            <a:r>
              <a:rPr lang="ru-RU" b="1" i="1" dirty="0" err="1"/>
              <a:t>певної</a:t>
            </a:r>
            <a:r>
              <a:rPr lang="ru-RU" b="1" i="1" dirty="0"/>
              <a:t> теми </a:t>
            </a:r>
            <a:r>
              <a:rPr lang="en-US" b="1" i="1" dirty="0"/>
              <a:t> </a:t>
            </a:r>
            <a:r>
              <a:rPr lang="ru-RU" dirty="0" err="1"/>
              <a:t>Критерієм</a:t>
            </a:r>
            <a:r>
              <a:rPr lang="ru-RU" dirty="0"/>
              <a:t> </a:t>
            </a:r>
            <a:r>
              <a:rPr lang="ru-RU" dirty="0" err="1"/>
              <a:t>значущості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та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настрій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 є те,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вона </a:t>
            </a:r>
            <a:r>
              <a:rPr lang="ru-RU" dirty="0" err="1"/>
              <a:t>стосується</a:t>
            </a:r>
            <a:r>
              <a:rPr lang="ru-RU" dirty="0"/>
              <a:t> </a:t>
            </a:r>
            <a:r>
              <a:rPr lang="ru-RU" dirty="0" err="1"/>
              <a:t>життєдіяльності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(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і т. д.). </a:t>
            </a:r>
          </a:p>
          <a:p>
            <a:pPr marL="0" indent="0">
              <a:buNone/>
            </a:pPr>
            <a:r>
              <a:rPr lang="ru-RU" b="1" i="1" dirty="0" err="1"/>
              <a:t>Дефіцит</a:t>
            </a:r>
            <a:r>
              <a:rPr lang="ru-RU" b="1" i="1" dirty="0"/>
              <a:t> </a:t>
            </a:r>
            <a:r>
              <a:rPr lang="ru-RU" b="1" i="1" dirty="0" err="1"/>
              <a:t>надійної</a:t>
            </a:r>
            <a:r>
              <a:rPr lang="ru-RU" b="1" i="1" dirty="0"/>
              <a:t> </a:t>
            </a:r>
            <a:r>
              <a:rPr lang="ru-RU" b="1" i="1" dirty="0" err="1"/>
              <a:t>інформації</a:t>
            </a:r>
            <a:r>
              <a:rPr lang="ru-RU" b="1" i="1" dirty="0"/>
              <a:t> - </a:t>
            </a:r>
            <a:r>
              <a:rPr lang="ru-RU" b="1" i="1" dirty="0" err="1"/>
              <a:t>суб'єктивна</a:t>
            </a:r>
            <a:r>
              <a:rPr lang="ru-RU" b="1" i="1" dirty="0"/>
              <a:t> характеристика. </a:t>
            </a:r>
            <a:r>
              <a:rPr lang="ru-RU" dirty="0" err="1"/>
              <a:t>Інформаційний</a:t>
            </a:r>
            <a:r>
              <a:rPr lang="ru-RU" dirty="0"/>
              <a:t> </a:t>
            </a:r>
            <a:r>
              <a:rPr lang="ru-RU" dirty="0" err="1"/>
              <a:t>дефіцит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обумовлений</a:t>
            </a:r>
            <a:r>
              <a:rPr lang="ru-RU" dirty="0"/>
              <a:t> </a:t>
            </a:r>
            <a:r>
              <a:rPr lang="ru-RU" dirty="0" err="1"/>
              <a:t>відсутністю</a:t>
            </a:r>
            <a:r>
              <a:rPr lang="ru-RU" dirty="0"/>
              <a:t>, </a:t>
            </a:r>
            <a:r>
              <a:rPr lang="ru-RU" dirty="0" err="1"/>
              <a:t>недостатністю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суперечливістю</a:t>
            </a:r>
            <a:r>
              <a:rPr lang="ru-RU" dirty="0"/>
              <a:t> </a:t>
            </a:r>
            <a:r>
              <a:rPr lang="ru-RU" dirty="0" err="1"/>
              <a:t>офіційних</a:t>
            </a:r>
            <a:r>
              <a:rPr lang="ru-RU" dirty="0"/>
              <a:t> </a:t>
            </a:r>
            <a:r>
              <a:rPr lang="ru-RU" dirty="0" err="1"/>
              <a:t>повідомлень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37614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Скандали та чутки в </a:t>
            </a:r>
            <a:r>
              <a:rPr lang="en-US" sz="1800" b="1" i="1" dirty="0">
                <a:effectLst/>
              </a:rPr>
              <a:t>PR</a:t>
            </a:r>
            <a:r>
              <a:rPr lang="uk-UA" sz="1800" b="1" i="1" dirty="0">
                <a:effectLst/>
              </a:rPr>
              <a:t>-роботі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Основні засади профілактики чуток.</a:t>
            </a:r>
            <a:r>
              <a:rPr lang="ru-RU" b="1" dirty="0">
                <a:solidFill>
                  <a:schemeClr val="tx1"/>
                </a:solidFill>
              </a:rPr>
              <a:t/>
            </a:r>
            <a:br>
              <a:rPr lang="ru-RU" b="1" dirty="0">
                <a:solidFill>
                  <a:schemeClr val="tx1"/>
                </a:solidFill>
              </a:rPr>
            </a:br>
            <a:endParaRPr lang="en-US" b="1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Оперативність. </a:t>
            </a:r>
          </a:p>
          <a:p>
            <a:r>
              <a:rPr lang="uk-UA" dirty="0">
                <a:solidFill>
                  <a:schemeClr val="tx1"/>
                </a:solidFill>
              </a:rPr>
              <a:t>Вичерпне інформування. </a:t>
            </a:r>
          </a:p>
          <a:p>
            <a:r>
              <a:rPr lang="uk-UA" dirty="0">
                <a:solidFill>
                  <a:schemeClr val="tx1"/>
                </a:solidFill>
              </a:rPr>
              <a:t>Доступність інформації. </a:t>
            </a:r>
          </a:p>
          <a:p>
            <a:r>
              <a:rPr lang="uk-UA" dirty="0">
                <a:solidFill>
                  <a:schemeClr val="tx1"/>
                </a:solidFill>
              </a:rPr>
              <a:t>Однозначне трактування. </a:t>
            </a:r>
          </a:p>
          <a:p>
            <a:r>
              <a:rPr lang="uk-UA" dirty="0">
                <a:solidFill>
                  <a:schemeClr val="tx1"/>
                </a:solidFill>
              </a:rPr>
              <a:t>Випередження (вакцинація). </a:t>
            </a:r>
          </a:p>
          <a:p>
            <a:r>
              <a:rPr lang="uk-UA" dirty="0">
                <a:solidFill>
                  <a:schemeClr val="tx1"/>
                </a:solidFill>
              </a:rPr>
              <a:t>Зворотній зв'язок.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8455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r"/>
            <a:r>
              <a:rPr lang="ru-RU" sz="2000" b="1" i="1" dirty="0" err="1">
                <a:effectLst/>
              </a:rPr>
              <a:t>Засоби</a:t>
            </a:r>
            <a:r>
              <a:rPr lang="ru-RU" sz="2000" b="1" i="1" dirty="0">
                <a:effectLst/>
              </a:rPr>
              <a:t> </a:t>
            </a:r>
            <a:r>
              <a:rPr lang="ru-RU" sz="2000" b="1" i="1" dirty="0" err="1">
                <a:effectLst/>
              </a:rPr>
              <a:t>реалізації</a:t>
            </a:r>
            <a:r>
              <a:rPr lang="ru-RU" sz="2000" b="1" i="1" dirty="0">
                <a:effectLst/>
              </a:rPr>
              <a:t> </a:t>
            </a:r>
            <a:r>
              <a:rPr lang="ru-RU" sz="2000" b="1" i="1" dirty="0" err="1">
                <a:effectLst/>
              </a:rPr>
              <a:t>завдань</a:t>
            </a:r>
            <a:r>
              <a:rPr lang="ru-RU" sz="2000" b="1" i="1" dirty="0">
                <a:effectLst/>
              </a:rPr>
              <a:t> </a:t>
            </a:r>
            <a:r>
              <a:rPr lang="en-US" sz="2000" b="1" i="1" dirty="0">
                <a:effectLst/>
              </a:rPr>
              <a:t>PR</a:t>
            </a:r>
            <a:endParaRPr lang="ru-RU" sz="2000" i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>
              <a:buNone/>
            </a:pPr>
            <a:r>
              <a:rPr lang="ru-RU" dirty="0" err="1">
                <a:solidFill>
                  <a:schemeClr val="tx1"/>
                </a:solidFill>
              </a:rPr>
              <a:t>Методи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паблік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рілейшнз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- 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сукупність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прийомів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способів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засобів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реалізації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PR </a:t>
            </a:r>
            <a:r>
              <a:rPr lang="ru-RU" dirty="0">
                <a:solidFill>
                  <a:schemeClr val="tx1"/>
                </a:solidFill>
              </a:rPr>
              <a:t>-</a:t>
            </a:r>
            <a:r>
              <a:rPr lang="ru-RU" dirty="0" err="1">
                <a:solidFill>
                  <a:schemeClr val="tx1"/>
                </a:solidFill>
              </a:rPr>
              <a:t>функцій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b="1" i="1" dirty="0" err="1">
                <a:solidFill>
                  <a:schemeClr val="tx1"/>
                </a:solidFill>
              </a:rPr>
              <a:t>блокові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унікальні</a:t>
            </a:r>
            <a:r>
              <a:rPr lang="ru-RU" dirty="0">
                <a:solidFill>
                  <a:schemeClr val="tx1"/>
                </a:solidFill>
              </a:rPr>
              <a:t>) </a:t>
            </a:r>
            <a:r>
              <a:rPr lang="ru-RU" dirty="0" err="1">
                <a:solidFill>
                  <a:schemeClr val="tx1"/>
                </a:solidFill>
              </a:rPr>
              <a:t>методи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призначені</a:t>
            </a:r>
            <a:r>
              <a:rPr lang="ru-RU" dirty="0">
                <a:solidFill>
                  <a:schemeClr val="tx1"/>
                </a:solidFill>
              </a:rPr>
              <a:t> для </a:t>
            </a:r>
            <a:r>
              <a:rPr lang="ru-RU" dirty="0" err="1">
                <a:solidFill>
                  <a:schemeClr val="tx1"/>
                </a:solidFill>
              </a:rPr>
              <a:t>роботи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тільки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однією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групою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громадськості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b="1" i="1" dirty="0" err="1">
                <a:solidFill>
                  <a:schemeClr val="tx1"/>
                </a:solidFill>
              </a:rPr>
              <a:t>міжблокові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застосовні</a:t>
            </a:r>
            <a:r>
              <a:rPr lang="ru-RU" dirty="0">
                <a:solidFill>
                  <a:schemeClr val="tx1"/>
                </a:solidFill>
              </a:rPr>
              <a:t> для </a:t>
            </a:r>
            <a:r>
              <a:rPr lang="ru-RU" dirty="0" err="1">
                <a:solidFill>
                  <a:schemeClr val="tx1"/>
                </a:solidFill>
              </a:rPr>
              <a:t>роботи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декількома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групами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громадськості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b="1" i="1" dirty="0" err="1">
                <a:solidFill>
                  <a:schemeClr val="tx1"/>
                </a:solidFill>
              </a:rPr>
              <a:t>надблокові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універсальні</a:t>
            </a:r>
            <a:r>
              <a:rPr lang="ru-RU" dirty="0">
                <a:solidFill>
                  <a:schemeClr val="tx1"/>
                </a:solidFill>
              </a:rPr>
              <a:t>), </a:t>
            </a:r>
            <a:r>
              <a:rPr lang="ru-RU" dirty="0" err="1">
                <a:solidFill>
                  <a:schemeClr val="tx1"/>
                </a:solidFill>
              </a:rPr>
              <a:t>застосовні</a:t>
            </a:r>
            <a:r>
              <a:rPr lang="ru-RU" dirty="0">
                <a:solidFill>
                  <a:schemeClr val="tx1"/>
                </a:solidFill>
              </a:rPr>
              <a:t> для </a:t>
            </a:r>
            <a:r>
              <a:rPr lang="ru-RU" dirty="0" err="1">
                <a:solidFill>
                  <a:schemeClr val="tx1"/>
                </a:solidFill>
              </a:rPr>
              <a:t>роботи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усіма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групами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громадськості</a:t>
            </a:r>
            <a:r>
              <a:rPr lang="ru-RU" dirty="0">
                <a:solidFill>
                  <a:schemeClr val="tx1"/>
                </a:solidFill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7279962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Скандали та чутки в </a:t>
            </a:r>
            <a:r>
              <a:rPr lang="en-US" sz="1800" b="1" i="1" dirty="0">
                <a:effectLst/>
              </a:rPr>
              <a:t>PR</a:t>
            </a:r>
            <a:r>
              <a:rPr lang="uk-UA" sz="1800" b="1" i="1" dirty="0">
                <a:effectLst/>
              </a:rPr>
              <a:t>-роботі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Для протидії чуткам використовують три види технік 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Оприлюднення фактів щодо ситуації для задоволення інтересу цільової аудиторії.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- створення розуміння слухової інформації у цільової аудиторії. 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Формування почуття, що чутки не залишаться поза увагою і аудиторії відкриють правду.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97630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/>
          <a:lstStyle/>
          <a:p>
            <a:pPr algn="r"/>
            <a:r>
              <a:rPr lang="uk-UA" sz="1800" b="1" i="1" dirty="0">
                <a:effectLst/>
              </a:rPr>
              <a:t>Скандали та чутки в </a:t>
            </a:r>
            <a:r>
              <a:rPr lang="en-US" sz="1800" b="1" i="1" dirty="0">
                <a:effectLst/>
              </a:rPr>
              <a:t>PR</a:t>
            </a:r>
            <a:r>
              <a:rPr lang="uk-UA" sz="1800" b="1" i="1" dirty="0">
                <a:effectLst/>
              </a:rPr>
              <a:t>-роботі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Протидія чуткам.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Підтвердження чуток. </a:t>
            </a:r>
          </a:p>
          <a:p>
            <a:r>
              <a:rPr lang="uk-UA" dirty="0">
                <a:solidFill>
                  <a:schemeClr val="tx1"/>
                </a:solidFill>
              </a:rPr>
              <a:t>Офіційне спростування чутки. </a:t>
            </a:r>
          </a:p>
          <a:p>
            <a:r>
              <a:rPr lang="uk-UA" dirty="0">
                <a:solidFill>
                  <a:schemeClr val="tx1"/>
                </a:solidFill>
              </a:rPr>
              <a:t>Іронія, гумор. </a:t>
            </a:r>
          </a:p>
          <a:p>
            <a:r>
              <a:rPr lang="uk-UA" dirty="0">
                <a:solidFill>
                  <a:schemeClr val="tx1"/>
                </a:solidFill>
              </a:rPr>
              <a:t>Флангова атака. </a:t>
            </a:r>
          </a:p>
          <a:p>
            <a:r>
              <a:rPr lang="uk-UA" dirty="0">
                <a:solidFill>
                  <a:schemeClr val="tx1"/>
                </a:solidFill>
              </a:rPr>
              <a:t>Доведення до абсурду. </a:t>
            </a:r>
          </a:p>
          <a:p>
            <a:r>
              <a:rPr lang="uk-UA" dirty="0">
                <a:solidFill>
                  <a:schemeClr val="tx1"/>
                </a:solidFill>
              </a:rPr>
              <a:t>Своїм очам ми віримо більше, ніж вухам. </a:t>
            </a:r>
          </a:p>
          <a:p>
            <a:r>
              <a:rPr lang="uk-UA" dirty="0">
                <a:solidFill>
                  <a:schemeClr val="tx1"/>
                </a:solidFill>
              </a:rPr>
              <a:t>Дискредитація автора сюжету. </a:t>
            </a:r>
          </a:p>
          <a:p>
            <a:r>
              <a:rPr lang="uk-UA" dirty="0">
                <a:solidFill>
                  <a:schemeClr val="tx1"/>
                </a:solidFill>
              </a:rPr>
              <a:t>Про існування ворога. </a:t>
            </a:r>
          </a:p>
          <a:p>
            <a:r>
              <a:rPr lang="uk-UA" dirty="0">
                <a:solidFill>
                  <a:schemeClr val="tx1"/>
                </a:solidFill>
              </a:rPr>
              <a:t>Відволікти увагу.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42702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pPr algn="r"/>
            <a:r>
              <a:rPr lang="uk-UA" sz="1800" b="1" i="1" dirty="0">
                <a:effectLst/>
              </a:rPr>
              <a:t>Організація спеціальних подій</a:t>
            </a:r>
            <a:endParaRPr lang="ru-RU" sz="18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 anchor="ctr"/>
          <a:lstStyle/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Дія спеціально організованих подій посилюється за рахунок 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відтінку сенсаційності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оригінальності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9962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pPr algn="r"/>
            <a:r>
              <a:rPr lang="uk-UA" sz="1800" b="1" i="1" dirty="0">
                <a:effectLst/>
              </a:rPr>
              <a:t>Організація спеціальних подій</a:t>
            </a:r>
            <a:endParaRPr lang="ru-RU" sz="1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5047325"/>
              </p:ext>
            </p:extLst>
          </p:nvPr>
        </p:nvGraphicFramePr>
        <p:xfrm>
          <a:off x="467544" y="908720"/>
          <a:ext cx="8424935" cy="55446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0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4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69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Сфера </a:t>
                      </a:r>
                      <a:r>
                        <a:rPr lang="ru-RU" sz="1600" dirty="0" err="1">
                          <a:effectLst/>
                        </a:rPr>
                        <a:t>діяльності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Можливі</a:t>
                      </a:r>
                      <a:r>
                        <a:rPr lang="ru-RU" sz="1600" dirty="0">
                          <a:effectLst/>
                        </a:rPr>
                        <a:t> приводи для </a:t>
                      </a:r>
                      <a:r>
                        <a:rPr lang="ru-RU" sz="1600" dirty="0" err="1">
                          <a:effectLst/>
                        </a:rPr>
                        <a:t>організації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спеціальних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подій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3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Журнал</a:t>
                      </a:r>
                      <a:r>
                        <a:rPr lang="uk-UA" sz="1600" dirty="0">
                          <a:effectLst/>
                        </a:rPr>
                        <a:t>і</a:t>
                      </a:r>
                      <a:r>
                        <a:rPr lang="ru-RU" sz="1600" dirty="0" err="1">
                          <a:effectLst/>
                        </a:rPr>
                        <a:t>стика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Події</a:t>
                      </a:r>
                      <a:r>
                        <a:rPr lang="ru-RU" sz="1600" dirty="0">
                          <a:effectLst/>
                        </a:rPr>
                        <a:t> - </a:t>
                      </a:r>
                      <a:r>
                        <a:rPr lang="ru-RU" sz="1600" dirty="0" err="1">
                          <a:effectLst/>
                        </a:rPr>
                        <a:t>сенсації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6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Політика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Передвиборна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кампанія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зміни</a:t>
                      </a:r>
                      <a:r>
                        <a:rPr lang="ru-RU" sz="1600" dirty="0">
                          <a:effectLst/>
                        </a:rPr>
                        <a:t> у приватному </a:t>
                      </a:r>
                      <a:r>
                        <a:rPr lang="ru-RU" sz="1600" dirty="0" err="1">
                          <a:effectLst/>
                        </a:rPr>
                        <a:t>житті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політиків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міжнародні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події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4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Наука 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Відкриття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винаходи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пошук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партнерів</a:t>
                      </a:r>
                      <a:r>
                        <a:rPr lang="ru-RU" sz="1600" dirty="0">
                          <a:effectLst/>
                        </a:rPr>
                        <a:t> та </a:t>
                      </a:r>
                      <a:r>
                        <a:rPr lang="ru-RU" sz="1600" dirty="0" err="1">
                          <a:effectLst/>
                        </a:rPr>
                        <a:t>спонсорів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Література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Життя</a:t>
                      </a:r>
                      <a:r>
                        <a:rPr lang="ru-RU" sz="1600" dirty="0">
                          <a:effectLst/>
                        </a:rPr>
                        <a:t> та </a:t>
                      </a:r>
                      <a:r>
                        <a:rPr lang="ru-RU" sz="1600" dirty="0" err="1">
                          <a:effectLst/>
                        </a:rPr>
                        <a:t>творчість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обдарованих</a:t>
                      </a:r>
                      <a:r>
                        <a:rPr lang="ru-RU" sz="1600" dirty="0">
                          <a:effectLst/>
                        </a:rPr>
                        <a:t> людей, </a:t>
                      </a:r>
                      <a:r>
                        <a:rPr lang="ru-RU" sz="1600" dirty="0" err="1">
                          <a:effectLst/>
                        </a:rPr>
                        <a:t>премії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конкурси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вихід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нової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літературної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продукції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03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Масова</a:t>
                      </a:r>
                      <a:r>
                        <a:rPr lang="ru-RU" sz="1600" dirty="0">
                          <a:effectLst/>
                        </a:rPr>
                        <a:t> культура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Життя</a:t>
                      </a:r>
                      <a:r>
                        <a:rPr lang="ru-RU" sz="1600" dirty="0">
                          <a:effectLst/>
                        </a:rPr>
                        <a:t> та </a:t>
                      </a:r>
                      <a:r>
                        <a:rPr lang="ru-RU" sz="1600" dirty="0" err="1">
                          <a:effectLst/>
                        </a:rPr>
                        <a:t>творчість</a:t>
                      </a:r>
                      <a:r>
                        <a:rPr lang="ru-RU" sz="1600" dirty="0">
                          <a:effectLst/>
                        </a:rPr>
                        <a:t> «</a:t>
                      </a:r>
                      <a:r>
                        <a:rPr lang="ru-RU" sz="1600" dirty="0" err="1">
                          <a:effectLst/>
                        </a:rPr>
                        <a:t>зірок</a:t>
                      </a:r>
                      <a:r>
                        <a:rPr lang="ru-RU" sz="1600" dirty="0">
                          <a:effectLst/>
                        </a:rPr>
                        <a:t>» </a:t>
                      </a:r>
                      <a:r>
                        <a:rPr lang="ru-RU" sz="1600" dirty="0" err="1">
                          <a:effectLst/>
                        </a:rPr>
                        <a:t>кіно</a:t>
                      </a:r>
                      <a:r>
                        <a:rPr lang="ru-RU" sz="1600" dirty="0">
                          <a:effectLst/>
                        </a:rPr>
                        <a:t>, шоу-</a:t>
                      </a:r>
                      <a:r>
                        <a:rPr lang="ru-RU" sz="1600" dirty="0" err="1">
                          <a:effectLst/>
                        </a:rPr>
                        <a:t>бізнесу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успіх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конкуруючих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подій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презентація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нової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продукції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03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Освіта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Реформи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їх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прихильники</a:t>
                      </a:r>
                      <a:r>
                        <a:rPr lang="ru-RU" sz="1600" dirty="0">
                          <a:effectLst/>
                        </a:rPr>
                        <a:t> та противники, </a:t>
                      </a:r>
                      <a:r>
                        <a:rPr lang="ru-RU" sz="1600" dirty="0" err="1">
                          <a:effectLst/>
                        </a:rPr>
                        <a:t>видатні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здібності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отримання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грантів</a:t>
                      </a:r>
                      <a:r>
                        <a:rPr lang="ru-RU" sz="1600" dirty="0">
                          <a:effectLst/>
                        </a:rPr>
                        <a:t> та </a:t>
                      </a:r>
                      <a:r>
                        <a:rPr lang="ru-RU" sz="1600" dirty="0" err="1">
                          <a:effectLst/>
                        </a:rPr>
                        <a:t>стипендій</a:t>
                      </a:r>
                      <a:r>
                        <a:rPr lang="ru-RU" sz="1600" dirty="0">
                          <a:effectLst/>
                        </a:rPr>
                        <a:t>, рейтинги </a:t>
                      </a:r>
                      <a:r>
                        <a:rPr lang="ru-RU" sz="1600" dirty="0" err="1">
                          <a:effectLst/>
                        </a:rPr>
                        <a:t>освітніх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установ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34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Спорт 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Змагання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чемпіони</a:t>
                      </a:r>
                      <a:r>
                        <a:rPr lang="ru-RU" sz="1600" dirty="0">
                          <a:effectLst/>
                        </a:rPr>
                        <a:t>, перемоги та </a:t>
                      </a:r>
                      <a:r>
                        <a:rPr lang="ru-RU" sz="1600" dirty="0" err="1">
                          <a:effectLst/>
                        </a:rPr>
                        <a:t>поразки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6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Бізнес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Контракти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провадження</a:t>
                      </a:r>
                      <a:r>
                        <a:rPr lang="ru-RU" sz="1600" dirty="0">
                          <a:effectLst/>
                        </a:rPr>
                        <a:t>, угоди, </a:t>
                      </a:r>
                      <a:r>
                        <a:rPr lang="ru-RU" sz="1600" dirty="0" err="1">
                          <a:effectLst/>
                        </a:rPr>
                        <a:t>банкрутства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аукціони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конкурси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6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Некомерційний</a:t>
                      </a:r>
                      <a:r>
                        <a:rPr lang="ru-RU" sz="1600" dirty="0">
                          <a:effectLst/>
                        </a:rPr>
                        <a:t> сектор 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Благодійні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акції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конкурси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проекти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фандрайзинг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6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Світське</a:t>
                      </a:r>
                      <a:r>
                        <a:rPr lang="ru-RU" sz="1600" dirty="0">
                          <a:effectLst/>
                        </a:rPr>
                        <a:t> та </a:t>
                      </a:r>
                      <a:r>
                        <a:rPr lang="ru-RU" sz="1600" dirty="0" err="1">
                          <a:effectLst/>
                        </a:rPr>
                        <a:t>повсякденне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життя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Весілля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розлучення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скандали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катастрофи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воєнні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дії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79962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pPr algn="r"/>
            <a:r>
              <a:rPr lang="uk-UA" sz="1800" b="1" i="1" dirty="0">
                <a:effectLst/>
              </a:rPr>
              <a:t>Організація спеціальних подій</a:t>
            </a:r>
            <a:endParaRPr lang="ru-RU" sz="1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628638"/>
              </p:ext>
            </p:extLst>
          </p:nvPr>
        </p:nvGraphicFramePr>
        <p:xfrm>
          <a:off x="179512" y="908722"/>
          <a:ext cx="8568952" cy="57606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14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4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00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Вид </a:t>
                      </a:r>
                      <a:r>
                        <a:rPr lang="ru-RU" sz="1200" dirty="0" err="1">
                          <a:effectLst/>
                        </a:rPr>
                        <a:t>специальної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події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Приклади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Громадська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Ярмарок, фестиваль, карнавал, парад, </a:t>
                      </a:r>
                      <a:r>
                        <a:rPr lang="ru-RU" sz="1200" dirty="0" err="1">
                          <a:effectLst/>
                        </a:rPr>
                        <a:t>тематична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подія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Спортивна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Турнір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змагання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комплексні</a:t>
                      </a:r>
                      <a:r>
                        <a:rPr lang="ru-RU" sz="1200" dirty="0">
                          <a:effectLst/>
                        </a:rPr>
                        <a:t>, з </a:t>
                      </a:r>
                      <a:r>
                        <a:rPr lang="ru-RU" sz="1200" dirty="0" err="1">
                          <a:effectLst/>
                        </a:rPr>
                        <a:t>окремих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видів</a:t>
                      </a:r>
                      <a:r>
                        <a:rPr lang="ru-RU" sz="1200" dirty="0">
                          <a:effectLst/>
                        </a:rPr>
                        <a:t> спорту </a:t>
                      </a:r>
                      <a:r>
                        <a:rPr lang="ru-RU" sz="1200" dirty="0" err="1">
                          <a:effectLst/>
                        </a:rPr>
                        <a:t>або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ігрові</a:t>
                      </a:r>
                      <a:r>
                        <a:rPr lang="ru-RU" sz="1200" dirty="0">
                          <a:effectLst/>
                        </a:rPr>
                        <a:t>, марафон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0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Видовища</a:t>
                      </a:r>
                      <a:r>
                        <a:rPr lang="ru-RU" sz="1200" dirty="0">
                          <a:effectLst/>
                        </a:rPr>
                        <a:t> та </a:t>
                      </a:r>
                      <a:r>
                        <a:rPr lang="ru-RU" sz="1200" dirty="0" err="1">
                          <a:effectLst/>
                        </a:rPr>
                        <a:t>конкурси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Шоу, </a:t>
                      </a:r>
                      <a:r>
                        <a:rPr lang="ru-RU" sz="1200" dirty="0" err="1">
                          <a:effectLst/>
                        </a:rPr>
                        <a:t>спектаклі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маскаради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наукові</a:t>
                      </a:r>
                      <a:r>
                        <a:rPr lang="ru-RU" sz="1200" dirty="0">
                          <a:effectLst/>
                        </a:rPr>
                        <a:t> ярмарки, </a:t>
                      </a:r>
                      <a:r>
                        <a:rPr lang="ru-RU" sz="1200" dirty="0" err="1">
                          <a:effectLst/>
                        </a:rPr>
                        <a:t>конкурси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талантів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0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Святкові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Пов'язані</a:t>
                      </a:r>
                      <a:r>
                        <a:rPr lang="ru-RU" sz="1200" dirty="0">
                          <a:effectLst/>
                        </a:rPr>
                        <a:t> з </a:t>
                      </a:r>
                      <a:r>
                        <a:rPr lang="ru-RU" sz="1200" dirty="0" err="1">
                          <a:effectLst/>
                        </a:rPr>
                        <a:t>цивільними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культурними</a:t>
                      </a:r>
                      <a:r>
                        <a:rPr lang="ru-RU" sz="1200" dirty="0">
                          <a:effectLst/>
                        </a:rPr>
                        <a:t> та </a:t>
                      </a:r>
                      <a:r>
                        <a:rPr lang="ru-RU" sz="1200" dirty="0" err="1">
                          <a:effectLst/>
                        </a:rPr>
                        <a:t>релігійними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святами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0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Досягнення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Закладка </a:t>
                      </a:r>
                      <a:r>
                        <a:rPr lang="ru-RU" sz="1200" dirty="0" err="1">
                          <a:effectLst/>
                        </a:rPr>
                        <a:t>першого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каменю</a:t>
                      </a:r>
                      <a:r>
                        <a:rPr lang="ru-RU" sz="1200" dirty="0">
                          <a:effectLst/>
                        </a:rPr>
                        <a:t>, ходи, </a:t>
                      </a:r>
                      <a:r>
                        <a:rPr lang="ru-RU" sz="1200" dirty="0" err="1">
                          <a:effectLst/>
                        </a:rPr>
                        <a:t>автоколони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грандіозні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церемонії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відкриття</a:t>
                      </a:r>
                      <a:r>
                        <a:rPr lang="ru-RU" sz="1200" dirty="0">
                          <a:effectLst/>
                        </a:rPr>
                        <a:t>, передача в дар, </a:t>
                      </a:r>
                      <a:r>
                        <a:rPr lang="ru-RU" sz="1200" dirty="0" err="1">
                          <a:effectLst/>
                        </a:rPr>
                        <a:t>розрізання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стрічок</a:t>
                      </a:r>
                      <a:r>
                        <a:rPr lang="ru-RU" sz="1200" dirty="0">
                          <a:effectLst/>
                        </a:rPr>
                        <a:t> (</a:t>
                      </a:r>
                      <a:r>
                        <a:rPr lang="ru-RU" sz="1200" dirty="0" err="1">
                          <a:effectLst/>
                        </a:rPr>
                        <a:t>церемонії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відкриття</a:t>
                      </a:r>
                      <a:r>
                        <a:rPr lang="ru-RU" sz="1200" dirty="0">
                          <a:effectLst/>
                        </a:rPr>
                        <a:t>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00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Історичні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День </a:t>
                      </a:r>
                      <a:r>
                        <a:rPr lang="ru-RU" sz="1200" dirty="0" err="1">
                          <a:effectLst/>
                        </a:rPr>
                        <a:t>народження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заснування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створення</a:t>
                      </a:r>
                      <a:r>
                        <a:rPr lang="ru-RU" sz="1200" dirty="0">
                          <a:effectLst/>
                        </a:rPr>
                        <a:t> (</a:t>
                      </a:r>
                      <a:r>
                        <a:rPr lang="en-US" sz="1200" dirty="0">
                          <a:effectLst/>
                        </a:rPr>
                        <a:t>PR</a:t>
                      </a:r>
                      <a:r>
                        <a:rPr lang="ru-RU" sz="1200" dirty="0">
                          <a:effectLst/>
                        </a:rPr>
                        <a:t>-</a:t>
                      </a:r>
                      <a:r>
                        <a:rPr lang="ru-RU" sz="1200" dirty="0" err="1">
                          <a:effectLst/>
                        </a:rPr>
                        <a:t>об'єкта</a:t>
                      </a:r>
                      <a:r>
                        <a:rPr lang="ru-RU" sz="1200" dirty="0">
                          <a:effectLst/>
                        </a:rPr>
                        <a:t>), </a:t>
                      </a:r>
                      <a:r>
                        <a:rPr lang="ru-RU" sz="1200" dirty="0" err="1">
                          <a:effectLst/>
                        </a:rPr>
                        <a:t>річниці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ювілеї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вікові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віхи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Соціальні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Прийоми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обіди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банкети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фуршети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присудження</a:t>
                      </a:r>
                      <a:r>
                        <a:rPr lang="ru-RU" sz="1200" dirty="0">
                          <a:effectLst/>
                        </a:rPr>
                        <a:t> та </a:t>
                      </a:r>
                      <a:r>
                        <a:rPr lang="ru-RU" sz="1200" dirty="0" err="1">
                          <a:effectLst/>
                        </a:rPr>
                        <a:t>вручення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нагород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покази</a:t>
                      </a:r>
                      <a:r>
                        <a:rPr lang="ru-RU" sz="1200" dirty="0">
                          <a:effectLst/>
                        </a:rPr>
                        <a:t> мод, </a:t>
                      </a:r>
                      <a:r>
                        <a:rPr lang="ru-RU" sz="1200" dirty="0" err="1">
                          <a:effectLst/>
                        </a:rPr>
                        <a:t>чаювання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пікніки</a:t>
                      </a:r>
                      <a:r>
                        <a:rPr lang="ru-RU" sz="1200" dirty="0">
                          <a:effectLst/>
                        </a:rPr>
                        <a:t>,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Творчі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Концерти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концертні</a:t>
                      </a:r>
                      <a:r>
                        <a:rPr lang="ru-RU" sz="1200" dirty="0">
                          <a:effectLst/>
                        </a:rPr>
                        <a:t> тури, </a:t>
                      </a:r>
                      <a:r>
                        <a:rPr lang="ru-RU" sz="1200" dirty="0" err="1">
                          <a:effectLst/>
                        </a:rPr>
                        <a:t>ігри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кінофестивалі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виставки</a:t>
                      </a:r>
                      <a:r>
                        <a:rPr lang="ru-RU" sz="1200" dirty="0">
                          <a:effectLst/>
                        </a:rPr>
                        <a:t>, шоу, фото </a:t>
                      </a:r>
                      <a:r>
                        <a:rPr lang="ru-RU" sz="1200" dirty="0" err="1">
                          <a:effectLst/>
                        </a:rPr>
                        <a:t>експозиції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творчі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вечори</a:t>
                      </a:r>
                      <a:r>
                        <a:rPr lang="ru-RU" sz="1200" dirty="0">
                          <a:effectLst/>
                        </a:rPr>
                        <a:t> та </a:t>
                      </a:r>
                      <a:r>
                        <a:rPr lang="ru-RU" sz="1200" dirty="0" err="1">
                          <a:effectLst/>
                        </a:rPr>
                        <a:t>програми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00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Збір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коштів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Благодійні</a:t>
                      </a:r>
                      <a:r>
                        <a:rPr lang="ru-RU" sz="1200" dirty="0">
                          <a:effectLst/>
                        </a:rPr>
                        <a:t> ярмарки, </a:t>
                      </a:r>
                      <a:r>
                        <a:rPr lang="ru-RU" sz="1200" dirty="0" err="1">
                          <a:effectLst/>
                        </a:rPr>
                        <a:t>виставки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події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спортивні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події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79962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pPr algn="r"/>
            <a:r>
              <a:rPr lang="en-US" sz="1800" b="1" i="1" dirty="0">
                <a:effectLst/>
              </a:rPr>
              <a:t>PR</a:t>
            </a:r>
            <a:r>
              <a:rPr lang="uk-UA" sz="1800" b="1" i="1" dirty="0">
                <a:effectLst/>
              </a:rPr>
              <a:t>-робота у віртуальному просторі</a:t>
            </a:r>
            <a:endParaRPr lang="ru-RU" sz="18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 anchor="ctr"/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Переваги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в</a:t>
            </a:r>
            <a:r>
              <a:rPr lang="uk-UA" b="1" dirty="0" err="1">
                <a:solidFill>
                  <a:schemeClr val="tx1"/>
                </a:solidFill>
              </a:rPr>
              <a:t>икористання</a:t>
            </a:r>
            <a:r>
              <a:rPr lang="uk-UA" b="1" dirty="0">
                <a:solidFill>
                  <a:schemeClr val="tx1"/>
                </a:solidFill>
              </a:rPr>
              <a:t> мережі Інтернет </a:t>
            </a:r>
          </a:p>
          <a:p>
            <a:pPr marL="0" indent="0" algn="ctr">
              <a:buNone/>
            </a:pPr>
            <a:r>
              <a:rPr lang="uk-UA" dirty="0">
                <a:solidFill>
                  <a:schemeClr val="tx1"/>
                </a:solidFill>
              </a:rPr>
              <a:t>для реалізації функцій </a:t>
            </a:r>
            <a:r>
              <a:rPr lang="uk-UA" dirty="0" err="1">
                <a:solidFill>
                  <a:schemeClr val="tx1"/>
                </a:solidFill>
              </a:rPr>
              <a:t>зв'язків</a:t>
            </a:r>
            <a:r>
              <a:rPr lang="uk-UA" dirty="0">
                <a:solidFill>
                  <a:schemeClr val="tx1"/>
                </a:solidFill>
              </a:rPr>
              <a:t> із громадськістю 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зниження витрат та економічне вирішення низки завдань без загрози зниження ефективності 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необмежений простір для креативних рішень;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показник відповідності сучасним тенденціям, </a:t>
            </a:r>
            <a:r>
              <a:rPr lang="uk-UA" dirty="0" err="1">
                <a:solidFill>
                  <a:schemeClr val="tx1"/>
                </a:solidFill>
              </a:rPr>
              <a:t>інноваційності</a:t>
            </a:r>
            <a:r>
              <a:rPr lang="uk-UA" dirty="0">
                <a:solidFill>
                  <a:schemeClr val="tx1"/>
                </a:solidFill>
              </a:rPr>
              <a:t> та активного розвитку організації.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79962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pPr algn="r"/>
            <a:r>
              <a:rPr lang="uk-UA" sz="1800" b="1" i="1" dirty="0" err="1">
                <a:effectLst/>
              </a:rPr>
              <a:t>ПР</a:t>
            </a:r>
            <a:r>
              <a:rPr lang="uk-UA" sz="1800" b="1" i="1" dirty="0">
                <a:effectLst/>
              </a:rPr>
              <a:t>-робота у віртуальному просторі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Напрями використання Інтернету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реклама продукції 96%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моніторинг новин в режимі </a:t>
            </a:r>
            <a:r>
              <a:rPr lang="uk-UA" dirty="0" err="1">
                <a:solidFill>
                  <a:schemeClr val="tx1"/>
                </a:solidFill>
              </a:rPr>
              <a:t>online</a:t>
            </a:r>
            <a:r>
              <a:rPr lang="uk-UA" dirty="0">
                <a:solidFill>
                  <a:schemeClr val="tx1"/>
                </a:solidFill>
              </a:rPr>
              <a:t> 80 %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спостереження за діями конкурентів 71%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здійснення комунікації зі ЗМІ 69%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продаж продукції 68 %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інтерактивні комунікації з клієнтами 63 %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проведення досліджень чи фокус-груп 57 %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наймання персоналу 56 %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комунікації з акціонерами, фінансовою спільнотою 53 %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комунікації з лідерами думок 37%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Інше 6%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32140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pPr algn="r"/>
            <a:r>
              <a:rPr lang="uk-UA" sz="1800" b="1" i="1" dirty="0" err="1">
                <a:effectLst/>
              </a:rPr>
              <a:t>ПР</a:t>
            </a:r>
            <a:r>
              <a:rPr lang="uk-UA" sz="1800" b="1" i="1" dirty="0">
                <a:effectLst/>
              </a:rPr>
              <a:t>-робота у віртуальному просторі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Для просування ідей та організацій можна використовувати такі елементи:</a:t>
            </a:r>
            <a:endParaRPr lang="ru-RU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Тематичні веб-сайти.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Канали новин, електронні ЗМІ.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Текстові матеріали (розміщені як на власному, так і на інших сайтах).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err="1">
                <a:solidFill>
                  <a:schemeClr val="tx1"/>
                </a:solidFill>
              </a:rPr>
              <a:t>Оn-line</a:t>
            </a:r>
            <a:r>
              <a:rPr lang="uk-UA" dirty="0">
                <a:solidFill>
                  <a:schemeClr val="tx1"/>
                </a:solidFill>
              </a:rPr>
              <a:t> зустрічі та конференції.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Ресурси пошукових систем та каталогів.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Банери (найчастіше використовуються для прямої реклами).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Опитування, конкурси, вікторини , лотереї.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Спеціальні заходи.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3214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r"/>
            <a:r>
              <a:rPr lang="ru-RU" sz="2000" b="1" i="1" dirty="0" err="1">
                <a:effectLst/>
              </a:rPr>
              <a:t>Представницькі</a:t>
            </a:r>
            <a:r>
              <a:rPr lang="ru-RU" sz="2000" b="1" i="1" dirty="0">
                <a:effectLst/>
              </a:rPr>
              <a:t> заходи</a:t>
            </a:r>
            <a:endParaRPr lang="ru-RU" sz="2000" i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 anchor="ctr"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ru-RU" sz="3200" b="1" i="1" dirty="0" err="1">
                <a:solidFill>
                  <a:schemeClr val="tx1"/>
                </a:solidFill>
              </a:rPr>
              <a:t>Перевага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представницьких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заходів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chemeClr val="tx1"/>
                </a:solidFill>
              </a:rPr>
              <a:t>– </a:t>
            </a:r>
            <a:r>
              <a:rPr lang="ru-RU" sz="3200" b="1" i="1" dirty="0" err="1">
                <a:solidFill>
                  <a:schemeClr val="tx1"/>
                </a:solidFill>
              </a:rPr>
              <a:t>пряме</a:t>
            </a:r>
            <a:r>
              <a:rPr lang="ru-RU" sz="3200" b="1" i="1" dirty="0">
                <a:solidFill>
                  <a:schemeClr val="tx1"/>
                </a:solidFill>
              </a:rPr>
              <a:t> </a:t>
            </a:r>
            <a:r>
              <a:rPr lang="ru-RU" sz="3200" b="1" i="1" dirty="0" err="1">
                <a:solidFill>
                  <a:schemeClr val="tx1"/>
                </a:solidFill>
              </a:rPr>
              <a:t>звернення</a:t>
            </a:r>
            <a:r>
              <a:rPr lang="ru-RU" sz="3200" dirty="0">
                <a:solidFill>
                  <a:schemeClr val="tx1"/>
                </a:solidFill>
              </a:rPr>
              <a:t> до </a:t>
            </a:r>
            <a:r>
              <a:rPr lang="ru-RU" sz="3200" dirty="0" err="1">
                <a:solidFill>
                  <a:schemeClr val="tx1"/>
                </a:solidFill>
              </a:rPr>
              <a:t>цільових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груп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громадськості</a:t>
            </a:r>
            <a:r>
              <a:rPr lang="ru-RU" sz="32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1447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r"/>
            <a:r>
              <a:rPr lang="ru-RU" sz="2000" b="1" i="1" dirty="0" err="1">
                <a:effectLst/>
              </a:rPr>
              <a:t>Завдання</a:t>
            </a:r>
            <a:r>
              <a:rPr lang="ru-RU" sz="2000" b="1" i="1" dirty="0">
                <a:effectLst/>
              </a:rPr>
              <a:t>, </a:t>
            </a:r>
            <a:r>
              <a:rPr lang="ru-RU" sz="2000" b="1" i="1" dirty="0" err="1">
                <a:effectLst/>
              </a:rPr>
              <a:t>які</a:t>
            </a:r>
            <a:r>
              <a:rPr lang="ru-RU" sz="2000" b="1" i="1" dirty="0">
                <a:effectLst/>
              </a:rPr>
              <a:t> </a:t>
            </a:r>
            <a:r>
              <a:rPr lang="ru-RU" sz="2000" b="1" i="1" dirty="0" err="1">
                <a:effectLst/>
              </a:rPr>
              <a:t>вирішуються</a:t>
            </a:r>
            <a:r>
              <a:rPr lang="ru-RU" sz="2000" b="1" i="1" dirty="0">
                <a:effectLst/>
              </a:rPr>
              <a:t> за </a:t>
            </a:r>
            <a:r>
              <a:rPr lang="ru-RU" sz="2000" b="1" i="1" dirty="0" err="1">
                <a:effectLst/>
              </a:rPr>
              <a:t>допомогою</a:t>
            </a:r>
            <a:r>
              <a:rPr lang="ru-RU" sz="2000" b="1" i="1" dirty="0">
                <a:effectLst/>
              </a:rPr>
              <a:t> </a:t>
            </a:r>
            <a:r>
              <a:rPr lang="ru-RU" sz="2000" b="1" i="1" dirty="0" err="1">
                <a:effectLst/>
              </a:rPr>
              <a:t>представницьких</a:t>
            </a:r>
            <a:r>
              <a:rPr lang="ru-RU" sz="2000" b="1" i="1" dirty="0">
                <a:effectLst/>
              </a:rPr>
              <a:t> </a:t>
            </a:r>
            <a:r>
              <a:rPr lang="ru-RU" sz="2000" b="1" i="1" dirty="0" err="1">
                <a:effectLst/>
              </a:rPr>
              <a:t>заходів</a:t>
            </a:r>
            <a:endParaRPr lang="ru-RU" sz="2000" b="1" i="1" dirty="0">
              <a:effectLst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7635557"/>
              </p:ext>
            </p:extLst>
          </p:nvPr>
        </p:nvGraphicFramePr>
        <p:xfrm>
          <a:off x="323528" y="908719"/>
          <a:ext cx="8496944" cy="5852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1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55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3"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Основні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завдання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573"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Завдання</a:t>
                      </a:r>
                      <a:endParaRPr lang="ru-RU" sz="1400" b="1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Очікуваний</a:t>
                      </a:r>
                      <a:r>
                        <a:rPr lang="ru-RU" sz="14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результат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8397"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Оповіщення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подію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гідну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уваги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цільової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аудиторії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Абстрактне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знання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не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завжди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пов'язане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інтересами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людей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3719"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Залучення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аудиторії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діяльності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програми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цілей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завдань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організації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Аудиторія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приймає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ідеї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заходу,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включаючи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їх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 коло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власних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інтересів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переваг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9146"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Сприяння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цілям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завданням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об'єкта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Конкретні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дії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цільової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аудиторії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що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відповідають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задуму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звернення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1038"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Додаткові</a:t>
                      </a:r>
                      <a:r>
                        <a:rPr lang="ru-RU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завдання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103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Завдання</a:t>
                      </a:r>
                      <a:endParaRPr lang="ru-RU" sz="14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Коментарі</a:t>
                      </a:r>
                      <a:r>
                        <a:rPr lang="ru-RU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та </a:t>
                      </a:r>
                      <a:r>
                        <a:rPr lang="ru-RU" sz="1400" b="1" i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очікуваний</a:t>
                      </a:r>
                      <a:r>
                        <a:rPr lang="ru-RU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результат</a:t>
                      </a:r>
                      <a:endParaRPr lang="ru-RU" sz="14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074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Розвага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учасників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заходу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Інформація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сприймається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набагато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легше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якщо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представлена в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розважальній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формі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Розважальними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можуть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бути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лише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окремі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частини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заходу.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Позитивні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асоціації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із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об'єктом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432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Виклик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позитивних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емоцій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симпатій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аудиторії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Дозволяє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сформувати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сприятливий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образ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об'єкта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432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Здивування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аудиторії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Залучення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додаткової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уваги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збільшення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терміну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дії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звернення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1447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r"/>
            <a:r>
              <a:rPr lang="ru-RU" sz="2000" b="1" i="1" dirty="0" err="1">
                <a:effectLst/>
              </a:rPr>
              <a:t>Засоби</a:t>
            </a:r>
            <a:r>
              <a:rPr lang="ru-RU" sz="2000" b="1" i="1" dirty="0">
                <a:effectLst/>
              </a:rPr>
              <a:t> </a:t>
            </a:r>
            <a:r>
              <a:rPr lang="ru-RU" sz="2000" b="1" i="1" dirty="0" err="1">
                <a:effectLst/>
              </a:rPr>
              <a:t>реалізації</a:t>
            </a:r>
            <a:r>
              <a:rPr lang="ru-RU" sz="2000" b="1" i="1" dirty="0">
                <a:effectLst/>
              </a:rPr>
              <a:t> </a:t>
            </a:r>
            <a:r>
              <a:rPr lang="ru-RU" sz="2000" b="1" i="1" dirty="0" err="1">
                <a:effectLst/>
              </a:rPr>
              <a:t>завдань</a:t>
            </a:r>
            <a:r>
              <a:rPr lang="ru-RU" sz="2000" b="1" i="1" dirty="0">
                <a:effectLst/>
              </a:rPr>
              <a:t> </a:t>
            </a:r>
            <a:r>
              <a:rPr lang="en-US" sz="2000" b="1" i="1" dirty="0">
                <a:effectLst/>
              </a:rPr>
              <a:t>PR</a:t>
            </a:r>
            <a:endParaRPr lang="ru-RU" sz="2000" i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chemeClr val="tx1"/>
                </a:solidFill>
              </a:rPr>
              <a:t>Послідовність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дій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під</a:t>
            </a:r>
            <a:r>
              <a:rPr lang="ru-RU" b="1" dirty="0">
                <a:solidFill>
                  <a:schemeClr val="tx1"/>
                </a:solidFill>
              </a:rPr>
              <a:t> час </a:t>
            </a:r>
            <a:r>
              <a:rPr lang="ru-RU" b="1" dirty="0" err="1">
                <a:solidFill>
                  <a:schemeClr val="tx1"/>
                </a:solidFill>
              </a:rPr>
              <a:t>проведення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презентації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- </a:t>
            </a:r>
            <a:r>
              <a:rPr lang="ru-RU" dirty="0" err="1">
                <a:solidFill>
                  <a:schemeClr val="tx1"/>
                </a:solidFill>
              </a:rPr>
              <a:t>завдання</a:t>
            </a:r>
            <a:r>
              <a:rPr lang="ru-RU" dirty="0">
                <a:solidFill>
                  <a:schemeClr val="tx1"/>
                </a:solidFill>
              </a:rPr>
              <a:t> заходу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- </a:t>
            </a:r>
            <a:r>
              <a:rPr lang="ru-RU" dirty="0" err="1">
                <a:solidFill>
                  <a:schemeClr val="tx1"/>
                </a:solidFill>
              </a:rPr>
              <a:t>місце</a:t>
            </a:r>
            <a:r>
              <a:rPr lang="ru-RU" dirty="0">
                <a:solidFill>
                  <a:schemeClr val="tx1"/>
                </a:solidFill>
              </a:rPr>
              <a:t> та час </a:t>
            </a:r>
            <a:r>
              <a:rPr lang="ru-RU" dirty="0" err="1">
                <a:solidFill>
                  <a:schemeClr val="tx1"/>
                </a:solidFill>
              </a:rPr>
              <a:t>події</a:t>
            </a:r>
            <a:r>
              <a:rPr lang="ru-RU" dirty="0">
                <a:solidFill>
                  <a:schemeClr val="tx1"/>
                </a:solidFill>
              </a:rPr>
              <a:t>, а </a:t>
            </a:r>
            <a:r>
              <a:rPr lang="ru-RU" dirty="0" err="1">
                <a:solidFill>
                  <a:schemeClr val="tx1"/>
                </a:solidFill>
              </a:rPr>
              <a:t>також</a:t>
            </a:r>
            <a:r>
              <a:rPr lang="ru-RU" dirty="0">
                <a:solidFill>
                  <a:schemeClr val="tx1"/>
                </a:solidFill>
              </a:rPr>
              <a:t> коло </a:t>
            </a:r>
            <a:r>
              <a:rPr lang="ru-RU" dirty="0" err="1">
                <a:solidFill>
                  <a:schemeClr val="tx1"/>
                </a:solidFill>
              </a:rPr>
              <a:t>запрошених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учасників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 - </a:t>
            </a:r>
            <a:r>
              <a:rPr lang="ru-RU" dirty="0" err="1">
                <a:solidFill>
                  <a:schemeClr val="tx1"/>
                </a:solidFill>
              </a:rPr>
              <a:t>підготовка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представницької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сувенірної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продукції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4 </a:t>
            </a:r>
            <a:r>
              <a:rPr lang="en-US" dirty="0">
                <a:solidFill>
                  <a:schemeClr val="tx1"/>
                </a:solidFill>
              </a:rPr>
              <a:t>- o</a:t>
            </a:r>
            <a:r>
              <a:rPr lang="ru-RU" dirty="0" err="1">
                <a:solidFill>
                  <a:schemeClr val="tx1"/>
                </a:solidFill>
              </a:rPr>
              <a:t>формлення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приміщення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зовнішній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вигляд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презентаційної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команди</a:t>
            </a:r>
            <a:r>
              <a:rPr lang="ru-RU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5 </a:t>
            </a:r>
            <a:r>
              <a:rPr lang="en-US" dirty="0">
                <a:solidFill>
                  <a:schemeClr val="tx1"/>
                </a:solidFill>
              </a:rPr>
              <a:t>- </a:t>
            </a:r>
            <a:r>
              <a:rPr lang="ru-RU" dirty="0">
                <a:solidFill>
                  <a:schemeClr val="tx1"/>
                </a:solidFill>
              </a:rPr>
              <a:t>невеликий </a:t>
            </a:r>
            <a:r>
              <a:rPr lang="ru-RU" dirty="0" err="1">
                <a:solidFill>
                  <a:schemeClr val="tx1"/>
                </a:solidFill>
              </a:rPr>
              <a:t>динамічний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вступ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 - </a:t>
            </a:r>
            <a:r>
              <a:rPr lang="ru-RU" dirty="0">
                <a:solidFill>
                  <a:schemeClr val="tx1"/>
                </a:solidFill>
              </a:rPr>
              <a:t>шоу </a:t>
            </a:r>
            <a:r>
              <a:rPr lang="ru-RU" dirty="0" err="1">
                <a:solidFill>
                  <a:schemeClr val="tx1"/>
                </a:solidFill>
              </a:rPr>
              <a:t>або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виступ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7</a:t>
            </a:r>
            <a:r>
              <a:rPr lang="en-US" dirty="0">
                <a:solidFill>
                  <a:schemeClr val="tx1"/>
                </a:solidFill>
              </a:rPr>
              <a:t> - </a:t>
            </a:r>
            <a:r>
              <a:rPr lang="ru-RU" dirty="0" err="1">
                <a:solidFill>
                  <a:schemeClr val="tx1"/>
                </a:solidFill>
              </a:rPr>
              <a:t>підведення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підсумків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резюмуванням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пропозицій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побажань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1447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r"/>
            <a:r>
              <a:rPr lang="ru-RU" sz="2000" b="1" i="1" dirty="0" err="1">
                <a:effectLst/>
              </a:rPr>
              <a:t>Засоби</a:t>
            </a:r>
            <a:r>
              <a:rPr lang="ru-RU" sz="2000" b="1" i="1" dirty="0">
                <a:effectLst/>
              </a:rPr>
              <a:t> </a:t>
            </a:r>
            <a:r>
              <a:rPr lang="ru-RU" sz="2000" b="1" i="1" dirty="0" err="1">
                <a:effectLst/>
              </a:rPr>
              <a:t>реалізації</a:t>
            </a:r>
            <a:r>
              <a:rPr lang="ru-RU" sz="2000" b="1" i="1" dirty="0">
                <a:effectLst/>
              </a:rPr>
              <a:t> </a:t>
            </a:r>
            <a:r>
              <a:rPr lang="ru-RU" sz="2000" b="1" i="1" dirty="0" err="1">
                <a:effectLst/>
              </a:rPr>
              <a:t>завдань</a:t>
            </a:r>
            <a:r>
              <a:rPr lang="ru-RU" sz="2000" b="1" i="1" dirty="0">
                <a:effectLst/>
              </a:rPr>
              <a:t> </a:t>
            </a:r>
            <a:r>
              <a:rPr lang="en-US" sz="2000" b="1" i="1" dirty="0">
                <a:effectLst/>
              </a:rPr>
              <a:t>PR</a:t>
            </a:r>
            <a:endParaRPr lang="ru-RU" sz="2000" i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chemeClr val="tx1"/>
                </a:solidFill>
              </a:rPr>
              <a:t>семінари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b="1" dirty="0" err="1">
                <a:solidFill>
                  <a:schemeClr val="tx1"/>
                </a:solidFill>
              </a:rPr>
              <a:t>конференції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b="1" dirty="0" err="1">
                <a:solidFill>
                  <a:schemeClr val="tx1"/>
                </a:solidFill>
              </a:rPr>
              <a:t>круглі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столи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b="1" dirty="0" err="1">
                <a:solidFill>
                  <a:schemeClr val="tx1"/>
                </a:solidFill>
              </a:rPr>
              <a:t>прес-конференції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i="1" dirty="0">
                <a:solidFill>
                  <a:schemeClr val="tx1"/>
                </a:solidFill>
              </a:rPr>
              <a:t>Для </a:t>
            </a:r>
            <a:r>
              <a:rPr lang="ru-RU" b="1" i="1" dirty="0" err="1">
                <a:solidFill>
                  <a:schemeClr val="tx1"/>
                </a:solidFill>
              </a:rPr>
              <a:t>надання</a:t>
            </a:r>
            <a:r>
              <a:rPr lang="ru-RU" b="1" i="1" dirty="0">
                <a:solidFill>
                  <a:schemeClr val="tx1"/>
                </a:solidFill>
              </a:rPr>
              <a:t> ваги </a:t>
            </a:r>
            <a:r>
              <a:rPr lang="ru-RU" dirty="0">
                <a:solidFill>
                  <a:schemeClr val="tx1"/>
                </a:solidFill>
              </a:rPr>
              <a:t>таким </a:t>
            </a:r>
            <a:r>
              <a:rPr lang="ru-RU" dirty="0" err="1">
                <a:solidFill>
                  <a:schemeClr val="tx1"/>
                </a:solidFill>
              </a:rPr>
              <a:t>подіям</a:t>
            </a:r>
            <a:r>
              <a:rPr lang="ru-RU" dirty="0">
                <a:solidFill>
                  <a:schemeClr val="tx1"/>
                </a:solidFill>
              </a:rPr>
              <a:t> на них </a:t>
            </a:r>
            <a:r>
              <a:rPr lang="ru-RU" dirty="0" err="1">
                <a:solidFill>
                  <a:schemeClr val="tx1"/>
                </a:solidFill>
              </a:rPr>
              <a:t>запрошують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представників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влади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i="1" dirty="0">
                <a:solidFill>
                  <a:schemeClr val="tx1"/>
                </a:solidFill>
              </a:rPr>
              <a:t>Мета </a:t>
            </a:r>
            <a:r>
              <a:rPr lang="ru-RU" b="1" i="1" dirty="0" err="1">
                <a:solidFill>
                  <a:schemeClr val="tx1"/>
                </a:solidFill>
              </a:rPr>
              <a:t>проведення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подібних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заходів</a:t>
            </a:r>
            <a:r>
              <a:rPr lang="ru-RU" dirty="0">
                <a:solidFill>
                  <a:schemeClr val="tx1"/>
                </a:solidFill>
              </a:rPr>
              <a:t> – </a:t>
            </a:r>
            <a:r>
              <a:rPr lang="ru-RU" dirty="0" err="1">
                <a:solidFill>
                  <a:schemeClr val="tx1"/>
                </a:solidFill>
              </a:rPr>
              <a:t>обговорення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актуальної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проблеми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представлення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позиції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потрібному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світлі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В </a:t>
            </a:r>
            <a:r>
              <a:rPr lang="ru-RU" dirty="0" err="1">
                <a:solidFill>
                  <a:schemeClr val="tx1"/>
                </a:solidFill>
              </a:rPr>
              <a:t>даному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випадку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ідеї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доносяться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до </a:t>
            </a:r>
            <a:r>
              <a:rPr lang="ru-RU" dirty="0" err="1">
                <a:solidFill>
                  <a:schemeClr val="tx1"/>
                </a:solidFill>
              </a:rPr>
              <a:t>аудиторії</a:t>
            </a:r>
            <a:r>
              <a:rPr lang="ru-RU" dirty="0">
                <a:solidFill>
                  <a:schemeClr val="tx1"/>
                </a:solidFill>
              </a:rPr>
              <a:t> не прямо, а </a:t>
            </a:r>
            <a:r>
              <a:rPr lang="ru-RU" b="1" i="1" dirty="0" err="1">
                <a:solidFill>
                  <a:schemeClr val="tx1"/>
                </a:solidFill>
              </a:rPr>
              <a:t>опосередковано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i="1" dirty="0" err="1">
                <a:solidFill>
                  <a:schemeClr val="tx1"/>
                </a:solidFill>
              </a:rPr>
              <a:t>Невід'ємна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частина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представницьких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заходів</a:t>
            </a:r>
            <a:r>
              <a:rPr lang="ru-RU" b="1" i="1" dirty="0">
                <a:solidFill>
                  <a:schemeClr val="tx1"/>
                </a:solidFill>
              </a:rPr>
              <a:t> - фуршет </a:t>
            </a:r>
            <a:r>
              <a:rPr lang="ru-RU" dirty="0" err="1">
                <a:solidFill>
                  <a:schemeClr val="tx1"/>
                </a:solidFill>
              </a:rPr>
              <a:t>після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завершення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офіційної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частини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11447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r"/>
            <a:r>
              <a:rPr lang="ru-RU" sz="2000" b="1" i="1" dirty="0" err="1">
                <a:effectLst/>
              </a:rPr>
              <a:t>Мовлення</a:t>
            </a:r>
            <a:r>
              <a:rPr lang="ru-RU" sz="2000" b="1" i="1" dirty="0">
                <a:effectLst/>
              </a:rPr>
              <a:t>, </a:t>
            </a:r>
            <a:r>
              <a:rPr lang="ru-RU" sz="2000" b="1" i="1" dirty="0" err="1">
                <a:effectLst/>
              </a:rPr>
              <a:t>публічні</a:t>
            </a:r>
            <a:r>
              <a:rPr lang="ru-RU" sz="2000" b="1" i="1" dirty="0">
                <a:effectLst/>
              </a:rPr>
              <a:t> </a:t>
            </a:r>
            <a:r>
              <a:rPr lang="ru-RU" sz="2000" b="1" i="1" dirty="0" err="1">
                <a:effectLst/>
              </a:rPr>
              <a:t>виступи</a:t>
            </a:r>
            <a:r>
              <a:rPr lang="ru-RU" sz="2000" b="1" i="1" dirty="0">
                <a:effectLst/>
              </a:rPr>
              <a:t> та </a:t>
            </a:r>
            <a:r>
              <a:rPr lang="ru-RU" sz="2000" b="1" i="1" dirty="0" err="1">
                <a:effectLst/>
              </a:rPr>
              <a:t>ділові</a:t>
            </a:r>
            <a:r>
              <a:rPr lang="ru-RU" sz="2000" b="1" i="1" dirty="0">
                <a:effectLst/>
              </a:rPr>
              <a:t> </a:t>
            </a:r>
            <a:r>
              <a:rPr lang="ru-RU" sz="2000" b="1" i="1" dirty="0" err="1">
                <a:effectLst/>
              </a:rPr>
              <a:t>бесіди</a:t>
            </a:r>
            <a:endParaRPr lang="ru-RU" sz="2000" i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err="1">
                <a:solidFill>
                  <a:schemeClr val="tx1"/>
                </a:solidFill>
              </a:rPr>
              <a:t>переваг</a:t>
            </a:r>
            <a:r>
              <a:rPr lang="uk-UA" b="1" dirty="0">
                <a:solidFill>
                  <a:schemeClr val="tx1"/>
                </a:solidFill>
              </a:rPr>
              <a:t>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подачі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матеріалу</a:t>
            </a:r>
            <a:r>
              <a:rPr lang="ru-RU" b="1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tx1"/>
                </a:solidFill>
              </a:rPr>
              <a:t>через </a:t>
            </a:r>
            <a:r>
              <a:rPr lang="ru-RU" b="1" dirty="0" err="1">
                <a:solidFill>
                  <a:schemeClr val="tx1"/>
                </a:solidFill>
              </a:rPr>
              <a:t>виступ</a:t>
            </a:r>
            <a:r>
              <a:rPr lang="ru-RU" b="1" dirty="0">
                <a:solidFill>
                  <a:schemeClr val="tx1"/>
                </a:solidFill>
              </a:rPr>
              <a:t> перед </a:t>
            </a:r>
            <a:r>
              <a:rPr lang="ru-RU" b="1" dirty="0" err="1">
                <a:solidFill>
                  <a:schemeClr val="tx1"/>
                </a:solidFill>
              </a:rPr>
              <a:t>публікою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</a:rPr>
              <a:t>доносить думку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аудиторії</a:t>
            </a:r>
            <a:r>
              <a:rPr lang="ru-RU" dirty="0">
                <a:solidFill>
                  <a:schemeClr val="tx1"/>
                </a:solidFill>
              </a:rPr>
              <a:t> без </a:t>
            </a:r>
            <a:r>
              <a:rPr lang="ru-RU" dirty="0" err="1">
                <a:solidFill>
                  <a:schemeClr val="tx1"/>
                </a:solidFill>
              </a:rPr>
              <a:t>посередників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1"/>
                </a:solidFill>
              </a:rPr>
              <a:t>це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прямий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переконливий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спосіб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спілкування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допомагає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персоналізувати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організацію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надає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можливість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ведення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безпосереднього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діалогу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аудиторією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демонструє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відкритість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збільшує</a:t>
            </a:r>
            <a:r>
              <a:rPr lang="ru-RU" dirty="0">
                <a:solidFill>
                  <a:schemeClr val="tx1"/>
                </a:solidFill>
              </a:rPr>
              <a:t> престиж </a:t>
            </a:r>
            <a:r>
              <a:rPr lang="ru-RU" dirty="0" err="1">
                <a:solidFill>
                  <a:schemeClr val="tx1"/>
                </a:solidFill>
              </a:rPr>
              <a:t>виступаючого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самої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 при правильно </a:t>
            </a:r>
            <a:r>
              <a:rPr lang="ru-RU" dirty="0" err="1">
                <a:solidFill>
                  <a:schemeClr val="tx1"/>
                </a:solidFill>
              </a:rPr>
              <a:t>побудованому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виступі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chemeClr val="tx1"/>
                </a:solidFill>
              </a:rPr>
              <a:t>надає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інформаційну</a:t>
            </a:r>
            <a:r>
              <a:rPr lang="ru-RU" dirty="0">
                <a:solidFill>
                  <a:schemeClr val="tx1"/>
                </a:solidFill>
              </a:rPr>
              <a:t> базу для </a:t>
            </a:r>
            <a:r>
              <a:rPr lang="ru-RU" dirty="0" err="1">
                <a:solidFill>
                  <a:schemeClr val="tx1"/>
                </a:solidFill>
              </a:rPr>
              <a:t>наступних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етапів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комунікації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1447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r"/>
            <a:r>
              <a:rPr lang="ru-RU" sz="2000" b="1" i="1" dirty="0" err="1">
                <a:effectLst/>
              </a:rPr>
              <a:t>Засоби</a:t>
            </a:r>
            <a:r>
              <a:rPr lang="ru-RU" sz="2000" b="1" i="1" dirty="0">
                <a:effectLst/>
              </a:rPr>
              <a:t> </a:t>
            </a:r>
            <a:r>
              <a:rPr lang="ru-RU" sz="2000" b="1" i="1" dirty="0" err="1">
                <a:effectLst/>
              </a:rPr>
              <a:t>реалізації</a:t>
            </a:r>
            <a:r>
              <a:rPr lang="ru-RU" sz="2000" b="1" i="1" dirty="0">
                <a:effectLst/>
              </a:rPr>
              <a:t> </a:t>
            </a:r>
            <a:r>
              <a:rPr lang="ru-RU" sz="2000" b="1" i="1" dirty="0" err="1">
                <a:effectLst/>
              </a:rPr>
              <a:t>завдань</a:t>
            </a:r>
            <a:r>
              <a:rPr lang="ru-RU" sz="2000" b="1" i="1" dirty="0">
                <a:effectLst/>
              </a:rPr>
              <a:t> </a:t>
            </a:r>
            <a:r>
              <a:rPr lang="en-US" sz="2000" b="1" i="1" dirty="0">
                <a:effectLst/>
              </a:rPr>
              <a:t>PR</a:t>
            </a:r>
            <a:endParaRPr lang="ru-RU" sz="2000" i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endParaRPr lang="ru-RU" b="1" dirty="0"/>
          </a:p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Підготовка до виступу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dirty="0" err="1">
                <a:solidFill>
                  <a:schemeClr val="tx1"/>
                </a:solidFill>
              </a:rPr>
              <a:t>визначення</a:t>
            </a:r>
            <a:r>
              <a:rPr lang="ru-RU" dirty="0">
                <a:solidFill>
                  <a:schemeClr val="tx1"/>
                </a:solidFill>
              </a:rPr>
              <a:t> мети, </a:t>
            </a:r>
            <a:r>
              <a:rPr lang="ru-RU" dirty="0" err="1">
                <a:solidFill>
                  <a:schemeClr val="tx1"/>
                </a:solidFill>
              </a:rPr>
              <a:t>ідеї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загального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задуму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виступу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 err="1">
                <a:solidFill>
                  <a:schemeClr val="tx1"/>
                </a:solidFill>
              </a:rPr>
              <a:t>демонстраційний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матеріал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жарти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історії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приклади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життя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 err="1">
                <a:solidFill>
                  <a:schemeClr val="tx1"/>
                </a:solidFill>
              </a:rPr>
              <a:t>освіта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настрій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ставлення</a:t>
            </a:r>
            <a:r>
              <a:rPr lang="ru-RU" dirty="0">
                <a:solidFill>
                  <a:schemeClr val="tx1"/>
                </a:solidFill>
              </a:rPr>
              <a:t> до теми </a:t>
            </a:r>
            <a:r>
              <a:rPr lang="ru-RU" dirty="0" err="1">
                <a:solidFill>
                  <a:schemeClr val="tx1"/>
                </a:solidFill>
              </a:rPr>
              <a:t>виступу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кількість</a:t>
            </a:r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uk-UA" dirty="0">
                <a:solidFill>
                  <a:schemeClr val="tx1"/>
                </a:solidFill>
              </a:rPr>
              <a:t>слухачів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r>
              <a:rPr lang="ru-RU" dirty="0" err="1">
                <a:solidFill>
                  <a:schemeClr val="tx1"/>
                </a:solidFill>
              </a:rPr>
              <a:t>динамічний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виклад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матеріалу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коригування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манери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викладу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залежності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</a:t>
            </a:r>
            <a:r>
              <a:rPr lang="ru-RU" dirty="0">
                <a:solidFill>
                  <a:schemeClr val="tx1"/>
                </a:solidFill>
              </a:rPr>
              <a:t> настрою </a:t>
            </a:r>
            <a:r>
              <a:rPr lang="ru-RU" dirty="0" err="1">
                <a:solidFill>
                  <a:schemeClr val="tx1"/>
                </a:solidFill>
              </a:rPr>
              <a:t>аудиторії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2114472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1251</TotalTime>
  <Words>2055</Words>
  <Application>Microsoft Office PowerPoint</Application>
  <PresentationFormat>Экран (4:3)</PresentationFormat>
  <Paragraphs>302</Paragraphs>
  <Slides>37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5" baseType="lpstr">
      <vt:lpstr>Arial</vt:lpstr>
      <vt:lpstr>Calibri</vt:lpstr>
      <vt:lpstr>Century Gothic</vt:lpstr>
      <vt:lpstr>Courier New</vt:lpstr>
      <vt:lpstr>Palatino Linotype</vt:lpstr>
      <vt:lpstr>Times New Roman</vt:lpstr>
      <vt:lpstr>Wingdings</vt:lpstr>
      <vt:lpstr>Исполнительная</vt:lpstr>
      <vt:lpstr>Лекція  6.  PR-інструменти  та технології</vt:lpstr>
      <vt:lpstr>Презентация PowerPoint</vt:lpstr>
      <vt:lpstr>Засоби реалізації завдань PR</vt:lpstr>
      <vt:lpstr>Представницькі заходи</vt:lpstr>
      <vt:lpstr>Завдання, які вирішуються за допомогою представницьких заходів</vt:lpstr>
      <vt:lpstr>Засоби реалізації завдань PR</vt:lpstr>
      <vt:lpstr>Засоби реалізації завдань PR</vt:lpstr>
      <vt:lpstr>Мовлення, публічні виступи та ділові бесіди</vt:lpstr>
      <vt:lpstr>Засоби реалізації завдань PR</vt:lpstr>
      <vt:lpstr>Благодійність як ресурс паблік рілейшнз</vt:lpstr>
      <vt:lpstr>Благодійність як ресурс паблік рілейшнз</vt:lpstr>
      <vt:lpstr>Благодійність як ресурс паблік рілейшнз</vt:lpstr>
      <vt:lpstr>Благодійність як ресурс паблік рілейшнз</vt:lpstr>
      <vt:lpstr>Стереотипи та міфи в управлінні суспільними відносинами</vt:lpstr>
      <vt:lpstr>Стереотипи та міфи в управлінні суспільними відносинами</vt:lpstr>
      <vt:lpstr>Стереотипи та міфи в управлінні суспільними відносинами</vt:lpstr>
      <vt:lpstr>Стереотипи та міфи в управлінні суспільними відносинами</vt:lpstr>
      <vt:lpstr>Стереотипи та міфи в управлінні суспільними відносинами</vt:lpstr>
      <vt:lpstr>Стереотипи та міфи в управлінні суспільними відносинами</vt:lpstr>
      <vt:lpstr>Стереотипи та міфи в управлінні суспільними відносинами</vt:lpstr>
      <vt:lpstr>Стереотипи та міфи в управлінні суспільними відносинами</vt:lpstr>
      <vt:lpstr>Скандали та чутки в PR-роботі</vt:lpstr>
      <vt:lpstr>Скандали та чутки в PR-роботі</vt:lpstr>
      <vt:lpstr>Скандали та чутки в PR-роботі</vt:lpstr>
      <vt:lpstr>Скандали та чутки в PR-роботі</vt:lpstr>
      <vt:lpstr>Скандали та чутки в PR-роботі</vt:lpstr>
      <vt:lpstr>Скандали та чутки в PR-роботі</vt:lpstr>
      <vt:lpstr>Скандали та чутки в PR-роботі</vt:lpstr>
      <vt:lpstr>Скандали та чутки в PR-роботі</vt:lpstr>
      <vt:lpstr>Скандали та чутки в PR-роботі</vt:lpstr>
      <vt:lpstr>Скандали та чутки в PR-роботі</vt:lpstr>
      <vt:lpstr>Організація спеціальних подій</vt:lpstr>
      <vt:lpstr>Організація спеціальних подій</vt:lpstr>
      <vt:lpstr>Організація спеціальних подій</vt:lpstr>
      <vt:lpstr>PR-робота у віртуальному просторі</vt:lpstr>
      <vt:lpstr>ПР-робота у віртуальному просторі</vt:lpstr>
      <vt:lpstr>ПР-робота у віртуальному просторі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Yana</cp:lastModifiedBy>
  <cp:revision>32</cp:revision>
  <dcterms:created xsi:type="dcterms:W3CDTF">2023-10-18T10:01:52Z</dcterms:created>
  <dcterms:modified xsi:type="dcterms:W3CDTF">2025-10-07T12:49:30Z</dcterms:modified>
</cp:coreProperties>
</file>