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0" autoAdjust="0"/>
    <p:restoredTop sz="96372" autoAdjust="0"/>
  </p:normalViewPr>
  <p:slideViewPr>
    <p:cSldViewPr>
      <p:cViewPr varScale="1">
        <p:scale>
          <a:sx n="85" d="100"/>
          <a:sy n="85" d="100"/>
        </p:scale>
        <p:origin x="-161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60738B7-A35B-408C-B2BF-B4BF052AB3D4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54D5BF7-210B-482F-92B1-B6F2B0D06B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09600"/>
            <a:ext cx="8568952" cy="5771727"/>
          </a:xfrm>
        </p:spPr>
        <p:txBody>
          <a:bodyPr anchor="ctr">
            <a:normAutofit/>
          </a:bodyPr>
          <a:lstStyle/>
          <a:p>
            <a:r>
              <a:rPr lang="uk-UA" sz="4400" b="1" dirty="0"/>
              <a:t>Лекція </a:t>
            </a:r>
            <a:r>
              <a:rPr lang="en-US" sz="4400" b="1" dirty="0" smtClean="0"/>
              <a:t>7</a:t>
            </a:r>
            <a:r>
              <a:rPr lang="uk-UA" sz="4400" b="1" dirty="0" smtClean="0"/>
              <a:t>. 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uk-UA" sz="4400" b="1" dirty="0" smtClean="0"/>
              <a:t>СТВОРЕННЯ </a:t>
            </a:r>
            <a:r>
              <a:rPr lang="uk-UA" sz="4400" b="1" dirty="0"/>
              <a:t>І КОРЕКЦІЯ ІМІДЖУ ОРГАНІЗАЦІЇ 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uk-UA" sz="4400" b="1" dirty="0" smtClean="0"/>
              <a:t>ТА </a:t>
            </a:r>
            <a:r>
              <a:rPr lang="uk-UA" sz="4400" b="1" dirty="0"/>
              <a:t>ЇЇ КЕРІВНИЦТВА 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uk-UA" sz="4400" b="1" dirty="0" smtClean="0"/>
              <a:t>В </a:t>
            </a:r>
            <a:r>
              <a:rPr lang="uk-UA" sz="4400" b="1" dirty="0"/>
              <a:t>ПРОЦЕСІ </a:t>
            </a:r>
            <a:r>
              <a:rPr lang="en-US" sz="4400" b="1" dirty="0" smtClean="0"/>
              <a:t>PR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810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 smtClean="0">
                <a:effectLst/>
              </a:rPr>
              <a:t>Різновиди іміджу.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 smtClean="0">
                <a:solidFill>
                  <a:schemeClr val="tx1"/>
                </a:solidFill>
              </a:rPr>
              <a:t>імідж фірми: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товару або </a:t>
            </a:r>
            <a:r>
              <a:rPr lang="uk-UA" dirty="0" smtClean="0">
                <a:solidFill>
                  <a:schemeClr val="tx1"/>
                </a:solidFill>
              </a:rPr>
              <a:t>послуги;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імідж роботодавця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управлінський </a:t>
            </a:r>
            <a:r>
              <a:rPr lang="uk-UA" dirty="0">
                <a:solidFill>
                  <a:schemeClr val="tx1"/>
                </a:solidFill>
              </a:rPr>
              <a:t>і фінансовий </a:t>
            </a:r>
            <a:r>
              <a:rPr lang="uk-UA" dirty="0" smtClean="0">
                <a:solidFill>
                  <a:schemeClr val="tx1"/>
                </a:solidFill>
              </a:rPr>
              <a:t>імідж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громадський імідж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78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Різновиди іміджу.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програми </a:t>
            </a:r>
            <a:r>
              <a:rPr lang="uk-UA" b="1" dirty="0">
                <a:solidFill>
                  <a:schemeClr val="tx1"/>
                </a:solidFill>
              </a:rPr>
              <a:t>управління </a:t>
            </a:r>
            <a:r>
              <a:rPr lang="uk-UA" b="1" dirty="0" smtClean="0">
                <a:solidFill>
                  <a:schemeClr val="tx1"/>
                </a:solidFill>
              </a:rPr>
              <a:t>персоналом 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Кадрова </a:t>
            </a:r>
            <a:r>
              <a:rPr lang="uk-UA" dirty="0">
                <a:solidFill>
                  <a:schemeClr val="tx1"/>
                </a:solidFill>
              </a:rPr>
              <a:t>політика </a:t>
            </a:r>
            <a:r>
              <a:rPr lang="uk-UA" dirty="0" smtClean="0">
                <a:solidFill>
                  <a:schemeClr val="tx1"/>
                </a:solidFill>
              </a:rPr>
              <a:t>компанії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Орієнтація </a:t>
            </a:r>
            <a:r>
              <a:rPr lang="uk-UA" dirty="0">
                <a:solidFill>
                  <a:schemeClr val="tx1"/>
                </a:solidFill>
              </a:rPr>
              <a:t>і тренінги </a:t>
            </a:r>
            <a:r>
              <a:rPr lang="uk-UA" dirty="0" smtClean="0">
                <a:solidFill>
                  <a:schemeClr val="tx1"/>
                </a:solidFill>
              </a:rPr>
              <a:t>співробітників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Програми </a:t>
            </a:r>
            <a:r>
              <a:rPr lang="uk-UA" dirty="0">
                <a:solidFill>
                  <a:schemeClr val="tx1"/>
                </a:solidFill>
              </a:rPr>
              <a:t>заохочення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207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Технології</a:t>
            </a:r>
          </a:p>
          <a:p>
            <a:pPr marL="0" indent="0" algn="ctr">
              <a:buNone/>
            </a:pPr>
            <a:endParaRPr lang="uk-UA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</a:t>
            </a:r>
            <a:r>
              <a:rPr lang="uk-UA" dirty="0">
                <a:solidFill>
                  <a:schemeClr val="tx1"/>
                </a:solidFill>
              </a:rPr>
              <a:t>накладення іміджів»; </a:t>
            </a: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dirty="0" smtClean="0">
              <a:solidFill>
                <a:schemeClr val="tx1"/>
              </a:solidFill>
              <a:sym typeface="Symbo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стереотипи </a:t>
            </a:r>
            <a:r>
              <a:rPr lang="uk-UA" dirty="0">
                <a:solidFill>
                  <a:schemeClr val="tx1"/>
                </a:solidFill>
              </a:rPr>
              <a:t>або типажі. 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560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іміджі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компанії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обґрунтовані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через </a:t>
            </a:r>
            <a:r>
              <a:rPr lang="ru-RU" b="1" dirty="0" err="1">
                <a:solidFill>
                  <a:schemeClr val="tx1"/>
                </a:solidFill>
              </a:rPr>
              <a:t>метафори</a:t>
            </a:r>
            <a:r>
              <a:rPr lang="ru-RU" b="1" dirty="0">
                <a:solidFill>
                  <a:schemeClr val="tx1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механізм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живий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організм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мозок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культура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політична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система;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в'язниця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для </a:t>
            </a:r>
            <a:r>
              <a:rPr lang="ru-RU" dirty="0" err="1">
                <a:solidFill>
                  <a:schemeClr val="tx1"/>
                </a:solidFill>
              </a:rPr>
              <a:t>психіки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постійний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трансформація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mtClean="0">
                <a:solidFill>
                  <a:schemeClr val="tx1"/>
                </a:solidFill>
              </a:rPr>
              <a:t>влада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160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ключові </a:t>
            </a:r>
            <a:r>
              <a:rPr lang="uk-UA" b="1" dirty="0">
                <a:solidFill>
                  <a:schemeClr val="tx1"/>
                </a:solidFill>
              </a:rPr>
              <a:t>характеристики фірми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зовнішня </a:t>
            </a:r>
            <a:r>
              <a:rPr lang="uk-UA" dirty="0">
                <a:solidFill>
                  <a:schemeClr val="tx1"/>
                </a:solidFill>
              </a:rPr>
              <a:t>атрибутика;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історія </a:t>
            </a:r>
            <a:r>
              <a:rPr lang="uk-UA" dirty="0">
                <a:solidFill>
                  <a:schemeClr val="tx1"/>
                </a:solidFill>
              </a:rPr>
              <a:t>організації, традиції;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фінансове </a:t>
            </a:r>
            <a:r>
              <a:rPr lang="uk-UA" dirty="0">
                <a:solidFill>
                  <a:schemeClr val="tx1"/>
                </a:solidFill>
              </a:rPr>
              <a:t>становище;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образ </a:t>
            </a:r>
            <a:r>
              <a:rPr lang="uk-UA" dirty="0">
                <a:solidFill>
                  <a:schemeClr val="tx1"/>
                </a:solidFill>
              </a:rPr>
              <a:t>продукції, якість діяльності;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керівника та його команди;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персоналу, корпоративна культура;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ділові </a:t>
            </a:r>
            <a:r>
              <a:rPr lang="uk-UA" dirty="0">
                <a:solidFill>
                  <a:schemeClr val="tx1"/>
                </a:solidFill>
              </a:rPr>
              <a:t>комунікації, особливості управління організацією;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вартість </a:t>
            </a:r>
            <a:r>
              <a:rPr lang="uk-UA" dirty="0">
                <a:solidFill>
                  <a:schemeClr val="tx1"/>
                </a:solidFill>
              </a:rPr>
              <a:t>товарів або послуг;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err="1" smtClean="0">
                <a:solidFill>
                  <a:schemeClr val="tx1"/>
                </a:solidFill>
              </a:rPr>
              <a:t>паблісіті</a:t>
            </a:r>
            <a:r>
              <a:rPr lang="uk-UA" dirty="0">
                <a:solidFill>
                  <a:schemeClr val="tx1"/>
                </a:solidFill>
              </a:rPr>
              <a:t>, рекламна популярність;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дизайн </a:t>
            </a:r>
            <a:r>
              <a:rPr lang="uk-UA" dirty="0">
                <a:solidFill>
                  <a:schemeClr val="tx1"/>
                </a:solidFill>
              </a:rPr>
              <a:t>офісних приміщень, продукції.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42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основні технології конструювання </a:t>
            </a:r>
            <a:r>
              <a:rPr lang="uk-UA" b="1" dirty="0" smtClean="0">
                <a:solidFill>
                  <a:schemeClr val="tx1"/>
                </a:solidFill>
              </a:rPr>
              <a:t>іміджу</a:t>
            </a:r>
          </a:p>
          <a:p>
            <a:pPr marL="0" indent="0" algn="ctr">
              <a:buNone/>
            </a:pPr>
            <a:endParaRPr lang="uk-UA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>
                <a:solidFill>
                  <a:schemeClr val="tx1"/>
                </a:solidFill>
              </a:rPr>
              <a:t>функціональний підхід </a:t>
            </a:r>
            <a:r>
              <a:rPr lang="uk-UA" dirty="0">
                <a:solidFill>
                  <a:schemeClr val="tx1"/>
                </a:solidFill>
              </a:rPr>
              <a:t>базується на врахуванні і зіставленні поточного і бажаного іміджів організації, товару, бізнесмена чи політика. </a:t>
            </a: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chemeClr val="tx1"/>
                </a:solidFill>
              </a:rPr>
              <a:t>порівняльний </a:t>
            </a:r>
            <a:r>
              <a:rPr lang="uk-UA" b="1" i="1" dirty="0">
                <a:solidFill>
                  <a:schemeClr val="tx1"/>
                </a:solidFill>
              </a:rPr>
              <a:t>підхід </a:t>
            </a:r>
            <a:r>
              <a:rPr lang="uk-UA" dirty="0">
                <a:solidFill>
                  <a:schemeClr val="tx1"/>
                </a:solidFill>
              </a:rPr>
              <a:t>до конструювання іміджу в чому схожий на описаний функціональний; проте за основу, крім поточного іміджу, береться не бажаний, а подібний же поточний імідж конкурента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 smtClean="0">
              <a:solidFill>
                <a:schemeClr val="tx1"/>
              </a:solidFill>
              <a:sym typeface="Symbo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chemeClr val="tx1"/>
                </a:solidFill>
              </a:rPr>
              <a:t>контекстний </a:t>
            </a:r>
            <a:r>
              <a:rPr lang="uk-UA" b="1" i="1" dirty="0">
                <a:solidFill>
                  <a:schemeClr val="tx1"/>
                </a:solidFill>
              </a:rPr>
              <a:t>підхід </a:t>
            </a:r>
            <a:r>
              <a:rPr lang="uk-UA" dirty="0">
                <a:solidFill>
                  <a:schemeClr val="tx1"/>
                </a:solidFill>
              </a:rPr>
              <a:t>до конструювання іміджу заснований на обліку різного сприйняття іміджу організації серед різних груп громадськості. </a:t>
            </a:r>
            <a:endParaRPr lang="uk-UA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766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Етапи побудови іміджу</a:t>
            </a:r>
            <a:r>
              <a:rPr lang="uk-UA" dirty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1 </a:t>
            </a:r>
            <a:r>
              <a:rPr lang="uk-UA" dirty="0" smtClean="0">
                <a:solidFill>
                  <a:schemeClr val="tx1"/>
                </a:solidFill>
              </a:rPr>
              <a:t>- </a:t>
            </a:r>
            <a:r>
              <a:rPr lang="uk-UA" i="1" u="sng" dirty="0" smtClean="0">
                <a:solidFill>
                  <a:schemeClr val="tx1"/>
                </a:solidFill>
              </a:rPr>
              <a:t>підготовчий </a:t>
            </a:r>
            <a:r>
              <a:rPr lang="uk-UA" i="1" u="sng" dirty="0">
                <a:solidFill>
                  <a:schemeClr val="tx1"/>
                </a:solidFill>
              </a:rPr>
              <a:t>етап</a:t>
            </a:r>
            <a:r>
              <a:rPr lang="uk-UA" dirty="0">
                <a:solidFill>
                  <a:schemeClr val="tx1"/>
                </a:solidFill>
              </a:rPr>
              <a:t> або етап визначення вимог громадськості;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-  </a:t>
            </a:r>
            <a:r>
              <a:rPr lang="uk-UA" i="1" u="sng" dirty="0">
                <a:solidFill>
                  <a:schemeClr val="tx1"/>
                </a:solidFill>
              </a:rPr>
              <a:t>етап розробки </a:t>
            </a:r>
            <a:r>
              <a:rPr lang="uk-UA" i="1" u="sng" dirty="0" err="1">
                <a:solidFill>
                  <a:schemeClr val="tx1"/>
                </a:solidFill>
              </a:rPr>
              <a:t>моделируемого</a:t>
            </a:r>
            <a:r>
              <a:rPr lang="uk-UA" i="1" u="sng" dirty="0">
                <a:solidFill>
                  <a:schemeClr val="tx1"/>
                </a:solidFill>
              </a:rPr>
              <a:t> іміджу,</a:t>
            </a:r>
            <a:r>
              <a:rPr lang="uk-UA" dirty="0">
                <a:solidFill>
                  <a:schemeClr val="tx1"/>
                </a:solidFill>
              </a:rPr>
              <a:t> тобто «Накладення» поточного і бажаного іміджів (або іміджу конкурента);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-  </a:t>
            </a:r>
            <a:r>
              <a:rPr lang="uk-UA" i="1" u="sng" dirty="0">
                <a:solidFill>
                  <a:schemeClr val="tx1"/>
                </a:solidFill>
              </a:rPr>
              <a:t>переклад обраних характеристик модельованого іміджу в різні контексти</a:t>
            </a:r>
            <a:r>
              <a:rPr lang="uk-UA" dirty="0">
                <a:solidFill>
                  <a:schemeClr val="tx1"/>
                </a:solidFill>
              </a:rPr>
              <a:t>: візуальний, вербальний, </a:t>
            </a:r>
            <a:r>
              <a:rPr lang="uk-UA" dirty="0" err="1">
                <a:solidFill>
                  <a:schemeClr val="tx1"/>
                </a:solidFill>
              </a:rPr>
              <a:t>подієвий</a:t>
            </a:r>
            <a:r>
              <a:rPr lang="uk-UA" dirty="0">
                <a:solidFill>
                  <a:schemeClr val="tx1"/>
                </a:solidFill>
              </a:rPr>
              <a:t>, сімейний і </a:t>
            </a:r>
            <a:r>
              <a:rPr lang="uk-UA" dirty="0" err="1">
                <a:solidFill>
                  <a:schemeClr val="tx1"/>
                </a:solidFill>
              </a:rPr>
              <a:t>т.п</a:t>
            </a:r>
            <a:r>
              <a:rPr lang="uk-UA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60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Основні проблеми і технології конструювання іміджу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робота з корекції, модифікації іміджу включає наступні види робіт</a:t>
            </a:r>
            <a:r>
              <a:rPr lang="uk-UA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позиціонування </a:t>
            </a:r>
            <a:r>
              <a:rPr lang="uk-UA" dirty="0" err="1">
                <a:solidFill>
                  <a:schemeClr val="tx1"/>
                </a:solidFill>
              </a:rPr>
              <a:t>PR</a:t>
            </a:r>
            <a:r>
              <a:rPr lang="uk-UA" dirty="0">
                <a:solidFill>
                  <a:schemeClr val="tx1"/>
                </a:solidFill>
              </a:rPr>
              <a:t>-об'єкта;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реклама </a:t>
            </a:r>
            <a:r>
              <a:rPr lang="uk-UA" dirty="0">
                <a:solidFill>
                  <a:schemeClr val="tx1"/>
                </a:solidFill>
              </a:rPr>
              <a:t>або піднесення іміджу;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антиреклама </a:t>
            </a:r>
            <a:r>
              <a:rPr lang="uk-UA" dirty="0">
                <a:solidFill>
                  <a:schemeClr val="tx1"/>
                </a:solidFill>
              </a:rPr>
              <a:t>або зниження іміджу конкурента;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mtClean="0">
                <a:solidFill>
                  <a:schemeClr val="tx1"/>
                </a:solidFill>
              </a:rPr>
              <a:t>Відсторонення від </a:t>
            </a:r>
            <a:r>
              <a:rPr lang="uk-UA" dirty="0">
                <a:solidFill>
                  <a:schemeClr val="tx1"/>
                </a:solidFill>
              </a:rPr>
              <a:t>конкурентів;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err="1" smtClean="0">
                <a:solidFill>
                  <a:schemeClr val="tx1"/>
                </a:solidFill>
              </a:rPr>
              <a:t>контрреклама</a:t>
            </a:r>
            <a:r>
              <a:rPr lang="uk-UA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932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b="1" dirty="0" smtClean="0"/>
              <a:t>План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Сутність </a:t>
            </a:r>
            <a:r>
              <a:rPr lang="uk-UA" dirty="0">
                <a:solidFill>
                  <a:schemeClr val="tx1"/>
                </a:solidFill>
              </a:rPr>
              <a:t>іміджу і його різновиди.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Основні </a:t>
            </a:r>
            <a:r>
              <a:rPr lang="uk-UA" dirty="0">
                <a:solidFill>
                  <a:schemeClr val="tx1"/>
                </a:solidFill>
              </a:rPr>
              <a:t>проблеми і технології конструювання іміджу.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Найважливіші </a:t>
            </a:r>
            <a:r>
              <a:rPr lang="uk-UA" dirty="0">
                <a:solidFill>
                  <a:schemeClr val="tx1"/>
                </a:solidFill>
              </a:rPr>
              <a:t>завдання </a:t>
            </a:r>
            <a:r>
              <a:rPr lang="uk-UA" dirty="0" err="1">
                <a:solidFill>
                  <a:schemeClr val="tx1"/>
                </a:solidFill>
              </a:rPr>
              <a:t>PR</a:t>
            </a:r>
            <a:r>
              <a:rPr lang="uk-UA" dirty="0">
                <a:solidFill>
                  <a:schemeClr val="tx1"/>
                </a:solidFill>
              </a:rPr>
              <a:t> в процесі корекції, модифікації іміджу.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78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1800" b="1" i="1" dirty="0">
                <a:effectLst/>
              </a:rPr>
              <a:t>Методи </a:t>
            </a:r>
            <a:r>
              <a:rPr lang="uk-UA" sz="1800" b="1" i="1" dirty="0" err="1">
                <a:effectLst/>
              </a:rPr>
              <a:t>паблік</a:t>
            </a:r>
            <a:r>
              <a:rPr lang="uk-UA" sz="1800" b="1" i="1" dirty="0">
                <a:effectLst/>
              </a:rPr>
              <a:t> </a:t>
            </a:r>
            <a:r>
              <a:rPr lang="uk-UA" sz="1800" b="1" i="1" dirty="0" err="1" smtClean="0">
                <a:effectLst/>
              </a:rPr>
              <a:t>рілейшнз</a:t>
            </a:r>
            <a:r>
              <a:rPr lang="uk-UA" sz="1800" b="1" i="1" dirty="0" smtClean="0">
                <a:effectLst/>
              </a:rPr>
              <a:t>. Фірмовий стиль </a:t>
            </a:r>
            <a:endParaRPr lang="ru-RU" sz="1800" b="1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Фірмовий стиль</a:t>
            </a:r>
            <a:r>
              <a:rPr lang="uk-UA" dirty="0" smtClean="0">
                <a:solidFill>
                  <a:schemeClr val="tx1"/>
                </a:solidFill>
              </a:rPr>
              <a:t> –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це </a:t>
            </a:r>
            <a:r>
              <a:rPr lang="uk-UA" dirty="0">
                <a:solidFill>
                  <a:schemeClr val="tx1"/>
                </a:solidFill>
              </a:rPr>
              <a:t>сукупність прийомів (графічних, колірних, пластичних, акустичних, відео), які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забезпечують </a:t>
            </a:r>
            <a:r>
              <a:rPr lang="uk-UA" dirty="0">
                <a:solidFill>
                  <a:schemeClr val="tx1"/>
                </a:solidFill>
              </a:rPr>
              <a:t>єдність всіх </a:t>
            </a:r>
            <a:r>
              <a:rPr lang="uk-UA">
                <a:solidFill>
                  <a:schemeClr val="tx1"/>
                </a:solidFill>
              </a:rPr>
              <a:t>виробів </a:t>
            </a:r>
            <a:r>
              <a:rPr lang="uk-UA" smtClean="0">
                <a:solidFill>
                  <a:schemeClr val="tx1"/>
                </a:solidFill>
              </a:rPr>
              <a:t>фірми;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покращують </a:t>
            </a:r>
            <a:r>
              <a:rPr lang="uk-UA" dirty="0" err="1">
                <a:solidFill>
                  <a:schemeClr val="tx1"/>
                </a:solidFill>
              </a:rPr>
              <a:t>запам'ятовуваність</a:t>
            </a:r>
            <a:r>
              <a:rPr lang="uk-UA" dirty="0">
                <a:solidFill>
                  <a:schemeClr val="tx1"/>
                </a:solidFill>
              </a:rPr>
              <a:t> і сприйняття покупцями, партнерами, незалежними спостерігачами не тільки товарів фірми, але і всієї її діяльності;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дозволяють </a:t>
            </a:r>
            <a:r>
              <a:rPr lang="uk-UA" dirty="0">
                <a:solidFill>
                  <a:schemeClr val="tx1"/>
                </a:solidFill>
              </a:rPr>
              <a:t>протиставляти свої товари і діяльність товарів і діяльності конкурентів.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459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1800" b="1" i="1" dirty="0" smtClean="0">
                <a:effectLst/>
              </a:rPr>
              <a:t>Методи </a:t>
            </a:r>
            <a:r>
              <a:rPr lang="uk-UA" sz="1800" b="1" i="1" dirty="0" err="1" smtClean="0">
                <a:effectLst/>
              </a:rPr>
              <a:t>паблік</a:t>
            </a:r>
            <a:r>
              <a:rPr lang="uk-UA" sz="1800" b="1" i="1" dirty="0" smtClean="0">
                <a:effectLst/>
              </a:rPr>
              <a:t> </a:t>
            </a:r>
            <a:r>
              <a:rPr lang="uk-UA" sz="1800" b="1" i="1" dirty="0" err="1" smtClean="0">
                <a:effectLst/>
              </a:rPr>
              <a:t>рілейшнз</a:t>
            </a:r>
            <a:r>
              <a:rPr lang="uk-UA" sz="1800" b="1" i="1" dirty="0" smtClean="0">
                <a:effectLst/>
              </a:rPr>
              <a:t>. Фірмовий стиль </a:t>
            </a:r>
            <a:endParaRPr lang="ru-RU" sz="1800" b="1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Фірмовий стиль </a:t>
            </a:r>
            <a:r>
              <a:rPr lang="uk-UA" dirty="0" smtClean="0">
                <a:solidFill>
                  <a:schemeClr val="tx1"/>
                </a:solidFill>
              </a:rPr>
              <a:t>складають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Словесний товарний </a:t>
            </a:r>
            <a:r>
              <a:rPr lang="uk-UA" dirty="0" smtClean="0">
                <a:solidFill>
                  <a:schemeClr val="tx1"/>
                </a:solidFill>
              </a:rPr>
              <a:t>знак;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Графічний товарний </a:t>
            </a:r>
            <a:r>
              <a:rPr lang="uk-UA" dirty="0" smtClean="0">
                <a:solidFill>
                  <a:schemeClr val="tx1"/>
                </a:solidFill>
              </a:rPr>
              <a:t>знак;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Колірна </a:t>
            </a:r>
            <a:r>
              <a:rPr lang="uk-UA" dirty="0" smtClean="0">
                <a:solidFill>
                  <a:schemeClr val="tx1"/>
                </a:solidFill>
              </a:rPr>
              <a:t>гамма;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Фірмовий </a:t>
            </a:r>
            <a:r>
              <a:rPr lang="uk-UA" dirty="0" smtClean="0">
                <a:solidFill>
                  <a:schemeClr val="tx1"/>
                </a:solidFill>
              </a:rPr>
              <a:t>шрифт;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Фірмовий </a:t>
            </a:r>
            <a:r>
              <a:rPr lang="uk-UA" dirty="0" smtClean="0">
                <a:solidFill>
                  <a:schemeClr val="tx1"/>
                </a:solidFill>
              </a:rPr>
              <a:t>блок;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Схема </a:t>
            </a:r>
            <a:r>
              <a:rPr lang="uk-UA" dirty="0" smtClean="0">
                <a:solidFill>
                  <a:schemeClr val="tx1"/>
                </a:solidFill>
              </a:rPr>
              <a:t>верстки;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Рекламний символ </a:t>
            </a:r>
            <a:r>
              <a:rPr lang="uk-UA" dirty="0" smtClean="0">
                <a:solidFill>
                  <a:schemeClr val="tx1"/>
                </a:solidFill>
              </a:rPr>
              <a:t>фірми.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396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Сутність іміджу і його різновиди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chemeClr val="tx1"/>
                </a:solidFill>
              </a:rPr>
              <a:t>Імідж </a:t>
            </a:r>
            <a:r>
              <a:rPr lang="uk-UA" sz="3200" dirty="0" smtClean="0">
                <a:solidFill>
                  <a:schemeClr val="tx1"/>
                </a:solidFill>
              </a:rPr>
              <a:t>–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sz="3200" dirty="0" smtClean="0">
                <a:solidFill>
                  <a:schemeClr val="tx1"/>
                </a:solidFill>
              </a:rPr>
              <a:t>це </a:t>
            </a:r>
            <a:r>
              <a:rPr lang="uk-UA" sz="3200" dirty="0">
                <a:solidFill>
                  <a:schemeClr val="tx1"/>
                </a:solidFill>
              </a:rPr>
              <a:t>уявне представлення про людину, товар, організації, яке існує об'єктивно, а також формується цілеспрямовано в процесі </a:t>
            </a:r>
            <a:r>
              <a:rPr lang="uk-UA" sz="3200" dirty="0" err="1">
                <a:solidFill>
                  <a:schemeClr val="tx1"/>
                </a:solidFill>
              </a:rPr>
              <a:t>паблік</a:t>
            </a:r>
            <a:r>
              <a:rPr lang="uk-UA" sz="3200" dirty="0">
                <a:solidFill>
                  <a:schemeClr val="tx1"/>
                </a:solidFill>
              </a:rPr>
              <a:t> </a:t>
            </a:r>
            <a:r>
              <a:rPr lang="uk-UA" sz="3200" dirty="0" err="1">
                <a:solidFill>
                  <a:schemeClr val="tx1"/>
                </a:solidFill>
              </a:rPr>
              <a:t>рілейшнз</a:t>
            </a:r>
            <a:r>
              <a:rPr lang="uk-UA" sz="3200" dirty="0">
                <a:solidFill>
                  <a:schemeClr val="tx1"/>
                </a:solidFill>
              </a:rPr>
              <a:t>, реклами та пропаганди.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07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 smtClean="0">
                <a:effectLst/>
              </a:rPr>
              <a:t>Сутність іміджу і його різновиди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Імідж фірми </a:t>
            </a:r>
            <a:endParaRPr lang="en-US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це </a:t>
            </a:r>
            <a:r>
              <a:rPr lang="uk-UA" dirty="0">
                <a:solidFill>
                  <a:schemeClr val="tx1"/>
                </a:solidFill>
              </a:rPr>
              <a:t>символічно виражені уявлення про своєрідність і специфіку (можливо - </a:t>
            </a:r>
            <a:r>
              <a:rPr lang="uk-UA" b="1" dirty="0">
                <a:solidFill>
                  <a:schemeClr val="tx1"/>
                </a:solidFill>
              </a:rPr>
              <a:t>унікальності</a:t>
            </a:r>
            <a:r>
              <a:rPr lang="uk-UA" dirty="0">
                <a:solidFill>
                  <a:schemeClr val="tx1"/>
                </a:solidFill>
              </a:rPr>
              <a:t>) фірми і її діяльності, її репутації, що сформувалися в громадській думці.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09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 smtClean="0">
                <a:effectLst/>
              </a:rPr>
              <a:t>Різновиди іміджу.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Критерії </a:t>
            </a:r>
            <a:r>
              <a:rPr lang="uk-UA" b="1" dirty="0" err="1" smtClean="0">
                <a:solidFill>
                  <a:schemeClr val="tx1"/>
                </a:solidFill>
              </a:rPr>
              <a:t>класіфікацій</a:t>
            </a:r>
            <a:endParaRPr lang="uk-UA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види </a:t>
            </a:r>
            <a:r>
              <a:rPr lang="uk-UA" dirty="0">
                <a:solidFill>
                  <a:schemeClr val="tx1"/>
                </a:solidFill>
              </a:rPr>
              <a:t>іміджів, характерні в цілому і для організацій, і для окремо взятих особистостей.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види </a:t>
            </a:r>
            <a:r>
              <a:rPr lang="uk-UA" dirty="0">
                <a:solidFill>
                  <a:schemeClr val="tx1"/>
                </a:solidFill>
              </a:rPr>
              <a:t>іміджів, які характеризують організацію, фірму.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різновиди </a:t>
            </a:r>
            <a:r>
              <a:rPr lang="uk-UA" dirty="0">
                <a:solidFill>
                  <a:schemeClr val="tx1"/>
                </a:solidFill>
              </a:rPr>
              <a:t>іміджів, притаманних окремим особистостям: політикам, бізнесменам і </a:t>
            </a:r>
            <a:r>
              <a:rPr lang="uk-UA" dirty="0" err="1">
                <a:solidFill>
                  <a:schemeClr val="tx1"/>
                </a:solidFill>
              </a:rPr>
              <a:t>т.п</a:t>
            </a:r>
            <a:r>
              <a:rPr lang="uk-UA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608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/>
            <a:r>
              <a:rPr lang="uk-UA" sz="1800" b="1" i="1" dirty="0" smtClean="0">
                <a:effectLst/>
              </a:rPr>
              <a:t>Різновиди іміджу.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</a:rPr>
              <a:t>типи іміджів: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chemeClr val="tx1"/>
                </a:solidFill>
              </a:rPr>
              <a:t>поточний </a:t>
            </a:r>
            <a:r>
              <a:rPr lang="uk-UA" b="1" i="1" dirty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- той реальний імідж, який організація або людина мають в чужих очах;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chemeClr val="tx1"/>
                </a:solidFill>
              </a:rPr>
              <a:t>дзеркальний </a:t>
            </a:r>
            <a:r>
              <a:rPr lang="uk-UA" b="1" i="1" dirty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- те враження, яке сама організація або сама людина вважає таким, яке вони справляють на громадськість;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chemeClr val="tx1"/>
                </a:solidFill>
              </a:rPr>
              <a:t>бажаний </a:t>
            </a:r>
            <a:r>
              <a:rPr lang="uk-UA" b="1" i="1" dirty="0">
                <a:solidFill>
                  <a:schemeClr val="tx1"/>
                </a:solidFill>
              </a:rPr>
              <a:t>імідж </a:t>
            </a:r>
            <a:r>
              <a:rPr lang="uk-UA" dirty="0">
                <a:solidFill>
                  <a:schemeClr val="tx1"/>
                </a:solidFill>
              </a:rPr>
              <a:t>- той, який людина або організація хотіли б мати в чужих очах.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25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 smtClean="0">
                <a:effectLst/>
              </a:rPr>
              <a:t>Різновиди іміджу.</a:t>
            </a:r>
            <a:endParaRPr lang="ru-RU" sz="18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chemeClr val="tx1"/>
                </a:solidFill>
              </a:rPr>
              <a:t>імідж окремої людини</a:t>
            </a:r>
            <a:r>
              <a:rPr lang="uk-UA" sz="3600" b="1" dirty="0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</a:t>
            </a:r>
            <a:r>
              <a:rPr lang="uk-UA" dirty="0" err="1">
                <a:solidFill>
                  <a:schemeClr val="tx1"/>
                </a:solidFill>
              </a:rPr>
              <a:t>середовищний</a:t>
            </a:r>
            <a:r>
              <a:rPr lang="uk-UA" dirty="0">
                <a:solidFill>
                  <a:schemeClr val="tx1"/>
                </a:solidFill>
              </a:rPr>
              <a:t> імідж</a:t>
            </a:r>
            <a:r>
              <a:rPr lang="uk-UA" dirty="0" smtClean="0">
                <a:solidFill>
                  <a:schemeClr val="tx1"/>
                </a:solidFill>
              </a:rPr>
              <a:t>»;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</a:t>
            </a:r>
            <a:r>
              <a:rPr lang="uk-UA" dirty="0" err="1">
                <a:solidFill>
                  <a:schemeClr val="tx1"/>
                </a:solidFill>
              </a:rPr>
              <a:t>габитарний</a:t>
            </a:r>
            <a:r>
              <a:rPr lang="uk-UA" dirty="0">
                <a:solidFill>
                  <a:schemeClr val="tx1"/>
                </a:solidFill>
              </a:rPr>
              <a:t> імідж</a:t>
            </a:r>
            <a:r>
              <a:rPr lang="uk-UA" dirty="0" smtClean="0">
                <a:solidFill>
                  <a:schemeClr val="tx1"/>
                </a:solidFill>
              </a:rPr>
              <a:t>»;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«матеріалізований </a:t>
            </a:r>
            <a:r>
              <a:rPr lang="uk-UA" dirty="0">
                <a:solidFill>
                  <a:schemeClr val="tx1"/>
                </a:solidFill>
              </a:rPr>
              <a:t>імідж</a:t>
            </a:r>
            <a:r>
              <a:rPr lang="uk-UA" dirty="0" smtClean="0">
                <a:solidFill>
                  <a:schemeClr val="tx1"/>
                </a:solidFill>
              </a:rPr>
              <a:t>»;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</a:t>
            </a:r>
            <a:r>
              <a:rPr lang="uk-UA" dirty="0">
                <a:solidFill>
                  <a:schemeClr val="tx1"/>
                </a:solidFill>
              </a:rPr>
              <a:t>вербальний імідж</a:t>
            </a:r>
            <a:r>
              <a:rPr lang="uk-UA" dirty="0" smtClean="0">
                <a:solidFill>
                  <a:schemeClr val="tx1"/>
                </a:solidFill>
              </a:rPr>
              <a:t>»;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«</a:t>
            </a:r>
            <a:r>
              <a:rPr lang="uk-UA" dirty="0">
                <a:solidFill>
                  <a:schemeClr val="tx1"/>
                </a:solidFill>
              </a:rPr>
              <a:t>кінетичний імідж</a:t>
            </a:r>
            <a:r>
              <a:rPr lang="uk-UA" dirty="0" smtClean="0">
                <a:solidFill>
                  <a:schemeClr val="tx1"/>
                </a:solidFill>
              </a:rPr>
              <a:t>».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933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4837</TotalTime>
  <Words>620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Исполнительная</vt:lpstr>
      <vt:lpstr>Лекція 7.  СТВОРЕННЯ І КОРЕКЦІЯ ІМІДЖУ ОРГАНІЗАЦІЇ  ТА ЇЇ КЕРІВНИЦТВА  В ПРОЦЕСІ PR </vt:lpstr>
      <vt:lpstr>План</vt:lpstr>
      <vt:lpstr>Методи паблік рілейшнз. Фірмовий стиль </vt:lpstr>
      <vt:lpstr>Методи паблік рілейшнз. Фірмовий стиль </vt:lpstr>
      <vt:lpstr>Сутність іміджу і його різновиди</vt:lpstr>
      <vt:lpstr>Сутність іміджу і його різновиди</vt:lpstr>
      <vt:lpstr>Різновиди іміджу.</vt:lpstr>
      <vt:lpstr>Різновиди іміджу.</vt:lpstr>
      <vt:lpstr>Різновиди іміджу.</vt:lpstr>
      <vt:lpstr>Різновиди іміджу.</vt:lpstr>
      <vt:lpstr>Різновиди іміджу.</vt:lpstr>
      <vt:lpstr>Основні проблеми і технології конструювання іміджу</vt:lpstr>
      <vt:lpstr>Основні проблеми і технології конструювання іміджу</vt:lpstr>
      <vt:lpstr>Основні проблеми і технології конструювання іміджу</vt:lpstr>
      <vt:lpstr>Основні проблеми і технології конструювання іміджу</vt:lpstr>
      <vt:lpstr>Основні проблеми і технології конструювання іміджу</vt:lpstr>
      <vt:lpstr>Основні проблеми і технології конструювання іміджу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2023-10-26T05:33:39Z</dcterms:created>
  <dcterms:modified xsi:type="dcterms:W3CDTF">2023-11-06T14:16:51Z</dcterms:modified>
</cp:coreProperties>
</file>