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00" autoAdjust="0"/>
    <p:restoredTop sz="94660"/>
  </p:normalViewPr>
  <p:slideViewPr>
    <p:cSldViewPr>
      <p:cViewPr varScale="1">
        <p:scale>
          <a:sx n="83" d="100"/>
          <a:sy n="83" d="100"/>
        </p:scale>
        <p:origin x="-173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82B2761-3241-44ED-A071-FCAE16257DE5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1926210-4101-425E-9A0E-EF1F8D820B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br>
              <a:rPr lang="uk-UA" dirty="0" smtClean="0"/>
            </a:br>
            <a:r>
              <a:rPr lang="uk-UA" dirty="0" smtClean="0"/>
              <a:t>КРИЗОВИЙ </a:t>
            </a:r>
            <a:r>
              <a:rPr lang="en-US" dirty="0" smtClean="0"/>
              <a:t>PR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022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кроки: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Зайняти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чітку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недвозначну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позицію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Залучити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активних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вище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керівництво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Активізувати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підтримку</a:t>
            </a:r>
            <a:r>
              <a:rPr lang="ru-RU" dirty="0">
                <a:solidFill>
                  <a:schemeClr val="tx1"/>
                </a:solidFill>
              </a:rPr>
              <a:t> з боку «</a:t>
            </a:r>
            <a:r>
              <a:rPr lang="ru-RU" dirty="0" err="1">
                <a:solidFill>
                  <a:schemeClr val="tx1"/>
                </a:solidFill>
              </a:rPr>
              <a:t>третьої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партії</a:t>
            </a:r>
            <a:r>
              <a:rPr lang="ru-RU" dirty="0">
                <a:solidFill>
                  <a:schemeClr val="tx1"/>
                </a:solidFill>
              </a:rPr>
              <a:t>».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Організувати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присутність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 smtClean="0">
                <a:solidFill>
                  <a:schemeClr val="tx1"/>
                </a:solidFill>
              </a:rPr>
              <a:t>місці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подій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Централізувати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Налагодити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співпрацю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засобами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7</a:t>
            </a:r>
            <a:r>
              <a:rPr lang="ru-RU" dirty="0">
                <a:solidFill>
                  <a:schemeClr val="tx1"/>
                </a:solidFill>
              </a:rPr>
              <a:t>. Не </a:t>
            </a:r>
            <a:r>
              <a:rPr lang="ru-RU" dirty="0" err="1">
                <a:solidFill>
                  <a:schemeClr val="tx1"/>
                </a:solidFill>
              </a:rPr>
              <a:t>ігнорувати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службовців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8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Дивитися</a:t>
            </a:r>
            <a:r>
              <a:rPr lang="ru-RU" dirty="0">
                <a:solidFill>
                  <a:schemeClr val="tx1"/>
                </a:solidFill>
              </a:rPr>
              <a:t> на кризу широко.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9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Заздалегідь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думати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позиціонування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подолання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Здійснювати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постійний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моніторинг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оцінку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перебігу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501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 anchor="ctr"/>
          <a:lstStyle/>
          <a:p>
            <a:pPr algn="r"/>
            <a:r>
              <a:rPr lang="ru-RU" sz="1800" b="1" dirty="0" err="1">
                <a:effectLst/>
              </a:rPr>
              <a:t>Комунікація</a:t>
            </a:r>
            <a:r>
              <a:rPr lang="ru-RU" sz="1800" b="1" dirty="0">
                <a:effectLst/>
              </a:rPr>
              <a:t> у </a:t>
            </a:r>
            <a:r>
              <a:rPr lang="ru-RU" sz="1800" b="1" dirty="0" err="1">
                <a:effectLst/>
              </a:rPr>
              <a:t>кризових</a:t>
            </a:r>
            <a:r>
              <a:rPr lang="ru-RU" sz="1800" b="1" dirty="0">
                <a:effectLst/>
              </a:rPr>
              <a:t> </a:t>
            </a:r>
            <a:r>
              <a:rPr lang="ru-RU" sz="1800" b="1" dirty="0" err="1" smtClean="0">
                <a:effectLst/>
              </a:rPr>
              <a:t>ситуаціях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b="1" i="1" u="sng" dirty="0" smtClean="0">
                <a:solidFill>
                  <a:schemeClr val="tx1"/>
                </a:solidFill>
              </a:rPr>
              <a:t>скажи </a:t>
            </a:r>
            <a:r>
              <a:rPr lang="ru-RU" b="1" i="1" u="sng" dirty="0">
                <a:solidFill>
                  <a:schemeClr val="tx1"/>
                </a:solidFill>
              </a:rPr>
              <a:t>все та скажи </a:t>
            </a:r>
            <a:r>
              <a:rPr lang="ru-RU" b="1" i="1" u="sng" dirty="0" err="1">
                <a:solidFill>
                  <a:schemeClr val="tx1"/>
                </a:solidFill>
              </a:rPr>
              <a:t>це</a:t>
            </a:r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негайно</a:t>
            </a:r>
            <a:r>
              <a:rPr lang="ru-RU" b="1" i="1" u="sng" dirty="0" smtClean="0">
                <a:solidFill>
                  <a:schemeClr val="tx1"/>
                </a:solidFill>
              </a:rPr>
              <a:t>!</a:t>
            </a:r>
          </a:p>
          <a:p>
            <a:pPr marL="0" indent="0" algn="ctr">
              <a:buNone/>
            </a:pPr>
            <a:endParaRPr lang="ru-RU" b="1" i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цілі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оволодіння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кризою</a:t>
            </a:r>
            <a:endParaRPr lang="ru-RU" b="1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треба </a:t>
            </a:r>
            <a:r>
              <a:rPr lang="ru-RU" dirty="0" err="1">
                <a:solidFill>
                  <a:schemeClr val="tx1"/>
                </a:solidFill>
              </a:rPr>
              <a:t>негайно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покласти</a:t>
            </a:r>
            <a:r>
              <a:rPr lang="ru-RU" dirty="0">
                <a:solidFill>
                  <a:schemeClr val="tx1"/>
                </a:solidFill>
              </a:rPr>
              <a:t> край </a:t>
            </a:r>
            <a:r>
              <a:rPr lang="ru-RU" dirty="0" err="1">
                <a:solidFill>
                  <a:schemeClr val="tx1"/>
                </a:solidFill>
              </a:rPr>
              <a:t>кризі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R"/>
            </a:pPr>
            <a:r>
              <a:rPr lang="ru-RU" dirty="0" err="1" smtClean="0">
                <a:solidFill>
                  <a:schemeClr val="tx1"/>
                </a:solidFill>
              </a:rPr>
              <a:t>звести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мінімуму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збитки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R"/>
            </a:pPr>
            <a:r>
              <a:rPr lang="ru-RU" dirty="0" err="1" smtClean="0">
                <a:solidFill>
                  <a:schemeClr val="tx1"/>
                </a:solidFill>
              </a:rPr>
              <a:t>відновити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довіру</a:t>
            </a:r>
            <a:r>
              <a:rPr lang="ru-RU" dirty="0">
                <a:solidFill>
                  <a:schemeClr val="tx1"/>
                </a:solidFill>
              </a:rPr>
              <a:t> себе.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122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 anchor="ctr"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Яка </a:t>
            </a:r>
            <a:r>
              <a:rPr lang="ru-RU" dirty="0" err="1">
                <a:solidFill>
                  <a:schemeClr val="tx1"/>
                </a:solidFill>
              </a:rPr>
              <a:t>користь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співпраці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Який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Чи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можна</a:t>
            </a:r>
            <a:r>
              <a:rPr lang="ru-RU" dirty="0">
                <a:solidFill>
                  <a:schemeClr val="tx1"/>
                </a:solidFill>
              </a:rPr>
              <a:t> донести </a:t>
            </a:r>
            <a:r>
              <a:rPr lang="ru-RU" dirty="0" err="1">
                <a:solidFill>
                  <a:schemeClr val="tx1"/>
                </a:solidFill>
              </a:rPr>
              <a:t>повідомлення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Чи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дозволить </a:t>
            </a:r>
            <a:r>
              <a:rPr lang="ru-RU" dirty="0" err="1">
                <a:solidFill>
                  <a:schemeClr val="tx1"/>
                </a:solidFill>
              </a:rPr>
              <a:t>цей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інформаційний</a:t>
            </a:r>
            <a:r>
              <a:rPr lang="ru-RU" dirty="0">
                <a:solidFill>
                  <a:schemeClr val="tx1"/>
                </a:solidFill>
              </a:rPr>
              <a:t> канал </a:t>
            </a:r>
            <a:r>
              <a:rPr lang="ru-RU" dirty="0" err="1">
                <a:solidFill>
                  <a:schemeClr val="tx1"/>
                </a:solidFill>
              </a:rPr>
              <a:t>чітко</a:t>
            </a:r>
            <a:r>
              <a:rPr lang="ru-RU" dirty="0">
                <a:solidFill>
                  <a:schemeClr val="tx1"/>
                </a:solidFill>
              </a:rPr>
              <a:t> донести </a:t>
            </a:r>
            <a:r>
              <a:rPr lang="ru-RU" dirty="0" err="1">
                <a:solidFill>
                  <a:schemeClr val="tx1"/>
                </a:solidFill>
              </a:rPr>
              <a:t>зміст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повідомлення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?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Чи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вартує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аудиторія</a:t>
            </a:r>
            <a:r>
              <a:rPr lang="ru-RU" dirty="0">
                <a:solidFill>
                  <a:schemeClr val="tx1"/>
                </a:solidFill>
              </a:rPr>
              <a:t> таких </a:t>
            </a:r>
            <a:r>
              <a:rPr lang="ru-RU" dirty="0" err="1">
                <a:solidFill>
                  <a:schemeClr val="tx1"/>
                </a:solidFill>
              </a:rPr>
              <a:t>зусиль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Як </a:t>
            </a:r>
            <a:r>
              <a:rPr lang="ru-RU" dirty="0" err="1">
                <a:solidFill>
                  <a:schemeClr val="tx1"/>
                </a:solidFill>
              </a:rPr>
              <a:t>відреагує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керівництво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Чи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дозволяють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офіційні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повноваження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задовольнити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громадський</a:t>
            </a:r>
            <a:r>
              <a:rPr lang="ru-RU" dirty="0">
                <a:solidFill>
                  <a:schemeClr val="tx1"/>
                </a:solidFill>
              </a:rPr>
              <a:t> запит?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Чи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є </a:t>
            </a:r>
            <a:r>
              <a:rPr lang="ru-RU" dirty="0" err="1">
                <a:solidFill>
                  <a:schemeClr val="tx1"/>
                </a:solidFill>
              </a:rPr>
              <a:t>найкращий</a:t>
            </a:r>
            <a:r>
              <a:rPr lang="ru-RU" dirty="0">
                <a:solidFill>
                  <a:schemeClr val="tx1"/>
                </a:solidFill>
              </a:rPr>
              <a:t> шлях?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316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 anchor="ctr"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Чинники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успіху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наявність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пл</a:t>
            </a:r>
            <a:r>
              <a:rPr lang="ru-RU" dirty="0" err="1">
                <a:solidFill>
                  <a:schemeClr val="tx1"/>
                </a:solidFill>
              </a:rPr>
              <a:t>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складової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загального</a:t>
            </a:r>
            <a:r>
              <a:rPr lang="ru-RU" dirty="0">
                <a:solidFill>
                  <a:schemeClr val="tx1"/>
                </a:solidFill>
              </a:rPr>
              <a:t> плану </a:t>
            </a:r>
            <a:r>
              <a:rPr lang="ru-RU" dirty="0" err="1">
                <a:solidFill>
                  <a:schemeClr val="tx1"/>
                </a:solidFill>
              </a:rPr>
              <a:t>подолання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спеціальної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команди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боротьби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кризою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така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виникне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однієї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людини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виконує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функцію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прес</a:t>
            </a:r>
            <a:r>
              <a:rPr lang="ru-RU" dirty="0">
                <a:solidFill>
                  <a:schemeClr val="tx1"/>
                </a:solidFill>
              </a:rPr>
              <a:t>-секретаря </a:t>
            </a:r>
            <a:r>
              <a:rPr lang="ru-RU" dirty="0" err="1">
                <a:solidFill>
                  <a:schemeClr val="tx1"/>
                </a:solidFill>
              </a:rPr>
              <a:t>протягом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усієї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808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Комунікація</a:t>
            </a:r>
            <a:r>
              <a:rPr lang="ru-RU" sz="1800" b="1" i="1" dirty="0">
                <a:effectLst/>
              </a:rPr>
              <a:t> у </a:t>
            </a:r>
            <a:r>
              <a:rPr lang="ru-RU" sz="1800" b="1" i="1" dirty="0" err="1">
                <a:effectLst/>
              </a:rPr>
              <a:t>кризових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ситуаціях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елементи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ускладнення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лінії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поведінки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керівництва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 err="1">
                <a:solidFill>
                  <a:schemeClr val="tx1"/>
                </a:solidFill>
              </a:rPr>
              <a:t>умовах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кризи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У момент, коли </a:t>
            </a:r>
            <a:r>
              <a:rPr lang="ru-RU" dirty="0" err="1">
                <a:solidFill>
                  <a:schemeClr val="tx1"/>
                </a:solidFill>
              </a:rPr>
              <a:t>вибухнула</a:t>
            </a:r>
            <a:r>
              <a:rPr lang="ru-RU" dirty="0">
                <a:solidFill>
                  <a:schemeClr val="tx1"/>
                </a:solidFill>
              </a:rPr>
              <a:t> криза, не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легко </a:t>
            </a:r>
            <a:r>
              <a:rPr lang="ru-RU" dirty="0" err="1">
                <a:solidFill>
                  <a:schemeClr val="tx1"/>
                </a:solidFill>
              </a:rPr>
              <a:t>визначити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масштаби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2. Не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просто </a:t>
            </a:r>
            <a:r>
              <a:rPr lang="ru-RU" dirty="0" err="1">
                <a:solidFill>
                  <a:schemeClr val="tx1"/>
                </a:solidFill>
              </a:rPr>
              <a:t>встановити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персонально та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опинилися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ударом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3. Не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легко </a:t>
            </a:r>
            <a:r>
              <a:rPr lang="ru-RU" dirty="0" err="1">
                <a:solidFill>
                  <a:schemeClr val="tx1"/>
                </a:solidFill>
              </a:rPr>
              <a:t>з'ясувати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викликало</a:t>
            </a:r>
            <a:r>
              <a:rPr lang="ru-RU" dirty="0">
                <a:solidFill>
                  <a:schemeClr val="tx1"/>
                </a:solidFill>
              </a:rPr>
              <a:t> кризу.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Суспільність</a:t>
            </a:r>
            <a:r>
              <a:rPr lang="ru-RU" dirty="0">
                <a:solidFill>
                  <a:schemeClr val="tx1"/>
                </a:solidFill>
              </a:rPr>
              <a:t>, яку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торкається</a:t>
            </a:r>
            <a:r>
              <a:rPr lang="ru-RU" dirty="0">
                <a:solidFill>
                  <a:schemeClr val="tx1"/>
                </a:solidFill>
              </a:rPr>
              <a:t> криза, </a:t>
            </a:r>
            <a:r>
              <a:rPr lang="ru-RU" dirty="0" err="1">
                <a:solidFill>
                  <a:schemeClr val="tx1"/>
                </a:solidFill>
              </a:rPr>
              <a:t>завжди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почувається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травмованою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5. </a:t>
            </a:r>
            <a:r>
              <a:rPr lang="ru-RU" dirty="0" err="1">
                <a:solidFill>
                  <a:schemeClr val="tx1"/>
                </a:solidFill>
              </a:rPr>
              <a:t>Групи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громадськості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очікують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точної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необхідної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інформації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6.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доводиться </a:t>
            </a:r>
            <a:r>
              <a:rPr lang="ru-RU" dirty="0" err="1">
                <a:solidFill>
                  <a:schemeClr val="tx1"/>
                </a:solidFill>
              </a:rPr>
              <a:t>приймати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умовах</a:t>
            </a:r>
            <a:r>
              <a:rPr lang="ru-RU" dirty="0">
                <a:solidFill>
                  <a:schemeClr val="tx1"/>
                </a:solidFill>
              </a:rPr>
              <a:t> сильного </a:t>
            </a:r>
            <a:r>
              <a:rPr lang="ru-RU" dirty="0" err="1">
                <a:solidFill>
                  <a:schemeClr val="tx1"/>
                </a:solidFill>
              </a:rPr>
              <a:t>стресу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7. </a:t>
            </a:r>
            <a:r>
              <a:rPr lang="ru-RU" dirty="0" err="1" smtClean="0">
                <a:solidFill>
                  <a:schemeClr val="tx1"/>
                </a:solidFill>
              </a:rPr>
              <a:t>Довіра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значно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падає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8. Криза </a:t>
            </a:r>
            <a:r>
              <a:rPr lang="ru-RU" dirty="0" err="1">
                <a:solidFill>
                  <a:schemeClr val="tx1"/>
                </a:solidFill>
              </a:rPr>
              <a:t>викликає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посилення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емоційного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чинника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поведінки</a:t>
            </a:r>
            <a:r>
              <a:rPr lang="ru-RU" dirty="0">
                <a:solidFill>
                  <a:schemeClr val="tx1"/>
                </a:solidFill>
              </a:rPr>
              <a:t> кожного, кого </a:t>
            </a:r>
            <a:r>
              <a:rPr lang="ru-RU" dirty="0" err="1" smtClean="0">
                <a:solidFill>
                  <a:schemeClr val="tx1"/>
                </a:solidFill>
              </a:rPr>
              <a:t>зачіпає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501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 anchor="ctr"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3614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константи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кризи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люди </a:t>
            </a:r>
            <a:r>
              <a:rPr lang="ru-RU" dirty="0" err="1">
                <a:solidFill>
                  <a:schemeClr val="tx1"/>
                </a:solidFill>
              </a:rPr>
              <a:t>переважно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дізнаються</a:t>
            </a:r>
            <a:r>
              <a:rPr lang="ru-RU" dirty="0">
                <a:solidFill>
                  <a:schemeClr val="tx1"/>
                </a:solidFill>
              </a:rPr>
              <a:t> про кризу з </a:t>
            </a:r>
            <a:r>
              <a:rPr lang="ru-RU" dirty="0" err="1">
                <a:solidFill>
                  <a:schemeClr val="tx1"/>
                </a:solidFill>
              </a:rPr>
              <a:t>каналів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міжособистісної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люди </a:t>
            </a:r>
            <a:r>
              <a:rPr lang="ru-RU" dirty="0" err="1">
                <a:solidFill>
                  <a:schemeClr val="tx1"/>
                </a:solidFill>
              </a:rPr>
              <a:t>схильні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інтерпретувати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серйозність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погляду</a:t>
            </a:r>
            <a:r>
              <a:rPr lang="ru-RU" dirty="0">
                <a:solidFill>
                  <a:schemeClr val="tx1"/>
                </a:solidFill>
              </a:rPr>
              <a:t> персонального </a:t>
            </a:r>
            <a:r>
              <a:rPr lang="ru-RU" dirty="0" err="1" smtClean="0">
                <a:solidFill>
                  <a:schemeClr val="tx1"/>
                </a:solidFill>
              </a:rPr>
              <a:t>ризику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державні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джерела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сприймаються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найавторитетніші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загальний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обсяг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повідомлень</a:t>
            </a:r>
            <a:r>
              <a:rPr lang="ru-RU" dirty="0">
                <a:solidFill>
                  <a:schemeClr val="tx1"/>
                </a:solidFill>
              </a:rPr>
              <a:t> про кризу в </a:t>
            </a:r>
            <a:r>
              <a:rPr lang="ru-RU" dirty="0" err="1">
                <a:solidFill>
                  <a:schemeClr val="tx1"/>
                </a:solidFill>
              </a:rPr>
              <a:t>засобах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служить для широкого </a:t>
            </a:r>
            <a:r>
              <a:rPr lang="ru-RU" dirty="0" err="1">
                <a:solidFill>
                  <a:schemeClr val="tx1"/>
                </a:solidFill>
              </a:rPr>
              <a:t>загалу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показником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серйозності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наявність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про кризу у </a:t>
            </a:r>
            <a:r>
              <a:rPr lang="ru-RU" dirty="0" err="1">
                <a:solidFill>
                  <a:schemeClr val="tx1"/>
                </a:solidFill>
              </a:rPr>
              <a:t>загальнодоступних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засобах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скорочує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розповзання</a:t>
            </a:r>
            <a:r>
              <a:rPr lang="ru-RU" dirty="0">
                <a:solidFill>
                  <a:schemeClr val="tx1"/>
                </a:solidFill>
              </a:rPr>
              <a:t> чуток та </a:t>
            </a:r>
            <a:r>
              <a:rPr lang="ru-RU" dirty="0" err="1">
                <a:solidFill>
                  <a:schemeClr val="tx1"/>
                </a:solidFill>
              </a:rPr>
              <a:t>сприяє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точності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ситуації</a:t>
            </a:r>
            <a:r>
              <a:rPr lang="ru-RU" dirty="0">
                <a:solidFill>
                  <a:schemeClr val="tx1"/>
                </a:solidFill>
              </a:rPr>
              <a:t> широкими колами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162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 anchor="ctr"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обставини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поширення</a:t>
            </a:r>
            <a:r>
              <a:rPr lang="ru-RU" b="1" dirty="0" smtClean="0">
                <a:solidFill>
                  <a:schemeClr val="tx1"/>
                </a:solidFill>
              </a:rPr>
              <a:t> чуток (</a:t>
            </a:r>
            <a:r>
              <a:rPr lang="ru-RU" b="1" dirty="0" err="1" smtClean="0">
                <a:solidFill>
                  <a:schemeClr val="tx1"/>
                </a:solidFill>
              </a:rPr>
              <a:t>Уолтер</a:t>
            </a:r>
            <a:r>
              <a:rPr lang="ru-RU" b="1" dirty="0" smtClean="0">
                <a:solidFill>
                  <a:schemeClr val="tx1"/>
                </a:solidFill>
              </a:rPr>
              <a:t> Джон) :</a:t>
            </a: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Відсутність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автентичності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інформацією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офіційних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джерел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каналів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Неповнота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автентичності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змісту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Виникнення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сумнівів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унаслідок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неправдивої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Відсутність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задоволення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людським</a:t>
            </a:r>
            <a:r>
              <a:rPr lang="ru-RU" dirty="0">
                <a:solidFill>
                  <a:schemeClr val="tx1"/>
                </a:solidFill>
              </a:rPr>
              <a:t> «его» (</a:t>
            </a:r>
            <a:r>
              <a:rPr lang="ru-RU" dirty="0" err="1">
                <a:solidFill>
                  <a:schemeClr val="tx1"/>
                </a:solidFill>
              </a:rPr>
              <a:t>задоволення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володіння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інформацією</a:t>
            </a:r>
            <a:r>
              <a:rPr lang="ru-RU" dirty="0">
                <a:solidFill>
                  <a:schemeClr val="tx1"/>
                </a:solidFill>
              </a:rPr>
              <a:t> «для </a:t>
            </a:r>
            <a:r>
              <a:rPr lang="ru-RU" dirty="0" err="1">
                <a:solidFill>
                  <a:schemeClr val="tx1"/>
                </a:solidFill>
              </a:rPr>
              <a:t>службового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користування</a:t>
            </a:r>
            <a:r>
              <a:rPr lang="ru-RU" dirty="0">
                <a:solidFill>
                  <a:schemeClr val="tx1"/>
                </a:solidFill>
              </a:rPr>
              <a:t>»).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Тривала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затримка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прийнятті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рішень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трапляється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зв'язку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важливістю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розглядається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Поява</a:t>
            </a:r>
            <a:r>
              <a:rPr lang="ru-RU" dirty="0">
                <a:solidFill>
                  <a:schemeClr val="tx1"/>
                </a:solidFill>
              </a:rPr>
              <a:t> у персоналу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почуття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він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контролювати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ситуацію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подбати</a:t>
            </a:r>
            <a:r>
              <a:rPr lang="ru-RU" dirty="0">
                <a:solidFill>
                  <a:schemeClr val="tx1"/>
                </a:solidFill>
              </a:rPr>
              <a:t> про свою долю.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Наявність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серйозних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організаційних</a:t>
            </a:r>
            <a:r>
              <a:rPr lang="ru-RU" dirty="0">
                <a:solidFill>
                  <a:schemeClr val="tx1"/>
                </a:solidFill>
              </a:rPr>
              <a:t> проблем.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Надмірність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конфлікту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міжособистісних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антагонізмів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151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76064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стратегія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</a:rPr>
              <a:t>боротьби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чутками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dirty="0" err="1">
                <a:solidFill>
                  <a:schemeClr val="tx1"/>
                </a:solidFill>
              </a:rPr>
              <a:t>Уолтер</a:t>
            </a:r>
            <a:r>
              <a:rPr lang="ru-RU" b="1" dirty="0">
                <a:solidFill>
                  <a:schemeClr val="tx1"/>
                </a:solidFill>
              </a:rPr>
              <a:t> Джон) 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 smtClean="0">
                <a:solidFill>
                  <a:schemeClr val="tx1"/>
                </a:solidFill>
              </a:rPr>
              <a:t>проаналізувати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масштаби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серйозність</a:t>
            </a:r>
            <a:r>
              <a:rPr lang="ru-RU" dirty="0">
                <a:solidFill>
                  <a:schemeClr val="tx1"/>
                </a:solidFill>
              </a:rPr>
              <a:t> причин і </a:t>
            </a:r>
            <a:r>
              <a:rPr lang="ru-RU" dirty="0" err="1">
                <a:solidFill>
                  <a:schemeClr val="tx1"/>
                </a:solidFill>
              </a:rPr>
              <a:t>вплив</a:t>
            </a:r>
            <a:r>
              <a:rPr lang="ru-RU" dirty="0">
                <a:solidFill>
                  <a:schemeClr val="tx1"/>
                </a:solidFill>
              </a:rPr>
              <a:t> чуток.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Проаналізувати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конкретні</a:t>
            </a:r>
            <a:r>
              <a:rPr lang="ru-RU" dirty="0">
                <a:solidFill>
                  <a:schemeClr val="tx1"/>
                </a:solidFill>
              </a:rPr>
              <a:t> причини, </a:t>
            </a:r>
            <a:r>
              <a:rPr lang="ru-RU" dirty="0" err="1">
                <a:solidFill>
                  <a:schemeClr val="tx1"/>
                </a:solidFill>
              </a:rPr>
              <a:t>мотиви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джерела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>
                <a:solidFill>
                  <a:schemeClr val="tx1"/>
                </a:solidFill>
              </a:rPr>
              <a:t> чуток.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Поговорити</a:t>
            </a:r>
            <a:r>
              <a:rPr lang="ru-RU" dirty="0">
                <a:solidFill>
                  <a:schemeClr val="tx1"/>
                </a:solidFill>
              </a:rPr>
              <a:t> з людьми, на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подіяли</a:t>
            </a:r>
            <a:r>
              <a:rPr lang="ru-RU" dirty="0">
                <a:solidFill>
                  <a:schemeClr val="tx1"/>
                </a:solidFill>
              </a:rPr>
              <a:t> чутки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зазнали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збитків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внаслідок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поширення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4. Без </a:t>
            </a:r>
            <a:r>
              <a:rPr lang="ru-RU" dirty="0" err="1">
                <a:solidFill>
                  <a:schemeClr val="tx1"/>
                </a:solidFill>
              </a:rPr>
              <a:t>зволікання</a:t>
            </a:r>
            <a:r>
              <a:rPr lang="ru-RU" dirty="0">
                <a:solidFill>
                  <a:schemeClr val="tx1"/>
                </a:solidFill>
              </a:rPr>
              <a:t> (і масштабно,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надати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повну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автентичну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конкретної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справи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5. </a:t>
            </a:r>
            <a:r>
              <a:rPr lang="ru-RU" dirty="0" err="1">
                <a:solidFill>
                  <a:schemeClr val="tx1"/>
                </a:solidFill>
              </a:rPr>
              <a:t>Присікти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помилкові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чутки.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6. </a:t>
            </a:r>
            <a:r>
              <a:rPr lang="ru-RU" dirty="0" err="1">
                <a:solidFill>
                  <a:schemeClr val="tx1"/>
                </a:solidFill>
              </a:rPr>
              <a:t>Зібрати</a:t>
            </a:r>
            <a:r>
              <a:rPr lang="ru-RU" dirty="0">
                <a:solidFill>
                  <a:schemeClr val="tx1"/>
                </a:solidFill>
              </a:rPr>
              <a:t> разом </a:t>
            </a:r>
            <a:r>
              <a:rPr lang="ru-RU" dirty="0" err="1">
                <a:solidFill>
                  <a:schemeClr val="tx1"/>
                </a:solidFill>
              </a:rPr>
              <a:t>офіційних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неформальних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лідерів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заручитися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їхньою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підтримкою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7. </a:t>
            </a:r>
            <a:r>
              <a:rPr lang="ru-RU" dirty="0" err="1">
                <a:solidFill>
                  <a:schemeClr val="tx1"/>
                </a:solidFill>
              </a:rPr>
              <a:t>Поширюючи</a:t>
            </a:r>
            <a:r>
              <a:rPr lang="ru-RU" dirty="0">
                <a:solidFill>
                  <a:schemeClr val="tx1"/>
                </a:solidFill>
              </a:rPr>
              <a:t> правду, </a:t>
            </a:r>
            <a:r>
              <a:rPr lang="ru-RU" dirty="0" err="1">
                <a:solidFill>
                  <a:schemeClr val="tx1"/>
                </a:solidFill>
              </a:rPr>
              <a:t>уникати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посилань</a:t>
            </a:r>
            <a:r>
              <a:rPr lang="ru-RU" dirty="0">
                <a:solidFill>
                  <a:schemeClr val="tx1"/>
                </a:solidFill>
              </a:rPr>
              <a:t> на чутки.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8. Провести </a:t>
            </a:r>
            <a:r>
              <a:rPr lang="ru-RU" dirty="0" err="1">
                <a:solidFill>
                  <a:schemeClr val="tx1"/>
                </a:solidFill>
              </a:rPr>
              <a:t>збори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відповідальними</a:t>
            </a:r>
            <a:r>
              <a:rPr lang="ru-RU" dirty="0">
                <a:solidFill>
                  <a:schemeClr val="tx1"/>
                </a:solidFill>
              </a:rPr>
              <a:t> особами та </a:t>
            </a:r>
            <a:r>
              <a:rPr lang="ru-RU" dirty="0" err="1">
                <a:solidFill>
                  <a:schemeClr val="tx1"/>
                </a:solidFill>
              </a:rPr>
              <a:t>іншими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впливовими</a:t>
            </a:r>
            <a:r>
              <a:rPr lang="ru-RU" dirty="0">
                <a:solidFill>
                  <a:schemeClr val="tx1"/>
                </a:solidFill>
              </a:rPr>
              <a:t> людьми на </a:t>
            </a:r>
            <a:r>
              <a:rPr lang="ru-RU" dirty="0" err="1">
                <a:solidFill>
                  <a:schemeClr val="tx1"/>
                </a:solidFill>
              </a:rPr>
              <a:t>місцевому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рівні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499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pPr algn="r"/>
            <a:r>
              <a:rPr lang="ru-RU" sz="2000" b="1" i="1" dirty="0" err="1">
                <a:effectLst/>
              </a:rPr>
              <a:t>Комунікація</a:t>
            </a:r>
            <a:r>
              <a:rPr lang="ru-RU" sz="2000" b="1" i="1" dirty="0">
                <a:effectLst/>
              </a:rPr>
              <a:t> у </a:t>
            </a:r>
            <a:r>
              <a:rPr lang="ru-RU" sz="2000" b="1" i="1" dirty="0" err="1">
                <a:effectLst/>
              </a:rPr>
              <a:t>кризових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ситуаціях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Завершення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кризи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висуває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нові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завдання</a:t>
            </a:r>
            <a:r>
              <a:rPr lang="ru-RU" b="1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проаналізувати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err="1">
                <a:solidFill>
                  <a:schemeClr val="tx1"/>
                </a:solidFill>
              </a:rPr>
              <a:t>оцінити</a:t>
            </a:r>
            <a:r>
              <a:rPr lang="ru-RU" dirty="0">
                <a:solidFill>
                  <a:schemeClr val="tx1"/>
                </a:solidFill>
              </a:rPr>
              <a:t> свою </a:t>
            </a:r>
            <a:r>
              <a:rPr lang="ru-RU" dirty="0" err="1">
                <a:solidFill>
                  <a:schemeClr val="tx1"/>
                </a:solidFill>
              </a:rPr>
              <a:t>діяльність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кризових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обставинах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встановити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дійсні</a:t>
            </a:r>
            <a:r>
              <a:rPr lang="ru-RU" dirty="0" smtClean="0">
                <a:solidFill>
                  <a:schemeClr val="tx1"/>
                </a:solidFill>
              </a:rPr>
              <a:t> причини,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викликали</a:t>
            </a:r>
            <a:r>
              <a:rPr lang="ru-RU" dirty="0">
                <a:solidFill>
                  <a:schemeClr val="tx1"/>
                </a:solidFill>
              </a:rPr>
              <a:t> кризу, та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усунення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оновити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або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розробити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нову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стратегію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і тактику </a:t>
            </a:r>
            <a:r>
              <a:rPr lang="ru-RU" dirty="0" err="1" smtClean="0">
                <a:solidFill>
                  <a:schemeClr val="tx1"/>
                </a:solidFill>
              </a:rPr>
              <a:t>роботи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з'ясувати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чому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спрацював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спрацював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неповністю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наявний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план на </a:t>
            </a:r>
            <a:r>
              <a:rPr lang="ru-RU" dirty="0" err="1">
                <a:solidFill>
                  <a:schemeClr val="tx1"/>
                </a:solidFill>
              </a:rPr>
              <a:t>випадок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936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360040"/>
          </a:xfrm>
        </p:spPr>
        <p:txBody>
          <a:bodyPr anchor="ctr"/>
          <a:lstStyle/>
          <a:p>
            <a:pPr algn="r"/>
            <a:r>
              <a:rPr lang="uk-UA" sz="1800" b="1" i="1" dirty="0" smtClean="0">
                <a:effectLst/>
              </a:rPr>
              <a:t>Типологія криз</a:t>
            </a:r>
            <a:endParaRPr lang="ru-RU" sz="1800" b="1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>
                <a:solidFill>
                  <a:schemeClr val="tx1"/>
                </a:solidFill>
              </a:rPr>
              <a:t>Несподівані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кризи</a:t>
            </a:r>
            <a:r>
              <a:rPr lang="ru-RU" b="1" i="1" dirty="0">
                <a:solidFill>
                  <a:schemeClr val="tx1"/>
                </a:solidFill>
              </a:rPr>
              <a:t>. </a:t>
            </a:r>
            <a:endParaRPr lang="ru-RU" b="1" i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 smtClean="0">
                <a:solidFill>
                  <a:schemeClr val="tx1"/>
                </a:solidFill>
              </a:rPr>
              <a:t>Назріваючі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. Вони </a:t>
            </a:r>
            <a:r>
              <a:rPr lang="ru-RU" dirty="0" err="1">
                <a:solidFill>
                  <a:schemeClr val="tx1"/>
                </a:solidFill>
              </a:rPr>
              <a:t>дають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більше</a:t>
            </a:r>
            <a:r>
              <a:rPr lang="ru-RU" dirty="0">
                <a:solidFill>
                  <a:schemeClr val="tx1"/>
                </a:solidFill>
              </a:rPr>
              <a:t> часу для </a:t>
            </a:r>
            <a:r>
              <a:rPr lang="ru-RU" dirty="0" err="1">
                <a:solidFill>
                  <a:schemeClr val="tx1"/>
                </a:solidFill>
              </a:rPr>
              <a:t>вивчення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проте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моментально </a:t>
            </a:r>
            <a:r>
              <a:rPr lang="ru-RU" dirty="0" err="1">
                <a:solidFill>
                  <a:schemeClr val="tx1"/>
                </a:solidFill>
              </a:rPr>
              <a:t>вибухнути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тривалого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бродіння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 smtClean="0">
                <a:solidFill>
                  <a:schemeClr val="tx1"/>
                </a:solidFill>
              </a:rPr>
              <a:t>Безперервні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кризи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Вони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тривати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місяцями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роками, </a:t>
            </a:r>
            <a:r>
              <a:rPr lang="ru-RU" dirty="0" err="1">
                <a:solidFill>
                  <a:schemeClr val="tx1"/>
                </a:solidFill>
              </a:rPr>
              <a:t>незважаючи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зусилля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зупинити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59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Типологія криз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типологізації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криз з </a:t>
            </a:r>
            <a:r>
              <a:rPr lang="ru-RU" b="1" dirty="0" err="1">
                <a:solidFill>
                  <a:schemeClr val="tx1"/>
                </a:solidFill>
              </a:rPr>
              <a:t>урахуванням</a:t>
            </a:r>
            <a:r>
              <a:rPr lang="ru-RU" b="1" dirty="0">
                <a:solidFill>
                  <a:schemeClr val="tx1"/>
                </a:solidFill>
              </a:rPr>
              <a:t> тих </a:t>
            </a:r>
            <a:r>
              <a:rPr lang="ru-RU" b="1" dirty="0" err="1">
                <a:solidFill>
                  <a:schemeClr val="tx1"/>
                </a:solidFill>
              </a:rPr>
              <a:t>неприємностей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які</a:t>
            </a:r>
            <a:r>
              <a:rPr lang="ru-RU" b="1" dirty="0">
                <a:solidFill>
                  <a:schemeClr val="tx1"/>
                </a:solidFill>
              </a:rPr>
              <a:t> вони </a:t>
            </a:r>
            <a:r>
              <a:rPr lang="ru-RU" b="1" dirty="0" err="1">
                <a:solidFill>
                  <a:schemeClr val="tx1"/>
                </a:solidFill>
              </a:rPr>
              <a:t>здатні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завдати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конкретної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організації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ru-RU" b="1" dirty="0">
                <a:solidFill>
                  <a:schemeClr val="tx1"/>
                </a:solidFill>
              </a:rPr>
              <a:t>Сем Блек </a:t>
            </a:r>
            <a:r>
              <a:rPr lang="ru-RU" b="1" dirty="0" smtClean="0">
                <a:solidFill>
                  <a:schemeClr val="tx1"/>
                </a:solidFill>
              </a:rPr>
              <a:t>). 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класифікація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uk-UA" dirty="0">
                <a:solidFill>
                  <a:schemeClr val="tx1"/>
                </a:solidFill>
              </a:rPr>
              <a:t>яка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наближена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змісту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сфери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>
                <a:solidFill>
                  <a:schemeClr val="tx1"/>
                </a:solidFill>
              </a:rPr>
              <a:t>відоме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невідоме</a:t>
            </a:r>
            <a:r>
              <a:rPr lang="ru-RU" dirty="0">
                <a:solidFill>
                  <a:schemeClr val="tx1"/>
                </a:solidFill>
              </a:rPr>
              <a:t>»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>
                <a:solidFill>
                  <a:schemeClr val="tx1"/>
                </a:solidFill>
              </a:rPr>
              <a:t>невідоме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невідоме</a:t>
            </a:r>
            <a:r>
              <a:rPr lang="ru-RU" dirty="0">
                <a:solidFill>
                  <a:schemeClr val="tx1"/>
                </a:solidFill>
              </a:rPr>
              <a:t>».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2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5 </a:t>
            </a:r>
            <a:r>
              <a:rPr lang="ru-RU" b="1" dirty="0" err="1">
                <a:solidFill>
                  <a:schemeClr val="tx1"/>
                </a:solidFill>
              </a:rPr>
              <a:t>послідовних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кроків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ru-RU" dirty="0" err="1" smtClean="0">
                <a:solidFill>
                  <a:schemeClr val="tx1"/>
                </a:solidFill>
              </a:rPr>
              <a:t>ідентифікація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проблем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слід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звернути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особливу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увагу</a:t>
            </a:r>
            <a:r>
              <a:rPr lang="en-US" dirty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ru-RU" dirty="0" err="1" smtClean="0">
                <a:solidFill>
                  <a:schemeClr val="tx1"/>
                </a:solidFill>
              </a:rPr>
              <a:t>аналіз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err="1">
                <a:solidFill>
                  <a:schemeClr val="tx1"/>
                </a:solidFill>
              </a:rPr>
              <a:t>визначення</a:t>
            </a:r>
            <a:r>
              <a:rPr lang="ru-RU" dirty="0">
                <a:solidFill>
                  <a:schemeClr val="tx1"/>
                </a:solidFill>
              </a:rPr>
              <a:t> меж </a:t>
            </a:r>
            <a:r>
              <a:rPr lang="ru-RU" dirty="0" err="1">
                <a:solidFill>
                  <a:schemeClr val="tx1"/>
                </a:solidFill>
              </a:rPr>
              <a:t>кожної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з точки </a:t>
            </a:r>
            <a:r>
              <a:rPr lang="ru-RU" dirty="0" err="1">
                <a:solidFill>
                  <a:schemeClr val="tx1"/>
                </a:solidFill>
              </a:rPr>
              <a:t>зору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впливу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місцеві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en-US" dirty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ru-RU" dirty="0" err="1" smtClean="0">
                <a:solidFill>
                  <a:schemeClr val="tx1"/>
                </a:solidFill>
              </a:rPr>
              <a:t>виявлення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err="1" smtClean="0">
                <a:solidFill>
                  <a:schemeClr val="tx1"/>
                </a:solidFill>
              </a:rPr>
              <a:t>демонстрація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альтернативних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варіантів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en-US" dirty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ru-RU" dirty="0" err="1" smtClean="0">
                <a:solidFill>
                  <a:schemeClr val="tx1"/>
                </a:solidFill>
              </a:rPr>
              <a:t>реалізація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дій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яка </a:t>
            </a:r>
            <a:r>
              <a:rPr lang="ru-RU" dirty="0" err="1" smtClean="0">
                <a:solidFill>
                  <a:schemeClr val="tx1"/>
                </a:solidFill>
              </a:rPr>
              <a:t>спрямована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позицій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впливом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сприйняття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en-US" dirty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ru-RU" dirty="0" err="1" smtClean="0">
                <a:solidFill>
                  <a:schemeClr val="tx1"/>
                </a:solidFill>
              </a:rPr>
              <a:t>оцінка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результатів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виконання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погляду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досягнення</a:t>
            </a:r>
            <a:r>
              <a:rPr lang="ru-RU" dirty="0">
                <a:solidFill>
                  <a:schemeClr val="tx1"/>
                </a:solidFill>
              </a:rPr>
              <a:t> мети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6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Елементи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процесу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керування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проблемами 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Передбачення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проблем.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Селективна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ідентифікація</a:t>
            </a:r>
            <a:r>
              <a:rPr lang="ru-RU" dirty="0">
                <a:solidFill>
                  <a:schemeClr val="tx1"/>
                </a:solidFill>
              </a:rPr>
              <a:t> проблем.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Увага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сильних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слабких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місць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Планування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у </a:t>
            </a:r>
            <a:r>
              <a:rPr lang="ru-RU" dirty="0" err="1">
                <a:solidFill>
                  <a:schemeClr val="tx1"/>
                </a:solidFill>
              </a:rPr>
              <a:t>напрямку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ззовні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всередину</a:t>
            </a:r>
            <a:r>
              <a:rPr lang="ru-RU" dirty="0">
                <a:solidFill>
                  <a:schemeClr val="tx1"/>
                </a:solidFill>
              </a:rPr>
              <a:t>».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Орієнтація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отримання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Складання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графіка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дій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737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>
            <a:normAutofit lnSpcReduction="1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Етапи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PR-</a:t>
            </a:r>
            <a:r>
              <a:rPr lang="ru-RU" b="1" dirty="0" err="1" smtClean="0">
                <a:solidFill>
                  <a:schemeClr val="tx1"/>
                </a:solidFill>
              </a:rPr>
              <a:t>діяльності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допомогою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традиційних</a:t>
            </a:r>
            <a:r>
              <a:rPr lang="ru-RU" dirty="0">
                <a:solidFill>
                  <a:schemeClr val="tx1"/>
                </a:solidFill>
              </a:rPr>
              <a:t>, як </a:t>
            </a:r>
            <a:r>
              <a:rPr lang="ru-RU" dirty="0" err="1">
                <a:solidFill>
                  <a:schemeClr val="tx1"/>
                </a:solidFill>
              </a:rPr>
              <a:t>формальних</a:t>
            </a:r>
            <a:r>
              <a:rPr lang="ru-RU" dirty="0">
                <a:solidFill>
                  <a:schemeClr val="tx1"/>
                </a:solidFill>
              </a:rPr>
              <a:t>, так і </a:t>
            </a:r>
            <a:r>
              <a:rPr lang="ru-RU" dirty="0" err="1">
                <a:solidFill>
                  <a:schemeClr val="tx1"/>
                </a:solidFill>
              </a:rPr>
              <a:t>неформальних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ретельна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оцінка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можливих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наслідків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загострення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пріоритетів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заява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 свою </a:t>
            </a:r>
            <a:r>
              <a:rPr lang="ru-RU" dirty="0" err="1">
                <a:solidFill>
                  <a:schemeClr val="tx1"/>
                </a:solidFill>
              </a:rPr>
              <a:t>позицію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окремих</a:t>
            </a:r>
            <a:r>
              <a:rPr lang="ru-RU" dirty="0">
                <a:solidFill>
                  <a:schemeClr val="tx1"/>
                </a:solidFill>
              </a:rPr>
              <a:t> проблем,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доведення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відома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напрямів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своєї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політики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складання</a:t>
            </a:r>
            <a:r>
              <a:rPr lang="ru-RU" dirty="0" smtClean="0">
                <a:solidFill>
                  <a:schemeClr val="tx1"/>
                </a:solidFill>
              </a:rPr>
              <a:t> плану </a:t>
            </a:r>
            <a:r>
              <a:rPr lang="ru-RU" dirty="0" err="1">
                <a:solidFill>
                  <a:schemeClr val="tx1"/>
                </a:solidFill>
              </a:rPr>
              <a:t>дій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реагування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05544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 anchor="ctr"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планування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програми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інформування</a:t>
            </a:r>
            <a:r>
              <a:rPr lang="ru-RU" b="1" dirty="0">
                <a:solidFill>
                  <a:schemeClr val="tx1"/>
                </a:solidFill>
              </a:rPr>
              <a:t> про </a:t>
            </a:r>
            <a:r>
              <a:rPr lang="ru-RU" b="1" dirty="0" err="1" smtClean="0">
                <a:solidFill>
                  <a:schemeClr val="tx1"/>
                </a:solidFill>
              </a:rPr>
              <a:t>ризик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ru-RU" b="1" dirty="0" err="1">
                <a:solidFill>
                  <a:schemeClr val="tx1"/>
                </a:solidFill>
              </a:rPr>
              <a:t>Вільям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Адамі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):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Слід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визнати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інформування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ризик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складовою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більш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широкої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управління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Необхідно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підштовхнути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керівництво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приєднатися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системи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навчити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ефективно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користуватися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засобами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Важливо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мати</a:t>
            </a:r>
            <a:r>
              <a:rPr lang="ru-RU" dirty="0">
                <a:solidFill>
                  <a:schemeClr val="tx1"/>
                </a:solidFill>
              </a:rPr>
              <a:t> за межами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авторитетних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були</a:t>
            </a:r>
            <a:r>
              <a:rPr lang="ru-RU" dirty="0">
                <a:solidFill>
                  <a:schemeClr val="tx1"/>
                </a:solidFill>
              </a:rPr>
              <a:t> б </a:t>
            </a:r>
            <a:r>
              <a:rPr lang="ru-RU" dirty="0" err="1">
                <a:solidFill>
                  <a:schemeClr val="tx1"/>
                </a:solidFill>
              </a:rPr>
              <a:t>джерелом</a:t>
            </a:r>
            <a:r>
              <a:rPr lang="ru-RU" dirty="0">
                <a:solidFill>
                  <a:schemeClr val="tx1"/>
                </a:solidFill>
              </a:rPr>
              <a:t> новин для </a:t>
            </a:r>
            <a:r>
              <a:rPr lang="ru-RU" dirty="0" err="1">
                <a:solidFill>
                  <a:schemeClr val="tx1"/>
                </a:solidFill>
              </a:rPr>
              <a:t>журналістів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PR </a:t>
            </a:r>
            <a:r>
              <a:rPr lang="uk-UA" dirty="0" smtClean="0">
                <a:solidFill>
                  <a:schemeClr val="tx1"/>
                </a:solidFill>
              </a:rPr>
              <a:t>фахівцю </a:t>
            </a:r>
            <a:r>
              <a:rPr lang="ru-RU" dirty="0" smtClean="0">
                <a:solidFill>
                  <a:schemeClr val="tx1"/>
                </a:solidFill>
              </a:rPr>
              <a:t>самому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 стати </a:t>
            </a:r>
            <a:r>
              <a:rPr lang="ru-RU" dirty="0" err="1">
                <a:solidFill>
                  <a:schemeClr val="tx1"/>
                </a:solidFill>
              </a:rPr>
              <a:t>внутрішнім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певного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користуватися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довірою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журналістів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засоби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виходити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солідними</a:t>
            </a:r>
            <a:r>
              <a:rPr lang="ru-RU" dirty="0">
                <a:solidFill>
                  <a:schemeClr val="tx1"/>
                </a:solidFill>
              </a:rPr>
              <a:t> фактами та </a:t>
            </a:r>
            <a:r>
              <a:rPr lang="ru-RU" dirty="0" err="1">
                <a:solidFill>
                  <a:schemeClr val="tx1"/>
                </a:solidFill>
              </a:rPr>
              <a:t>даними</a:t>
            </a:r>
            <a:r>
              <a:rPr lang="ru-RU" dirty="0">
                <a:solidFill>
                  <a:schemeClr val="tx1"/>
                </a:solidFill>
              </a:rPr>
              <a:t>, не </a:t>
            </a:r>
            <a:r>
              <a:rPr lang="ru-RU" dirty="0" err="1">
                <a:solidFill>
                  <a:schemeClr val="tx1"/>
                </a:solidFill>
              </a:rPr>
              <a:t>чекаючи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ініціативи</a:t>
            </a:r>
            <a:r>
              <a:rPr lang="ru-RU" dirty="0">
                <a:solidFill>
                  <a:schemeClr val="tx1"/>
                </a:solidFill>
              </a:rPr>
              <a:t> з боку </a:t>
            </a:r>
            <a:r>
              <a:rPr lang="ru-RU" dirty="0" err="1">
                <a:solidFill>
                  <a:schemeClr val="tx1"/>
                </a:solidFill>
              </a:rPr>
              <a:t>журналістів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Необхідно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сприйняття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засобами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групами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встановлення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довіри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неї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перевірки</a:t>
            </a:r>
            <a:r>
              <a:rPr lang="ru-RU" dirty="0">
                <a:solidFill>
                  <a:schemeClr val="tx1"/>
                </a:solidFill>
              </a:rPr>
              <a:t> того,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користуються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довірою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повідомлення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Необхідно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розуміти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цільові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аудиторії</a:t>
            </a:r>
            <a:r>
              <a:rPr lang="ru-RU" dirty="0">
                <a:solidFill>
                  <a:schemeClr val="tx1"/>
                </a:solidFill>
              </a:rPr>
              <a:t> та знати, </a:t>
            </a:r>
            <a:r>
              <a:rPr lang="ru-RU" dirty="0" err="1">
                <a:solidFill>
                  <a:schemeClr val="tx1"/>
                </a:solidFill>
              </a:rPr>
              <a:t>яким</a:t>
            </a:r>
            <a:r>
              <a:rPr lang="ru-RU" dirty="0">
                <a:solidFill>
                  <a:schemeClr val="tx1"/>
                </a:solidFill>
              </a:rPr>
              <a:t> чином </a:t>
            </a:r>
            <a:r>
              <a:rPr lang="ru-RU" dirty="0" err="1">
                <a:solidFill>
                  <a:schemeClr val="tx1"/>
                </a:solidFill>
              </a:rPr>
              <a:t>засоби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здатні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допомогти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ефективніше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спілкуватися</a:t>
            </a:r>
            <a:r>
              <a:rPr lang="ru-RU" dirty="0">
                <a:solidFill>
                  <a:schemeClr val="tx1"/>
                </a:solidFill>
              </a:rPr>
              <a:t> з ними.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3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 anchor="ctr"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чинники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</a:rPr>
              <a:t>які</a:t>
            </a:r>
            <a:r>
              <a:rPr lang="ru-RU" b="1" dirty="0" smtClean="0">
                <a:solidFill>
                  <a:schemeClr val="tx1"/>
                </a:solidFill>
              </a:rPr>
              <a:t> неминуче </a:t>
            </a:r>
            <a:r>
              <a:rPr lang="ru-RU" b="1" dirty="0" err="1">
                <a:solidFill>
                  <a:schemeClr val="tx1"/>
                </a:solidFill>
              </a:rPr>
              <a:t>дають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знати себе (</a:t>
            </a:r>
            <a:r>
              <a:rPr lang="ru-RU" b="1" dirty="0" err="1" smtClean="0">
                <a:solidFill>
                  <a:schemeClr val="tx1"/>
                </a:solidFill>
              </a:rPr>
              <a:t>Ф.Сейтель</a:t>
            </a:r>
            <a:r>
              <a:rPr lang="ru-RU" b="1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Раптовість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Недостатність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Ескалація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подій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Втрата</a:t>
            </a:r>
            <a:r>
              <a:rPr lang="ru-RU" dirty="0">
                <a:solidFill>
                  <a:schemeClr val="tx1"/>
                </a:solidFill>
              </a:rPr>
              <a:t> контролю.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Наростання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втручання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зовнішніх</a:t>
            </a:r>
            <a:r>
              <a:rPr lang="ru-RU" dirty="0">
                <a:solidFill>
                  <a:schemeClr val="tx1"/>
                </a:solidFill>
              </a:rPr>
              <a:t> сил.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Ментальність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загнаного</a:t>
            </a:r>
            <a:r>
              <a:rPr lang="ru-RU" dirty="0">
                <a:solidFill>
                  <a:schemeClr val="tx1"/>
                </a:solidFill>
              </a:rPr>
              <a:t> у кут.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7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Паніка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391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/>
          <a:lstStyle/>
          <a:p>
            <a:pPr algn="r"/>
            <a:r>
              <a:rPr lang="ru-RU" sz="1800" b="1" i="1" dirty="0" err="1">
                <a:effectLst/>
              </a:rPr>
              <a:t>Процес</a:t>
            </a:r>
            <a:r>
              <a:rPr lang="ru-RU" sz="1800" b="1" i="1" dirty="0">
                <a:effectLst/>
              </a:rPr>
              <a:t> </a:t>
            </a:r>
            <a:r>
              <a:rPr lang="ru-RU" sz="1800" b="1" i="1" dirty="0" err="1">
                <a:effectLst/>
              </a:rPr>
              <a:t>управління</a:t>
            </a:r>
            <a:r>
              <a:rPr lang="ru-RU" sz="1800" b="1" i="1" dirty="0">
                <a:effectLst/>
              </a:rPr>
              <a:t> проблемами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Типові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помилки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Коливання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Помста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Брехня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ухилення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Розмови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Конфронтація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Судове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заперечення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831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5520</TotalTime>
  <Words>1138</Words>
  <Application>Microsoft Office PowerPoint</Application>
  <PresentationFormat>Экран (4:3)</PresentationFormat>
  <Paragraphs>153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Исполнительная</vt:lpstr>
      <vt:lpstr>Лекція КРИЗОВИЙ PR</vt:lpstr>
      <vt:lpstr>Типологія криз</vt:lpstr>
      <vt:lpstr>Типологія криз</vt:lpstr>
      <vt:lpstr>Процес управління проблемами</vt:lpstr>
      <vt:lpstr>Процес управління проблемами</vt:lpstr>
      <vt:lpstr>Процес управління проблемами</vt:lpstr>
      <vt:lpstr>Процес управління проблемами</vt:lpstr>
      <vt:lpstr>Процес управління проблемами</vt:lpstr>
      <vt:lpstr>Процес управління проблемами</vt:lpstr>
      <vt:lpstr>Процес управління проблемами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  <vt:lpstr>Комунікація у кризових ситуаціях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2023-11-02T06:32:53Z</dcterms:created>
  <dcterms:modified xsi:type="dcterms:W3CDTF">2023-11-14T16:39:18Z</dcterms:modified>
</cp:coreProperties>
</file>