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ГРОМАДСЬКІСТЬ У 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Поняття, типологія та цільові групи</a:t>
            </a:r>
          </a:p>
          <a:p>
            <a:r>
              <a:t>Навчальна презентація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Зовнішня громадськість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Клієнти</a:t>
            </a:r>
          </a:p>
          <a:p>
            <a:r>
              <a:t>ЗМІ</a:t>
            </a:r>
          </a:p>
          <a:p>
            <a:r>
              <a:t>Партнери</a:t>
            </a:r>
          </a:p>
          <a:p>
            <a:r>
              <a:t>Державні органи</a:t>
            </a:r>
          </a:p>
          <a:p>
            <a:r>
              <a:t>Місцева громада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Типологія Д. Гендриксона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Працівники ЗМІ</a:t>
            </a:r>
          </a:p>
          <a:p>
            <a:r>
              <a:t>Громадськість організації</a:t>
            </a:r>
          </a:p>
          <a:p>
            <a:r>
              <a:t>Місцеве населення</a:t>
            </a:r>
          </a:p>
          <a:p>
            <a:r>
              <a:t>Інвестори</a:t>
            </a:r>
          </a:p>
          <a:p>
            <a:r>
              <a:t>Державні органи</a:t>
            </a:r>
          </a:p>
          <a:p>
            <a:r>
              <a:t>Споживачі</a:t>
            </a:r>
          </a:p>
          <a:p>
            <a:r>
              <a:t>Групи інтересів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Типологія Дж. Груніга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Реагує на всі проблеми</a:t>
            </a:r>
          </a:p>
          <a:p>
            <a:r>
              <a:t>Байдужа</a:t>
            </a:r>
          </a:p>
          <a:p>
            <a:r>
              <a:t>Навколо однієї проблеми</a:t>
            </a:r>
          </a:p>
          <a:p>
            <a:r>
              <a:t>Навколо загостреної проблеми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Типологія за значущістю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Головна, другорядна, маргінальна</a:t>
            </a:r>
          </a:p>
          <a:p>
            <a:r>
              <a:t>Традиційна і майбутня</a:t>
            </a:r>
          </a:p>
          <a:p>
            <a:r>
              <a:t>Прибічники, опоненти, байдужі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Психографічний підхід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Цінності та переконання</a:t>
            </a:r>
          </a:p>
          <a:p>
            <a:r>
              <a:t>Стиль життя</a:t>
            </a:r>
          </a:p>
          <a:p>
            <a:r>
              <a:t>Мотиви поведінки</a:t>
            </a:r>
          </a:p>
          <a:p>
            <a:r>
              <a:t>Прогнозування реакцій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Критерії визначення пріоритетів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Географічні</a:t>
            </a:r>
          </a:p>
          <a:p>
            <a:r>
              <a:t>Демографічні</a:t>
            </a:r>
          </a:p>
          <a:p>
            <a:r>
              <a:t>Психографічні</a:t>
            </a:r>
          </a:p>
          <a:p>
            <a:r>
              <a:t>Статус і влада</a:t>
            </a:r>
          </a:p>
          <a:p>
            <a:r>
              <a:t>Реакція та вплив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Додаткові критерії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Членство</a:t>
            </a:r>
          </a:p>
          <a:p>
            <a:r>
              <a:t>Роль у прийнятті рішень</a:t>
            </a:r>
          </a:p>
          <a:p>
            <a:r>
              <a:t>Рівень лояльності</a:t>
            </a:r>
          </a:p>
          <a:p>
            <a:r>
              <a:t>Потенціал підтримки або опору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Цільова група громадськості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Спільність із релевантними інтересами</a:t>
            </a:r>
          </a:p>
          <a:p>
            <a:r>
              <a:t>Реальні та потенційні стейкхолдери</a:t>
            </a:r>
          </a:p>
          <a:p>
            <a:r>
              <a:t>Основний об’єкт PR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Робота з цільовими групами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Сегментація повідомлень</a:t>
            </a:r>
          </a:p>
          <a:p>
            <a:r>
              <a:t>Вибір каналів</a:t>
            </a:r>
          </a:p>
          <a:p>
            <a:r>
              <a:t>Індивідуалізація підходів</a:t>
            </a:r>
          </a:p>
          <a:p>
            <a:r>
              <a:t>Моніторинг реакції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Висновки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Громадськість – ключ до ефективного PR</a:t>
            </a:r>
          </a:p>
          <a:p>
            <a:r>
              <a:t>Правильна типологія підвищує результативність</a:t>
            </a:r>
          </a:p>
          <a:p>
            <a:r>
              <a:t>Фокус на пріоритетних групах забезпечує успіх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Поняття «громадськість»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Соціальні групи, на які впливає діяльність організації</a:t>
            </a:r>
          </a:p>
          <a:p>
            <a:r>
              <a:t>Мають спільні інтереси та очікування</a:t>
            </a:r>
          </a:p>
          <a:p>
            <a:r>
              <a:t>Є об’єктом і суб’єктом комунікації PR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Громадськість і аудиторія: спільне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Наявність спільних інформаційних потреб</a:t>
            </a:r>
          </a:p>
          <a:p>
            <a:r>
              <a:t>Можливість комунікаційного впливу</a:t>
            </a:r>
          </a:p>
          <a:p>
            <a:r>
              <a:t>Формування громадської думки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Відмінності понять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Аудиторія – споживачі інформації</a:t>
            </a:r>
          </a:p>
          <a:p>
            <a:r>
              <a:t>Громадськість – активне соціальне утворення</a:t>
            </a:r>
          </a:p>
          <a:p>
            <a:r>
              <a:t>Здатна впливати на рішення організації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Пасивна та активна аудиторія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Пасивна – сприймає інформацію</a:t>
            </a:r>
          </a:p>
          <a:p>
            <a:r>
              <a:t>Активна – реагує і діє</a:t>
            </a:r>
          </a:p>
          <a:p>
            <a:r>
              <a:t>Мета PR – активізація аудиторії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Фактори активізації (Груніг)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Усвідомлення проблеми</a:t>
            </a:r>
          </a:p>
          <a:p>
            <a:r>
              <a:t>Усвідомлення обмежень</a:t>
            </a:r>
          </a:p>
          <a:p>
            <a:r>
              <a:t>Рівень включення в ситуацію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Громадськість як активна аудиторія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Об’єднання навколо проблеми</a:t>
            </a:r>
          </a:p>
          <a:p>
            <a:r>
              <a:t>Спільні інтереси</a:t>
            </a:r>
          </a:p>
          <a:p>
            <a:r>
              <a:t>Пошук рішень</a:t>
            </a:r>
          </a:p>
          <a:p>
            <a:r>
              <a:t>Колективні дії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Групи громадськості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Внутрішня</a:t>
            </a:r>
          </a:p>
          <a:p>
            <a:r>
              <a:t>Зовнішня</a:t>
            </a:r>
          </a:p>
          <a:p>
            <a:r>
              <a:t>Формальна і неформальна</a:t>
            </a:r>
          </a:p>
          <a:p>
            <a:r>
              <a:t>Первинна та вторинна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Внутрішня громадськість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Працівники</a:t>
            </a:r>
          </a:p>
          <a:p>
            <a:r>
              <a:t>Керівництво</a:t>
            </a:r>
          </a:p>
          <a:p>
            <a:r>
              <a:t>Власники</a:t>
            </a:r>
          </a:p>
          <a:p>
            <a:r>
              <a:t>Корпоративні спільноти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261</Words>
  <Application>Microsoft Office PowerPoint</Application>
  <PresentationFormat>Экран (4:3)</PresentationFormat>
  <Paragraphs>90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ГРОМАДСЬКІСТЬ У PR</vt:lpstr>
      <vt:lpstr>Поняття «громадськість»</vt:lpstr>
      <vt:lpstr>Громадськість і аудиторія: спільне</vt:lpstr>
      <vt:lpstr>Відмінності понять</vt:lpstr>
      <vt:lpstr>Пасивна та активна аудиторія</vt:lpstr>
      <vt:lpstr>Фактори активізації (Груніг)</vt:lpstr>
      <vt:lpstr>Громадськість як активна аудиторія</vt:lpstr>
      <vt:lpstr>Групи громадськості</vt:lpstr>
      <vt:lpstr>Внутрішня громадськість</vt:lpstr>
      <vt:lpstr>Зовнішня громадськість</vt:lpstr>
      <vt:lpstr>Типологія Д. Гендриксона</vt:lpstr>
      <vt:lpstr>Типологія Дж. Груніга</vt:lpstr>
      <vt:lpstr>Типологія за значущістю</vt:lpstr>
      <vt:lpstr>Психографічний підхід</vt:lpstr>
      <vt:lpstr>Критерії визначення пріоритетів</vt:lpstr>
      <vt:lpstr>Додаткові критерії</vt:lpstr>
      <vt:lpstr>Цільова група громадськості</vt:lpstr>
      <vt:lpstr>Робота з цільовими групами</vt:lpstr>
      <vt:lpstr>Висновки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ГРОМАДСЬКІСТЬ У PR</dc:title>
  <dc:subject/>
  <dc:creator>Yana</dc:creator>
  <cp:keywords/>
  <dc:description>generated using python-pptx</dc:description>
  <cp:lastModifiedBy>Yana</cp:lastModifiedBy>
  <cp:revision>3</cp:revision>
  <dcterms:created xsi:type="dcterms:W3CDTF">2013-01-27T09:14:16Z</dcterms:created>
  <dcterms:modified xsi:type="dcterms:W3CDTF">2026-03-03T12:12:54Z</dcterms:modified>
  <cp:category/>
</cp:coreProperties>
</file>