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78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30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26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8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8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0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48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35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10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224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97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8112-5A00-4A48-BD7C-DE40488B39E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45BA7-5D2C-49A4-8B11-E71E2D51C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29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/>
          <a:lstStyle/>
          <a:p>
            <a:r>
              <a:rPr lang="uk-UA" b="1" dirty="0"/>
              <a:t>Лекція </a:t>
            </a:r>
            <a:r>
              <a:rPr lang="ru-RU" b="1" i="1" dirty="0" smtClean="0"/>
              <a:t>7</a:t>
            </a:r>
            <a:r>
              <a:rPr lang="ru-RU" b="1" i="1" dirty="0"/>
              <a:t>. </a:t>
            </a:r>
            <a:endParaRPr lang="ru-RU" b="1" i="1" dirty="0" smtClean="0"/>
          </a:p>
          <a:p>
            <a:r>
              <a:rPr lang="ru-RU" b="1" i="1" dirty="0" err="1" smtClean="0"/>
              <a:t>Психологічні</a:t>
            </a:r>
            <a:r>
              <a:rPr lang="ru-RU" b="1" i="1" dirty="0" smtClean="0"/>
              <a:t> </a:t>
            </a:r>
            <a:r>
              <a:rPr lang="ru-RU" b="1" i="1" dirty="0" err="1"/>
              <a:t>механізми</a:t>
            </a:r>
            <a:r>
              <a:rPr lang="ru-RU" b="1" i="1" dirty="0"/>
              <a:t> </a:t>
            </a:r>
            <a:endParaRPr lang="ru-RU" b="1" i="1" dirty="0" smtClean="0"/>
          </a:p>
          <a:p>
            <a:r>
              <a:rPr lang="ru-RU" b="1" i="1" dirty="0" err="1" smtClean="0"/>
              <a:t>формування</a:t>
            </a:r>
            <a:r>
              <a:rPr lang="ru-RU" b="1" i="1" dirty="0" smtClean="0"/>
              <a:t> </a:t>
            </a:r>
            <a:r>
              <a:rPr lang="ru-RU" b="1" i="1" dirty="0" err="1"/>
              <a:t>громадської</a:t>
            </a:r>
            <a:r>
              <a:rPr lang="ru-RU" b="1" i="1" dirty="0"/>
              <a:t> думки.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870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6048672"/>
          </a:xfrm>
        </p:spPr>
        <p:txBody>
          <a:bodyPr/>
          <a:lstStyle/>
          <a:p>
            <a:r>
              <a:rPr lang="uk-UA" b="1" dirty="0"/>
              <a:t>Конформізм і тиск </a:t>
            </a:r>
            <a:r>
              <a:rPr lang="uk-UA" b="1" dirty="0" smtClean="0"/>
              <a:t>групи</a:t>
            </a:r>
          </a:p>
          <a:p>
            <a:endParaRPr lang="uk-UA" b="1" dirty="0"/>
          </a:p>
          <a:p>
            <a:r>
              <a:rPr lang="uk-UA" b="1" dirty="0"/>
              <a:t>Конформізм</a:t>
            </a:r>
            <a:r>
              <a:rPr lang="uk-UA" dirty="0"/>
              <a:t> — зміна думки під впливом групи</a:t>
            </a:r>
          </a:p>
          <a:p>
            <a:r>
              <a:rPr lang="uk-UA" dirty="0"/>
              <a:t>Причини: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/>
              <a:t>Бажання бути прийнятим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/>
              <a:t>Страх ізоляції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/>
              <a:t>Соціальні норми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Лідери думок та їхній </a:t>
            </a:r>
            <a:r>
              <a:rPr lang="uk-UA" b="1" dirty="0" smtClean="0"/>
              <a:t>вплив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Авторитет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Харизма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 err="1"/>
              <a:t>Експертність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Активність у медіа</a:t>
            </a:r>
          </a:p>
          <a:p>
            <a:endParaRPr lang="uk-UA" dirty="0" smtClean="0"/>
          </a:p>
          <a:p>
            <a:r>
              <a:rPr lang="uk-UA" dirty="0" smtClean="0"/>
              <a:t>Лідери </a:t>
            </a:r>
            <a:r>
              <a:rPr lang="uk-UA" dirty="0"/>
              <a:t>думок формують порядок денний суспільних дискусій.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6192688"/>
          </a:xfrm>
        </p:spPr>
        <p:txBody>
          <a:bodyPr/>
          <a:lstStyle/>
          <a:p>
            <a:r>
              <a:rPr lang="uk-UA" b="1" dirty="0"/>
              <a:t>Емоційні реакції та афективний </a:t>
            </a:r>
            <a:r>
              <a:rPr lang="uk-UA" b="1" dirty="0" smtClean="0"/>
              <a:t>вплив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Швидка емоційна оцінка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Симпатія / антипатія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Емоційна пам’ять</a:t>
            </a:r>
          </a:p>
          <a:p>
            <a:endParaRPr lang="uk-UA" dirty="0" smtClean="0"/>
          </a:p>
          <a:p>
            <a:r>
              <a:rPr lang="uk-UA" dirty="0" smtClean="0"/>
              <a:t>Емоції </a:t>
            </a:r>
            <a:r>
              <a:rPr lang="uk-UA" dirty="0"/>
              <a:t>часто переважають над логікою.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/>
          <a:lstStyle/>
          <a:p>
            <a:r>
              <a:rPr lang="uk-UA" b="1" dirty="0"/>
              <a:t>Страх, довіра, емпатія як фактори </a:t>
            </a:r>
            <a:r>
              <a:rPr lang="uk-UA" b="1" dirty="0" smtClean="0"/>
              <a:t>впливу</a:t>
            </a:r>
          </a:p>
          <a:p>
            <a:endParaRPr lang="uk-UA" b="1" dirty="0"/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b="1" dirty="0"/>
              <a:t>Страх</a:t>
            </a:r>
            <a:r>
              <a:rPr lang="uk-UA" dirty="0"/>
              <a:t> — мобілізує, але може викликати паніку</a:t>
            </a:r>
            <a:br>
              <a:rPr lang="uk-UA" dirty="0"/>
            </a:br>
            <a:r>
              <a:rPr lang="en-US" dirty="0"/>
              <a:t>🔹 </a:t>
            </a:r>
            <a:r>
              <a:rPr lang="uk-UA" b="1" dirty="0"/>
              <a:t>Довіра</a:t>
            </a:r>
            <a:r>
              <a:rPr lang="uk-UA" dirty="0"/>
              <a:t> — основа стабільної громадської думки</a:t>
            </a:r>
            <a:br>
              <a:rPr lang="uk-UA" dirty="0"/>
            </a:br>
            <a:r>
              <a:rPr lang="en-US" dirty="0"/>
              <a:t>🔹 </a:t>
            </a:r>
            <a:r>
              <a:rPr lang="uk-UA" b="1" dirty="0"/>
              <a:t>Емпатія</a:t>
            </a:r>
            <a:r>
              <a:rPr lang="uk-UA" dirty="0"/>
              <a:t> — формує солідарність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/>
          <a:lstStyle/>
          <a:p>
            <a:r>
              <a:rPr lang="uk-UA" b="1" dirty="0"/>
              <a:t>Використання емоцій у масових комунікаціях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Яскраві образи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Символи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Емоційні історії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Повторюваність меседжів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Формування та функції </a:t>
            </a:r>
            <a:r>
              <a:rPr lang="uk-UA" b="1" dirty="0" smtClean="0"/>
              <a:t>стереотипів</a:t>
            </a:r>
          </a:p>
          <a:p>
            <a:endParaRPr lang="uk-UA" b="1" dirty="0"/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Спрощення складної реальності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Економія мислення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Орієнтація у соціальному середовищі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/>
          <a:lstStyle/>
          <a:p>
            <a:r>
              <a:rPr lang="uk-UA" b="1" dirty="0"/>
              <a:t>Упередження і соціальні </a:t>
            </a:r>
            <a:r>
              <a:rPr lang="uk-UA" b="1" dirty="0" smtClean="0"/>
              <a:t>міфи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Негативні установки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Узагальнення без доказів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Колективні вірування</a:t>
            </a:r>
          </a:p>
          <a:p>
            <a:endParaRPr lang="uk-UA" dirty="0" smtClean="0"/>
          </a:p>
          <a:p>
            <a:r>
              <a:rPr lang="uk-UA" dirty="0" smtClean="0"/>
              <a:t>Стереотипи </a:t>
            </a:r>
            <a:r>
              <a:rPr lang="uk-UA" dirty="0"/>
              <a:t>можуть викривлювати громадську думку.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760640"/>
          </a:xfrm>
        </p:spPr>
        <p:txBody>
          <a:bodyPr/>
          <a:lstStyle/>
          <a:p>
            <a:r>
              <a:rPr lang="ru-RU" b="1" dirty="0" err="1"/>
              <a:t>Медіа</a:t>
            </a:r>
            <a:r>
              <a:rPr lang="ru-RU" b="1" dirty="0"/>
              <a:t> як </a:t>
            </a:r>
            <a:r>
              <a:rPr lang="ru-RU" b="1" dirty="0" err="1"/>
              <a:t>джерело</a:t>
            </a:r>
            <a:r>
              <a:rPr lang="ru-RU" b="1" dirty="0"/>
              <a:t> </a:t>
            </a:r>
            <a:r>
              <a:rPr lang="ru-RU" b="1" dirty="0" err="1"/>
              <a:t>соціального</a:t>
            </a:r>
            <a:r>
              <a:rPr lang="ru-RU" b="1" dirty="0"/>
              <a:t> </a:t>
            </a:r>
            <a:r>
              <a:rPr lang="ru-RU" b="1" dirty="0" err="1" smtClean="0"/>
              <a:t>впливу</a:t>
            </a:r>
            <a:endParaRPr lang="ru-RU" b="1" dirty="0" smtClean="0"/>
          </a:p>
          <a:p>
            <a:endParaRPr lang="ru-RU" b="1" dirty="0"/>
          </a:p>
          <a:p>
            <a:endParaRPr lang="ru-RU" b="1" dirty="0"/>
          </a:p>
          <a:p>
            <a:pPr algn="l"/>
            <a:r>
              <a:rPr lang="ru-RU" dirty="0"/>
              <a:t>🔹 </a:t>
            </a:r>
            <a:r>
              <a:rPr lang="ru-RU" dirty="0" err="1"/>
              <a:t>Інформаційний</a:t>
            </a:r>
            <a:r>
              <a:rPr lang="ru-RU" dirty="0"/>
              <a:t> контроль</a:t>
            </a:r>
            <a:br>
              <a:rPr lang="ru-RU" dirty="0"/>
            </a:br>
            <a:r>
              <a:rPr lang="ru-RU" dirty="0"/>
              <a:t>🔹 </a:t>
            </a:r>
            <a:r>
              <a:rPr lang="ru-RU" dirty="0" err="1"/>
              <a:t>Формування</a:t>
            </a:r>
            <a:r>
              <a:rPr lang="ru-RU" dirty="0"/>
              <a:t> порядку денного</a:t>
            </a:r>
            <a:br>
              <a:rPr lang="ru-RU" dirty="0"/>
            </a:br>
            <a:r>
              <a:rPr lang="ru-RU" dirty="0"/>
              <a:t>🔹 </a:t>
            </a:r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/>
              <a:t>подій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090120"/>
          </a:xfrm>
        </p:spPr>
        <p:txBody>
          <a:bodyPr/>
          <a:lstStyle/>
          <a:p>
            <a:r>
              <a:rPr lang="uk-UA" b="1" dirty="0"/>
              <a:t>Ефекти </a:t>
            </a:r>
            <a:r>
              <a:rPr lang="uk-UA" b="1" dirty="0" err="1"/>
              <a:t>фреймінгу</a:t>
            </a:r>
            <a:r>
              <a:rPr lang="uk-UA" b="1" dirty="0"/>
              <a:t>, </a:t>
            </a:r>
            <a:r>
              <a:rPr lang="uk-UA" b="1" dirty="0" err="1"/>
              <a:t>праймінгу</a:t>
            </a:r>
            <a:r>
              <a:rPr lang="uk-UA" b="1" dirty="0"/>
              <a:t> </a:t>
            </a:r>
            <a:endParaRPr lang="uk-UA" b="1" dirty="0" smtClean="0"/>
          </a:p>
          <a:p>
            <a:r>
              <a:rPr lang="uk-UA" b="1" dirty="0" smtClean="0"/>
              <a:t>та </a:t>
            </a:r>
            <a:r>
              <a:rPr lang="uk-UA" b="1" dirty="0"/>
              <a:t>порядку </a:t>
            </a:r>
            <a:r>
              <a:rPr lang="uk-UA" b="1" dirty="0" smtClean="0"/>
              <a:t>денного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b="1" dirty="0" err="1"/>
              <a:t>Фреймінг</a:t>
            </a:r>
            <a:r>
              <a:rPr lang="uk-UA" dirty="0"/>
              <a:t> — спосіб подачі інформації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b="1" dirty="0" err="1"/>
              <a:t>Праймінг</a:t>
            </a:r>
            <a:r>
              <a:rPr lang="uk-UA" dirty="0"/>
              <a:t> — активація певних асоціацій</a:t>
            </a:r>
            <a:br>
              <a:rPr lang="uk-UA" dirty="0"/>
            </a:br>
            <a:r>
              <a:rPr lang="en-US" dirty="0"/>
              <a:t>🔹 </a:t>
            </a:r>
            <a:r>
              <a:rPr lang="en-US" b="1" dirty="0"/>
              <a:t>Agenda-setting</a:t>
            </a:r>
            <a:r>
              <a:rPr lang="en-US" dirty="0"/>
              <a:t> — </a:t>
            </a:r>
            <a:r>
              <a:rPr lang="uk-UA" dirty="0"/>
              <a:t>визначення важливих тем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/>
          <a:lstStyle/>
          <a:p>
            <a:r>
              <a:rPr lang="uk-UA" b="1" dirty="0"/>
              <a:t>Повторюваність </a:t>
            </a:r>
            <a:endParaRPr lang="uk-UA" b="1" dirty="0" smtClean="0"/>
          </a:p>
          <a:p>
            <a:r>
              <a:rPr lang="uk-UA" b="1" dirty="0" smtClean="0"/>
              <a:t>і </a:t>
            </a:r>
            <a:r>
              <a:rPr lang="uk-UA" b="1" dirty="0"/>
              <a:t>символізація </a:t>
            </a:r>
            <a:r>
              <a:rPr lang="uk-UA" b="1" dirty="0" smtClean="0"/>
              <a:t>повідомлень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Часте повторення підсилює довіру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Використання символів спрощує сприйняття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>
            <a:normAutofit/>
          </a:bodyPr>
          <a:lstStyle/>
          <a:p>
            <a:r>
              <a:rPr lang="uk-UA" b="1" dirty="0"/>
              <a:t>Громадська думка</a:t>
            </a:r>
            <a:r>
              <a:rPr lang="uk-UA" dirty="0"/>
              <a:t> — це сукупність оцінок, суджень і ставлень соціальних груп щодо суспільно значущих питань.</a:t>
            </a:r>
          </a:p>
          <a:p>
            <a:r>
              <a:rPr lang="en-US" dirty="0"/>
              <a:t>🔹 </a:t>
            </a:r>
            <a:r>
              <a:rPr lang="uk-UA" dirty="0"/>
              <a:t>Має колективний характер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Формується під впливом соціальних, психологічних та медійних чинників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Впливає на політику, економіку, культуру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Психологічні методи </a:t>
            </a:r>
            <a:r>
              <a:rPr lang="uk-UA" b="1" dirty="0" smtClean="0"/>
              <a:t>маніпуляції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Дезінформація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Емоційна провокація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Поляризація суспільства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090120"/>
          </a:xfrm>
        </p:spPr>
        <p:txBody>
          <a:bodyPr/>
          <a:lstStyle/>
          <a:p>
            <a:r>
              <a:rPr lang="uk-UA" b="1" dirty="0"/>
              <a:t>Пропаганда та психологічний </a:t>
            </a:r>
            <a:r>
              <a:rPr lang="uk-UA" b="1" dirty="0" smtClean="0"/>
              <a:t>захист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Критичне мислення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Перевірка джерел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 err="1"/>
              <a:t>Медіаграмотність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Усвідомлення когнітивних викривлень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/>
          <a:lstStyle/>
          <a:p>
            <a:r>
              <a:rPr lang="uk-UA" b="1" dirty="0"/>
              <a:t>Фактори сприйняття громадської </a:t>
            </a:r>
            <a:r>
              <a:rPr lang="uk-UA" b="1" dirty="0" smtClean="0"/>
              <a:t>думки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Освіта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Вік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Культура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Особистісні </a:t>
            </a:r>
            <a:r>
              <a:rPr lang="uk-UA" dirty="0" smtClean="0"/>
              <a:t>характеристики</a:t>
            </a:r>
          </a:p>
          <a:p>
            <a:pPr algn="l"/>
            <a:endParaRPr lang="uk-UA" dirty="0"/>
          </a:p>
          <a:p>
            <a:r>
              <a:rPr lang="uk-UA" dirty="0"/>
              <a:t>Рівень критичного мислення визначає стійкість до впливу.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/>
          <a:lstStyle/>
          <a:p>
            <a:r>
              <a:rPr lang="uk-UA" b="1" dirty="0"/>
              <a:t>Межа між переконанням і </a:t>
            </a:r>
            <a:r>
              <a:rPr lang="uk-UA" b="1" dirty="0" smtClean="0"/>
              <a:t>маніпуляцією</a:t>
            </a:r>
          </a:p>
          <a:p>
            <a:endParaRPr lang="uk-UA" b="1" dirty="0"/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Відкритість намірів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Добровільність сприйняття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Повага до автономії особистості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920880" cy="5234136"/>
          </a:xfrm>
        </p:spPr>
        <p:txBody>
          <a:bodyPr/>
          <a:lstStyle/>
          <a:p>
            <a:r>
              <a:rPr lang="uk-UA" b="1" dirty="0"/>
              <a:t>Відповідальність </a:t>
            </a:r>
            <a:r>
              <a:rPr lang="uk-UA" b="1" dirty="0" smtClean="0"/>
              <a:t>комунікатора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Достовірність інформації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Соціальна відповідальність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Психологічна безпека суспільства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60648"/>
            <a:ext cx="7920880" cy="5378152"/>
          </a:xfrm>
        </p:spPr>
        <p:txBody>
          <a:bodyPr>
            <a:normAutofit/>
          </a:bodyPr>
          <a:lstStyle/>
          <a:p>
            <a:r>
              <a:rPr lang="uk-UA" b="1" dirty="0"/>
              <a:t>Висновки</a:t>
            </a:r>
          </a:p>
          <a:p>
            <a:pPr algn="l"/>
            <a:r>
              <a:rPr lang="uk-UA" dirty="0"/>
              <a:t>✔ Громадська думка формується під впливом психологічних, соціальних та медійних чинників</a:t>
            </a:r>
            <a:br>
              <a:rPr lang="uk-UA" dirty="0"/>
            </a:br>
            <a:r>
              <a:rPr lang="uk-UA" dirty="0"/>
              <a:t>✔ Емоції відіграють ключову роль</a:t>
            </a:r>
            <a:br>
              <a:rPr lang="uk-UA" dirty="0"/>
            </a:br>
            <a:r>
              <a:rPr lang="uk-UA" dirty="0"/>
              <a:t>✔ Маніпуляції можливі за низького рівня критичного мислення</a:t>
            </a:r>
            <a:br>
              <a:rPr lang="uk-UA" dirty="0"/>
            </a:br>
            <a:r>
              <a:rPr lang="uk-UA" dirty="0"/>
              <a:t>✔ Етика комунікації — основа здорового суспільства</a:t>
            </a:r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Соціальне сприйняття та інтерпретація інформації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 smtClean="0"/>
              <a:t>Сприйняття </a:t>
            </a:r>
            <a:r>
              <a:rPr lang="uk-UA" dirty="0"/>
              <a:t>залежить від попереднього </a:t>
            </a:r>
            <a:r>
              <a:rPr lang="uk-UA" dirty="0" smtClean="0"/>
              <a:t>досвіду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 smtClean="0"/>
              <a:t>Ефект </a:t>
            </a:r>
            <a:r>
              <a:rPr lang="uk-UA" dirty="0"/>
              <a:t>першого </a:t>
            </a:r>
            <a:r>
              <a:rPr lang="uk-UA" dirty="0" smtClean="0"/>
              <a:t>враження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 smtClean="0"/>
              <a:t>Когнітивні упередження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 smtClean="0"/>
              <a:t>Вибіркове </a:t>
            </a:r>
            <a:r>
              <a:rPr lang="uk-UA" dirty="0"/>
              <a:t>сприйняття інформації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dirty="0"/>
              <a:t>Люди інтерпретують події через власну систему цінностей.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181317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936103"/>
          </a:xfrm>
        </p:spPr>
        <p:txBody>
          <a:bodyPr>
            <a:normAutofit/>
          </a:bodyPr>
          <a:lstStyle/>
          <a:p>
            <a:pPr algn="r"/>
            <a:r>
              <a:rPr lang="uk-UA" sz="1400" dirty="0" smtClean="0"/>
              <a:t>.</a:t>
            </a: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920880" cy="3865984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/>
              <a:t>Установки, цінності та стереотипи</a:t>
            </a:r>
          </a:p>
          <a:p>
            <a:r>
              <a:rPr lang="uk-UA" b="1" dirty="0"/>
              <a:t>Установка</a:t>
            </a:r>
            <a:r>
              <a:rPr lang="uk-UA" dirty="0"/>
              <a:t> — готовність реагувати певним чином</a:t>
            </a:r>
            <a:br>
              <a:rPr lang="uk-UA" dirty="0"/>
            </a:br>
            <a:r>
              <a:rPr lang="uk-UA" b="1" dirty="0"/>
              <a:t>Цінності</a:t>
            </a:r>
            <a:r>
              <a:rPr lang="uk-UA" dirty="0"/>
              <a:t> — базові переконання особистості</a:t>
            </a:r>
            <a:br>
              <a:rPr lang="uk-UA" dirty="0"/>
            </a:br>
            <a:r>
              <a:rPr lang="uk-UA" b="1" dirty="0"/>
              <a:t>Стереотипи</a:t>
            </a:r>
            <a:r>
              <a:rPr lang="uk-UA" dirty="0"/>
              <a:t> — спрощені уявлення про групи людей</a:t>
            </a:r>
          </a:p>
          <a:p>
            <a:r>
              <a:rPr lang="uk-UA" dirty="0"/>
              <a:t>Вони впливають на:</a:t>
            </a:r>
          </a:p>
          <a:p>
            <a:pPr algn="l"/>
            <a:r>
              <a:rPr lang="uk-UA" dirty="0"/>
              <a:t>Оцінку подій</a:t>
            </a:r>
          </a:p>
          <a:p>
            <a:pPr algn="l"/>
            <a:r>
              <a:rPr lang="uk-UA" dirty="0"/>
              <a:t>Сприйняття інформації</a:t>
            </a:r>
          </a:p>
          <a:p>
            <a:pPr algn="l"/>
            <a:r>
              <a:rPr lang="uk-UA" dirty="0"/>
              <a:t>Соціальні рішення</a:t>
            </a:r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/>
              <a:t>Потреби, мотиви та інтереси соціальних груп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Потреба в безпеці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Потреба у визнанні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Економічні інтереси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Політичні очікування</a:t>
            </a:r>
          </a:p>
          <a:p>
            <a:endParaRPr lang="uk-UA" dirty="0" smtClean="0"/>
          </a:p>
          <a:p>
            <a:r>
              <a:rPr lang="uk-UA" dirty="0" smtClean="0"/>
              <a:t>Громадська </a:t>
            </a:r>
            <a:r>
              <a:rPr lang="uk-UA" dirty="0"/>
              <a:t>думка формується відповідно до актуальних потреб групи.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920880" cy="5306144"/>
          </a:xfrm>
        </p:spPr>
        <p:txBody>
          <a:bodyPr/>
          <a:lstStyle/>
          <a:p>
            <a:r>
              <a:rPr lang="uk-UA" b="1" dirty="0"/>
              <a:t>Переконання та аргументація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Логічні аргументи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Факти та докази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Авторитет джерела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Раціональне мислення</a:t>
            </a:r>
          </a:p>
          <a:p>
            <a:r>
              <a:rPr lang="uk-UA" dirty="0"/>
              <a:t>Переконання передбачає усвідомлену зміну позиції.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5162128"/>
          </a:xfrm>
        </p:spPr>
        <p:txBody>
          <a:bodyPr>
            <a:normAutofit/>
          </a:bodyPr>
          <a:lstStyle/>
          <a:p>
            <a:r>
              <a:rPr lang="uk-UA" b="1" dirty="0"/>
              <a:t>Навіювання та маніпуляція</a:t>
            </a:r>
          </a:p>
          <a:p>
            <a:r>
              <a:rPr lang="uk-UA" b="1" dirty="0"/>
              <a:t>Навіювання</a:t>
            </a:r>
            <a:r>
              <a:rPr lang="uk-UA" dirty="0"/>
              <a:t> — некритичне сприйняття інформації</a:t>
            </a:r>
            <a:br>
              <a:rPr lang="uk-UA" dirty="0"/>
            </a:br>
            <a:r>
              <a:rPr lang="uk-UA" b="1" dirty="0"/>
              <a:t>Маніпуляція</a:t>
            </a:r>
            <a:r>
              <a:rPr lang="uk-UA" dirty="0"/>
              <a:t> — прихований вплив на свідомість</a:t>
            </a:r>
          </a:p>
          <a:p>
            <a:r>
              <a:rPr lang="uk-UA" dirty="0"/>
              <a:t>Ознаки маніпуляції:</a:t>
            </a:r>
          </a:p>
          <a:p>
            <a:pPr algn="l"/>
            <a:r>
              <a:rPr lang="uk-UA" dirty="0"/>
              <a:t>Викривлення фактів</a:t>
            </a:r>
          </a:p>
          <a:p>
            <a:pPr algn="l"/>
            <a:r>
              <a:rPr lang="uk-UA" dirty="0"/>
              <a:t>Емоційний тиск</a:t>
            </a:r>
          </a:p>
          <a:p>
            <a:pPr algn="l"/>
            <a:r>
              <a:rPr lang="uk-UA" dirty="0"/>
              <a:t>Часткова подача інформації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920880" cy="6048672"/>
          </a:xfrm>
        </p:spPr>
        <p:txBody>
          <a:bodyPr/>
          <a:lstStyle/>
          <a:p>
            <a:r>
              <a:rPr lang="uk-UA" b="1" dirty="0"/>
              <a:t>Наслідування та соціальне навчання</a:t>
            </a:r>
          </a:p>
          <a:p>
            <a:pPr algn="l"/>
            <a:r>
              <a:rPr lang="en-US" dirty="0"/>
              <a:t>🔹 </a:t>
            </a:r>
            <a:r>
              <a:rPr lang="uk-UA" dirty="0"/>
              <a:t>Поведінка через приклад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Роль </a:t>
            </a:r>
            <a:r>
              <a:rPr lang="uk-UA" dirty="0" err="1"/>
              <a:t>медіаперсон</a:t>
            </a:r>
            <a:r>
              <a:rPr lang="uk-UA" dirty="0"/>
              <a:t/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Соціальні мережі як середовище моделювання поведінки</a:t>
            </a:r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Люди </a:t>
            </a:r>
            <a:r>
              <a:rPr lang="uk-UA" dirty="0"/>
              <a:t>переймають думки та моделі поведінки від значущих осіб.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640960" cy="6120680"/>
          </a:xfrm>
        </p:spPr>
        <p:txBody>
          <a:bodyPr/>
          <a:lstStyle/>
          <a:p>
            <a:endParaRPr lang="uk-UA" b="1" dirty="0" smtClean="0"/>
          </a:p>
          <a:p>
            <a:r>
              <a:rPr lang="uk-UA" b="1" dirty="0" smtClean="0"/>
              <a:t>Психологія </a:t>
            </a:r>
            <a:r>
              <a:rPr lang="uk-UA" b="1" dirty="0"/>
              <a:t>мас і колективної </a:t>
            </a:r>
            <a:r>
              <a:rPr lang="uk-UA" b="1" dirty="0" smtClean="0"/>
              <a:t>поведінки</a:t>
            </a:r>
          </a:p>
          <a:p>
            <a:endParaRPr lang="uk-UA" b="1" dirty="0"/>
          </a:p>
          <a:p>
            <a:pPr algn="l"/>
            <a:r>
              <a:rPr lang="en-US" dirty="0"/>
              <a:t>🔹 </a:t>
            </a:r>
            <a:r>
              <a:rPr lang="uk-UA" dirty="0"/>
              <a:t>Емоційне зараження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Зниження індивідуальної відповідальності</a:t>
            </a:r>
            <a:br>
              <a:rPr lang="uk-UA" dirty="0"/>
            </a:br>
            <a:r>
              <a:rPr lang="en-US" dirty="0"/>
              <a:t>🔹 </a:t>
            </a:r>
            <a:r>
              <a:rPr lang="uk-UA" dirty="0"/>
              <a:t>Імпульсивність рішень</a:t>
            </a:r>
          </a:p>
          <a:p>
            <a:endParaRPr lang="uk-UA" dirty="0" smtClean="0"/>
          </a:p>
          <a:p>
            <a:r>
              <a:rPr lang="uk-UA" dirty="0" smtClean="0"/>
              <a:t>У </a:t>
            </a:r>
            <a:r>
              <a:rPr lang="uk-UA" dirty="0"/>
              <a:t>натовпі посилюються емоції та зменшується критичність.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4944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2524</TotalTime>
  <Words>259</Words>
  <Application>Microsoft Office PowerPoint</Application>
  <PresentationFormat>Экран (4:3)</PresentationFormat>
  <Paragraphs>106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24</cp:revision>
  <dcterms:created xsi:type="dcterms:W3CDTF">2023-09-06T12:37:24Z</dcterms:created>
  <dcterms:modified xsi:type="dcterms:W3CDTF">2026-03-03T12:41:09Z</dcterms:modified>
</cp:coreProperties>
</file>