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78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304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26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380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98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00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48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35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107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224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975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29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r>
              <a:rPr lang="uk-UA" b="1" dirty="0"/>
              <a:t>Лекція </a:t>
            </a:r>
            <a:r>
              <a:rPr lang="uk-UA" b="1" i="1" dirty="0"/>
              <a:t>8. </a:t>
            </a:r>
            <a:endParaRPr lang="uk-UA" b="1" i="1" dirty="0" smtClean="0"/>
          </a:p>
          <a:p>
            <a:r>
              <a:rPr lang="uk-UA" b="1" i="1" dirty="0" smtClean="0"/>
              <a:t>Вивчення </a:t>
            </a:r>
            <a:r>
              <a:rPr lang="uk-UA" b="1" i="1" dirty="0"/>
              <a:t>громадської думки</a:t>
            </a:r>
            <a:r>
              <a:rPr lang="uk-UA" b="1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870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6048672"/>
          </a:xfrm>
        </p:spPr>
        <p:txBody>
          <a:bodyPr/>
          <a:lstStyle/>
          <a:p>
            <a:r>
              <a:rPr lang="uk-UA" b="1" dirty="0"/>
              <a:t>Аналіз документів і контент-аналіз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Вивчення текстів, медіа, публікацій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Кількісний та якісний аналіз змісту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Виявлення тенденцій у медіапросторі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920880" cy="5234136"/>
          </a:xfrm>
        </p:spPr>
        <p:txBody>
          <a:bodyPr/>
          <a:lstStyle/>
          <a:p>
            <a:r>
              <a:rPr lang="uk-UA" b="1" dirty="0"/>
              <a:t>Масові соціологічні опитування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Великі вибірки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Стандартизовані анкети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Можливість узагальнення результатів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6192688"/>
          </a:xfrm>
        </p:spPr>
        <p:txBody>
          <a:bodyPr>
            <a:normAutofit/>
          </a:bodyPr>
          <a:lstStyle/>
          <a:p>
            <a:r>
              <a:rPr lang="uk-UA" b="1" dirty="0"/>
              <a:t>Вибірка та її </a:t>
            </a:r>
            <a:r>
              <a:rPr lang="uk-UA" b="1" dirty="0" smtClean="0"/>
              <a:t>типи</a:t>
            </a:r>
          </a:p>
          <a:p>
            <a:pPr algn="l"/>
            <a:r>
              <a:rPr lang="en-US" dirty="0" smtClean="0"/>
              <a:t>🔹 </a:t>
            </a:r>
            <a:r>
              <a:rPr lang="uk-UA" dirty="0" smtClean="0"/>
              <a:t>Ймовірнісна</a:t>
            </a:r>
          </a:p>
          <a:p>
            <a:pPr algn="l"/>
            <a:r>
              <a:rPr lang="en-US" dirty="0" smtClean="0"/>
              <a:t>🔹 </a:t>
            </a:r>
            <a:r>
              <a:rPr lang="uk-UA" dirty="0" smtClean="0"/>
              <a:t>Квотна</a:t>
            </a:r>
          </a:p>
          <a:p>
            <a:pPr algn="l"/>
            <a:r>
              <a:rPr lang="en-US" dirty="0" smtClean="0"/>
              <a:t>🔹 </a:t>
            </a:r>
            <a:r>
              <a:rPr lang="uk-UA" dirty="0" smtClean="0"/>
              <a:t>Стратифікована</a:t>
            </a:r>
          </a:p>
          <a:p>
            <a:pPr algn="l"/>
            <a:r>
              <a:rPr lang="en-US" dirty="0" smtClean="0"/>
              <a:t>🔹 </a:t>
            </a:r>
            <a:r>
              <a:rPr lang="uk-UA" dirty="0"/>
              <a:t>Кластерна</a:t>
            </a:r>
          </a:p>
          <a:p>
            <a:r>
              <a:rPr lang="uk-UA" b="1" dirty="0"/>
              <a:t>Статистична обробка результатів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Кодування відповідей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Обчислення відсотків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Побудова діаграм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Аналіз кореляцій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5306144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/>
              <a:t>Глибинні інтерв’ю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Індивідуальна бесіда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Виявлення особистісних мотивів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Гнучкість запитань</a:t>
            </a:r>
          </a:p>
          <a:p>
            <a:r>
              <a:rPr lang="uk-UA" b="1" dirty="0"/>
              <a:t>Фокус-групові дискусії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Аналіз групової взаємодії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Дослідження аргументації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Формування нових ідей</a:t>
            </a:r>
          </a:p>
          <a:p>
            <a:r>
              <a:rPr lang="uk-UA" b="1" dirty="0"/>
              <a:t>Етнографічні та кейс-дослідження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Тривале спостереження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Аналіз окремих випадків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Глибоке розуміння контексту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5306144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Інструментарій дослідження</a:t>
            </a:r>
            <a:endParaRPr lang="uk-UA" b="1" dirty="0" smtClean="0"/>
          </a:p>
          <a:p>
            <a:r>
              <a:rPr lang="uk-UA" b="1" dirty="0" smtClean="0"/>
              <a:t>Розробка </a:t>
            </a:r>
            <a:r>
              <a:rPr lang="uk-UA" b="1" dirty="0"/>
              <a:t>анкети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Чіткість формулювання запитань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Уникнення подвійного змісту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Логічна </a:t>
            </a:r>
            <a:r>
              <a:rPr lang="uk-UA" dirty="0" smtClean="0"/>
              <a:t>структура</a:t>
            </a:r>
          </a:p>
          <a:p>
            <a:r>
              <a:rPr lang="uk-UA" b="1" dirty="0"/>
              <a:t>Шкали вимірювання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Номінальна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Порядкова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Інтервальна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Шкала </a:t>
            </a:r>
            <a:r>
              <a:rPr lang="uk-UA" dirty="0" err="1"/>
              <a:t>Лайкерта</a:t>
            </a:r>
            <a:endParaRPr lang="uk-UA" dirty="0"/>
          </a:p>
          <a:p>
            <a:r>
              <a:rPr lang="uk-UA" b="1" dirty="0" smtClean="0"/>
              <a:t>Пілотажне </a:t>
            </a:r>
            <a:r>
              <a:rPr lang="uk-UA" b="1" dirty="0"/>
              <a:t>дослідження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Тестування анкети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Виявлення недоліків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Коригування інструментів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920880" cy="5234136"/>
          </a:xfrm>
        </p:spPr>
        <p:txBody>
          <a:bodyPr/>
          <a:lstStyle/>
          <a:p>
            <a:r>
              <a:rPr lang="uk-UA" b="1" dirty="0"/>
              <a:t>Формування та функції </a:t>
            </a:r>
            <a:r>
              <a:rPr lang="uk-UA" b="1" dirty="0" smtClean="0"/>
              <a:t>стереотипів</a:t>
            </a:r>
          </a:p>
          <a:p>
            <a:endParaRPr lang="uk-UA" b="1" dirty="0"/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Спрощення складної реальності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Економія мислення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Орієнтація у соціальному середовищі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5162128"/>
          </a:xfrm>
        </p:spPr>
        <p:txBody>
          <a:bodyPr/>
          <a:lstStyle/>
          <a:p>
            <a:r>
              <a:rPr lang="uk-UA" b="1" dirty="0"/>
              <a:t>Упередження і соціальні </a:t>
            </a:r>
            <a:r>
              <a:rPr lang="uk-UA" b="1" dirty="0" smtClean="0"/>
              <a:t>міфи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Негативні установки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Узагальнення без доказів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Колективні вірування</a:t>
            </a:r>
          </a:p>
          <a:p>
            <a:endParaRPr lang="uk-UA" dirty="0" smtClean="0"/>
          </a:p>
          <a:p>
            <a:r>
              <a:rPr lang="uk-UA" dirty="0" smtClean="0"/>
              <a:t>Стереотипи </a:t>
            </a:r>
            <a:r>
              <a:rPr lang="uk-UA" dirty="0"/>
              <a:t>можуть викривлювати громадську думку.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760640"/>
          </a:xfrm>
        </p:spPr>
        <p:txBody>
          <a:bodyPr/>
          <a:lstStyle/>
          <a:p>
            <a:r>
              <a:rPr lang="uk-UA" dirty="0"/>
              <a:t>Організація дослідження</a:t>
            </a:r>
            <a:endParaRPr lang="ru-RU" b="1" dirty="0"/>
          </a:p>
          <a:p>
            <a:endParaRPr lang="ru-RU" b="1" dirty="0"/>
          </a:p>
          <a:p>
            <a:r>
              <a:rPr lang="ru-RU" dirty="0"/>
              <a:t>🔹 </a:t>
            </a:r>
            <a:r>
              <a:rPr lang="ru-RU" b="1" dirty="0" err="1"/>
              <a:t>Етапи</a:t>
            </a:r>
            <a:r>
              <a:rPr lang="ru-RU" b="1" dirty="0"/>
              <a:t> </a:t>
            </a:r>
            <a:r>
              <a:rPr lang="ru-RU" b="1" dirty="0" err="1"/>
              <a:t>проведення</a:t>
            </a:r>
            <a:endParaRPr lang="ru-RU" b="1" dirty="0"/>
          </a:p>
          <a:p>
            <a:r>
              <a:rPr lang="ru-RU" dirty="0" err="1"/>
              <a:t>Планування</a:t>
            </a:r>
            <a:endParaRPr lang="ru-RU" dirty="0"/>
          </a:p>
          <a:p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інструментарію</a:t>
            </a:r>
            <a:endParaRPr lang="ru-RU" dirty="0"/>
          </a:p>
          <a:p>
            <a:r>
              <a:rPr lang="ru-RU" dirty="0" err="1"/>
              <a:t>Збір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  <a:p>
            <a:r>
              <a:rPr lang="ru-RU" dirty="0" err="1"/>
              <a:t>Обробка</a:t>
            </a:r>
            <a:r>
              <a:rPr lang="ru-RU" dirty="0"/>
              <a:t> та </a:t>
            </a:r>
            <a:r>
              <a:rPr lang="ru-RU" dirty="0" err="1"/>
              <a:t>аналіз</a:t>
            </a:r>
            <a:endParaRPr lang="ru-RU" dirty="0"/>
          </a:p>
          <a:p>
            <a:r>
              <a:rPr lang="ru-RU" dirty="0" err="1"/>
              <a:t>Інтерпретація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090120"/>
          </a:xfrm>
        </p:spPr>
        <p:txBody>
          <a:bodyPr>
            <a:normAutofit/>
          </a:bodyPr>
          <a:lstStyle/>
          <a:p>
            <a:r>
              <a:rPr lang="ru-RU" b="1" dirty="0" err="1"/>
              <a:t>Етапи</a:t>
            </a:r>
            <a:r>
              <a:rPr lang="ru-RU" b="1" dirty="0"/>
              <a:t> </a:t>
            </a:r>
            <a:r>
              <a:rPr lang="ru-RU" b="1" dirty="0" err="1"/>
              <a:t>проведення</a:t>
            </a:r>
            <a:endParaRPr lang="ru-RU" b="1" dirty="0"/>
          </a:p>
          <a:p>
            <a:r>
              <a:rPr lang="ru-RU" dirty="0" err="1"/>
              <a:t>Планування</a:t>
            </a:r>
            <a:endParaRPr lang="ru-RU" dirty="0"/>
          </a:p>
          <a:p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інструментарію</a:t>
            </a:r>
            <a:endParaRPr lang="ru-RU" dirty="0"/>
          </a:p>
          <a:p>
            <a:r>
              <a:rPr lang="ru-RU" dirty="0" err="1"/>
              <a:t>Збір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  <a:p>
            <a:r>
              <a:rPr lang="ru-RU" dirty="0" err="1"/>
              <a:t>Обробка</a:t>
            </a:r>
            <a:r>
              <a:rPr lang="ru-RU" dirty="0"/>
              <a:t> та </a:t>
            </a:r>
            <a:r>
              <a:rPr lang="ru-RU" dirty="0" err="1"/>
              <a:t>аналіз</a:t>
            </a:r>
            <a:endParaRPr lang="ru-RU" dirty="0"/>
          </a:p>
          <a:p>
            <a:r>
              <a:rPr lang="ru-RU" dirty="0" err="1"/>
              <a:t>Інтерпретація</a:t>
            </a:r>
            <a:r>
              <a:rPr lang="ru-RU" dirty="0"/>
              <a:t> </a:t>
            </a:r>
            <a:r>
              <a:rPr lang="ru-RU" dirty="0" err="1" smtClean="0"/>
              <a:t>результатів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5306144"/>
          </a:xfrm>
        </p:spPr>
        <p:txBody>
          <a:bodyPr>
            <a:normAutofit/>
          </a:bodyPr>
          <a:lstStyle/>
          <a:p>
            <a:r>
              <a:rPr lang="uk-UA" b="1" dirty="0"/>
              <a:t>Етичні принципи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Добровільність участі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Анонімність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Конфіденційність</a:t>
            </a:r>
          </a:p>
          <a:p>
            <a:endParaRPr lang="uk-UA" b="1" dirty="0"/>
          </a:p>
          <a:p>
            <a:r>
              <a:rPr lang="uk-UA" b="1" dirty="0" smtClean="0"/>
              <a:t>Захист </a:t>
            </a:r>
            <a:r>
              <a:rPr lang="uk-UA" b="1" dirty="0"/>
              <a:t>персональних даних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Дотримання законодавства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Безпечне зберігання інформації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Відповідальність дослідника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5162128"/>
          </a:xfrm>
        </p:spPr>
        <p:txBody>
          <a:bodyPr>
            <a:normAutofit/>
          </a:bodyPr>
          <a:lstStyle/>
          <a:p>
            <a:r>
              <a:rPr lang="uk-UA" b="1" dirty="0" smtClean="0"/>
              <a:t>Витоки </a:t>
            </a:r>
            <a:r>
              <a:rPr lang="uk-UA" b="1" dirty="0"/>
              <a:t>вивчення громадської думки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Давні форми врахування суспільних настроїв (народні збори)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Перші спроби аналізу суспільних оцінок у працях філософів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Поняття “громадська думка” набуло поширення у </a:t>
            </a:r>
            <a:r>
              <a:rPr lang="en-US" dirty="0"/>
              <a:t>XVIII–XIX </a:t>
            </a:r>
            <a:r>
              <a:rPr lang="uk-UA" dirty="0"/>
              <a:t>ст.</a:t>
            </a:r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920880" cy="5234136"/>
          </a:xfrm>
        </p:spPr>
        <p:txBody>
          <a:bodyPr/>
          <a:lstStyle/>
          <a:p>
            <a:r>
              <a:rPr lang="uk-UA" dirty="0"/>
              <a:t>Проблеми та </a:t>
            </a:r>
            <a:r>
              <a:rPr lang="uk-UA" dirty="0" smtClean="0"/>
              <a:t>обмеження</a:t>
            </a:r>
          </a:p>
          <a:p>
            <a:r>
              <a:rPr lang="uk-UA" b="1" dirty="0" smtClean="0"/>
              <a:t>Похибки </a:t>
            </a:r>
            <a:r>
              <a:rPr lang="uk-UA" b="1" dirty="0"/>
              <a:t>та викривлення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Вибіркова похибка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Соціально бажані відповіді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Помилки формулювання</a:t>
            </a:r>
          </a:p>
          <a:p>
            <a:r>
              <a:rPr lang="uk-UA" b="1" dirty="0"/>
              <a:t>Маніпулятивне використання даних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Вибіркове подання результатів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Політична інтерпретація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Питання довіри до соціології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5162128"/>
          </a:xfrm>
        </p:spPr>
        <p:txBody>
          <a:bodyPr>
            <a:normAutofit/>
          </a:bodyPr>
          <a:lstStyle/>
          <a:p>
            <a:r>
              <a:rPr lang="uk-UA" b="1" dirty="0"/>
              <a:t>Становлення соціологічних </a:t>
            </a:r>
            <a:r>
              <a:rPr lang="uk-UA" b="1" dirty="0" smtClean="0"/>
              <a:t>досліджень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Розвиток соціології як науки (</a:t>
            </a:r>
            <a:r>
              <a:rPr lang="en-US" dirty="0"/>
              <a:t>XIX </a:t>
            </a:r>
            <a:r>
              <a:rPr lang="uk-UA" dirty="0"/>
              <a:t>ст.)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Поява емпіричних методів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Масові опитування у </a:t>
            </a:r>
            <a:r>
              <a:rPr lang="en-US" dirty="0"/>
              <a:t>XX </a:t>
            </a:r>
            <a:r>
              <a:rPr lang="uk-UA" dirty="0"/>
              <a:t>ст.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Використання статистики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smtClean="0"/>
              <a:t>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090120"/>
          </a:xfrm>
        </p:spPr>
        <p:txBody>
          <a:bodyPr>
            <a:normAutofit/>
          </a:bodyPr>
          <a:lstStyle/>
          <a:p>
            <a:r>
              <a:rPr lang="uk-UA" b="1" dirty="0"/>
              <a:t>Розвиток досліджень громадської думки в Україні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Формування соціології у </a:t>
            </a:r>
            <a:r>
              <a:rPr lang="en-US" dirty="0"/>
              <a:t>XX </a:t>
            </a:r>
            <a:r>
              <a:rPr lang="uk-UA" dirty="0"/>
              <a:t>ст.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 err="1"/>
              <a:t>Інституціоналізація</a:t>
            </a:r>
            <a:r>
              <a:rPr lang="uk-UA" dirty="0"/>
              <a:t> досліджень у 1990-х роках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Провідні соціологічні центри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Зростання ролі опитувань у політичному процесі</a:t>
            </a:r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5162128"/>
          </a:xfrm>
        </p:spPr>
        <p:txBody>
          <a:bodyPr>
            <a:normAutofit/>
          </a:bodyPr>
          <a:lstStyle/>
          <a:p>
            <a:r>
              <a:rPr lang="uk-UA" b="1" dirty="0"/>
              <a:t>Принципи наукового дослідження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Об’єктивність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Системність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 err="1"/>
              <a:t>Перевірюваність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Репрезентативність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5306144"/>
          </a:xfrm>
        </p:spPr>
        <p:txBody>
          <a:bodyPr/>
          <a:lstStyle/>
          <a:p>
            <a:r>
              <a:rPr lang="ru-RU" b="1" dirty="0" err="1"/>
              <a:t>Об’єкт</a:t>
            </a:r>
            <a:r>
              <a:rPr lang="ru-RU" b="1" dirty="0"/>
              <a:t>, предмет, мета та </a:t>
            </a:r>
            <a:r>
              <a:rPr lang="ru-RU" b="1" dirty="0" err="1"/>
              <a:t>завдання</a:t>
            </a:r>
            <a:endParaRPr lang="ru-RU" b="1" dirty="0"/>
          </a:p>
          <a:p>
            <a:pPr algn="l"/>
            <a:r>
              <a:rPr lang="ru-RU" b="1" dirty="0" err="1"/>
              <a:t>Об’єкт</a:t>
            </a:r>
            <a:r>
              <a:rPr lang="ru-RU" dirty="0"/>
              <a:t> – </a:t>
            </a:r>
            <a:r>
              <a:rPr lang="ru-RU" dirty="0" err="1"/>
              <a:t>громадська</a:t>
            </a:r>
            <a:r>
              <a:rPr lang="ru-RU" dirty="0"/>
              <a:t> думка як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Предмет</a:t>
            </a:r>
            <a:r>
              <a:rPr lang="ru-RU" dirty="0"/>
              <a:t> –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проблеми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Мета</a:t>
            </a:r>
            <a:r>
              <a:rPr lang="ru-RU" dirty="0"/>
              <a:t> –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достовірної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 err="1"/>
              <a:t>Завдання</a:t>
            </a:r>
            <a:r>
              <a:rPr lang="ru-RU" dirty="0"/>
              <a:t> –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гіпотез</a:t>
            </a:r>
            <a:r>
              <a:rPr lang="ru-RU" dirty="0"/>
              <a:t>,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5162128"/>
          </a:xfrm>
        </p:spPr>
        <p:txBody>
          <a:bodyPr>
            <a:normAutofit/>
          </a:bodyPr>
          <a:lstStyle/>
          <a:p>
            <a:r>
              <a:rPr lang="uk-UA" b="1" dirty="0"/>
              <a:t>Репрезентативність і надійність </a:t>
            </a:r>
            <a:r>
              <a:rPr lang="uk-UA" b="1" dirty="0" smtClean="0"/>
              <a:t>даних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Відповідність вибірки генеральній сукупності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Мінімізація похибки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Надійність вимірювання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6048672"/>
          </a:xfrm>
        </p:spPr>
        <p:txBody>
          <a:bodyPr/>
          <a:lstStyle/>
          <a:p>
            <a:r>
              <a:rPr lang="uk-UA" b="1" dirty="0"/>
              <a:t>Опитування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Анкетування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Інтерв’ю (очне, телефонне, онлайн)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Найпоширеніший метод</a:t>
            </a:r>
          </a:p>
          <a:p>
            <a:endParaRPr lang="uk-UA" dirty="0" smtClean="0"/>
          </a:p>
          <a:p>
            <a:pPr algn="l"/>
            <a:r>
              <a:rPr lang="uk-UA" dirty="0" smtClean="0"/>
              <a:t>Переваги</a:t>
            </a:r>
            <a:r>
              <a:rPr lang="uk-UA" dirty="0"/>
              <a:t>: масштабність</a:t>
            </a:r>
            <a:br>
              <a:rPr lang="uk-UA" dirty="0"/>
            </a:br>
            <a:r>
              <a:rPr lang="uk-UA" dirty="0"/>
              <a:t>Недоліки: ризик соціально бажаних відповідей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8640960" cy="6120680"/>
          </a:xfrm>
        </p:spPr>
        <p:txBody>
          <a:bodyPr/>
          <a:lstStyle/>
          <a:p>
            <a:endParaRPr lang="uk-UA" b="1" dirty="0" smtClean="0"/>
          </a:p>
          <a:p>
            <a:r>
              <a:rPr lang="uk-UA" b="1" dirty="0"/>
              <a:t>Фокус-групи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Дискусія 6–10 осіб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Виявлення глибинних мотивів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Аналіз </a:t>
            </a:r>
            <a:r>
              <a:rPr lang="uk-UA" dirty="0" smtClean="0"/>
              <a:t>аргументації</a:t>
            </a:r>
          </a:p>
          <a:p>
            <a:pPr algn="l"/>
            <a:endParaRPr lang="uk-UA" dirty="0"/>
          </a:p>
          <a:p>
            <a:r>
              <a:rPr lang="ru-RU" b="1" dirty="0" err="1"/>
              <a:t>Спостереження</a:t>
            </a:r>
            <a:endParaRPr lang="ru-RU" b="1" dirty="0"/>
          </a:p>
          <a:p>
            <a:pPr algn="l"/>
            <a:r>
              <a:rPr lang="ru-RU" dirty="0"/>
              <a:t>🔹 </a:t>
            </a:r>
            <a:r>
              <a:rPr lang="ru-RU" dirty="0" err="1"/>
              <a:t>Пряме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🔹 </a:t>
            </a:r>
            <a:r>
              <a:rPr lang="ru-RU" dirty="0" err="1"/>
              <a:t>Непряме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🔹 </a:t>
            </a:r>
            <a:r>
              <a:rPr lang="ru-RU" dirty="0" err="1"/>
              <a:t>Польове</a:t>
            </a:r>
            <a:r>
              <a:rPr lang="ru-RU" dirty="0"/>
              <a:t> та </a:t>
            </a:r>
            <a:r>
              <a:rPr lang="ru-RU" dirty="0" err="1"/>
              <a:t>лабораторне</a:t>
            </a:r>
            <a:endParaRPr lang="ru-RU" dirty="0"/>
          </a:p>
          <a:p>
            <a:pPr algn="l"/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2536</TotalTime>
  <Words>187</Words>
  <Application>Microsoft Office PowerPoint</Application>
  <PresentationFormat>Экран (4:3)</PresentationFormat>
  <Paragraphs>84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33</cp:revision>
  <dcterms:created xsi:type="dcterms:W3CDTF">2023-09-06T12:37:24Z</dcterms:created>
  <dcterms:modified xsi:type="dcterms:W3CDTF">2026-03-03T12:55:26Z</dcterms:modified>
</cp:coreProperties>
</file>