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29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5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8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6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23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7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2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7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5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3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0732A-2292-4365-8105-B57E7991C80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6AFAB-480A-4B17-AD22-2192CE53A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05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%D0%9A%D0%BE%D0%BD%D1%86%D0%B5%D0%BF%D1%86%D1%96%D1%8F+%D0%B2%D0%B4%D0%BE%D1%81%D0%BA%D0%BE%D0%BD%D0%B0%D0%BB%D0%B5%D0%BD%D0%BD%D1%8F+%D1%82%D0%BE%D0%B2%D0%B0%D1%80%D1%83&amp;client=firefox-b-e&amp;hs=iqmU&amp;sca_esv=28d160b4388e87a1&amp;channel=entpr&amp;biw=1346&amp;bih=607&amp;sxsrf=ANbL-n5AV3UerqeAK7a-kF3p5erRJjHX1Q%3A1772549076691&amp;ei=1POmaba2KZOm1fIPo77C2Ag&amp;oq=%D0%9C%D0%B0%D1%80%D0%BA%D0%B5%D1%82%D0%B8%D0%BD%D0%B3%D0%BE%D0%B2%D0%B0+%D0%BA%D0%BE%D0%BD%D1%86%D0%B5%D0%BF%D1%86%D1%96%D1%8F+%D1%80%D0%B8&amp;gs_lp=Egxnd3Mtd2l6LXNlcnAiMNCc0LDRgNC60LXRgtC40L3Qs9C-0LLQsCDQutC-0L3RhtC10L_RhtGW0Y8g0YDQuCoCCAAyBRAhGKABMgUQIRigATIFECEYoAFIvo0BUM4VWMJ5cAF4AJABAJgB7QGgAcoGqgEFMC4xLjO4AQHIAQD4AQL4AQGYAgWgAs4HwgIHECMYsAMYJ8ICCBAAGLADGO8FwgIGEAAYFhgewgIIEAAYFhgKGB7CAgUQABjvBZgDAIgGAZAGBZIHBTEuMS4zoAe-F7IHBTAuMS4zuAekB8IHBTMtMi4zyAdUgAgA&amp;sclient=gws-wiz-serp&amp;mstk=AUtExfBAz7M7fUmaaf7Y5xoPskGjE09kdpyAdEfUB0EbSn3bW79F8Grssiu4Z2H1NpfeKG1484_uiCHpvqUUGZNW917X2IeYVN1GqWimkZ1mwoMjxGbnIDg5BiXDxK4DNj4pVg6Hizi7jozVAphCPQWvW9DPx7iOPFGJYbv5KzIacMgwtTw&amp;csui=3&amp;ved=2ahUKEwiLjIz_hYSTAxXNUlUIHcf_N6QQgK4QegQIAxAD" TargetMode="External"/><Relationship Id="rId7" Type="http://schemas.openxmlformats.org/officeDocument/2006/relationships/hyperlink" Target="https://www.google.com/search?q=%D0%9A%D0%BE%D0%BD%D1%86%D0%B5%D0%BF%D1%86%D1%96%D1%8F+%D0%BC%D0%B0%D1%80%D0%BA%D0%B5%D1%82%D0%B8%D0%BD%D0%B3%D1%83+%D0%B2%D0%B7%D0%B0%D1%94%D0%BC%D0%BE%D0%B4%D1%96%D1%97&amp;client=firefox-b-e&amp;hs=iqmU&amp;sca_esv=28d160b4388e87a1&amp;channel=entpr&amp;biw=1346&amp;bih=607&amp;sxsrf=ANbL-n5AV3UerqeAK7a-kF3p5erRJjHX1Q%3A1772549076691&amp;ei=1POmaba2KZOm1fIPo77C2Ag&amp;oq=%D0%9C%D0%B0%D1%80%D0%BA%D0%B5%D1%82%D0%B8%D0%BD%D0%B3%D0%BE%D0%B2%D0%B0+%D0%BA%D0%BE%D0%BD%D1%86%D0%B5%D0%BF%D1%86%D1%96%D1%8F+%D1%80%D0%B8&amp;gs_lp=Egxnd3Mtd2l6LXNlcnAiMNCc0LDRgNC60LXRgtC40L3Qs9C-0LLQsCDQutC-0L3RhtC10L_RhtGW0Y8g0YDQuCoCCAAyBRAhGKABMgUQIRigATIFECEYoAFIvo0BUM4VWMJ5cAF4AJABAJgB7QGgAcoGqgEFMC4xLjO4AQHIAQD4AQL4AQGYAgWgAs4HwgIHECMYsAMYJ8ICCBAAGLADGO8FwgIGEAAYFhgewgIIEAAYFhgKGB7CAgUQABjvBZgDAIgGAZAGBZIHBTEuMS4zoAe-F7IHBTAuMS4zuAekB8IHBTMtMi4zyAdUgAgA&amp;sclient=gws-wiz-serp&amp;mstk=AUtExfBAz7M7fUmaaf7Y5xoPskGjE09kdpyAdEfUB0EbSn3bW79F8Grssiu4Z2H1NpfeKG1484_uiCHpvqUUGZNW917X2IeYVN1GqWimkZ1mwoMjxGbnIDg5BiXDxK4DNj4pVg6Hizi7jozVAphCPQWvW9DPx7iOPFGJYbv5KzIacMgwtTw&amp;csui=3&amp;ved=2ahUKEwiLjIz_hYSTAxXNUlUIHcf_N6QQgK4QegQIAxAL" TargetMode="External"/><Relationship Id="rId2" Type="http://schemas.openxmlformats.org/officeDocument/2006/relationships/hyperlink" Target="https://www.google.com/search?q=%D0%9A%D0%BE%D0%BD%D1%86%D0%B5%D0%BF%D1%86%D1%96%D1%8F+%D0%B2%D0%B4%D0%BE%D1%81%D0%BA%D0%BE%D0%BD%D0%B0%D0%BB%D0%B5%D0%BD%D0%BD%D1%8F+%D0%B2%D0%B8%D1%80%D0%BE%D0%B1%D0%BD%D0%B8%D1%86%D1%82%D0%B2%D0%B0&amp;client=firefox-b-e&amp;hs=iqmU&amp;sca_esv=28d160b4388e87a1&amp;channel=entpr&amp;biw=1346&amp;bih=607&amp;sxsrf=ANbL-n5AV3UerqeAK7a-kF3p5erRJjHX1Q%3A1772549076691&amp;ei=1POmaba2KZOm1fIPo77C2Ag&amp;oq=%D0%9C%D0%B0%D1%80%D0%BA%D0%B5%D1%82%D0%B8%D0%BD%D0%B3%D0%BE%D0%B2%D0%B0+%D0%BA%D0%BE%D0%BD%D1%86%D0%B5%D0%BF%D1%86%D1%96%D1%8F+%D1%80%D0%B8&amp;gs_lp=Egxnd3Mtd2l6LXNlcnAiMNCc0LDRgNC60LXRgtC40L3Qs9C-0LLQsCDQutC-0L3RhtC10L_RhtGW0Y8g0YDQuCoCCAAyBRAhGKABMgUQIRigATIFECEYoAFIvo0BUM4VWMJ5cAF4AJABAJgB7QGgAcoGqgEFMC4xLjO4AQHIAQD4AQL4AQGYAgWgAs4HwgIHECMYsAMYJ8ICCBAAGLADGO8FwgIGEAAYFhgewgIIEAAYFhgKGB7CAgUQABjvBZgDAIgGAZAGBZIHBTEuMS4zoAe-F7IHBTAuMS4zuAekB8IHBTMtMi4zyAdUgAgA&amp;sclient=gws-wiz-serp&amp;mstk=AUtExfBAz7M7fUmaaf7Y5xoPskGjE09kdpyAdEfUB0EbSn3bW79F8Grssiu4Z2H1NpfeKG1484_uiCHpvqUUGZNW917X2IeYVN1GqWimkZ1mwoMjxGbnIDg5BiXDxK4DNj4pVg6Hizi7jozVAphCPQWvW9DPx7iOPFGJYbv5KzIacMgwtTw&amp;csui=3&amp;ved=2ahUKEwiLjIz_hYSTAxXNUlUIHcf_N6QQgK4QegQIAxAB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search?q=%D0%9A%D0%BE%D0%BD%D1%86%D0%B5%D0%BF%D1%86%D1%96%D1%8F+%D1%81%D0%BE%D1%86%D1%96%D0%B0%D0%BB%D1%8C%D0%BD%D0%BE-%D0%B5%D1%82%D0%B8%D1%87%D0%BD%D0%BE%D0%B3%D0%BE+%D0%BC%D0%B0%D1%80%D0%BA%D0%B5%D1%82%D0%B8%D0%BD%D0%B3%D1%83&amp;client=firefox-b-e&amp;hs=iqmU&amp;sca_esv=28d160b4388e87a1&amp;channel=entpr&amp;biw=1346&amp;bih=607&amp;sxsrf=ANbL-n5AV3UerqeAK7a-kF3p5erRJjHX1Q%3A1772549076691&amp;ei=1POmaba2KZOm1fIPo77C2Ag&amp;oq=%D0%9C%D0%B0%D1%80%D0%BA%D0%B5%D1%82%D0%B8%D0%BD%D0%B3%D0%BE%D0%B2%D0%B0+%D0%BA%D0%BE%D0%BD%D1%86%D0%B5%D0%BF%D1%86%D1%96%D1%8F+%D1%80%D0%B8&amp;gs_lp=Egxnd3Mtd2l6LXNlcnAiMNCc0LDRgNC60LXRgtC40L3Qs9C-0LLQsCDQutC-0L3RhtC10L_RhtGW0Y8g0YDQuCoCCAAyBRAhGKABMgUQIRigATIFECEYoAFIvo0BUM4VWMJ5cAF4AJABAJgB7QGgAcoGqgEFMC4xLjO4AQHIAQD4AQL4AQGYAgWgAs4HwgIHECMYsAMYJ8ICCBAAGLADGO8FwgIGEAAYFhgewgIIEAAYFhgKGB7CAgUQABjvBZgDAIgGAZAGBZIHBTEuMS4zoAe-F7IHBTAuMS4zuAekB8IHBTMtMi4zyAdUgAgA&amp;sclient=gws-wiz-serp&amp;mstk=AUtExfBAz7M7fUmaaf7Y5xoPskGjE09kdpyAdEfUB0EbSn3bW79F8Grssiu4Z2H1NpfeKG1484_uiCHpvqUUGZNW917X2IeYVN1GqWimkZ1mwoMjxGbnIDg5BiXDxK4DNj4pVg6Hizi7jozVAphCPQWvW9DPx7iOPFGJYbv5KzIacMgwtTw&amp;csui=3&amp;ved=2ahUKEwiLjIz_hYSTAxXNUlUIHcf_N6QQgK4QegQIAxAJ" TargetMode="External"/><Relationship Id="rId5" Type="http://schemas.openxmlformats.org/officeDocument/2006/relationships/hyperlink" Target="https://www.google.com/search?q=%D0%9A%D0%BE%D0%BD%D1%86%D0%B5%D0%BF%D1%86%D1%96%D1%8F+%D0%BC%D0%B0%D1%80%D0%BA%D0%B5%D1%82%D0%B8%D0%BD%D0%B3%D1%83&amp;client=firefox-b-e&amp;hs=iqmU&amp;sca_esv=28d160b4388e87a1&amp;channel=entpr&amp;biw=1346&amp;bih=607&amp;sxsrf=ANbL-n5AV3UerqeAK7a-kF3p5erRJjHX1Q%3A1772549076691&amp;ei=1POmaba2KZOm1fIPo77C2Ag&amp;oq=%D0%9C%D0%B0%D1%80%D0%BA%D0%B5%D1%82%D0%B8%D0%BD%D0%B3%D0%BE%D0%B2%D0%B0+%D0%BA%D0%BE%D0%BD%D1%86%D0%B5%D0%BF%D1%86%D1%96%D1%8F+%D1%80%D0%B8&amp;gs_lp=Egxnd3Mtd2l6LXNlcnAiMNCc0LDRgNC60LXRgtC40L3Qs9C-0LLQsCDQutC-0L3RhtC10L_RhtGW0Y8g0YDQuCoCCAAyBRAhGKABMgUQIRigATIFECEYoAFIvo0BUM4VWMJ5cAF4AJABAJgB7QGgAcoGqgEFMC4xLjO4AQHIAQD4AQL4AQGYAgWgAs4HwgIHECMYsAMYJ8ICCBAAGLADGO8FwgIGEAAYFhgewgIIEAAYFhgKGB7CAgUQABjvBZgDAIgGAZAGBZIHBTEuMS4zoAe-F7IHBTAuMS4zuAekB8IHBTMtMi4zyAdUgAgA&amp;sclient=gws-wiz-serp&amp;mstk=AUtExfBAz7M7fUmaaf7Y5xoPskGjE09kdpyAdEfUB0EbSn3bW79F8Grssiu4Z2H1NpfeKG1484_uiCHpvqUUGZNW917X2IeYVN1GqWimkZ1mwoMjxGbnIDg5BiXDxK4DNj4pVg6Hizi7jozVAphCPQWvW9DPx7iOPFGJYbv5KzIacMgwtTw&amp;csui=3&amp;ved=2ahUKEwiLjIz_hYSTAxXNUlUIHcf_N6QQgK4QegQIAxAH" TargetMode="External"/><Relationship Id="rId4" Type="http://schemas.openxmlformats.org/officeDocument/2006/relationships/hyperlink" Target="https://www.google.com/search?q=%D0%9A%D0%BE%D0%BD%D1%86%D0%B5%D0%BF%D1%86%D1%96%D1%8F+%D1%96%D0%BD%D1%82%D0%B5%D0%BD%D1%81%D0%B8%D1%84%D1%96%D0%BA%D0%B0%D1%86%D1%96%D1%97+%D0%BA%D0%BE%D0%BC%D0%B5%D1%80%D1%86%D1%96%D0%B9%D0%BD%D0%B8%D1%85+%D0%B7%D1%83%D1%81%D0%B8%D0%BB%D1%8C&amp;client=firefox-b-e&amp;hs=iqmU&amp;sca_esv=28d160b4388e87a1&amp;channel=entpr&amp;biw=1346&amp;bih=607&amp;sxsrf=ANbL-n5AV3UerqeAK7a-kF3p5erRJjHX1Q%3A1772549076691&amp;ei=1POmaba2KZOm1fIPo77C2Ag&amp;oq=%D0%9C%D0%B0%D1%80%D0%BA%D0%B5%D1%82%D0%B8%D0%BD%D0%B3%D0%BE%D0%B2%D0%B0+%D0%BA%D0%BE%D0%BD%D1%86%D0%B5%D0%BF%D1%86%D1%96%D1%8F+%D1%80%D0%B8&amp;gs_lp=Egxnd3Mtd2l6LXNlcnAiMNCc0LDRgNC60LXRgtC40L3Qs9C-0LLQsCDQutC-0L3RhtC10L_RhtGW0Y8g0YDQuCoCCAAyBRAhGKABMgUQIRigATIFECEYoAFIvo0BUM4VWMJ5cAF4AJABAJgB7QGgAcoGqgEFMC4xLjO4AQHIAQD4AQL4AQGYAgWgAs4HwgIHECMYsAMYJ8ICCBAAGLADGO8FwgIGEAAYFhgewgIIEAAYFhgKGB7CAgUQABjvBZgDAIgGAZAGBZIHBTEuMS4zoAe-F7IHBTAuMS4zuAekB8IHBTMtMi4zyAdUgAgA&amp;sclient=gws-wiz-serp&amp;mstk=AUtExfBAz7M7fUmaaf7Y5xoPskGjE09kdpyAdEfUB0EbSn3bW79F8Grssiu4Z2H1NpfeKG1484_uiCHpvqUUGZNW917X2IeYVN1GqWimkZ1mwoMjxGbnIDg5BiXDxK4DNj4pVg6Hizi7jozVAphCPQWvW9DPx7iOPFGJYbv5KzIacMgwtTw&amp;csui=3&amp;ved=2ahUKEwiLjIz_hYSTAxXNUlUIHcf_N6QQgK4QegQIAxA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Концепція</a:t>
            </a:r>
            <a:r>
              <a:rPr lang="en-US" dirty="0" smtClean="0"/>
              <a:t> Customer Experience </a:t>
            </a:r>
            <a:r>
              <a:rPr lang="en-US" dirty="0" err="1" smtClean="0"/>
              <a:t>та</a:t>
            </a:r>
            <a:r>
              <a:rPr lang="en-US" dirty="0" smtClean="0"/>
              <a:t> Customer Centricity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046956"/>
          </a:xfrm>
        </p:spPr>
        <p:txBody>
          <a:bodyPr>
            <a:normAutofit/>
          </a:bodyPr>
          <a:lstStyle/>
          <a:p>
            <a:r>
              <a:rPr lang="ru-RU" dirty="0" err="1" smtClean="0"/>
              <a:t>Еволюція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парадигми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en-US" dirty="0" smtClean="0"/>
              <a:t>Customer Experience</a:t>
            </a:r>
            <a:endParaRPr lang="uk-UA" dirty="0" smtClean="0"/>
          </a:p>
          <a:p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Організаційні</a:t>
            </a:r>
            <a:r>
              <a:rPr lang="ru-RU" dirty="0" smtClean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en-US" dirty="0" smtClean="0"/>
              <a:t>Customer Centricity</a:t>
            </a:r>
            <a:endParaRPr lang="uk-U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393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787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емоційні</a:t>
            </a:r>
            <a:r>
              <a:rPr lang="ru-RU" dirty="0" smtClean="0"/>
              <a:t> </a:t>
            </a:r>
            <a:r>
              <a:rPr lang="ru-RU" dirty="0" err="1" smtClean="0"/>
              <a:t>драйвери</a:t>
            </a:r>
            <a:endParaRPr lang="ru-RU" dirty="0" smtClean="0"/>
          </a:p>
          <a:p>
            <a:pPr>
              <a:buFont typeface="+mj-lt"/>
              <a:buAutoNum type="arabicPeriod"/>
            </a:pPr>
            <a:r>
              <a:rPr lang="ru-RU" b="1" dirty="0" err="1" smtClean="0"/>
              <a:t>Довіра</a:t>
            </a:r>
            <a:r>
              <a:rPr lang="ru-RU" b="1" dirty="0" smtClean="0"/>
              <a:t> та </a:t>
            </a:r>
            <a:r>
              <a:rPr lang="ru-RU" b="1" dirty="0" err="1" smtClean="0"/>
              <a:t>впевненість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Базовий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, без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неможливі</a:t>
            </a:r>
            <a:r>
              <a:rPr lang="ru-RU" dirty="0" smtClean="0"/>
              <a:t> </a:t>
            </a:r>
            <a:r>
              <a:rPr lang="ru-RU" dirty="0" err="1" smtClean="0"/>
              <a:t>тривалі</a:t>
            </a:r>
            <a:r>
              <a:rPr lang="ru-RU" dirty="0" smtClean="0"/>
              <a:t> </a:t>
            </a:r>
            <a:r>
              <a:rPr lang="ru-RU" dirty="0" err="1" smtClean="0"/>
              <a:t>стосунки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err="1" smtClean="0"/>
              <a:t>Відчуття</a:t>
            </a:r>
            <a:r>
              <a:rPr lang="ru-RU" b="1" dirty="0" smtClean="0"/>
              <a:t> </a:t>
            </a:r>
            <a:r>
              <a:rPr lang="ru-RU" b="1" dirty="0" err="1" smtClean="0"/>
              <a:t>цінності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хоче</a:t>
            </a:r>
            <a:r>
              <a:rPr lang="ru-RU" dirty="0" smtClean="0"/>
              <a:t> </a:t>
            </a:r>
            <a:r>
              <a:rPr lang="ru-RU" dirty="0" err="1" smtClean="0"/>
              <a:t>відчувати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поважають</a:t>
            </a:r>
            <a:r>
              <a:rPr lang="ru-RU" dirty="0" smtClean="0"/>
              <a:t> і </a:t>
            </a:r>
            <a:r>
              <a:rPr lang="ru-RU" dirty="0" err="1" smtClean="0"/>
              <a:t>розуміють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b="1" dirty="0" err="1" smtClean="0"/>
              <a:t>Радість</a:t>
            </a:r>
            <a:r>
              <a:rPr lang="ru-RU" b="1" dirty="0" smtClean="0"/>
              <a:t> та захват:</a:t>
            </a:r>
            <a:r>
              <a:rPr lang="ru-RU" dirty="0" smtClean="0"/>
              <a:t>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 </a:t>
            </a:r>
            <a:r>
              <a:rPr lang="ru-RU" dirty="0" err="1" smtClean="0"/>
              <a:t>стимулюють</a:t>
            </a:r>
            <a:r>
              <a:rPr lang="ru-RU" dirty="0" smtClean="0"/>
              <a:t> </a:t>
            </a:r>
            <a:r>
              <a:rPr lang="ru-RU" dirty="0" err="1" smtClean="0"/>
              <a:t>імпульсивні</a:t>
            </a:r>
            <a:r>
              <a:rPr lang="ru-RU" dirty="0" smtClean="0"/>
              <a:t> покупки та </a:t>
            </a:r>
            <a:r>
              <a:rPr lang="ru-RU" dirty="0" err="1" smtClean="0"/>
              <a:t>формують</a:t>
            </a:r>
            <a:r>
              <a:rPr lang="ru-RU" dirty="0" smtClean="0"/>
              <a:t> «</a:t>
            </a:r>
            <a:r>
              <a:rPr lang="ru-RU" dirty="0" err="1" smtClean="0"/>
              <a:t>ефект</a:t>
            </a:r>
            <a:r>
              <a:rPr lang="ru-RU" dirty="0" smtClean="0"/>
              <a:t> </a:t>
            </a:r>
            <a:r>
              <a:rPr lang="ru-RU" dirty="0" err="1" smtClean="0"/>
              <a:t>пам'яті</a:t>
            </a:r>
            <a:r>
              <a:rPr lang="ru-RU" dirty="0" smtClean="0"/>
              <a:t>».</a:t>
            </a:r>
          </a:p>
          <a:p>
            <a:pPr>
              <a:buFont typeface="+mj-lt"/>
              <a:buAutoNum type="arabicPeriod"/>
            </a:pPr>
            <a:r>
              <a:rPr lang="ru-RU" b="1" dirty="0" err="1" smtClean="0"/>
              <a:t>Спокій</a:t>
            </a:r>
            <a:r>
              <a:rPr lang="ru-RU" b="1" dirty="0" smtClean="0"/>
              <a:t> (</a:t>
            </a:r>
            <a:r>
              <a:rPr lang="ru-RU" b="1" dirty="0" err="1" smtClean="0"/>
              <a:t>уникнення</a:t>
            </a:r>
            <a:r>
              <a:rPr lang="ru-RU" b="1" dirty="0" smtClean="0"/>
              <a:t> </a:t>
            </a:r>
            <a:r>
              <a:rPr lang="ru-RU" b="1" dirty="0" err="1" smtClean="0"/>
              <a:t>тривоги</a:t>
            </a:r>
            <a:r>
              <a:rPr lang="ru-RU" b="1" dirty="0" smtClean="0"/>
              <a:t>):</a:t>
            </a:r>
            <a:r>
              <a:rPr lang="ru-RU" dirty="0" smtClean="0"/>
              <a:t> Бренди,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заспокоюють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(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гарантії</a:t>
            </a:r>
            <a:r>
              <a:rPr lang="ru-RU" dirty="0" smtClean="0"/>
              <a:t>, </a:t>
            </a:r>
            <a:r>
              <a:rPr lang="ru-RU" dirty="0" err="1" smtClean="0"/>
              <a:t>чітку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), </a:t>
            </a:r>
            <a:r>
              <a:rPr lang="ru-RU" dirty="0" err="1" smtClean="0"/>
              <a:t>виграють</a:t>
            </a:r>
            <a:r>
              <a:rPr lang="ru-RU" dirty="0" smtClean="0"/>
              <a:t> у </a:t>
            </a:r>
            <a:r>
              <a:rPr lang="ru-RU" dirty="0" err="1" smtClean="0"/>
              <a:t>конкуренті</a:t>
            </a:r>
            <a:endParaRPr lang="ru-RU" dirty="0" smtClean="0"/>
          </a:p>
          <a:p>
            <a:r>
              <a:rPr lang="ru-RU" dirty="0" smtClean="0"/>
              <a:t>Як </a:t>
            </a:r>
            <a:r>
              <a:rPr lang="ru-RU" dirty="0" err="1" smtClean="0"/>
              <a:t>керувати</a:t>
            </a:r>
            <a:r>
              <a:rPr lang="ru-RU" dirty="0" smtClean="0"/>
              <a:t> </a:t>
            </a:r>
            <a:r>
              <a:rPr lang="ru-RU" dirty="0" err="1" smtClean="0"/>
              <a:t>емоційним</a:t>
            </a:r>
            <a:r>
              <a:rPr lang="ru-RU" dirty="0" smtClean="0"/>
              <a:t> </a:t>
            </a:r>
            <a:r>
              <a:rPr lang="en-US" dirty="0" smtClean="0"/>
              <a:t>CX?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    </a:t>
            </a:r>
            <a:r>
              <a:rPr lang="ru-RU" b="1" dirty="0" err="1" smtClean="0"/>
              <a:t>Персоналізація</a:t>
            </a:r>
            <a:r>
              <a:rPr lang="ru-RU" b="1" dirty="0" smtClean="0"/>
              <a:t>: </a:t>
            </a:r>
            <a:r>
              <a:rPr lang="ru-RU" dirty="0" err="1" smtClean="0"/>
              <a:t>Звернення</a:t>
            </a:r>
            <a:r>
              <a:rPr lang="ru-RU" dirty="0" smtClean="0"/>
              <a:t> на </a:t>
            </a:r>
            <a:r>
              <a:rPr lang="ru-RU" dirty="0" err="1" smtClean="0"/>
              <a:t>ім'я</a:t>
            </a:r>
            <a:r>
              <a:rPr lang="ru-RU" dirty="0" smtClean="0"/>
              <a:t>, </a:t>
            </a:r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 smtClean="0"/>
              <a:t>попередніх</a:t>
            </a:r>
            <a:r>
              <a:rPr lang="ru-RU" dirty="0" smtClean="0"/>
              <a:t> </a:t>
            </a:r>
            <a:r>
              <a:rPr lang="ru-RU" dirty="0" err="1" smtClean="0"/>
              <a:t>уподобань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b="1" dirty="0" err="1" smtClean="0"/>
              <a:t>Емпатія</a:t>
            </a:r>
            <a:r>
              <a:rPr lang="ru-RU" b="1" dirty="0" smtClean="0"/>
              <a:t> в </a:t>
            </a:r>
            <a:r>
              <a:rPr lang="ru-RU" b="1" dirty="0" err="1" smtClean="0"/>
              <a:t>сервісі</a:t>
            </a:r>
            <a:r>
              <a:rPr lang="ru-RU" dirty="0" smtClean="0"/>
              <a:t>: </a:t>
            </a:r>
            <a:r>
              <a:rPr lang="ru-RU" dirty="0" err="1" smtClean="0"/>
              <a:t>Здатність</a:t>
            </a:r>
            <a:r>
              <a:rPr lang="ru-RU" dirty="0" smtClean="0"/>
              <a:t> персоналу </a:t>
            </a:r>
            <a:r>
              <a:rPr lang="ru-RU" dirty="0" err="1" smtClean="0"/>
              <a:t>розпізнавати</a:t>
            </a:r>
            <a:r>
              <a:rPr lang="ru-RU" dirty="0" smtClean="0"/>
              <a:t> </a:t>
            </a:r>
            <a:r>
              <a:rPr lang="ru-RU" dirty="0" err="1" smtClean="0"/>
              <a:t>настрій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та адекватно </a:t>
            </a:r>
            <a:r>
              <a:rPr lang="ru-RU" dirty="0" err="1" smtClean="0"/>
              <a:t>реагувати</a:t>
            </a:r>
            <a:r>
              <a:rPr lang="ru-RU" dirty="0" smtClean="0"/>
              <a:t> на </a:t>
            </a:r>
            <a:r>
              <a:rPr lang="ru-RU" dirty="0" err="1" smtClean="0"/>
              <a:t>нього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b="1" dirty="0" err="1" smtClean="0"/>
              <a:t>Сторітелінг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Трансляція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 бренду,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резонують</a:t>
            </a:r>
            <a:r>
              <a:rPr lang="ru-RU" dirty="0" smtClean="0"/>
              <a:t> з </a:t>
            </a:r>
            <a:r>
              <a:rPr lang="ru-RU" dirty="0" err="1" smtClean="0"/>
              <a:t>особистими</a:t>
            </a:r>
            <a:r>
              <a:rPr lang="ru-RU" dirty="0" smtClean="0"/>
              <a:t> </a:t>
            </a:r>
            <a:r>
              <a:rPr lang="ru-RU" dirty="0" err="1" smtClean="0"/>
              <a:t>переконаннями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b="1" dirty="0" err="1" smtClean="0"/>
              <a:t>Вимірювання</a:t>
            </a:r>
            <a:r>
              <a:rPr lang="ru-RU" dirty="0" smtClean="0"/>
              <a:t>: </a:t>
            </a:r>
            <a:r>
              <a:rPr lang="ru-RU" dirty="0" err="1" smtClean="0"/>
              <a:t>Використання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оцінок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 (</a:t>
            </a:r>
            <a:r>
              <a:rPr lang="en-US" dirty="0" smtClean="0"/>
              <a:t>CSAT), </a:t>
            </a:r>
            <a:r>
              <a:rPr lang="ru-RU" dirty="0" smtClean="0"/>
              <a:t>а й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настроїв</a:t>
            </a:r>
            <a:r>
              <a:rPr lang="ru-RU" dirty="0" smtClean="0"/>
              <a:t> (</a:t>
            </a:r>
            <a:r>
              <a:rPr lang="en-US" dirty="0" smtClean="0"/>
              <a:t>sentiment analysis) </a:t>
            </a:r>
            <a:r>
              <a:rPr lang="ru-RU" dirty="0" smtClean="0"/>
              <a:t>та </a:t>
            </a:r>
            <a:r>
              <a:rPr lang="ru-RU" dirty="0" err="1" smtClean="0"/>
              <a:t>індексу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 (</a:t>
            </a:r>
            <a:r>
              <a:rPr lang="en-US" dirty="0" smtClean="0"/>
              <a:t>CES)</a:t>
            </a:r>
            <a:endParaRPr lang="uk-UA" dirty="0" smtClean="0"/>
          </a:p>
          <a:p>
            <a:endParaRPr lang="uk-UA" dirty="0"/>
          </a:p>
          <a:p>
            <a:r>
              <a:rPr lang="ru-RU" b="1" dirty="0" err="1" smtClean="0">
                <a:effectLst/>
              </a:rPr>
              <a:t>Когнітивний</a:t>
            </a:r>
            <a:r>
              <a:rPr lang="ru-RU" b="1" dirty="0" smtClean="0">
                <a:effectLst/>
              </a:rPr>
              <a:t> аспект  </a:t>
            </a:r>
            <a:r>
              <a:rPr lang="en-US" b="1" dirty="0" smtClean="0"/>
              <a:t>Customer Experience (CX)</a:t>
            </a:r>
            <a:r>
              <a:rPr lang="en-US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те, як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b="1" dirty="0" err="1" smtClean="0"/>
              <a:t>сприймає</a:t>
            </a:r>
            <a:r>
              <a:rPr lang="ru-RU" b="1" dirty="0" smtClean="0"/>
              <a:t>, </a:t>
            </a:r>
            <a:r>
              <a:rPr lang="ru-RU" b="1" dirty="0" err="1" smtClean="0"/>
              <a:t>обробляє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інформацію</a:t>
            </a:r>
            <a:r>
              <a:rPr lang="ru-RU" b="1" dirty="0" smtClean="0"/>
              <a:t> та </a:t>
            </a:r>
            <a:r>
              <a:rPr lang="ru-RU" b="1" dirty="0" err="1" smtClean="0"/>
              <a:t>оцінює</a:t>
            </a:r>
            <a:r>
              <a:rPr lang="ru-RU" dirty="0" smtClean="0"/>
              <a:t> </a:t>
            </a:r>
            <a:r>
              <a:rPr lang="ru-RU" dirty="0" err="1" smtClean="0"/>
              <a:t>взаємодію</a:t>
            </a:r>
            <a:r>
              <a:rPr lang="ru-RU" dirty="0" smtClean="0"/>
              <a:t> з брендом на </a:t>
            </a:r>
            <a:r>
              <a:rPr lang="ru-RU" dirty="0" err="1" smtClean="0"/>
              <a:t>інтелектуальному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емоційний</a:t>
            </a:r>
            <a:r>
              <a:rPr lang="ru-RU" dirty="0" smtClean="0"/>
              <a:t> аспект </a:t>
            </a:r>
            <a:r>
              <a:rPr lang="ru-RU" dirty="0" err="1" smtClean="0"/>
              <a:t>відповідає</a:t>
            </a:r>
            <a:r>
              <a:rPr lang="ru-RU" dirty="0" smtClean="0"/>
              <a:t> за «</a:t>
            </a:r>
            <a:r>
              <a:rPr lang="ru-RU" dirty="0" err="1" smtClean="0"/>
              <a:t>що</a:t>
            </a:r>
            <a:r>
              <a:rPr lang="ru-RU" dirty="0" smtClean="0"/>
              <a:t> я </a:t>
            </a:r>
            <a:r>
              <a:rPr lang="ru-RU" dirty="0" err="1" smtClean="0"/>
              <a:t>відчуваю</a:t>
            </a:r>
            <a:r>
              <a:rPr lang="ru-RU" dirty="0" smtClean="0"/>
              <a:t>», то </a:t>
            </a:r>
            <a:r>
              <a:rPr lang="ru-RU" dirty="0" err="1" smtClean="0"/>
              <a:t>когнітивний</a:t>
            </a:r>
            <a:r>
              <a:rPr lang="ru-RU" dirty="0" smtClean="0"/>
              <a:t> — за «</a:t>
            </a:r>
            <a:r>
              <a:rPr lang="ru-RU" dirty="0" err="1" smtClean="0"/>
              <a:t>що</a:t>
            </a:r>
            <a:r>
              <a:rPr lang="ru-RU" dirty="0" smtClean="0"/>
              <a:t> я думаю» і «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логічно</a:t>
            </a:r>
            <a:r>
              <a:rPr lang="ru-RU" dirty="0" smtClean="0"/>
              <a:t>/</a:t>
            </a:r>
            <a:r>
              <a:rPr lang="ru-RU" dirty="0" err="1" smtClean="0"/>
              <a:t>зручно</a:t>
            </a:r>
            <a:r>
              <a:rPr lang="ru-RU" dirty="0" smtClean="0"/>
              <a:t>». </a:t>
            </a:r>
          </a:p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 smtClean="0"/>
              <a:t>когнітивного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Сприйняття</a:t>
            </a:r>
            <a:r>
              <a:rPr lang="ru-RU" b="1" dirty="0" smtClean="0"/>
              <a:t> та </a:t>
            </a:r>
            <a:r>
              <a:rPr lang="ru-RU" b="1" dirty="0" err="1" smtClean="0"/>
              <a:t>інтерпретація</a:t>
            </a:r>
            <a:r>
              <a:rPr lang="ru-RU" b="1" dirty="0" smtClean="0"/>
              <a:t>:</a:t>
            </a:r>
            <a:r>
              <a:rPr lang="ru-RU" dirty="0" smtClean="0"/>
              <a:t> Як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розуміє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 продукту, </a:t>
            </a:r>
            <a:r>
              <a:rPr lang="ru-RU" dirty="0" err="1" smtClean="0"/>
              <a:t>навігацію</a:t>
            </a:r>
            <a:r>
              <a:rPr lang="ru-RU" dirty="0" smtClean="0"/>
              <a:t> сайту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договору.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Інформаційне</a:t>
            </a:r>
            <a:r>
              <a:rPr lang="ru-RU" b="1" dirty="0" smtClean="0"/>
              <a:t> </a:t>
            </a:r>
            <a:r>
              <a:rPr lang="ru-RU" b="1" dirty="0" err="1" smtClean="0"/>
              <a:t>навантаження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Наскільки</a:t>
            </a:r>
            <a:r>
              <a:rPr lang="ru-RU" dirty="0" smtClean="0"/>
              <a:t> легко </a:t>
            </a:r>
            <a:r>
              <a:rPr lang="ru-RU" dirty="0" err="1" smtClean="0"/>
              <a:t>засвоїти</a:t>
            </a:r>
            <a:r>
              <a:rPr lang="ru-RU" dirty="0" smtClean="0"/>
              <a:t> </a:t>
            </a:r>
            <a:r>
              <a:rPr lang="ru-RU" dirty="0" err="1" smtClean="0"/>
              <a:t>надані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. </a:t>
            </a:r>
            <a:r>
              <a:rPr lang="ru-RU" dirty="0" err="1" smtClean="0"/>
              <a:t>Перевантаження</a:t>
            </a:r>
            <a:r>
              <a:rPr lang="ru-RU" dirty="0" smtClean="0"/>
              <a:t> </a:t>
            </a:r>
            <a:r>
              <a:rPr lang="ru-RU" dirty="0" err="1" smtClean="0"/>
              <a:t>інформацією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негативно </a:t>
            </a:r>
            <a:r>
              <a:rPr lang="ru-RU" dirty="0" err="1" smtClean="0"/>
              <a:t>вплинути</a:t>
            </a:r>
            <a:r>
              <a:rPr lang="ru-RU" dirty="0" smtClean="0"/>
              <a:t> на </a:t>
            </a:r>
            <a:r>
              <a:rPr lang="ru-RU" dirty="0" err="1" smtClean="0"/>
              <a:t>оцінку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Когнітивна</a:t>
            </a:r>
            <a:r>
              <a:rPr lang="ru-RU" b="1" dirty="0" smtClean="0"/>
              <a:t> </a:t>
            </a:r>
            <a:r>
              <a:rPr lang="ru-RU" b="1" dirty="0" err="1" smtClean="0"/>
              <a:t>оцінка</a:t>
            </a:r>
            <a:r>
              <a:rPr lang="ru-RU" b="1" dirty="0" smtClean="0"/>
              <a:t> (</a:t>
            </a:r>
            <a:r>
              <a:rPr lang="en-US" b="1" dirty="0" smtClean="0"/>
              <a:t>Comparison):</a:t>
            </a:r>
            <a:r>
              <a:rPr lang="en-US" dirty="0" smtClean="0"/>
              <a:t> </a:t>
            </a:r>
            <a:r>
              <a:rPr lang="ru-RU" dirty="0" err="1" smtClean="0"/>
              <a:t>Свідоме</a:t>
            </a:r>
            <a:r>
              <a:rPr lang="ru-RU" dirty="0" smtClean="0"/>
              <a:t> </a:t>
            </a:r>
            <a:r>
              <a:rPr lang="ru-RU" dirty="0" err="1" smtClean="0"/>
              <a:t>порівняння</a:t>
            </a:r>
            <a:r>
              <a:rPr lang="ru-RU" dirty="0" smtClean="0"/>
              <a:t> поточного </a:t>
            </a:r>
            <a:r>
              <a:rPr lang="ru-RU" dirty="0" err="1" smtClean="0"/>
              <a:t>досвіду</a:t>
            </a:r>
            <a:r>
              <a:rPr lang="ru-RU" dirty="0" smtClean="0"/>
              <a:t> з </a:t>
            </a:r>
            <a:r>
              <a:rPr lang="ru-RU" dirty="0" err="1" smtClean="0"/>
              <a:t>очікуваннями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минулим</a:t>
            </a:r>
            <a:r>
              <a:rPr lang="ru-RU" dirty="0" smtClean="0"/>
              <a:t> </a:t>
            </a:r>
            <a:r>
              <a:rPr lang="ru-RU" dirty="0" err="1" smtClean="0"/>
              <a:t>досвідом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брендами.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Прийняття</a:t>
            </a:r>
            <a:r>
              <a:rPr lang="ru-RU" b="1" dirty="0" smtClean="0"/>
              <a:t> </a:t>
            </a:r>
            <a:r>
              <a:rPr lang="ru-RU" b="1" dirty="0" err="1" smtClean="0"/>
              <a:t>рішень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Ментальні</a:t>
            </a:r>
            <a:r>
              <a:rPr lang="ru-RU" dirty="0" smtClean="0"/>
              <a:t> </a:t>
            </a:r>
            <a:r>
              <a:rPr lang="ru-RU" dirty="0" err="1" smtClean="0"/>
              <a:t>зусилля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витрачає</a:t>
            </a:r>
            <a:r>
              <a:rPr lang="ru-RU" dirty="0" smtClean="0"/>
              <a:t> на те,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завершити</a:t>
            </a:r>
            <a:r>
              <a:rPr lang="ru-RU" dirty="0" smtClean="0"/>
              <a:t> покупку.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Пам'ять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стійких</a:t>
            </a:r>
            <a:r>
              <a:rPr lang="ru-RU" dirty="0" smtClean="0"/>
              <a:t> </a:t>
            </a:r>
            <a:r>
              <a:rPr lang="ru-RU" dirty="0" err="1" smtClean="0"/>
              <a:t>переконань</a:t>
            </a:r>
            <a:r>
              <a:rPr lang="ru-RU" dirty="0" smtClean="0"/>
              <a:t> про бренд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логічних</a:t>
            </a:r>
            <a:r>
              <a:rPr lang="ru-RU" dirty="0" smtClean="0"/>
              <a:t> </a:t>
            </a:r>
            <a:r>
              <a:rPr lang="ru-RU" dirty="0" err="1" smtClean="0"/>
              <a:t>висновків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0034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" y="121980"/>
            <a:ext cx="1200476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для </a:t>
            </a:r>
            <a:r>
              <a:rPr lang="ru-RU" dirty="0" err="1" smtClean="0"/>
              <a:t>бізнесу</a:t>
            </a:r>
            <a:r>
              <a:rPr lang="ru-RU" dirty="0" smtClean="0"/>
              <a:t>?</a:t>
            </a:r>
          </a:p>
          <a:p>
            <a:r>
              <a:rPr lang="ru-RU" b="1" dirty="0" err="1" smtClean="0"/>
              <a:t>Зменшення</a:t>
            </a:r>
            <a:r>
              <a:rPr lang="ru-RU" b="1" dirty="0" smtClean="0"/>
              <a:t> </a:t>
            </a:r>
            <a:r>
              <a:rPr lang="ru-RU" b="1" dirty="0" err="1" smtClean="0"/>
              <a:t>зусиль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en-US" dirty="0" smtClean="0"/>
              <a:t>Customer Effort Score): </a:t>
            </a:r>
            <a:r>
              <a:rPr lang="ru-RU" dirty="0" err="1" smtClean="0"/>
              <a:t>Когнітивно</a:t>
            </a:r>
            <a:r>
              <a:rPr lang="ru-RU" dirty="0" smtClean="0"/>
              <a:t> «легкий» </a:t>
            </a:r>
            <a:r>
              <a:rPr lang="ru-RU" dirty="0" err="1" smtClean="0"/>
              <a:t>досвід</a:t>
            </a:r>
            <a:r>
              <a:rPr lang="ru-RU" dirty="0" smtClean="0"/>
              <a:t> (</a:t>
            </a:r>
            <a:r>
              <a:rPr lang="ru-RU" dirty="0" err="1" smtClean="0"/>
              <a:t>зрозумілий</a:t>
            </a:r>
            <a:r>
              <a:rPr lang="ru-RU" dirty="0" smtClean="0"/>
              <a:t> </a:t>
            </a:r>
            <a:r>
              <a:rPr lang="ru-RU" dirty="0" err="1" smtClean="0"/>
              <a:t>інтерфейс</a:t>
            </a:r>
            <a:r>
              <a:rPr lang="ru-RU" dirty="0" smtClean="0"/>
              <a:t>, </a:t>
            </a:r>
            <a:r>
              <a:rPr lang="ru-RU" dirty="0" err="1" smtClean="0"/>
              <a:t>чіткі</a:t>
            </a:r>
            <a:r>
              <a:rPr lang="ru-RU" dirty="0" smtClean="0"/>
              <a:t> </a:t>
            </a:r>
            <a:r>
              <a:rPr lang="ru-RU" dirty="0" err="1" smtClean="0"/>
              <a:t>інструкції</a:t>
            </a:r>
            <a:r>
              <a:rPr lang="ru-RU" dirty="0" smtClean="0"/>
              <a:t>) </a:t>
            </a:r>
            <a:r>
              <a:rPr lang="ru-RU" dirty="0" err="1" smtClean="0"/>
              <a:t>підвищує</a:t>
            </a:r>
            <a:r>
              <a:rPr lang="ru-RU" dirty="0" smtClean="0"/>
              <a:t> </a:t>
            </a:r>
            <a:r>
              <a:rPr lang="ru-RU" dirty="0" err="1" smtClean="0"/>
              <a:t>лояльність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люди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мінімізувати</a:t>
            </a:r>
            <a:r>
              <a:rPr lang="ru-RU" dirty="0" smtClean="0"/>
              <a:t> </a:t>
            </a:r>
            <a:r>
              <a:rPr lang="ru-RU" dirty="0" err="1" smtClean="0"/>
              <a:t>ментальні</a:t>
            </a:r>
            <a:r>
              <a:rPr lang="ru-RU" dirty="0" smtClean="0"/>
              <a:t> </a:t>
            </a:r>
            <a:r>
              <a:rPr lang="ru-RU" dirty="0" err="1" smtClean="0"/>
              <a:t>зусилля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довіри</a:t>
            </a:r>
            <a:r>
              <a:rPr lang="ru-RU" dirty="0" smtClean="0"/>
              <a:t>: Коли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логічно</a:t>
            </a:r>
            <a:r>
              <a:rPr lang="ru-RU" dirty="0" smtClean="0"/>
              <a:t> </a:t>
            </a:r>
            <a:r>
              <a:rPr lang="ru-RU" dirty="0" err="1" smtClean="0"/>
              <a:t>розуміє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 та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базу для </a:t>
            </a:r>
            <a:r>
              <a:rPr lang="ru-RU" dirty="0" err="1" smtClean="0"/>
              <a:t>раціональної</a:t>
            </a:r>
            <a:r>
              <a:rPr lang="ru-RU" dirty="0" smtClean="0"/>
              <a:t> </a:t>
            </a:r>
            <a:r>
              <a:rPr lang="ru-RU" dirty="0" err="1" smtClean="0"/>
              <a:t>довіри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Керування</a:t>
            </a:r>
            <a:r>
              <a:rPr lang="ru-RU" b="1" dirty="0" smtClean="0"/>
              <a:t> </a:t>
            </a:r>
            <a:r>
              <a:rPr lang="ru-RU" b="1" dirty="0" err="1" smtClean="0"/>
              <a:t>очікуваннями</a:t>
            </a:r>
            <a:r>
              <a:rPr lang="ru-RU" dirty="0" smtClean="0"/>
              <a:t>: </a:t>
            </a:r>
            <a:r>
              <a:rPr lang="ru-RU" dirty="0" err="1" smtClean="0"/>
              <a:t>Чітка</a:t>
            </a:r>
            <a:r>
              <a:rPr lang="ru-RU" dirty="0" smtClean="0"/>
              <a:t> </a:t>
            </a:r>
            <a:r>
              <a:rPr lang="ru-RU" dirty="0" err="1" smtClean="0"/>
              <a:t>комунікація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уникнути</a:t>
            </a:r>
            <a:r>
              <a:rPr lang="ru-RU" dirty="0" smtClean="0"/>
              <a:t> </a:t>
            </a:r>
            <a:r>
              <a:rPr lang="ru-RU" dirty="0" err="1" smtClean="0"/>
              <a:t>когнітивного</a:t>
            </a:r>
            <a:r>
              <a:rPr lang="ru-RU" dirty="0" smtClean="0"/>
              <a:t> </a:t>
            </a:r>
            <a:r>
              <a:rPr lang="ru-RU" dirty="0" err="1" smtClean="0"/>
              <a:t>дисонансу</a:t>
            </a:r>
            <a:r>
              <a:rPr lang="ru-RU" dirty="0" smtClean="0"/>
              <a:t> (</a:t>
            </a:r>
            <a:r>
              <a:rPr lang="ru-RU" dirty="0" err="1" smtClean="0"/>
              <a:t>невідповідності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обіцяним</a:t>
            </a:r>
            <a:r>
              <a:rPr lang="ru-RU" dirty="0" smtClean="0"/>
              <a:t> і </a:t>
            </a:r>
            <a:r>
              <a:rPr lang="ru-RU" dirty="0" err="1" smtClean="0"/>
              <a:t>отриманим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r>
              <a:rPr lang="ru-RU" b="1" dirty="0" err="1" smtClean="0">
                <a:effectLst/>
              </a:rPr>
              <a:t>Соціальний</a:t>
            </a:r>
            <a:r>
              <a:rPr lang="ru-RU" b="1" dirty="0" smtClean="0">
                <a:effectLst/>
              </a:rPr>
              <a:t> аспект</a:t>
            </a:r>
            <a:r>
              <a:rPr lang="ru-RU" dirty="0" smtClean="0">
                <a:effectLst/>
              </a:rPr>
              <a:t> </a:t>
            </a:r>
            <a:r>
              <a:rPr lang="en-US" b="1" dirty="0" smtClean="0"/>
              <a:t>Customer Experience (CX)</a:t>
            </a:r>
            <a:r>
              <a:rPr lang="en-US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те, як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міжособистісні</a:t>
            </a:r>
            <a:r>
              <a:rPr lang="ru-RU" dirty="0" smtClean="0"/>
              <a:t> </a:t>
            </a:r>
            <a:r>
              <a:rPr lang="ru-RU" dirty="0" err="1" smtClean="0"/>
              <a:t>стосунки</a:t>
            </a:r>
            <a:r>
              <a:rPr lang="ru-RU" dirty="0" smtClean="0"/>
              <a:t> та </a:t>
            </a:r>
            <a:r>
              <a:rPr lang="ru-RU" dirty="0" err="1" smtClean="0"/>
              <a:t>колективна</a:t>
            </a:r>
            <a:r>
              <a:rPr lang="ru-RU" dirty="0" smtClean="0"/>
              <a:t> думка </a:t>
            </a:r>
            <a:r>
              <a:rPr lang="ru-RU" dirty="0" err="1" smtClean="0"/>
              <a:t>формують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бренду. </a:t>
            </a:r>
          </a:p>
          <a:p>
            <a:r>
              <a:rPr lang="ru-RU" dirty="0" smtClean="0"/>
              <a:t>Ось </a:t>
            </a:r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аспекту: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Соціальна</a:t>
            </a:r>
            <a:r>
              <a:rPr lang="ru-RU" dirty="0" smtClean="0"/>
              <a:t>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 (</a:t>
            </a:r>
            <a:r>
              <a:rPr lang="en-US" dirty="0" smtClean="0"/>
              <a:t>CSR)</a:t>
            </a:r>
          </a:p>
          <a:p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обирають</a:t>
            </a:r>
            <a:r>
              <a:rPr lang="ru-RU" dirty="0" smtClean="0"/>
              <a:t> бренди,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поділяють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Підтримка</a:t>
            </a:r>
            <a:r>
              <a:rPr lang="ru-RU" b="1" dirty="0" smtClean="0"/>
              <a:t> </a:t>
            </a:r>
            <a:r>
              <a:rPr lang="ru-RU" b="1" dirty="0" err="1" smtClean="0"/>
              <a:t>ініціатив</a:t>
            </a:r>
            <a:r>
              <a:rPr lang="ru-RU" b="1" dirty="0" smtClean="0"/>
              <a:t>: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особливо </a:t>
            </a:r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ЗСУ, ветеранам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екологічних</a:t>
            </a:r>
            <a:r>
              <a:rPr lang="ru-RU" dirty="0" smtClean="0"/>
              <a:t> </a:t>
            </a:r>
            <a:r>
              <a:rPr lang="ru-RU" dirty="0" err="1" smtClean="0"/>
              <a:t>проєктів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Етичність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звертають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те, як </a:t>
            </a:r>
            <a:r>
              <a:rPr lang="ru-RU" dirty="0" err="1" smtClean="0"/>
              <a:t>компанія</a:t>
            </a:r>
            <a:r>
              <a:rPr lang="ru-RU" dirty="0" smtClean="0"/>
              <a:t> ставиться до </a:t>
            </a:r>
            <a:r>
              <a:rPr lang="ru-RU" dirty="0" err="1" smtClean="0"/>
              <a:t>працівників</a:t>
            </a:r>
            <a:r>
              <a:rPr lang="ru-RU" dirty="0" smtClean="0"/>
              <a:t> та </a:t>
            </a:r>
            <a:r>
              <a:rPr lang="ru-RU" dirty="0" err="1" smtClean="0"/>
              <a:t>довкілля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Соціальний</a:t>
            </a:r>
            <a:r>
              <a:rPr lang="ru-RU" dirty="0" smtClean="0"/>
              <a:t> </a:t>
            </a:r>
            <a:r>
              <a:rPr lang="ru-RU" dirty="0" err="1" smtClean="0"/>
              <a:t>доказ</a:t>
            </a:r>
            <a:r>
              <a:rPr lang="ru-RU" dirty="0" smtClean="0"/>
              <a:t> та </a:t>
            </a:r>
            <a:r>
              <a:rPr lang="ru-RU" dirty="0" err="1" smtClean="0"/>
              <a:t>спільноти</a:t>
            </a:r>
            <a:endParaRPr lang="ru-RU" dirty="0" smtClean="0"/>
          </a:p>
          <a:p>
            <a:r>
              <a:rPr lang="ru-RU" dirty="0" smtClean="0"/>
              <a:t>Думка </a:t>
            </a:r>
            <a:r>
              <a:rPr lang="ru-RU" dirty="0" err="1" smtClean="0"/>
              <a:t>інших</a:t>
            </a:r>
            <a:r>
              <a:rPr lang="ru-RU" dirty="0" smtClean="0"/>
              <a:t> людей </a:t>
            </a:r>
            <a:r>
              <a:rPr lang="ru-RU" dirty="0" err="1" smtClean="0"/>
              <a:t>важить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за рекламу.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Відгуки</a:t>
            </a:r>
            <a:r>
              <a:rPr lang="ru-RU" b="1" dirty="0" smtClean="0"/>
              <a:t> та </a:t>
            </a:r>
            <a:r>
              <a:rPr lang="en-US" b="1" dirty="0" smtClean="0"/>
              <a:t>UGC:</a:t>
            </a:r>
            <a:r>
              <a:rPr lang="en-US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перевіряють</a:t>
            </a:r>
            <a:r>
              <a:rPr lang="ru-RU" dirty="0" smtClean="0"/>
              <a:t> рейтинги та </a:t>
            </a:r>
            <a:r>
              <a:rPr lang="ru-RU" dirty="0" err="1" smtClean="0"/>
              <a:t>дивляться</a:t>
            </a:r>
            <a:r>
              <a:rPr lang="ru-RU" dirty="0" smtClean="0"/>
              <a:t> контент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 (</a:t>
            </a:r>
            <a:r>
              <a:rPr lang="en-US" dirty="0" smtClean="0"/>
              <a:t>User-Generated Content) </a:t>
            </a:r>
            <a:r>
              <a:rPr lang="ru-RU" dirty="0" smtClean="0"/>
              <a:t>перед </a:t>
            </a:r>
            <a:r>
              <a:rPr lang="ru-RU" dirty="0" err="1" smtClean="0"/>
              <a:t>покупкою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Спільноти</a:t>
            </a:r>
            <a:r>
              <a:rPr lang="ru-RU" b="1" dirty="0" smtClean="0"/>
              <a:t> бренду: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у </a:t>
            </a:r>
            <a:r>
              <a:rPr lang="en-US" dirty="0" smtClean="0"/>
              <a:t>Facebook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smtClean="0"/>
              <a:t>Telegram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відчувати</a:t>
            </a:r>
            <a:r>
              <a:rPr lang="ru-RU" dirty="0" smtClean="0"/>
              <a:t> </a:t>
            </a:r>
            <a:r>
              <a:rPr lang="ru-RU" dirty="0" err="1" smtClean="0"/>
              <a:t>приналежність</a:t>
            </a:r>
            <a:r>
              <a:rPr lang="ru-RU" dirty="0" smtClean="0"/>
              <a:t> до «клубу»,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підвищує</a:t>
            </a:r>
            <a:r>
              <a:rPr lang="ru-RU" dirty="0" smtClean="0"/>
              <a:t> </a:t>
            </a:r>
            <a:r>
              <a:rPr lang="ru-RU" dirty="0" err="1" smtClean="0"/>
              <a:t>лояльність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Взаємодія</a:t>
            </a:r>
            <a:r>
              <a:rPr lang="ru-RU" dirty="0" smtClean="0"/>
              <a:t> через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endParaRPr lang="ru-RU" dirty="0" smtClean="0"/>
          </a:p>
          <a:p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стали </a:t>
            </a:r>
            <a:r>
              <a:rPr lang="ru-RU" dirty="0" err="1" smtClean="0"/>
              <a:t>повноцінними</a:t>
            </a:r>
            <a:r>
              <a:rPr lang="ru-RU" dirty="0" smtClean="0"/>
              <a:t> каналами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Швидкість</a:t>
            </a:r>
            <a:r>
              <a:rPr lang="ru-RU" b="1" dirty="0" smtClean="0"/>
              <a:t> </a:t>
            </a:r>
            <a:r>
              <a:rPr lang="ru-RU" b="1" dirty="0" err="1" smtClean="0"/>
              <a:t>реакції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Очікується</a:t>
            </a:r>
            <a:r>
              <a:rPr lang="ru-RU" dirty="0" smtClean="0"/>
              <a:t> </a:t>
            </a:r>
            <a:r>
              <a:rPr lang="ru-RU" dirty="0" err="1" smtClean="0"/>
              <a:t>миттєва</a:t>
            </a:r>
            <a:r>
              <a:rPr lang="ru-RU" dirty="0" smtClean="0"/>
              <a:t> </a:t>
            </a:r>
            <a:r>
              <a:rPr lang="ru-RU" dirty="0" err="1" smtClean="0"/>
              <a:t>відповідь</a:t>
            </a:r>
            <a:r>
              <a:rPr lang="ru-RU" dirty="0" smtClean="0"/>
              <a:t> на </a:t>
            </a:r>
            <a:r>
              <a:rPr lang="ru-RU" dirty="0" err="1" smtClean="0"/>
              <a:t>коментарі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 в </a:t>
            </a:r>
            <a:r>
              <a:rPr lang="en-US" dirty="0" smtClean="0"/>
              <a:t>Instagram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en-US" dirty="0" err="1" smtClean="0"/>
              <a:t>TikTok</a:t>
            </a:r>
            <a:r>
              <a:rPr lang="en-US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262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822" y="124659"/>
            <a:ext cx="1181317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Людняність</a:t>
            </a:r>
            <a:r>
              <a:rPr lang="ru-RU" b="1" dirty="0" smtClean="0"/>
              <a:t> бренду: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в </a:t>
            </a:r>
            <a:r>
              <a:rPr lang="ru-RU" dirty="0" err="1" smtClean="0"/>
              <a:t>месенджерах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бути живим і </a:t>
            </a:r>
            <a:r>
              <a:rPr lang="ru-RU" dirty="0" err="1" smtClean="0"/>
              <a:t>емпатичним</a:t>
            </a:r>
            <a:r>
              <a:rPr lang="ru-RU" dirty="0" smtClean="0"/>
              <a:t>, а не </a:t>
            </a:r>
            <a:r>
              <a:rPr lang="ru-RU" dirty="0" err="1" smtClean="0"/>
              <a:t>лише</a:t>
            </a:r>
            <a:r>
              <a:rPr lang="ru-RU" dirty="0" smtClean="0"/>
              <a:t> через </a:t>
            </a:r>
            <a:r>
              <a:rPr lang="ru-RU" dirty="0" err="1" smtClean="0"/>
              <a:t>сухі</a:t>
            </a:r>
            <a:r>
              <a:rPr lang="ru-RU" dirty="0" smtClean="0"/>
              <a:t> </a:t>
            </a:r>
            <a:r>
              <a:rPr lang="ru-RU" dirty="0" err="1" smtClean="0"/>
              <a:t>шаблони</a:t>
            </a:r>
            <a:r>
              <a:rPr lang="ru-RU" dirty="0" smtClean="0"/>
              <a:t> чат-</a:t>
            </a:r>
            <a:r>
              <a:rPr lang="ru-RU" dirty="0" err="1" smtClean="0"/>
              <a:t>ботів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оточення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Референтні</a:t>
            </a:r>
            <a:r>
              <a:rPr lang="ru-RU" b="1" dirty="0" smtClean="0"/>
              <a:t> </a:t>
            </a:r>
            <a:r>
              <a:rPr lang="ru-RU" b="1" dirty="0" err="1" smtClean="0"/>
              <a:t>групи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Сім'я</a:t>
            </a:r>
            <a:r>
              <a:rPr lang="ru-RU" dirty="0" smtClean="0"/>
              <a:t>, </a:t>
            </a:r>
            <a:r>
              <a:rPr lang="ru-RU" dirty="0" err="1" smtClean="0"/>
              <a:t>друзі</a:t>
            </a:r>
            <a:r>
              <a:rPr lang="ru-RU" dirty="0" smtClean="0"/>
              <a:t> та </a:t>
            </a:r>
            <a:r>
              <a:rPr lang="ru-RU" dirty="0" err="1" smtClean="0"/>
              <a:t>колеги</a:t>
            </a:r>
            <a:r>
              <a:rPr lang="ru-RU" dirty="0" smtClean="0"/>
              <a:t>, </a:t>
            </a:r>
            <a:r>
              <a:rPr lang="ru-RU" dirty="0" err="1" smtClean="0"/>
              <a:t>чиї</a:t>
            </a:r>
            <a:r>
              <a:rPr lang="ru-RU" dirty="0" smtClean="0"/>
              <a:t> </a:t>
            </a:r>
            <a:r>
              <a:rPr lang="ru-RU" dirty="0" err="1" smtClean="0"/>
              <a:t>поради</a:t>
            </a:r>
            <a:r>
              <a:rPr lang="ru-RU" dirty="0" smtClean="0"/>
              <a:t> є </a:t>
            </a:r>
            <a:r>
              <a:rPr lang="ru-RU" dirty="0" err="1" smtClean="0"/>
              <a:t>пріоритетними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Інфлюенсери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Довіра</a:t>
            </a:r>
            <a:r>
              <a:rPr lang="ru-RU" dirty="0" smtClean="0"/>
              <a:t> до нано- та </a:t>
            </a:r>
            <a:r>
              <a:rPr lang="ru-RU" dirty="0" err="1" smtClean="0"/>
              <a:t>мікроінфлюенсерів</a:t>
            </a:r>
            <a:r>
              <a:rPr lang="ru-RU" dirty="0" smtClean="0"/>
              <a:t> часто </a:t>
            </a:r>
            <a:r>
              <a:rPr lang="ru-RU" dirty="0" err="1" smtClean="0"/>
              <a:t>вища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до великих </a:t>
            </a:r>
            <a:r>
              <a:rPr lang="ru-RU" dirty="0" err="1" smtClean="0"/>
              <a:t>зірок</a:t>
            </a:r>
            <a:r>
              <a:rPr lang="ru-RU" dirty="0" smtClean="0"/>
              <a:t>, через </a:t>
            </a:r>
            <a:r>
              <a:rPr lang="ru-RU" dirty="0" err="1" smtClean="0"/>
              <a:t>їхню</a:t>
            </a:r>
            <a:r>
              <a:rPr lang="ru-RU" dirty="0" smtClean="0"/>
              <a:t> </a:t>
            </a:r>
            <a:r>
              <a:rPr lang="ru-RU" dirty="0" err="1" smtClean="0"/>
              <a:t>аутентичність</a:t>
            </a:r>
            <a:r>
              <a:rPr lang="ru-RU" dirty="0" smtClean="0"/>
              <a:t>. 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37813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2246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Структура </a:t>
            </a:r>
            <a:r>
              <a:rPr lang="en-US" b="1" dirty="0" smtClean="0"/>
              <a:t>customer experience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3326"/>
            <a:ext cx="10515600" cy="6257108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чудовий</a:t>
            </a:r>
            <a:r>
              <a:rPr lang="ru-RU" dirty="0" smtClean="0"/>
              <a:t> </a:t>
            </a:r>
            <a:r>
              <a:rPr lang="en-US" dirty="0" smtClean="0"/>
              <a:t>CX,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врахувати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компоненти</a:t>
            </a:r>
            <a:r>
              <a:rPr lang="ru-RU" dirty="0" smtClean="0"/>
              <a:t>:</a:t>
            </a:r>
          </a:p>
          <a:p>
            <a:r>
              <a:rPr lang="ru-RU" b="1" dirty="0" smtClean="0"/>
              <a:t>1. </a:t>
            </a:r>
            <a:r>
              <a:rPr lang="ru-RU" b="1" dirty="0" err="1" smtClean="0"/>
              <a:t>Задоволення</a:t>
            </a:r>
            <a:r>
              <a:rPr lang="ru-RU" b="1" dirty="0" smtClean="0"/>
              <a:t> </a:t>
            </a:r>
            <a:r>
              <a:rPr lang="ru-RU" b="1" dirty="0" err="1" smtClean="0"/>
              <a:t>клієнта</a:t>
            </a:r>
            <a:r>
              <a:rPr lang="ru-RU" b="1" dirty="0" smtClean="0"/>
              <a:t> (</a:t>
            </a:r>
            <a:r>
              <a:rPr lang="en-US" b="1" dirty="0" smtClean="0"/>
              <a:t>customer satisfaction)</a:t>
            </a:r>
            <a:endParaRPr lang="en-US" dirty="0" smtClean="0"/>
          </a:p>
          <a:p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того,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щасливі</a:t>
            </a:r>
            <a:r>
              <a:rPr lang="ru-RU" dirty="0" smtClean="0"/>
              <a:t>, </a:t>
            </a:r>
            <a:r>
              <a:rPr lang="ru-RU" dirty="0" err="1" smtClean="0"/>
              <a:t>вдоволені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захоплені</a:t>
            </a:r>
            <a:r>
              <a:rPr lang="ru-RU" dirty="0" smtClean="0"/>
              <a:t> вашими продуктами та </a:t>
            </a:r>
            <a:r>
              <a:rPr lang="ru-RU" dirty="0" err="1" smtClean="0"/>
              <a:t>послугами</a:t>
            </a:r>
            <a:r>
              <a:rPr lang="ru-RU" dirty="0" smtClean="0"/>
              <a:t>. Вона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пов’язана</a:t>
            </a:r>
            <a:r>
              <a:rPr lang="ru-RU" dirty="0" smtClean="0"/>
              <a:t> з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en-US" dirty="0" smtClean="0"/>
              <a:t>CX </a:t>
            </a:r>
            <a:r>
              <a:rPr lang="ru-RU" dirty="0" smtClean="0"/>
              <a:t>і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наскільки</a:t>
            </a:r>
            <a:r>
              <a:rPr lang="ru-RU" dirty="0" smtClean="0"/>
              <a:t> добре ваш </a:t>
            </a:r>
            <a:r>
              <a:rPr lang="ru-RU" dirty="0" err="1" smtClean="0"/>
              <a:t>бізнес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потребам </a:t>
            </a:r>
            <a:r>
              <a:rPr lang="ru-RU" dirty="0" err="1" smtClean="0"/>
              <a:t>клієнтів</a:t>
            </a:r>
            <a:r>
              <a:rPr lang="ru-RU" dirty="0" smtClean="0"/>
              <a:t> і </a:t>
            </a:r>
            <a:r>
              <a:rPr lang="ru-RU" dirty="0" err="1" smtClean="0"/>
              <a:t>виправдовує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2. </a:t>
            </a:r>
            <a:r>
              <a:rPr lang="ru-RU" b="1" dirty="0" err="1" smtClean="0"/>
              <a:t>Управління</a:t>
            </a:r>
            <a:r>
              <a:rPr lang="ru-RU" b="1" dirty="0" smtClean="0"/>
              <a:t> </a:t>
            </a:r>
            <a:r>
              <a:rPr lang="ru-RU" b="1" dirty="0" err="1" smtClean="0"/>
              <a:t>взаємовідносинами</a:t>
            </a:r>
            <a:r>
              <a:rPr lang="ru-RU" b="1" dirty="0" smtClean="0"/>
              <a:t> з </a:t>
            </a:r>
            <a:r>
              <a:rPr lang="ru-RU" b="1" dirty="0" err="1" smtClean="0"/>
              <a:t>клієнтами</a:t>
            </a:r>
            <a:r>
              <a:rPr lang="ru-RU" b="1" dirty="0" smtClean="0"/>
              <a:t> (</a:t>
            </a:r>
            <a:r>
              <a:rPr lang="en-US" b="1" dirty="0" smtClean="0"/>
              <a:t>CRM)</a:t>
            </a:r>
            <a:endParaRPr lang="en-US" dirty="0" smtClean="0"/>
          </a:p>
          <a:p>
            <a:r>
              <a:rPr lang="en-US" dirty="0" smtClean="0"/>
              <a:t>CRM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взаємовідносинами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, у </a:t>
            </a:r>
            <a:r>
              <a:rPr lang="ru-RU" dirty="0" err="1" smtClean="0"/>
              <a:t>який</a:t>
            </a:r>
            <a:r>
              <a:rPr lang="ru-RU" dirty="0" smtClean="0"/>
              <a:t> ваша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взаємодіє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. </a:t>
            </a:r>
            <a:r>
              <a:rPr lang="ru-RU" dirty="0" err="1" smtClean="0"/>
              <a:t>Ефективна</a:t>
            </a:r>
            <a:r>
              <a:rPr lang="ru-RU" dirty="0" smtClean="0"/>
              <a:t> </a:t>
            </a:r>
            <a:r>
              <a:rPr lang="en-US" dirty="0" smtClean="0"/>
              <a:t>CRM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клієнтоорієнтованим</a:t>
            </a:r>
            <a:r>
              <a:rPr lang="ru-RU" dirty="0" smtClean="0"/>
              <a:t> </a:t>
            </a:r>
            <a:r>
              <a:rPr lang="ru-RU" dirty="0" err="1" smtClean="0"/>
              <a:t>підходом</a:t>
            </a:r>
            <a:r>
              <a:rPr lang="ru-RU" dirty="0" smtClean="0"/>
              <a:t>. </a:t>
            </a:r>
          </a:p>
          <a:p>
            <a:r>
              <a:rPr lang="ru-RU" dirty="0" err="1" smtClean="0"/>
              <a:t>Надаючи</a:t>
            </a:r>
            <a:r>
              <a:rPr lang="ru-RU" dirty="0" smtClean="0"/>
              <a:t> </a:t>
            </a:r>
            <a:r>
              <a:rPr lang="ru-RU" dirty="0" err="1" smtClean="0"/>
              <a:t>пріоритет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,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кращий</a:t>
            </a:r>
            <a:r>
              <a:rPr lang="ru-RU" dirty="0" smtClean="0"/>
              <a:t> </a:t>
            </a:r>
            <a:r>
              <a:rPr lang="en-US" dirty="0" smtClean="0"/>
              <a:t>CX </a:t>
            </a:r>
            <a:r>
              <a:rPr lang="ru-RU" dirty="0" smtClean="0"/>
              <a:t>і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. </a:t>
            </a:r>
          </a:p>
          <a:p>
            <a:r>
              <a:rPr lang="ru-RU" b="1" dirty="0" smtClean="0"/>
              <a:t>3. Точки </a:t>
            </a:r>
            <a:r>
              <a:rPr lang="ru-RU" b="1" dirty="0" err="1" smtClean="0"/>
              <a:t>дотику</a:t>
            </a:r>
            <a:r>
              <a:rPr lang="ru-RU" b="1" dirty="0" smtClean="0"/>
              <a:t> та канали (</a:t>
            </a:r>
            <a:r>
              <a:rPr lang="en-US" b="1" dirty="0" smtClean="0"/>
              <a:t>customer touchpoints)</a:t>
            </a:r>
            <a:endParaRPr lang="en-US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сучасному</a:t>
            </a:r>
            <a:r>
              <a:rPr lang="ru-RU" dirty="0" smtClean="0"/>
              <a:t> цифровому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взаємодіяти</a:t>
            </a:r>
            <a:r>
              <a:rPr lang="ru-RU" dirty="0" smtClean="0"/>
              <a:t> з </a:t>
            </a:r>
            <a:r>
              <a:rPr lang="ru-RU" dirty="0" err="1" smtClean="0"/>
              <a:t>бізнесом</a:t>
            </a:r>
            <a:r>
              <a:rPr lang="ru-RU" dirty="0" smtClean="0"/>
              <a:t> через </a:t>
            </a:r>
            <a:r>
              <a:rPr lang="ru-RU" dirty="0" err="1" smtClean="0"/>
              <a:t>різні</a:t>
            </a:r>
            <a:r>
              <a:rPr lang="ru-RU" dirty="0" smtClean="0"/>
              <a:t> канали.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найкращий</a:t>
            </a:r>
            <a:r>
              <a:rPr lang="ru-RU" dirty="0" smtClean="0"/>
              <a:t> </a:t>
            </a:r>
            <a:r>
              <a:rPr lang="en-US" dirty="0" smtClean="0"/>
              <a:t>customer experience,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оптимізувати</a:t>
            </a:r>
            <a:r>
              <a:rPr lang="ru-RU" dirty="0" smtClean="0"/>
              <a:t> </a:t>
            </a:r>
            <a:r>
              <a:rPr lang="ru-RU" dirty="0" err="1" smtClean="0"/>
              <a:t>кожну</a:t>
            </a:r>
            <a:r>
              <a:rPr lang="ru-RU" dirty="0" smtClean="0"/>
              <a:t> точку контакту. </a:t>
            </a:r>
          </a:p>
          <a:p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очікують</a:t>
            </a:r>
            <a:r>
              <a:rPr lang="ru-RU" dirty="0" smtClean="0"/>
              <a:t> </a:t>
            </a:r>
            <a:r>
              <a:rPr lang="ru-RU" dirty="0" err="1" smtClean="0"/>
              <a:t>безперебійного</a:t>
            </a:r>
            <a:r>
              <a:rPr lang="ru-RU" dirty="0" smtClean="0"/>
              <a:t> та </a:t>
            </a:r>
            <a:r>
              <a:rPr lang="ru-RU" dirty="0" err="1" smtClean="0"/>
              <a:t>цілісного</a:t>
            </a:r>
            <a:r>
              <a:rPr lang="ru-RU" dirty="0" smtClean="0"/>
              <a:t> </a:t>
            </a:r>
            <a:r>
              <a:rPr lang="en-US" dirty="0" smtClean="0"/>
              <a:t>customer experience </a:t>
            </a:r>
            <a:r>
              <a:rPr lang="ru-RU" dirty="0" smtClean="0"/>
              <a:t>через </a:t>
            </a:r>
            <a:r>
              <a:rPr lang="ru-RU" dirty="0" err="1" smtClean="0"/>
              <a:t>усі</a:t>
            </a:r>
            <a:r>
              <a:rPr lang="ru-RU" dirty="0" smtClean="0"/>
              <a:t> канали.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ваш вебсайт повинен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самий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, як і ваш бренд, а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отримувати</a:t>
            </a:r>
            <a:r>
              <a:rPr lang="ru-RU" dirty="0" smtClean="0"/>
              <a:t> доступ до </a:t>
            </a:r>
            <a:r>
              <a:rPr lang="ru-RU" dirty="0" err="1" smtClean="0"/>
              <a:t>інформації</a:t>
            </a:r>
            <a:r>
              <a:rPr lang="ru-RU" dirty="0" smtClean="0"/>
              <a:t> та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транзакції</a:t>
            </a:r>
            <a:r>
              <a:rPr lang="ru-RU" dirty="0" smtClean="0"/>
              <a:t> </a:t>
            </a:r>
            <a:r>
              <a:rPr lang="ru-RU" dirty="0" err="1" smtClean="0"/>
              <a:t>послідовно</a:t>
            </a:r>
            <a:r>
              <a:rPr lang="ru-RU" dirty="0" smtClean="0"/>
              <a:t> на </a:t>
            </a:r>
            <a:r>
              <a:rPr lang="ru-RU" dirty="0" err="1" smtClean="0"/>
              <a:t>всіх</a:t>
            </a:r>
            <a:r>
              <a:rPr lang="ru-RU" dirty="0" smtClean="0"/>
              <a:t> каналах.</a:t>
            </a:r>
          </a:p>
          <a:p>
            <a:r>
              <a:rPr lang="ru-RU" b="1" dirty="0" smtClean="0"/>
              <a:t>4. </a:t>
            </a:r>
            <a:r>
              <a:rPr lang="ru-RU" b="1" dirty="0" err="1" smtClean="0"/>
              <a:t>Мапування</a:t>
            </a:r>
            <a:r>
              <a:rPr lang="ru-RU" b="1" dirty="0" smtClean="0"/>
              <a:t> шляху </a:t>
            </a:r>
            <a:r>
              <a:rPr lang="ru-RU" b="1" dirty="0" err="1" smtClean="0"/>
              <a:t>клієнта</a:t>
            </a:r>
            <a:r>
              <a:rPr lang="ru-RU" b="1" dirty="0" smtClean="0"/>
              <a:t> (</a:t>
            </a:r>
            <a:r>
              <a:rPr lang="en-US" b="1" dirty="0" smtClean="0"/>
              <a:t>customer journey map)</a:t>
            </a:r>
            <a:endParaRPr lang="en-US" dirty="0" smtClean="0"/>
          </a:p>
          <a:p>
            <a:r>
              <a:rPr lang="ru-RU" dirty="0" smtClean="0"/>
              <a:t>Шлях </a:t>
            </a:r>
            <a:r>
              <a:rPr lang="ru-RU" dirty="0" err="1" smtClean="0"/>
              <a:t>клієнта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, через </a:t>
            </a:r>
            <a:r>
              <a:rPr lang="ru-RU" dirty="0" err="1" smtClean="0"/>
              <a:t>який</a:t>
            </a:r>
            <a:r>
              <a:rPr lang="ru-RU" dirty="0" smtClean="0"/>
              <a:t> проходить </a:t>
            </a:r>
            <a:r>
              <a:rPr lang="ru-RU" dirty="0" err="1" smtClean="0"/>
              <a:t>клієнт</a:t>
            </a:r>
            <a:r>
              <a:rPr lang="ru-RU" dirty="0" smtClean="0"/>
              <a:t>, коли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починає</a:t>
            </a:r>
            <a:r>
              <a:rPr lang="ru-RU" dirty="0" smtClean="0"/>
              <a:t> </a:t>
            </a:r>
            <a:r>
              <a:rPr lang="ru-RU" dirty="0" err="1" smtClean="0"/>
              <a:t>співпрацювати</a:t>
            </a:r>
            <a:r>
              <a:rPr lang="ru-RU" dirty="0" smtClean="0"/>
              <a:t> з брендом, і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триває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взаємин</a:t>
            </a:r>
            <a:r>
              <a:rPr lang="ru-RU" dirty="0" smtClean="0"/>
              <a:t> з </a:t>
            </a:r>
            <a:r>
              <a:rPr lang="ru-RU" dirty="0" err="1" smtClean="0"/>
              <a:t>цим</a:t>
            </a:r>
            <a:r>
              <a:rPr lang="ru-RU" dirty="0" smtClean="0"/>
              <a:t> брендом. </a:t>
            </a:r>
            <a:r>
              <a:rPr lang="ru-RU" dirty="0" err="1" smtClean="0"/>
              <a:t>Успішні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не </a:t>
            </a:r>
            <a:r>
              <a:rPr lang="ru-RU" dirty="0" err="1" smtClean="0"/>
              <a:t>залишають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на волю </a:t>
            </a:r>
            <a:r>
              <a:rPr lang="ru-RU" dirty="0" err="1" smtClean="0"/>
              <a:t>випадку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Вони </a:t>
            </a:r>
            <a:r>
              <a:rPr lang="ru-RU" dirty="0" err="1" smtClean="0"/>
              <a:t>визначають</a:t>
            </a:r>
            <a:r>
              <a:rPr lang="ru-RU" dirty="0" smtClean="0"/>
              <a:t> кроки,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роблять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“</a:t>
            </a:r>
            <a:r>
              <a:rPr lang="ru-RU" dirty="0" err="1" smtClean="0"/>
              <a:t>ідеальні</a:t>
            </a:r>
            <a:r>
              <a:rPr lang="ru-RU" dirty="0" smtClean="0"/>
              <a:t>” </a:t>
            </a:r>
            <a:r>
              <a:rPr lang="ru-RU" dirty="0" err="1" smtClean="0"/>
              <a:t>клієнти</a:t>
            </a:r>
            <a:r>
              <a:rPr lang="ru-RU" dirty="0" smtClean="0"/>
              <a:t>, і </a:t>
            </a:r>
            <a:r>
              <a:rPr lang="ru-RU" dirty="0" err="1" smtClean="0"/>
              <a:t>спрямовують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на той </a:t>
            </a:r>
            <a:r>
              <a:rPr lang="ru-RU" dirty="0" err="1" smtClean="0"/>
              <a:t>самий</a:t>
            </a:r>
            <a:r>
              <a:rPr lang="ru-RU" dirty="0" smtClean="0"/>
              <a:t> шлях –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до </a:t>
            </a:r>
            <a:r>
              <a:rPr lang="ru-RU" dirty="0" err="1" smtClean="0"/>
              <a:t>підтримання</a:t>
            </a:r>
            <a:r>
              <a:rPr lang="ru-RU" dirty="0" smtClean="0"/>
              <a:t> </a:t>
            </a:r>
            <a:r>
              <a:rPr lang="ru-RU" dirty="0" err="1" smtClean="0"/>
              <a:t>постійних</a:t>
            </a:r>
            <a:r>
              <a:rPr lang="ru-RU" dirty="0" smtClean="0"/>
              <a:t> </a:t>
            </a:r>
            <a:r>
              <a:rPr lang="ru-RU" dirty="0" err="1" smtClean="0"/>
              <a:t>стосунків</a:t>
            </a:r>
            <a:r>
              <a:rPr lang="ru-RU" dirty="0" smtClean="0"/>
              <a:t>. </a:t>
            </a:r>
            <a:r>
              <a:rPr lang="ru-RU" dirty="0" err="1" smtClean="0"/>
              <a:t>Складаючи</a:t>
            </a:r>
            <a:r>
              <a:rPr lang="ru-RU" dirty="0" smtClean="0"/>
              <a:t> </a:t>
            </a:r>
            <a:r>
              <a:rPr lang="ru-RU" dirty="0" err="1" smtClean="0"/>
              <a:t>мапу</a:t>
            </a:r>
            <a:r>
              <a:rPr lang="ru-RU" dirty="0" smtClean="0"/>
              <a:t> </a:t>
            </a:r>
            <a:r>
              <a:rPr lang="ru-RU" dirty="0" err="1" smtClean="0"/>
              <a:t>подорожі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вдосконалення</a:t>
            </a:r>
            <a:r>
              <a:rPr lang="ru-RU" dirty="0" smtClean="0"/>
              <a:t>, і </a:t>
            </a:r>
            <a:r>
              <a:rPr lang="ru-RU" dirty="0" err="1" smtClean="0"/>
              <a:t>використати</a:t>
            </a:r>
            <a:r>
              <a:rPr lang="ru-RU" dirty="0" smtClean="0"/>
              <a:t>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для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en-US" dirty="0" smtClean="0"/>
              <a:t>CX </a:t>
            </a:r>
            <a:r>
              <a:rPr lang="ru-RU" dirty="0" smtClean="0"/>
              <a:t>та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46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3200" b="1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Вимірювання</a:t>
            </a:r>
            <a:r>
              <a:rPr lang="ru-RU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клієнтського</a:t>
            </a:r>
            <a:r>
              <a:rPr lang="ru-RU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досвіду</a:t>
            </a:r>
            <a:r>
              <a:rPr lang="ru-RU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br>
              <a:rPr lang="ru-RU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154" y="796834"/>
            <a:ext cx="11573692" cy="606116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Задоволення</a:t>
            </a:r>
            <a:r>
              <a:rPr lang="ru-RU" b="1" dirty="0" smtClean="0"/>
              <a:t> </a:t>
            </a:r>
            <a:r>
              <a:rPr lang="ru-RU" b="1" dirty="0" err="1" smtClean="0"/>
              <a:t>клієнта</a:t>
            </a:r>
            <a:r>
              <a:rPr lang="ru-RU" b="1" dirty="0" smtClean="0"/>
              <a:t> (</a:t>
            </a:r>
            <a:r>
              <a:rPr lang="en-US" b="1" dirty="0" smtClean="0"/>
              <a:t>CSAT)</a:t>
            </a:r>
          </a:p>
          <a:p>
            <a:r>
              <a:rPr lang="en-US" dirty="0" smtClean="0"/>
              <a:t>Customer Satisfaction Score – CSAT </a:t>
            </a:r>
            <a:r>
              <a:rPr lang="ru-RU" dirty="0" smtClean="0"/>
              <a:t>є </a:t>
            </a:r>
            <a:r>
              <a:rPr lang="ru-RU" dirty="0" err="1" smtClean="0"/>
              <a:t>однією</a:t>
            </a:r>
            <a:r>
              <a:rPr lang="ru-RU" dirty="0" smtClean="0"/>
              <a:t> з </a:t>
            </a:r>
            <a:r>
              <a:rPr lang="ru-RU" dirty="0" err="1" smtClean="0"/>
              <a:t>найпоширеніших</a:t>
            </a:r>
            <a:r>
              <a:rPr lang="ru-RU" dirty="0" smtClean="0"/>
              <a:t> </a:t>
            </a:r>
            <a:r>
              <a:rPr lang="en-US" dirty="0" smtClean="0"/>
              <a:t>CX </a:t>
            </a:r>
            <a:r>
              <a:rPr lang="ru-RU" dirty="0" smtClean="0"/>
              <a:t>метрик. </a:t>
            </a:r>
            <a:r>
              <a:rPr lang="en-US" dirty="0" smtClean="0"/>
              <a:t>CSAT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числову</a:t>
            </a:r>
            <a:r>
              <a:rPr lang="ru-RU" dirty="0" smtClean="0"/>
              <a:t> </a:t>
            </a:r>
            <a:r>
              <a:rPr lang="ru-RU" dirty="0" err="1" smtClean="0"/>
              <a:t>оцінку</a:t>
            </a:r>
            <a:r>
              <a:rPr lang="ru-RU" dirty="0" smtClean="0"/>
              <a:t>, яка </a:t>
            </a:r>
            <a:r>
              <a:rPr lang="ru-RU" dirty="0" err="1" smtClean="0"/>
              <a:t>вказує</a:t>
            </a:r>
            <a:r>
              <a:rPr lang="ru-RU" dirty="0" smtClean="0"/>
              <a:t> на те,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задоволений</a:t>
            </a:r>
            <a:r>
              <a:rPr lang="ru-RU" dirty="0" smtClean="0"/>
              <a:t> конкретною </a:t>
            </a:r>
            <a:r>
              <a:rPr lang="ru-RU" dirty="0" err="1" smtClean="0"/>
              <a:t>взаємодією</a:t>
            </a:r>
            <a:r>
              <a:rPr lang="ru-RU" dirty="0" smtClean="0"/>
              <a:t>, </a:t>
            </a:r>
            <a:r>
              <a:rPr lang="ru-RU" dirty="0" err="1" smtClean="0"/>
              <a:t>послугою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продуктом.</a:t>
            </a:r>
          </a:p>
          <a:p>
            <a:r>
              <a:rPr lang="en-US" dirty="0" smtClean="0"/>
              <a:t>CSAT </a:t>
            </a:r>
            <a:r>
              <a:rPr lang="ru-RU" dirty="0" err="1" smtClean="0"/>
              <a:t>вимірюється</a:t>
            </a:r>
            <a:r>
              <a:rPr lang="ru-RU" dirty="0" smtClean="0"/>
              <a:t> в </a:t>
            </a:r>
            <a:r>
              <a:rPr lang="ru-RU" dirty="0" err="1" smtClean="0"/>
              <a:t>кінці</a:t>
            </a:r>
            <a:r>
              <a:rPr lang="ru-RU" dirty="0" smtClean="0"/>
              <a:t> </a:t>
            </a:r>
            <a:r>
              <a:rPr lang="ru-RU" dirty="0" err="1" smtClean="0"/>
              <a:t>опитування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за </a:t>
            </a:r>
            <a:r>
              <a:rPr lang="ru-RU" dirty="0" err="1" smtClean="0"/>
              <a:t>баловою</a:t>
            </a:r>
            <a:r>
              <a:rPr lang="ru-RU" dirty="0" smtClean="0"/>
              <a:t> шкалою і є </a:t>
            </a:r>
            <a:r>
              <a:rPr lang="ru-RU" dirty="0" err="1" smtClean="0"/>
              <a:t>провідним</a:t>
            </a:r>
            <a:r>
              <a:rPr lang="ru-RU" dirty="0" smtClean="0"/>
              <a:t> </a:t>
            </a:r>
            <a:r>
              <a:rPr lang="ru-RU" dirty="0" err="1" smtClean="0"/>
              <a:t>показником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 та </a:t>
            </a:r>
            <a:r>
              <a:rPr lang="ru-RU" dirty="0" err="1" smtClean="0"/>
              <a:t>довгострокового</a:t>
            </a:r>
            <a:r>
              <a:rPr lang="ru-RU" dirty="0" smtClean="0"/>
              <a:t> доходу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 Одна з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en-US" dirty="0" smtClean="0"/>
              <a:t>CSAT –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клієнтський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негативно, а </a:t>
            </a:r>
            <a:r>
              <a:rPr lang="ru-RU" dirty="0" err="1" smtClean="0"/>
              <a:t>які</a:t>
            </a:r>
            <a:r>
              <a:rPr lang="ru-RU" dirty="0" smtClean="0"/>
              <a:t> – позитивно.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відобразити</a:t>
            </a:r>
            <a:r>
              <a:rPr lang="ru-RU" dirty="0" smtClean="0"/>
              <a:t> </a:t>
            </a:r>
            <a:r>
              <a:rPr lang="ru-RU" dirty="0" err="1" smtClean="0"/>
              <a:t>частку</a:t>
            </a:r>
            <a:r>
              <a:rPr lang="ru-RU" dirty="0" smtClean="0"/>
              <a:t> позитивного </a:t>
            </a:r>
            <a:r>
              <a:rPr lang="en-US" dirty="0" smtClean="0"/>
              <a:t>customer experience </a:t>
            </a:r>
            <a:r>
              <a:rPr lang="ru-RU" dirty="0" smtClean="0"/>
              <a:t>у </a:t>
            </a:r>
            <a:r>
              <a:rPr lang="ru-RU" dirty="0" err="1" smtClean="0"/>
              <a:t>загальній</a:t>
            </a:r>
            <a:r>
              <a:rPr lang="ru-RU" dirty="0" smtClean="0"/>
              <a:t> </a:t>
            </a:r>
            <a:r>
              <a:rPr lang="ru-RU" dirty="0" err="1" smtClean="0"/>
              <a:t>масі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Часто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запитують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їхньої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 й те,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належним</a:t>
            </a:r>
            <a:r>
              <a:rPr lang="ru-RU" dirty="0" smtClean="0"/>
              <a:t> чином агент </a:t>
            </a:r>
            <a:r>
              <a:rPr lang="ru-RU" dirty="0" err="1" smtClean="0"/>
              <a:t>розв’язав</a:t>
            </a:r>
            <a:r>
              <a:rPr lang="ru-RU" dirty="0" smtClean="0"/>
              <a:t> </a:t>
            </a:r>
            <a:r>
              <a:rPr lang="ru-RU" dirty="0" err="1" smtClean="0"/>
              <a:t>їхню</a:t>
            </a:r>
            <a:r>
              <a:rPr lang="ru-RU" dirty="0" smtClean="0"/>
              <a:t> проблему.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довільної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класифікують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почуттів</a:t>
            </a:r>
            <a:r>
              <a:rPr lang="ru-RU" dirty="0" smtClean="0"/>
              <a:t>, таких як: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задоволений</a:t>
            </a:r>
            <a:r>
              <a:rPr lang="ru-RU" dirty="0" smtClean="0"/>
              <a:t> – 5, </a:t>
            </a:r>
            <a:r>
              <a:rPr lang="ru-RU" dirty="0" err="1" smtClean="0"/>
              <a:t>задоволений</a:t>
            </a:r>
            <a:r>
              <a:rPr lang="ru-RU" dirty="0" smtClean="0"/>
              <a:t> – 4,нейтрально – 3, не </a:t>
            </a:r>
            <a:r>
              <a:rPr lang="ru-RU" dirty="0" err="1" smtClean="0"/>
              <a:t>задоволений</a:t>
            </a:r>
            <a:r>
              <a:rPr lang="ru-RU" dirty="0" smtClean="0"/>
              <a:t> – 2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незадоволений</a:t>
            </a:r>
            <a:r>
              <a:rPr lang="ru-RU" dirty="0" smtClean="0"/>
              <a:t> – 1.</a:t>
            </a:r>
          </a:p>
          <a:p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en-US" dirty="0" smtClean="0"/>
              <a:t>CSAT </a:t>
            </a:r>
            <a:r>
              <a:rPr lang="ru-RU" dirty="0" err="1" smtClean="0"/>
              <a:t>розраховується</a:t>
            </a:r>
            <a:r>
              <a:rPr lang="ru-RU" dirty="0" smtClean="0"/>
              <a:t> за такою формулою:</a:t>
            </a:r>
          </a:p>
          <a:p>
            <a:r>
              <a:rPr lang="en-US" dirty="0" smtClean="0"/>
              <a:t>CSAT =</a:t>
            </a:r>
            <a:r>
              <a:rPr lang="uk-UA" dirty="0" smtClean="0"/>
              <a:t> </a:t>
            </a:r>
            <a:r>
              <a:rPr lang="en-US" dirty="0" smtClean="0"/>
              <a:t>(</a:t>
            </a:r>
            <a:r>
              <a:rPr lang="ru-RU" dirty="0" smtClean="0"/>
              <a:t>К-ТЬ “ДУЖЕ ЗАДОВОЛЕНИЙ” + К-ТЬ “ЗАДОВОЛЕНИЙ”)/ЗАГАЛЬНА К-ТЬ     </a:t>
            </a:r>
          </a:p>
          <a:p>
            <a:pPr marL="0" indent="0">
              <a:buNone/>
            </a:pPr>
            <a:r>
              <a:rPr lang="ru-RU" dirty="0" smtClean="0"/>
              <a:t> ОЦІНОК</a:t>
            </a:r>
          </a:p>
          <a:p>
            <a:pPr marL="0" indent="0">
              <a:buNone/>
            </a:pPr>
            <a:r>
              <a:rPr lang="ru-RU" i="1" dirty="0" err="1" smtClean="0"/>
              <a:t>Якщо</a:t>
            </a:r>
            <a:r>
              <a:rPr lang="ru-RU" i="1" dirty="0" smtClean="0"/>
              <a:t> з 100 </a:t>
            </a:r>
            <a:r>
              <a:rPr lang="ru-RU" i="1" dirty="0" err="1" smtClean="0"/>
              <a:t>клієнтів</a:t>
            </a:r>
            <a:r>
              <a:rPr lang="ru-RU" i="1" dirty="0" smtClean="0"/>
              <a:t> 85 дали </a:t>
            </a:r>
            <a:r>
              <a:rPr lang="ru-RU" i="1" dirty="0" err="1" smtClean="0"/>
              <a:t>позитивні</a:t>
            </a:r>
            <a:r>
              <a:rPr lang="ru-RU" i="1" dirty="0" smtClean="0"/>
              <a:t> </a:t>
            </a:r>
            <a:r>
              <a:rPr lang="ru-RU" i="1" dirty="0" err="1" smtClean="0"/>
              <a:t>відповіді</a:t>
            </a:r>
            <a:r>
              <a:rPr lang="ru-RU" i="1" dirty="0" smtClean="0"/>
              <a:t> (</a:t>
            </a:r>
            <a:r>
              <a:rPr lang="ru-RU" i="1" dirty="0" err="1" smtClean="0"/>
              <a:t>наприклад</a:t>
            </a:r>
            <a:r>
              <a:rPr lang="ru-RU" i="1" dirty="0" smtClean="0"/>
              <a:t>, </a:t>
            </a:r>
            <a:r>
              <a:rPr lang="ru-RU" i="1" dirty="0" err="1" smtClean="0"/>
              <a:t>оцінки</a:t>
            </a:r>
            <a:r>
              <a:rPr lang="ru-RU" i="1" dirty="0" smtClean="0"/>
              <a:t> 4-5 </a:t>
            </a:r>
            <a:r>
              <a:rPr lang="ru-RU" i="1" dirty="0" err="1" smtClean="0"/>
              <a:t>із</a:t>
            </a:r>
            <a:r>
              <a:rPr lang="ru-RU" i="1" dirty="0" smtClean="0"/>
              <a:t> 5), то </a:t>
            </a:r>
            <a:r>
              <a:rPr lang="en-US" i="1" dirty="0" smtClean="0"/>
              <a:t>CSAT </a:t>
            </a:r>
            <a:r>
              <a:rPr lang="ru-RU" i="1" dirty="0" smtClean="0"/>
              <a:t>буде?</a:t>
            </a:r>
          </a:p>
          <a:p>
            <a:pPr marL="0" indent="0">
              <a:buNone/>
            </a:pP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32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19" y="248194"/>
            <a:ext cx="11717383" cy="627017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Зусилля</a:t>
            </a:r>
            <a:r>
              <a:rPr lang="ru-RU" b="1" dirty="0" smtClean="0"/>
              <a:t> </a:t>
            </a:r>
            <a:r>
              <a:rPr lang="ru-RU" b="1" dirty="0" err="1" smtClean="0"/>
              <a:t>клієнта</a:t>
            </a:r>
            <a:r>
              <a:rPr lang="ru-RU" b="1" dirty="0" smtClean="0"/>
              <a:t> (</a:t>
            </a:r>
            <a:r>
              <a:rPr lang="en-US" b="1" dirty="0" smtClean="0"/>
              <a:t>CES)</a:t>
            </a:r>
          </a:p>
          <a:p>
            <a:r>
              <a:rPr lang="en-US" dirty="0" smtClean="0"/>
              <a:t>Customer Effort Score (CES) </a:t>
            </a:r>
            <a:r>
              <a:rPr lang="ru-RU" dirty="0" err="1" smtClean="0"/>
              <a:t>вказує</a:t>
            </a:r>
            <a:r>
              <a:rPr lang="ru-RU" dirty="0" smtClean="0"/>
              <a:t> на </a:t>
            </a:r>
            <a:r>
              <a:rPr lang="ru-RU" dirty="0" err="1" smtClean="0"/>
              <a:t>легкість</a:t>
            </a:r>
            <a:r>
              <a:rPr lang="ru-RU" dirty="0" smtClean="0"/>
              <a:t>, з </a:t>
            </a:r>
            <a:r>
              <a:rPr lang="ru-RU" dirty="0" err="1" smtClean="0"/>
              <a:t>якою</a:t>
            </a:r>
            <a:r>
              <a:rPr lang="ru-RU" dirty="0" smtClean="0"/>
              <a:t> ваш продукт </a:t>
            </a:r>
            <a:r>
              <a:rPr lang="ru-RU" dirty="0" err="1" smtClean="0"/>
              <a:t>вирішує</a:t>
            </a:r>
            <a:r>
              <a:rPr lang="ru-RU" dirty="0" smtClean="0"/>
              <a:t> </a:t>
            </a:r>
            <a:r>
              <a:rPr lang="ru-RU" dirty="0" err="1" smtClean="0"/>
              <a:t>конкретну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 Як і для </a:t>
            </a:r>
            <a:r>
              <a:rPr lang="ru-RU" dirty="0" err="1" smtClean="0"/>
              <a:t>задоволеності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не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стандартної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для </a:t>
            </a:r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en-US" dirty="0" smtClean="0"/>
              <a:t>CES.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п’ятибальну</a:t>
            </a:r>
            <a:r>
              <a:rPr lang="ru-RU" dirty="0" smtClean="0"/>
              <a:t> шкалу, </a:t>
            </a:r>
            <a:r>
              <a:rPr lang="ru-RU" dirty="0" err="1" smtClean="0"/>
              <a:t>інші</a:t>
            </a:r>
            <a:r>
              <a:rPr lang="ru-RU" dirty="0" smtClean="0"/>
              <a:t> – </a:t>
            </a:r>
            <a:r>
              <a:rPr lang="ru-RU" dirty="0" err="1" smtClean="0"/>
              <a:t>семибальну</a:t>
            </a:r>
            <a:r>
              <a:rPr lang="ru-RU" dirty="0" smtClean="0"/>
              <a:t>, тут усе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окремої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r>
              <a:rPr lang="en-US" dirty="0" smtClean="0"/>
              <a:t>CES </a:t>
            </a:r>
            <a:r>
              <a:rPr lang="ru-RU" dirty="0" smtClean="0"/>
              <a:t>є </a:t>
            </a:r>
            <a:r>
              <a:rPr lang="ru-RU" dirty="0" err="1" smtClean="0"/>
              <a:t>ключовим</a:t>
            </a:r>
            <a:r>
              <a:rPr lang="ru-RU" dirty="0" smtClean="0"/>
              <a:t> предиктором </a:t>
            </a:r>
            <a:r>
              <a:rPr lang="ru-RU" dirty="0" err="1" smtClean="0"/>
              <a:t>нелояльності</a:t>
            </a:r>
            <a:r>
              <a:rPr lang="ru-RU" dirty="0" smtClean="0"/>
              <a:t>. </a:t>
            </a:r>
            <a:r>
              <a:rPr lang="ru-RU" dirty="0" err="1" smtClean="0"/>
              <a:t>Знання</a:t>
            </a:r>
            <a:r>
              <a:rPr lang="ru-RU" dirty="0" smtClean="0"/>
              <a:t> того,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 великих </a:t>
            </a:r>
            <a:r>
              <a:rPr lang="ru-RU" dirty="0" err="1" smtClean="0"/>
              <a:t>зусиль</a:t>
            </a:r>
            <a:r>
              <a:rPr lang="ru-RU" dirty="0" smtClean="0"/>
              <a:t>,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керівникам</a:t>
            </a:r>
            <a:r>
              <a:rPr lang="ru-RU" dirty="0" smtClean="0"/>
              <a:t> </a:t>
            </a:r>
            <a:r>
              <a:rPr lang="ru-RU" dirty="0" err="1" smtClean="0"/>
              <a:t>відділів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завчасно</a:t>
            </a:r>
            <a:r>
              <a:rPr lang="ru-RU" dirty="0" smtClean="0"/>
              <a:t> </a:t>
            </a:r>
            <a:r>
              <a:rPr lang="ru-RU" dirty="0" err="1" smtClean="0"/>
              <a:t>виявляти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з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ризику</a:t>
            </a:r>
            <a:r>
              <a:rPr lang="ru-RU" dirty="0" smtClean="0"/>
              <a:t> та </a:t>
            </a:r>
            <a:r>
              <a:rPr lang="ru-RU" dirty="0" err="1" smtClean="0"/>
              <a:t>зменшувати</a:t>
            </a:r>
            <a:r>
              <a:rPr lang="ru-RU" dirty="0" smtClean="0"/>
              <a:t> </a:t>
            </a:r>
            <a:r>
              <a:rPr lang="ru-RU" dirty="0" err="1" smtClean="0"/>
              <a:t>відтік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Загалом</a:t>
            </a:r>
            <a:r>
              <a:rPr lang="ru-RU" dirty="0" smtClean="0"/>
              <a:t>, в </a:t>
            </a:r>
            <a:r>
              <a:rPr lang="en-US" dirty="0" smtClean="0"/>
              <a:t>CES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запитання</a:t>
            </a:r>
            <a:r>
              <a:rPr lang="ru-RU" dirty="0" smtClean="0"/>
              <a:t> на </a:t>
            </a:r>
            <a:r>
              <a:rPr lang="ru-RU" dirty="0" err="1" smtClean="0"/>
              <a:t>кшталт</a:t>
            </a:r>
            <a:r>
              <a:rPr lang="ru-RU" dirty="0" smtClean="0"/>
              <a:t>: “За шкалою </a:t>
            </a:r>
            <a:r>
              <a:rPr lang="ru-RU" dirty="0" err="1" smtClean="0"/>
              <a:t>від</a:t>
            </a:r>
            <a:r>
              <a:rPr lang="ru-RU" dirty="0" smtClean="0"/>
              <a:t> 1 до 7 (де 7 </a:t>
            </a:r>
            <a:r>
              <a:rPr lang="ru-RU" dirty="0" err="1" smtClean="0"/>
              <a:t>означає</a:t>
            </a:r>
            <a:r>
              <a:rPr lang="ru-RU" dirty="0" smtClean="0"/>
              <a:t> “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згоден</a:t>
            </a:r>
            <a:r>
              <a:rPr lang="ru-RU" dirty="0" smtClean="0"/>
              <a:t>”, а 1 – “</a:t>
            </a:r>
            <a:r>
              <a:rPr lang="ru-RU" dirty="0" err="1" smtClean="0"/>
              <a:t>повністю</a:t>
            </a:r>
            <a:r>
              <a:rPr lang="ru-RU" dirty="0" smtClean="0"/>
              <a:t> не </a:t>
            </a:r>
            <a:r>
              <a:rPr lang="ru-RU" dirty="0" err="1" smtClean="0"/>
              <a:t>згоден</a:t>
            </a:r>
            <a:r>
              <a:rPr lang="ru-RU" dirty="0" smtClean="0"/>
              <a:t>”),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допомогла</a:t>
            </a:r>
            <a:r>
              <a:rPr lang="ru-RU" dirty="0" smtClean="0"/>
              <a:t> вам </a:t>
            </a:r>
            <a:r>
              <a:rPr lang="ru-RU" dirty="0" err="1" smtClean="0"/>
              <a:t>послуга</a:t>
            </a:r>
            <a:r>
              <a:rPr lang="ru-RU" dirty="0" smtClean="0"/>
              <a:t> </a:t>
            </a:r>
            <a:r>
              <a:rPr lang="ru-RU" dirty="0" err="1" smtClean="0"/>
              <a:t>розв’язати</a:t>
            </a:r>
            <a:r>
              <a:rPr lang="ru-RU" dirty="0" smtClean="0"/>
              <a:t> вашу проблему?” </a:t>
            </a:r>
            <a:r>
              <a:rPr lang="ru-RU" dirty="0" err="1" smtClean="0"/>
              <a:t>Вищі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en-US" dirty="0" smtClean="0"/>
              <a:t>CES </a:t>
            </a:r>
            <a:r>
              <a:rPr lang="ru-RU" dirty="0" err="1" smtClean="0"/>
              <a:t>означають</a:t>
            </a:r>
            <a:r>
              <a:rPr lang="ru-RU" dirty="0" smtClean="0"/>
              <a:t> </a:t>
            </a:r>
            <a:r>
              <a:rPr lang="ru-RU" dirty="0" err="1" smtClean="0"/>
              <a:t>кращий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Формула </a:t>
            </a:r>
            <a:r>
              <a:rPr lang="ru-RU" dirty="0" err="1" smtClean="0"/>
              <a:t>розрахунку</a:t>
            </a:r>
            <a:r>
              <a:rPr lang="ru-RU" dirty="0" smtClean="0"/>
              <a:t> </a:t>
            </a:r>
            <a:r>
              <a:rPr lang="ru-RU" dirty="0" err="1" smtClean="0"/>
              <a:t>показника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:  </a:t>
            </a:r>
          </a:p>
          <a:p>
            <a:r>
              <a:rPr lang="en-US" dirty="0" smtClean="0"/>
              <a:t>CES =</a:t>
            </a:r>
            <a:r>
              <a:rPr lang="ru-RU" dirty="0" smtClean="0"/>
              <a:t>СУМА ВСІХ БАЛІВ/ ЗАГАЛЬНА К-ТЬ ОЦІНОК</a:t>
            </a:r>
          </a:p>
          <a:p>
            <a:r>
              <a:rPr lang="ru-RU" dirty="0" smtClean="0"/>
              <a:t>Результат </a:t>
            </a:r>
            <a:r>
              <a:rPr lang="ru-RU" dirty="0" err="1" smtClean="0"/>
              <a:t>покаже</a:t>
            </a:r>
            <a:r>
              <a:rPr lang="ru-RU" dirty="0" smtClean="0"/>
              <a:t> вам </a:t>
            </a:r>
            <a:r>
              <a:rPr lang="ru-RU" dirty="0" err="1" smtClean="0"/>
              <a:t>середню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докладають</a:t>
            </a:r>
            <a:r>
              <a:rPr lang="ru-RU" dirty="0" smtClean="0"/>
              <a:t> при </a:t>
            </a:r>
            <a:r>
              <a:rPr lang="ru-RU" dirty="0" err="1" smtClean="0"/>
              <a:t>взаємодії</a:t>
            </a:r>
            <a:r>
              <a:rPr lang="ru-RU" dirty="0" smtClean="0"/>
              <a:t> з вашим </a:t>
            </a:r>
            <a:r>
              <a:rPr lang="ru-RU" dirty="0" err="1" smtClean="0"/>
              <a:t>бізнесом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те,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назвати</a:t>
            </a:r>
            <a:r>
              <a:rPr lang="ru-RU" dirty="0" smtClean="0"/>
              <a:t> </a:t>
            </a:r>
            <a:r>
              <a:rPr lang="ru-RU" dirty="0" err="1" smtClean="0"/>
              <a:t>загальний</a:t>
            </a:r>
            <a:r>
              <a:rPr lang="ru-RU" dirty="0" smtClean="0"/>
              <a:t> </a:t>
            </a:r>
            <a:r>
              <a:rPr lang="en-US" dirty="0" smtClean="0"/>
              <a:t>customer experience </a:t>
            </a:r>
            <a:r>
              <a:rPr lang="ru-RU" dirty="0" err="1" smtClean="0"/>
              <a:t>позитивним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 err="1" smtClean="0"/>
              <a:t>Якщо</a:t>
            </a:r>
            <a:r>
              <a:rPr lang="ru-RU" i="1" dirty="0" smtClean="0"/>
              <a:t> з 100 </a:t>
            </a:r>
            <a:r>
              <a:rPr lang="ru-RU" i="1" dirty="0" err="1" smtClean="0"/>
              <a:t>клієнтів</a:t>
            </a:r>
            <a:r>
              <a:rPr lang="ru-RU" i="1" dirty="0" smtClean="0"/>
              <a:t> сума </a:t>
            </a:r>
            <a:r>
              <a:rPr lang="ru-RU" i="1" dirty="0" err="1" smtClean="0"/>
              <a:t>всіх</a:t>
            </a:r>
            <a:r>
              <a:rPr lang="ru-RU" i="1" dirty="0" smtClean="0"/>
              <a:t> </a:t>
            </a:r>
            <a:r>
              <a:rPr lang="ru-RU" i="1" dirty="0" err="1" smtClean="0"/>
              <a:t>оцінок</a:t>
            </a:r>
            <a:r>
              <a:rPr lang="ru-RU" i="1" dirty="0" smtClean="0"/>
              <a:t> </a:t>
            </a:r>
            <a:r>
              <a:rPr lang="ru-RU" i="1" dirty="0" err="1" smtClean="0"/>
              <a:t>зусиль</a:t>
            </a:r>
            <a:r>
              <a:rPr lang="ru-RU" i="1" dirty="0" smtClean="0"/>
              <a:t> </a:t>
            </a:r>
            <a:r>
              <a:rPr lang="ru-RU" i="1" dirty="0" err="1" smtClean="0"/>
              <a:t>дорівнює</a:t>
            </a:r>
            <a:r>
              <a:rPr lang="ru-RU" i="1" dirty="0" smtClean="0"/>
              <a:t> 250, то </a:t>
            </a:r>
            <a:r>
              <a:rPr lang="ru-RU" i="1" dirty="0" err="1" smtClean="0"/>
              <a:t>середній</a:t>
            </a:r>
            <a:r>
              <a:rPr lang="ru-RU" i="1" dirty="0" smtClean="0"/>
              <a:t> </a:t>
            </a:r>
            <a:r>
              <a:rPr lang="en-US" i="1" dirty="0" smtClean="0"/>
              <a:t>CES </a:t>
            </a:r>
            <a:r>
              <a:rPr lang="ru-RU" i="1" dirty="0" smtClean="0"/>
              <a:t>буде?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57337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2886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3" y="222069"/>
            <a:ext cx="11808823" cy="6439988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Лояльність</a:t>
            </a:r>
            <a:r>
              <a:rPr lang="ru-RU" b="1" dirty="0" smtClean="0"/>
              <a:t> </a:t>
            </a:r>
            <a:r>
              <a:rPr lang="ru-RU" b="1" dirty="0" err="1" smtClean="0"/>
              <a:t>клієнта</a:t>
            </a:r>
            <a:r>
              <a:rPr lang="ru-RU" b="1" dirty="0" smtClean="0"/>
              <a:t> (</a:t>
            </a:r>
            <a:r>
              <a:rPr lang="en-US" b="1" dirty="0" smtClean="0"/>
              <a:t>NPS)</a:t>
            </a:r>
          </a:p>
          <a:p>
            <a:r>
              <a:rPr lang="ru-RU" dirty="0" err="1" smtClean="0"/>
              <a:t>Індекс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(</a:t>
            </a:r>
            <a:r>
              <a:rPr lang="en-US" dirty="0" smtClean="0"/>
              <a:t>Net Promoter Score – NPS)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en-US" dirty="0" smtClean="0"/>
              <a:t>customer experience. NPS </a:t>
            </a:r>
            <a:r>
              <a:rPr lang="ru-RU" dirty="0" smtClean="0"/>
              <a:t>часто </a:t>
            </a:r>
            <a:r>
              <a:rPr lang="ru-RU" dirty="0" err="1" smtClean="0"/>
              <a:t>розраховується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на </a:t>
            </a:r>
            <a:r>
              <a:rPr lang="ru-RU" dirty="0" err="1" smtClean="0"/>
              <a:t>запитання</a:t>
            </a:r>
            <a:r>
              <a:rPr lang="ru-RU" dirty="0" smtClean="0"/>
              <a:t>: “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ймовірно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порекомендуєте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агента/</a:t>
            </a:r>
            <a:r>
              <a:rPr lang="ru-RU" dirty="0" err="1" smtClean="0"/>
              <a:t>компанію</a:t>
            </a:r>
            <a:r>
              <a:rPr lang="ru-RU" dirty="0" smtClean="0"/>
              <a:t> </a:t>
            </a:r>
            <a:r>
              <a:rPr lang="ru-RU" dirty="0" err="1" smtClean="0"/>
              <a:t>своєму</a:t>
            </a:r>
            <a:r>
              <a:rPr lang="ru-RU" dirty="0" smtClean="0"/>
              <a:t> </a:t>
            </a:r>
            <a:r>
              <a:rPr lang="ru-RU" dirty="0" err="1" smtClean="0"/>
              <a:t>другові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колезі</a:t>
            </a:r>
            <a:r>
              <a:rPr lang="ru-RU" dirty="0" smtClean="0"/>
              <a:t>?”.</a:t>
            </a:r>
          </a:p>
          <a:p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шкалі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0 до 10, де 9 і 10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промоутери</a:t>
            </a:r>
            <a:r>
              <a:rPr lang="ru-RU" dirty="0" smtClean="0"/>
              <a:t>, 7 – 8 – </a:t>
            </a:r>
            <a:r>
              <a:rPr lang="ru-RU" dirty="0" err="1" smtClean="0"/>
              <a:t>пасивні</a:t>
            </a:r>
            <a:r>
              <a:rPr lang="ru-RU" dirty="0" smtClean="0"/>
              <a:t>, а 0 – 6 – </a:t>
            </a:r>
            <a:r>
              <a:rPr lang="ru-RU" dirty="0" err="1" smtClean="0"/>
              <a:t>детрактори</a:t>
            </a:r>
            <a:r>
              <a:rPr lang="ru-RU" dirty="0" smtClean="0"/>
              <a:t>. </a:t>
            </a:r>
            <a:r>
              <a:rPr lang="en-US" dirty="0" smtClean="0"/>
              <a:t>NPS </a:t>
            </a:r>
            <a:r>
              <a:rPr lang="ru-RU" dirty="0" err="1" smtClean="0"/>
              <a:t>виводиться</a:t>
            </a:r>
            <a:r>
              <a:rPr lang="ru-RU" dirty="0" smtClean="0"/>
              <a:t> шляхом:</a:t>
            </a:r>
          </a:p>
          <a:p>
            <a:r>
              <a:rPr lang="en-US" dirty="0" smtClean="0"/>
              <a:t>NPS = </a:t>
            </a:r>
            <a:r>
              <a:rPr lang="ru-RU" dirty="0" smtClean="0"/>
              <a:t>КІЛЬКІСТЬ ПРОМОУТЕРІВ(%) – КІЛЬКІСТЬ ДЕТРАКТОРІВ(%)</a:t>
            </a:r>
          </a:p>
          <a:p>
            <a:r>
              <a:rPr lang="ru-RU" dirty="0" smtClean="0"/>
              <a:t>Таким чином,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50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достатньо</a:t>
            </a:r>
            <a:r>
              <a:rPr lang="ru-RU" dirty="0" smtClean="0"/>
              <a:t> хорошим.</a:t>
            </a:r>
          </a:p>
          <a:p>
            <a:r>
              <a:rPr lang="en-US" dirty="0" smtClean="0"/>
              <a:t>NPS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цінний</a:t>
            </a:r>
            <a:r>
              <a:rPr lang="ru-RU" dirty="0" smtClean="0"/>
              <a:t> </a:t>
            </a:r>
            <a:r>
              <a:rPr lang="ru-RU" dirty="0" err="1" smtClean="0"/>
              <a:t>зворотній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їхньої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вашою</a:t>
            </a:r>
            <a:r>
              <a:rPr lang="ru-RU" dirty="0" smtClean="0"/>
              <a:t> </a:t>
            </a:r>
            <a:r>
              <a:rPr lang="ru-RU" dirty="0" err="1" smtClean="0"/>
              <a:t>організацією</a:t>
            </a:r>
            <a:r>
              <a:rPr lang="ru-RU" dirty="0" smtClean="0"/>
              <a:t>. </a:t>
            </a:r>
            <a:r>
              <a:rPr lang="ru-RU" dirty="0" err="1" smtClean="0"/>
              <a:t>Високі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en-US" dirty="0" smtClean="0"/>
              <a:t>NPS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зростанню</a:t>
            </a:r>
            <a:r>
              <a:rPr lang="ru-RU" dirty="0" smtClean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 і </a:t>
            </a:r>
            <a:r>
              <a:rPr lang="ru-RU" dirty="0" err="1" smtClean="0"/>
              <a:t>бізнесу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 err="1" smtClean="0"/>
              <a:t>Якщо</a:t>
            </a:r>
            <a:r>
              <a:rPr lang="ru-RU" i="1" dirty="0" smtClean="0"/>
              <a:t> </a:t>
            </a:r>
            <a:r>
              <a:rPr lang="ru-RU" i="1" dirty="0" err="1" smtClean="0"/>
              <a:t>зі</a:t>
            </a:r>
            <a:r>
              <a:rPr lang="ru-RU" i="1" dirty="0" smtClean="0"/>
              <a:t> 100 </a:t>
            </a:r>
            <a:r>
              <a:rPr lang="ru-RU" i="1" dirty="0" err="1" smtClean="0"/>
              <a:t>клієнтів</a:t>
            </a:r>
            <a:r>
              <a:rPr lang="ru-RU" i="1" dirty="0" smtClean="0"/>
              <a:t> 60 дали </a:t>
            </a:r>
            <a:r>
              <a:rPr lang="ru-RU" i="1" dirty="0" err="1" smtClean="0"/>
              <a:t>оцінку</a:t>
            </a:r>
            <a:r>
              <a:rPr lang="ru-RU" i="1" dirty="0" smtClean="0"/>
              <a:t> 9-10 (</a:t>
            </a:r>
            <a:r>
              <a:rPr lang="ru-RU" i="1" dirty="0" err="1" smtClean="0"/>
              <a:t>промоутери</a:t>
            </a:r>
            <a:r>
              <a:rPr lang="ru-RU" i="1" dirty="0" smtClean="0"/>
              <a:t>), 20 – </a:t>
            </a:r>
            <a:r>
              <a:rPr lang="ru-RU" i="1" dirty="0" err="1" smtClean="0"/>
              <a:t>оцінку</a:t>
            </a:r>
            <a:r>
              <a:rPr lang="ru-RU" i="1" dirty="0" smtClean="0"/>
              <a:t> 7-8 (</a:t>
            </a:r>
            <a:r>
              <a:rPr lang="ru-RU" i="1" dirty="0" err="1" smtClean="0"/>
              <a:t>пасивні</a:t>
            </a:r>
            <a:r>
              <a:rPr lang="ru-RU" i="1" dirty="0" smtClean="0"/>
              <a:t>), і 20 – </a:t>
            </a:r>
            <a:r>
              <a:rPr lang="ru-RU" i="1" dirty="0" err="1" smtClean="0"/>
              <a:t>оцінку</a:t>
            </a:r>
            <a:r>
              <a:rPr lang="ru-RU" i="1" dirty="0" smtClean="0"/>
              <a:t> 0-6 (</a:t>
            </a:r>
            <a:r>
              <a:rPr lang="ru-RU" i="1" dirty="0" err="1" smtClean="0"/>
              <a:t>детрактори</a:t>
            </a:r>
            <a:r>
              <a:rPr lang="ru-RU" i="1" dirty="0" smtClean="0"/>
              <a:t>), то NPS буде?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45799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6760" y="0"/>
            <a:ext cx="10515600" cy="79012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20" y="300446"/>
            <a:ext cx="11678194" cy="6348548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Відсоток</a:t>
            </a:r>
            <a:r>
              <a:rPr lang="ru-RU" b="1" dirty="0" smtClean="0"/>
              <a:t> </a:t>
            </a:r>
            <a:r>
              <a:rPr lang="ru-RU" b="1" dirty="0" err="1" smtClean="0"/>
              <a:t>вирішення</a:t>
            </a:r>
            <a:r>
              <a:rPr lang="ru-RU" b="1" dirty="0" smtClean="0"/>
              <a:t> </a:t>
            </a:r>
            <a:r>
              <a:rPr lang="ru-RU" b="1" dirty="0" err="1" smtClean="0"/>
              <a:t>звернень</a:t>
            </a:r>
            <a:r>
              <a:rPr lang="ru-RU" b="1" dirty="0" smtClean="0"/>
              <a:t> з </a:t>
            </a:r>
            <a:r>
              <a:rPr lang="ru-RU" b="1" dirty="0" err="1" smtClean="0"/>
              <a:t>першого</a:t>
            </a:r>
            <a:r>
              <a:rPr lang="ru-RU" b="1" dirty="0" smtClean="0"/>
              <a:t> </a:t>
            </a:r>
            <a:r>
              <a:rPr lang="ru-RU" b="1" dirty="0" err="1" smtClean="0"/>
              <a:t>дзвінка</a:t>
            </a:r>
            <a:r>
              <a:rPr lang="ru-RU" b="1" dirty="0" smtClean="0"/>
              <a:t> (</a:t>
            </a:r>
            <a:r>
              <a:rPr lang="en-US" b="1" dirty="0" smtClean="0"/>
              <a:t>FCR)</a:t>
            </a:r>
          </a:p>
          <a:p>
            <a:r>
              <a:rPr lang="ru-RU" dirty="0" err="1" smtClean="0"/>
              <a:t>Однією</a:t>
            </a:r>
            <a:r>
              <a:rPr lang="ru-RU" dirty="0" smtClean="0"/>
              <a:t> з </a:t>
            </a:r>
            <a:r>
              <a:rPr lang="ru-RU" dirty="0" err="1" smtClean="0"/>
              <a:t>найпопулярніших</a:t>
            </a:r>
            <a:r>
              <a:rPr lang="ru-RU" dirty="0" smtClean="0"/>
              <a:t> метрик у </a:t>
            </a:r>
            <a:r>
              <a:rPr lang="ru-RU" dirty="0" err="1" smtClean="0"/>
              <a:t>сучасному</a:t>
            </a:r>
            <a:r>
              <a:rPr lang="ru-RU" dirty="0" smtClean="0"/>
              <a:t> контакт-</a:t>
            </a:r>
            <a:r>
              <a:rPr lang="ru-RU" dirty="0" err="1" smtClean="0"/>
              <a:t>центрі</a:t>
            </a:r>
            <a:r>
              <a:rPr lang="ru-RU" dirty="0" smtClean="0"/>
              <a:t> є “</a:t>
            </a:r>
            <a:r>
              <a:rPr lang="ru-RU" dirty="0" err="1" smtClean="0"/>
              <a:t>вирішення</a:t>
            </a:r>
            <a:r>
              <a:rPr lang="ru-RU" dirty="0" smtClean="0"/>
              <a:t> з </a:t>
            </a:r>
            <a:r>
              <a:rPr lang="ru-RU" dirty="0" err="1" smtClean="0"/>
              <a:t>першого</a:t>
            </a:r>
            <a:r>
              <a:rPr lang="ru-RU" dirty="0" smtClean="0"/>
              <a:t> </a:t>
            </a:r>
            <a:r>
              <a:rPr lang="ru-RU" dirty="0" err="1" smtClean="0"/>
              <a:t>дзвінка</a:t>
            </a:r>
            <a:r>
              <a:rPr lang="ru-RU" dirty="0" smtClean="0"/>
              <a:t>”,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відома</a:t>
            </a:r>
            <a:r>
              <a:rPr lang="ru-RU" dirty="0" smtClean="0"/>
              <a:t> як “</a:t>
            </a:r>
            <a:r>
              <a:rPr lang="en-US" dirty="0" smtClean="0"/>
              <a:t>FCR” (First Call Resolution).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важливий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виходить</a:t>
            </a:r>
            <a:r>
              <a:rPr lang="ru-RU" dirty="0" smtClean="0"/>
              <a:t> за рамки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дзвінків</a:t>
            </a:r>
            <a:r>
              <a:rPr lang="ru-RU" dirty="0" smtClean="0"/>
              <a:t>, на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відповіли</a:t>
            </a:r>
            <a:r>
              <a:rPr lang="ru-RU" dirty="0" smtClean="0"/>
              <a:t> </a:t>
            </a:r>
            <a:r>
              <a:rPr lang="ru-RU" dirty="0" err="1" smtClean="0"/>
              <a:t>оператори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допомогли</a:t>
            </a:r>
            <a:r>
              <a:rPr lang="ru-RU" dirty="0" smtClean="0"/>
              <a:t> за день.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en-US" dirty="0" smtClean="0"/>
              <a:t>FCR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зосереджуєтесь</a:t>
            </a:r>
            <a:r>
              <a:rPr lang="ru-RU" dirty="0" smtClean="0"/>
              <a:t> на </a:t>
            </a:r>
            <a:r>
              <a:rPr lang="en-US" dirty="0" smtClean="0"/>
              <a:t>customer experience </a:t>
            </a:r>
            <a:r>
              <a:rPr lang="ru-RU" dirty="0" smtClean="0"/>
              <a:t>людей,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змогли</a:t>
            </a:r>
            <a:r>
              <a:rPr lang="ru-RU" dirty="0" smtClean="0"/>
              <a:t> </a:t>
            </a:r>
            <a:r>
              <a:rPr lang="ru-RU" dirty="0" err="1" smtClean="0"/>
              <a:t>допомогти</a:t>
            </a:r>
            <a:r>
              <a:rPr lang="ru-RU" dirty="0" smtClean="0"/>
              <a:t> з </a:t>
            </a:r>
            <a:r>
              <a:rPr lang="ru-RU" dirty="0" err="1" smtClean="0"/>
              <a:t>першого</a:t>
            </a:r>
            <a:r>
              <a:rPr lang="ru-RU" dirty="0" smtClean="0"/>
              <a:t> разу.</a:t>
            </a:r>
          </a:p>
          <a:p>
            <a:r>
              <a:rPr lang="ru-RU" dirty="0" smtClean="0"/>
              <a:t>Хороший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en-US" dirty="0" smtClean="0"/>
              <a:t>FCR </a:t>
            </a:r>
            <a:r>
              <a:rPr lang="ru-RU" dirty="0" err="1" smtClean="0"/>
              <a:t>вказує</a:t>
            </a:r>
            <a:r>
              <a:rPr lang="ru-RU" dirty="0" smtClean="0"/>
              <a:t> на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ваші</a:t>
            </a:r>
            <a:r>
              <a:rPr lang="ru-RU" dirty="0" smtClean="0"/>
              <a:t> </a:t>
            </a:r>
            <a:r>
              <a:rPr lang="ru-RU" dirty="0" err="1" smtClean="0"/>
              <a:t>співробітники</a:t>
            </a:r>
            <a:r>
              <a:rPr lang="ru-RU" dirty="0" smtClean="0"/>
              <a:t> </a:t>
            </a:r>
            <a:r>
              <a:rPr lang="ru-RU" dirty="0" err="1" smtClean="0"/>
              <a:t>володіють</a:t>
            </a:r>
            <a:r>
              <a:rPr lang="ru-RU" dirty="0" smtClean="0"/>
              <a:t> </a:t>
            </a:r>
            <a:r>
              <a:rPr lang="ru-RU" dirty="0" err="1" smtClean="0"/>
              <a:t>необхідними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розв’язувати</a:t>
            </a:r>
            <a:r>
              <a:rPr lang="ru-RU" dirty="0" smtClean="0"/>
              <a:t> будь-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ru-RU" dirty="0" err="1" smtClean="0"/>
              <a:t>Високі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en-US" dirty="0" smtClean="0"/>
              <a:t>FCR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корелюють</a:t>
            </a:r>
            <a:r>
              <a:rPr lang="ru-RU" dirty="0" smtClean="0"/>
              <a:t> з </a:t>
            </a:r>
            <a:r>
              <a:rPr lang="ru-RU" dirty="0" err="1" smtClean="0"/>
              <a:t>кращими</a:t>
            </a:r>
            <a:r>
              <a:rPr lang="ru-RU" dirty="0" smtClean="0"/>
              <a:t> </a:t>
            </a:r>
            <a:r>
              <a:rPr lang="ru-RU" dirty="0" err="1" smtClean="0"/>
              <a:t>показниками</a:t>
            </a:r>
            <a:r>
              <a:rPr lang="ru-RU" dirty="0" smtClean="0"/>
              <a:t> </a:t>
            </a:r>
            <a:r>
              <a:rPr lang="en-US" dirty="0" smtClean="0"/>
              <a:t>CSAT </a:t>
            </a:r>
            <a:r>
              <a:rPr lang="ru-RU" dirty="0" smtClean="0"/>
              <a:t>та </a:t>
            </a:r>
            <a:r>
              <a:rPr lang="en-US" dirty="0" smtClean="0"/>
              <a:t>NPS.</a:t>
            </a:r>
          </a:p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підрахувати</a:t>
            </a:r>
            <a:r>
              <a:rPr lang="ru-RU" dirty="0" smtClean="0"/>
              <a:t> </a:t>
            </a:r>
            <a:r>
              <a:rPr lang="ru-RU" dirty="0" err="1" smtClean="0"/>
              <a:t>цю</a:t>
            </a:r>
            <a:r>
              <a:rPr lang="ru-RU" dirty="0" smtClean="0"/>
              <a:t> цифру,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застосувати</a:t>
            </a:r>
            <a:r>
              <a:rPr lang="ru-RU" dirty="0" smtClean="0"/>
              <a:t> формулу:</a:t>
            </a:r>
          </a:p>
          <a:p>
            <a:r>
              <a:rPr lang="en-US" dirty="0" smtClean="0"/>
              <a:t>FCR =</a:t>
            </a:r>
            <a:r>
              <a:rPr lang="ru-RU" dirty="0" smtClean="0"/>
              <a:t>К-ТЬ ЗАПИТІВ, ВИРІШЕНИХ З ПЕРШОГО ЗВЕРНЕННЯ/ ЗАГАЛЬНА К-ТЬ ЗВЕРНЕНЬ</a:t>
            </a:r>
          </a:p>
          <a:p>
            <a:r>
              <a:rPr lang="uk-UA" i="1" dirty="0" smtClean="0"/>
              <a:t>Якщо із 100 звернень  одразу було вирішено 25, то показник </a:t>
            </a:r>
            <a:r>
              <a:rPr lang="en-US" i="1" dirty="0" smtClean="0">
                <a:solidFill>
                  <a:prstClr val="black"/>
                </a:solidFill>
              </a:rPr>
              <a:t>FCR</a:t>
            </a:r>
            <a:r>
              <a:rPr lang="uk-UA" i="1" dirty="0" smtClean="0">
                <a:solidFill>
                  <a:prstClr val="black"/>
                </a:solidFill>
              </a:rPr>
              <a:t> буде?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39392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3698" y="129995"/>
            <a:ext cx="10515600" cy="79012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19" y="431074"/>
            <a:ext cx="11560629" cy="574588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Retention Rate (</a:t>
            </a:r>
            <a:r>
              <a:rPr lang="ru-RU" b="1" dirty="0" err="1" smtClean="0"/>
              <a:t>показник</a:t>
            </a:r>
            <a:r>
              <a:rPr lang="ru-RU" b="1" dirty="0" smtClean="0"/>
              <a:t> </a:t>
            </a:r>
            <a:r>
              <a:rPr lang="ru-RU" b="1" dirty="0" err="1" smtClean="0"/>
              <a:t>утримання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dirty="0" smtClean="0"/>
              <a:t>)</a:t>
            </a:r>
          </a:p>
          <a:p>
            <a:r>
              <a:rPr lang="ru-RU" dirty="0" smtClean="0"/>
              <a:t>У маркетингу та </a:t>
            </a:r>
            <a:r>
              <a:rPr lang="ru-RU" dirty="0" err="1" smtClean="0"/>
              <a:t>управлінні</a:t>
            </a:r>
            <a:r>
              <a:rPr lang="ru-RU" dirty="0" smtClean="0"/>
              <a:t> продуктами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</a:t>
            </a:r>
            <a:r>
              <a:rPr lang="ru-RU" dirty="0" err="1" smtClean="0"/>
              <a:t>відсоток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продовжують</a:t>
            </a:r>
            <a:r>
              <a:rPr lang="ru-RU" dirty="0" smtClean="0"/>
              <a:t> </a:t>
            </a:r>
            <a:r>
              <a:rPr lang="ru-RU" dirty="0" err="1" smtClean="0"/>
              <a:t>платити</a:t>
            </a:r>
            <a:r>
              <a:rPr lang="ru-RU" dirty="0" smtClean="0"/>
              <a:t> за продукт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часу, </a:t>
            </a:r>
            <a:r>
              <a:rPr lang="ru-RU" dirty="0" err="1" smtClean="0"/>
              <a:t>тобто</a:t>
            </a:r>
            <a:r>
              <a:rPr lang="ru-RU" dirty="0" smtClean="0"/>
              <a:t> тих,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достатньо</a:t>
            </a:r>
            <a:r>
              <a:rPr lang="ru-RU" dirty="0" smtClean="0"/>
              <a:t> </a:t>
            </a:r>
            <a:r>
              <a:rPr lang="ru-RU" dirty="0" err="1" smtClean="0"/>
              <a:t>задоволений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en-US" dirty="0" smtClean="0"/>
              <a:t>customer experience </a:t>
            </a:r>
            <a:r>
              <a:rPr lang="ru-RU" dirty="0" err="1" smtClean="0"/>
              <a:t>аби</a:t>
            </a:r>
            <a:r>
              <a:rPr lang="ru-RU" dirty="0" smtClean="0"/>
              <a:t> </a:t>
            </a:r>
            <a:r>
              <a:rPr lang="ru-RU" dirty="0" err="1" smtClean="0"/>
              <a:t>щоразу</a:t>
            </a:r>
            <a:r>
              <a:rPr lang="ru-RU" dirty="0" smtClean="0"/>
              <a:t> до вас </a:t>
            </a:r>
            <a:r>
              <a:rPr lang="ru-RU" dirty="0" err="1" smtClean="0"/>
              <a:t>повертатися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важливий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для </a:t>
            </a:r>
            <a:r>
              <a:rPr lang="ru-RU" dirty="0" err="1" smtClean="0"/>
              <a:t>компаній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за </a:t>
            </a:r>
            <a:r>
              <a:rPr lang="ru-RU" dirty="0" err="1" smtClean="0"/>
              <a:t>підпискою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постачальників</a:t>
            </a:r>
            <a:r>
              <a:rPr lang="ru-RU" dirty="0" smtClean="0"/>
              <a:t> </a:t>
            </a:r>
            <a:r>
              <a:rPr lang="ru-RU" dirty="0" err="1" smtClean="0"/>
              <a:t>програмного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en-US" dirty="0" smtClean="0"/>
              <a:t>SaaS, </a:t>
            </a:r>
            <a:r>
              <a:rPr lang="ru-RU" dirty="0" smtClean="0"/>
              <a:t>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,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купують</a:t>
            </a:r>
            <a:r>
              <a:rPr lang="ru-RU" dirty="0" smtClean="0"/>
              <a:t> у них </a:t>
            </a:r>
            <a:r>
              <a:rPr lang="ru-RU" dirty="0" err="1" smtClean="0"/>
              <a:t>одні</a:t>
            </a:r>
            <a:r>
              <a:rPr lang="ru-RU" dirty="0" smtClean="0"/>
              <a:t> й </a:t>
            </a:r>
            <a:r>
              <a:rPr lang="ru-RU" dirty="0" err="1" smtClean="0"/>
              <a:t>ті</a:t>
            </a:r>
            <a:r>
              <a:rPr lang="ru-RU" dirty="0" smtClean="0"/>
              <a:t> ж </a:t>
            </a:r>
            <a:r>
              <a:rPr lang="ru-RU" dirty="0" err="1" smtClean="0"/>
              <a:t>продукти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компаній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продають</a:t>
            </a:r>
            <a:r>
              <a:rPr lang="ru-RU" dirty="0" smtClean="0"/>
              <a:t> </a:t>
            </a:r>
            <a:r>
              <a:rPr lang="ru-RU" dirty="0" err="1" smtClean="0"/>
              <a:t>продукцію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один раз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тривалого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–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виробники</a:t>
            </a:r>
            <a:r>
              <a:rPr lang="ru-RU" dirty="0" smtClean="0"/>
              <a:t> </a:t>
            </a:r>
            <a:r>
              <a:rPr lang="ru-RU" dirty="0" err="1" smtClean="0"/>
              <a:t>автомобілів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холодильників</a:t>
            </a:r>
            <a:r>
              <a:rPr lang="ru-RU" dirty="0" smtClean="0"/>
              <a:t> –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є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показником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. Але </a:t>
            </a:r>
            <a:r>
              <a:rPr lang="ru-RU" dirty="0" err="1" smtClean="0"/>
              <a:t>уявімо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продають</a:t>
            </a:r>
            <a:r>
              <a:rPr lang="ru-RU" dirty="0" smtClean="0"/>
              <a:t> </a:t>
            </a:r>
            <a:r>
              <a:rPr lang="ru-RU" dirty="0" err="1" smtClean="0"/>
              <a:t>постійні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для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гарантійні</a:t>
            </a:r>
            <a:r>
              <a:rPr lang="ru-RU" dirty="0" smtClean="0"/>
              <a:t> </a:t>
            </a:r>
            <a:r>
              <a:rPr lang="ru-RU" dirty="0" err="1" smtClean="0"/>
              <a:t>зобов’язання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угоди про </a:t>
            </a:r>
            <a:r>
              <a:rPr lang="ru-RU" dirty="0" err="1" smtClean="0"/>
              <a:t>технічне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 У такому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показником</a:t>
            </a:r>
            <a:r>
              <a:rPr lang="ru-RU" dirty="0" smtClean="0"/>
              <a:t> для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в продажах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.</a:t>
            </a:r>
          </a:p>
          <a:p>
            <a:r>
              <a:rPr lang="en-US" b="1" dirty="0" smtClean="0"/>
              <a:t>Retention </a:t>
            </a:r>
            <a:r>
              <a:rPr lang="en-US" dirty="0" smtClean="0"/>
              <a:t>=</a:t>
            </a:r>
            <a:r>
              <a:rPr lang="uk-UA" dirty="0" smtClean="0"/>
              <a:t> </a:t>
            </a:r>
            <a:r>
              <a:rPr lang="en-US" dirty="0" smtClean="0"/>
              <a:t>(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в </a:t>
            </a:r>
            <a:r>
              <a:rPr lang="ru-RU" dirty="0" err="1" smtClean="0"/>
              <a:t>кінці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–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доданих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за </a:t>
            </a:r>
            <a:r>
              <a:rPr lang="ru-RU" dirty="0" err="1" smtClean="0"/>
              <a:t>період</a:t>
            </a:r>
            <a:r>
              <a:rPr lang="ru-RU" dirty="0" smtClean="0"/>
              <a:t>)/</a:t>
            </a:r>
          </a:p>
          <a:p>
            <a:r>
              <a:rPr lang="ru-RU" dirty="0" smtClean="0"/>
              <a:t>                          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на початку </a:t>
            </a:r>
            <a:r>
              <a:rPr lang="ru-RU" dirty="0" err="1" smtClean="0"/>
              <a:t>періоду</a:t>
            </a:r>
            <a:endParaRPr lang="ru-RU" dirty="0" smtClean="0"/>
          </a:p>
          <a:p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показника</a:t>
            </a:r>
            <a:r>
              <a:rPr lang="ru-RU" dirty="0" smtClean="0"/>
              <a:t> </a:t>
            </a:r>
            <a:r>
              <a:rPr lang="ru-RU" dirty="0" err="1" smtClean="0"/>
              <a:t>свідчить</a:t>
            </a:r>
            <a:r>
              <a:rPr lang="ru-RU" dirty="0" smtClean="0"/>
              <a:t> про </a:t>
            </a:r>
            <a:r>
              <a:rPr lang="ru-RU" dirty="0" err="1" smtClean="0"/>
              <a:t>схильність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до </a:t>
            </a:r>
            <a:r>
              <a:rPr lang="ru-RU" dirty="0" err="1" smtClean="0"/>
              <a:t>повторної</a:t>
            </a:r>
            <a:r>
              <a:rPr lang="ru-RU" dirty="0" smtClean="0"/>
              <a:t> покупки, </a:t>
            </a:r>
            <a:r>
              <a:rPr lang="ru-RU" dirty="0" err="1" smtClean="0"/>
              <a:t>задоволеність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та; як </a:t>
            </a:r>
            <a:r>
              <a:rPr lang="ru-RU" dirty="0" err="1" smtClean="0"/>
              <a:t>наслідок</a:t>
            </a:r>
            <a:r>
              <a:rPr lang="ru-RU" dirty="0" smtClean="0"/>
              <a:t> –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життєвої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(</a:t>
            </a:r>
            <a:r>
              <a:rPr lang="en-US" dirty="0" smtClean="0"/>
              <a:t>Life Time Value (LTV)).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437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691" y="222069"/>
            <a:ext cx="11821886" cy="6374674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Churn Rate (</a:t>
            </a:r>
            <a:r>
              <a:rPr lang="ru-RU" b="1" dirty="0" err="1" smtClean="0"/>
              <a:t>показник</a:t>
            </a:r>
            <a:r>
              <a:rPr lang="ru-RU" b="1" dirty="0" smtClean="0"/>
              <a:t> </a:t>
            </a:r>
            <a:r>
              <a:rPr lang="ru-RU" b="1" dirty="0" err="1" smtClean="0"/>
              <a:t>втрати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негативно </a:t>
            </a:r>
            <a:r>
              <a:rPr lang="ru-RU" dirty="0" err="1" smtClean="0"/>
              <a:t>вплинути</a:t>
            </a:r>
            <a:r>
              <a:rPr lang="ru-RU" dirty="0" smtClean="0"/>
              <a:t> на </a:t>
            </a:r>
            <a:r>
              <a:rPr lang="ru-RU" dirty="0" err="1" smtClean="0"/>
              <a:t>прибутки</a:t>
            </a:r>
            <a:r>
              <a:rPr lang="ru-RU" dirty="0" smtClean="0"/>
              <a:t> та </a:t>
            </a:r>
            <a:r>
              <a:rPr lang="ru-RU" dirty="0" err="1" smtClean="0"/>
              <a:t>перешкоджати</a:t>
            </a:r>
            <a:r>
              <a:rPr lang="ru-RU" dirty="0" smtClean="0"/>
              <a:t> </a:t>
            </a:r>
            <a:r>
              <a:rPr lang="ru-RU" dirty="0" err="1" smtClean="0"/>
              <a:t>зростанню</a:t>
            </a:r>
            <a:r>
              <a:rPr lang="ru-RU" dirty="0" smtClean="0"/>
              <a:t>.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відтоку</a:t>
            </a:r>
            <a:r>
              <a:rPr lang="ru-RU" dirty="0" smtClean="0"/>
              <a:t> є </a:t>
            </a:r>
            <a:r>
              <a:rPr lang="ru-RU" dirty="0" err="1" smtClean="0"/>
              <a:t>важливим</a:t>
            </a:r>
            <a:r>
              <a:rPr lang="ru-RU" dirty="0" smtClean="0"/>
              <a:t> фактором у </a:t>
            </a:r>
            <a:r>
              <a:rPr lang="ru-RU" dirty="0" err="1" smtClean="0"/>
              <a:t>телекомунікаційній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. У </a:t>
            </a:r>
            <a:r>
              <a:rPr lang="ru-RU" dirty="0" err="1" smtClean="0"/>
              <a:t>більшості</a:t>
            </a:r>
            <a:r>
              <a:rPr lang="ru-RU" dirty="0" smtClean="0"/>
              <a:t> областей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 </a:t>
            </a:r>
            <a:r>
              <a:rPr lang="ru-RU" dirty="0" err="1" smtClean="0"/>
              <a:t>конкурують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полегшує</a:t>
            </a:r>
            <a:r>
              <a:rPr lang="ru-RU" dirty="0" smtClean="0"/>
              <a:t> </a:t>
            </a:r>
            <a:r>
              <a:rPr lang="ru-RU" dirty="0" err="1" smtClean="0"/>
              <a:t>перехід</a:t>
            </a:r>
            <a:r>
              <a:rPr lang="ru-RU" dirty="0" smtClean="0"/>
              <a:t> людям, </a:t>
            </a:r>
            <a:r>
              <a:rPr lang="ru-RU" dirty="0" err="1" smtClean="0"/>
              <a:t>котрі</a:t>
            </a:r>
            <a:r>
              <a:rPr lang="ru-RU" dirty="0" smtClean="0"/>
              <a:t> </a:t>
            </a:r>
            <a:r>
              <a:rPr lang="ru-RU" dirty="0" err="1" smtClean="0"/>
              <a:t>незадоволені</a:t>
            </a:r>
            <a:r>
              <a:rPr lang="ru-RU" dirty="0" smtClean="0"/>
              <a:t> </a:t>
            </a:r>
            <a:r>
              <a:rPr lang="en-US" dirty="0" smtClean="0"/>
              <a:t>customer experience, </a:t>
            </a:r>
            <a:r>
              <a:rPr lang="ru-RU" dirty="0" err="1" smtClean="0"/>
              <a:t>від</a:t>
            </a:r>
            <a:r>
              <a:rPr lang="ru-RU" dirty="0" smtClean="0"/>
              <a:t> одного </a:t>
            </a:r>
            <a:r>
              <a:rPr lang="ru-RU" dirty="0" err="1" smtClean="0"/>
              <a:t>надавача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до </a:t>
            </a:r>
            <a:r>
              <a:rPr lang="ru-RU" dirty="0" err="1" smtClean="0"/>
              <a:t>іншого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, коли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змінюють</a:t>
            </a:r>
            <a:r>
              <a:rPr lang="ru-RU" dirty="0" smtClean="0"/>
              <a:t> провайдера, але й </a:t>
            </a:r>
            <a:r>
              <a:rPr lang="ru-RU" dirty="0" err="1" smtClean="0"/>
              <a:t>випадки</a:t>
            </a:r>
            <a:r>
              <a:rPr lang="ru-RU" dirty="0" smtClean="0"/>
              <a:t>, коли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припиняють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без переходу до </a:t>
            </a:r>
            <a:r>
              <a:rPr lang="ru-RU" dirty="0" err="1" smtClean="0"/>
              <a:t>іншого</a:t>
            </a:r>
            <a:r>
              <a:rPr lang="ru-RU" dirty="0" smtClean="0"/>
              <a:t> провайдера.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є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цінним</a:t>
            </a:r>
            <a:r>
              <a:rPr lang="ru-RU" dirty="0" smtClean="0"/>
              <a:t> для </a:t>
            </a:r>
            <a:r>
              <a:rPr lang="ru-RU" dirty="0" err="1" smtClean="0"/>
              <a:t>компаній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підписки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абонентська</a:t>
            </a:r>
            <a:r>
              <a:rPr lang="ru-RU" dirty="0" smtClean="0"/>
              <a:t> плата становить </a:t>
            </a:r>
            <a:r>
              <a:rPr lang="ru-RU" dirty="0" err="1" smtClean="0"/>
              <a:t>більшу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доходу.</a:t>
            </a:r>
          </a:p>
          <a:p>
            <a:r>
              <a:rPr lang="en-US" dirty="0" smtClean="0"/>
              <a:t>Churn =(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на початку –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в </a:t>
            </a:r>
            <a:r>
              <a:rPr lang="ru-RU" dirty="0" err="1" smtClean="0"/>
              <a:t>кінці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)/</a:t>
            </a:r>
          </a:p>
          <a:p>
            <a:r>
              <a:rPr lang="ru-RU" dirty="0" smtClean="0"/>
              <a:t>               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на початку </a:t>
            </a:r>
            <a:r>
              <a:rPr lang="ru-RU" dirty="0" err="1" smtClean="0"/>
              <a:t>періоду</a:t>
            </a:r>
            <a:endParaRPr lang="ru-RU" dirty="0" smtClean="0"/>
          </a:p>
          <a:p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відтоку</a:t>
            </a:r>
            <a:r>
              <a:rPr lang="ru-RU" dirty="0" smtClean="0"/>
              <a:t> </a:t>
            </a:r>
            <a:r>
              <a:rPr lang="ru-RU" dirty="0" err="1" smtClean="0"/>
              <a:t>свідчить</a:t>
            </a:r>
            <a:r>
              <a:rPr lang="ru-RU" dirty="0" smtClean="0"/>
              <a:t> про </a:t>
            </a:r>
            <a:r>
              <a:rPr lang="ru-RU" dirty="0" err="1" smtClean="0"/>
              <a:t>можливі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з </a:t>
            </a:r>
            <a:r>
              <a:rPr lang="ru-RU" dirty="0" err="1" smtClean="0"/>
              <a:t>сервісом</a:t>
            </a:r>
            <a:r>
              <a:rPr lang="ru-RU" dirty="0" smtClean="0"/>
              <a:t>, продуктом </a:t>
            </a:r>
            <a:r>
              <a:rPr lang="ru-RU" dirty="0" err="1" smtClean="0"/>
              <a:t>або</a:t>
            </a:r>
            <a:r>
              <a:rPr lang="ru-RU" dirty="0" smtClean="0"/>
              <a:t> з </a:t>
            </a:r>
            <a:r>
              <a:rPr lang="ru-RU" dirty="0" err="1" smtClean="0"/>
              <a:t>якістю</a:t>
            </a:r>
            <a:r>
              <a:rPr lang="ru-RU" dirty="0" smtClean="0"/>
              <a:t> </a:t>
            </a:r>
            <a:r>
              <a:rPr lang="ru-RU" dirty="0" err="1" smtClean="0"/>
              <a:t>залучених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у воронку (</a:t>
            </a:r>
            <a:r>
              <a:rPr lang="ru-RU" dirty="0" err="1" smtClean="0"/>
              <a:t>наприклад</a:t>
            </a:r>
            <a:r>
              <a:rPr lang="ru-RU" dirty="0" smtClean="0"/>
              <a:t> </a:t>
            </a:r>
            <a:r>
              <a:rPr lang="ru-RU" dirty="0" err="1" smtClean="0"/>
              <a:t>нецільова</a:t>
            </a:r>
            <a:r>
              <a:rPr lang="ru-RU" dirty="0" smtClean="0"/>
              <a:t> для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авдиторія</a:t>
            </a:r>
            <a:r>
              <a:rPr lang="ru-RU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2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927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Еволюція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парадигми</a:t>
            </a:r>
            <a:r>
              <a:rPr lang="ru-RU" dirty="0" smtClean="0"/>
              <a:t> </a:t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3142"/>
            <a:ext cx="10515600" cy="5721531"/>
          </a:xfrm>
        </p:spPr>
        <p:txBody>
          <a:bodyPr>
            <a:normAutofit fontScale="92500"/>
          </a:bodyPr>
          <a:lstStyle/>
          <a:p>
            <a:r>
              <a:rPr lang="ru-RU" b="1" dirty="0" err="1" smtClean="0">
                <a:effectLst/>
              </a:rPr>
              <a:t>Продуктоцентрична</a:t>
            </a:r>
            <a:r>
              <a:rPr lang="ru-RU" b="1" dirty="0" smtClean="0">
                <a:effectLst/>
              </a:rPr>
              <a:t> модель </a:t>
            </a:r>
            <a:r>
              <a:rPr lang="ru-RU" dirty="0" smtClean="0"/>
              <a:t>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, де в </a:t>
            </a:r>
            <a:r>
              <a:rPr lang="ru-RU" dirty="0" err="1" smtClean="0"/>
              <a:t>центрі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стоїть</a:t>
            </a:r>
            <a:r>
              <a:rPr lang="ru-RU" dirty="0" smtClean="0"/>
              <a:t> сам </a:t>
            </a:r>
            <a:r>
              <a:rPr lang="ru-RU" b="1" dirty="0" smtClean="0"/>
              <a:t>продукт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характеристики та </a:t>
            </a:r>
            <a:r>
              <a:rPr lang="ru-RU" dirty="0" err="1" smtClean="0"/>
              <a:t>інноваційність</a:t>
            </a:r>
            <a:r>
              <a:rPr lang="ru-RU" dirty="0" smtClean="0"/>
              <a:t>, а не </a:t>
            </a:r>
            <a:r>
              <a:rPr lang="ru-RU" dirty="0" err="1" smtClean="0"/>
              <a:t>конкретні</a:t>
            </a:r>
            <a:r>
              <a:rPr lang="ru-RU" dirty="0" smtClean="0"/>
              <a:t> потреби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:</a:t>
            </a:r>
          </a:p>
          <a:p>
            <a:r>
              <a:rPr lang="ru-RU" b="1" dirty="0" err="1" smtClean="0"/>
              <a:t>Філософія</a:t>
            </a:r>
            <a:r>
              <a:rPr lang="ru-RU" b="1" dirty="0" smtClean="0"/>
              <a:t> «</a:t>
            </a:r>
            <a:r>
              <a:rPr lang="ru-RU" b="1" dirty="0" err="1" smtClean="0"/>
              <a:t>якщо</a:t>
            </a:r>
            <a:r>
              <a:rPr lang="ru-RU" b="1" dirty="0" smtClean="0"/>
              <a:t> ми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створимо</a:t>
            </a:r>
            <a:r>
              <a:rPr lang="ru-RU" b="1" dirty="0" smtClean="0"/>
              <a:t> — вони </a:t>
            </a:r>
            <a:r>
              <a:rPr lang="ru-RU" b="1" dirty="0" err="1" smtClean="0"/>
              <a:t>прийдуть</a:t>
            </a:r>
            <a:r>
              <a:rPr lang="ru-RU" b="1" dirty="0" smtClean="0"/>
              <a:t>»</a:t>
            </a:r>
            <a:r>
              <a:rPr lang="ru-RU" dirty="0" smtClean="0"/>
              <a:t>: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фокусується</a:t>
            </a:r>
            <a:r>
              <a:rPr lang="ru-RU" dirty="0" smtClean="0"/>
              <a:t> на </a:t>
            </a:r>
            <a:r>
              <a:rPr lang="ru-RU" dirty="0" err="1" smtClean="0"/>
              <a:t>створенні</a:t>
            </a:r>
            <a:r>
              <a:rPr lang="ru-RU" dirty="0" smtClean="0"/>
              <a:t> </a:t>
            </a:r>
            <a:r>
              <a:rPr lang="ru-RU" dirty="0" err="1" smtClean="0"/>
              <a:t>технічно</a:t>
            </a:r>
            <a:r>
              <a:rPr lang="ru-RU" dirty="0" smtClean="0"/>
              <a:t> </a:t>
            </a:r>
            <a:r>
              <a:rPr lang="ru-RU" dirty="0" err="1" smtClean="0"/>
              <a:t>досконалого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унікального</a:t>
            </a:r>
            <a:r>
              <a:rPr lang="ru-RU" dirty="0" smtClean="0"/>
              <a:t> товару, </a:t>
            </a:r>
            <a:r>
              <a:rPr lang="ru-RU" dirty="0" err="1" smtClean="0"/>
              <a:t>вірячи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сама по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забезпечить</a:t>
            </a:r>
            <a:r>
              <a:rPr lang="ru-RU" dirty="0" smtClean="0"/>
              <a:t> попит.</a:t>
            </a:r>
          </a:p>
          <a:p>
            <a:r>
              <a:rPr lang="ru-RU" b="1" dirty="0" err="1" smtClean="0"/>
              <a:t>Пріоритет</a:t>
            </a:r>
            <a:r>
              <a:rPr lang="ru-RU" b="1" dirty="0" smtClean="0"/>
              <a:t> </a:t>
            </a:r>
            <a:r>
              <a:rPr lang="ru-RU" b="1" dirty="0" err="1" smtClean="0"/>
              <a:t>інновацій</a:t>
            </a:r>
            <a:r>
              <a:rPr lang="ru-RU" dirty="0" smtClean="0"/>
              <a:t>: Головна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err="1" smtClean="0"/>
              <a:t>приділяється</a:t>
            </a:r>
            <a:r>
              <a:rPr lang="ru-RU" dirty="0" smtClean="0"/>
              <a:t> </a:t>
            </a:r>
            <a:r>
              <a:rPr lang="en-US" dirty="0" smtClean="0"/>
              <a:t>R&amp;D (</a:t>
            </a:r>
            <a:r>
              <a:rPr lang="ru-RU" dirty="0" err="1" smtClean="0"/>
              <a:t>дослідженням</a:t>
            </a:r>
            <a:r>
              <a:rPr lang="ru-RU" dirty="0" smtClean="0"/>
              <a:t> та </a:t>
            </a:r>
            <a:r>
              <a:rPr lang="ru-RU" dirty="0" err="1" smtClean="0"/>
              <a:t>розробкам</a:t>
            </a:r>
            <a:r>
              <a:rPr lang="ru-RU" dirty="0" smtClean="0"/>
              <a:t>), </a:t>
            </a:r>
            <a:r>
              <a:rPr lang="ru-RU" dirty="0" err="1" smtClean="0"/>
              <a:t>новим</a:t>
            </a:r>
            <a:r>
              <a:rPr lang="ru-RU" dirty="0" smtClean="0"/>
              <a:t> </a:t>
            </a:r>
            <a:r>
              <a:rPr lang="ru-RU" dirty="0" err="1" smtClean="0"/>
              <a:t>функціям</a:t>
            </a:r>
            <a:r>
              <a:rPr lang="ru-RU" dirty="0" smtClean="0"/>
              <a:t> та дизайну.</a:t>
            </a:r>
          </a:p>
          <a:p>
            <a:r>
              <a:rPr lang="ru-RU" b="1" dirty="0" err="1" smtClean="0"/>
              <a:t>Масовий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r>
              <a:rPr lang="ru-RU" dirty="0" smtClean="0"/>
              <a:t>: Мета — </a:t>
            </a:r>
            <a:r>
              <a:rPr lang="ru-RU" dirty="0" err="1" smtClean="0"/>
              <a:t>продати</a:t>
            </a:r>
            <a:r>
              <a:rPr lang="ru-RU" dirty="0" smtClean="0"/>
              <a:t> один і той </a:t>
            </a:r>
            <a:r>
              <a:rPr lang="ru-RU" dirty="0" err="1" smtClean="0"/>
              <a:t>самий</a:t>
            </a:r>
            <a:r>
              <a:rPr lang="ru-RU" dirty="0" smtClean="0"/>
              <a:t> продукт </a:t>
            </a:r>
            <a:r>
              <a:rPr lang="ru-RU" dirty="0" err="1" smtClean="0"/>
              <a:t>якомога</a:t>
            </a:r>
            <a:r>
              <a:rPr lang="ru-RU" dirty="0" smtClean="0"/>
              <a:t> </a:t>
            </a:r>
            <a:r>
              <a:rPr lang="ru-RU" dirty="0" err="1" smtClean="0"/>
              <a:t>більшій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людей,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кожного </a:t>
            </a:r>
            <a:r>
              <a:rPr lang="ru-RU" dirty="0" err="1" smtClean="0"/>
              <a:t>покупця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Внутрішній</a:t>
            </a:r>
            <a:r>
              <a:rPr lang="ru-RU" b="1" dirty="0" smtClean="0"/>
              <a:t> фокус</a:t>
            </a:r>
            <a:r>
              <a:rPr lang="ru-RU" dirty="0" smtClean="0"/>
              <a:t>: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приймаються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внутрішніх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та </a:t>
            </a:r>
            <a:r>
              <a:rPr lang="ru-RU" dirty="0" err="1" smtClean="0"/>
              <a:t>бачення</a:t>
            </a:r>
            <a:r>
              <a:rPr lang="ru-RU" dirty="0" smtClean="0"/>
              <a:t> </a:t>
            </a:r>
            <a:r>
              <a:rPr lang="ru-RU" dirty="0" err="1" smtClean="0"/>
              <a:t>розробників</a:t>
            </a:r>
            <a:r>
              <a:rPr lang="ru-RU" dirty="0" smtClean="0"/>
              <a:t>, а не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 ринку.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92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1525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Тенденції</a:t>
            </a:r>
            <a:r>
              <a:rPr lang="ru-RU" sz="3600" b="1" dirty="0" smtClean="0"/>
              <a:t> у </a:t>
            </a:r>
            <a:r>
              <a:rPr lang="ru-RU" sz="3600" b="1" dirty="0" err="1" smtClean="0"/>
              <a:t>сфері</a:t>
            </a:r>
            <a:r>
              <a:rPr lang="ru-RU" sz="3600" b="1" dirty="0" smtClean="0"/>
              <a:t> </a:t>
            </a:r>
            <a:r>
              <a:rPr lang="en-US" sz="3600" b="1" dirty="0" smtClean="0"/>
              <a:t>Customer Experience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509" y="601524"/>
            <a:ext cx="11665131" cy="6047469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a) </a:t>
            </a:r>
            <a:r>
              <a:rPr lang="ru-RU" b="1" dirty="0" err="1" smtClean="0"/>
              <a:t>Всеохоплююча</a:t>
            </a:r>
            <a:r>
              <a:rPr lang="ru-RU" b="1" dirty="0" smtClean="0"/>
              <a:t> </a:t>
            </a:r>
            <a:r>
              <a:rPr lang="ru-RU" b="1" dirty="0" err="1" smtClean="0"/>
              <a:t>цифровізація</a:t>
            </a:r>
            <a:endParaRPr lang="ru-RU" b="1" dirty="0" smtClean="0"/>
          </a:p>
          <a:p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очікують</a:t>
            </a:r>
            <a:r>
              <a:rPr lang="ru-RU" dirty="0" smtClean="0"/>
              <a:t> </a:t>
            </a:r>
            <a:r>
              <a:rPr lang="ru-RU" dirty="0" err="1" smtClean="0"/>
              <a:t>безшовного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каналах </a:t>
            </a:r>
            <a:r>
              <a:rPr lang="ru-RU" dirty="0" err="1" smtClean="0"/>
              <a:t>взаємодії</a:t>
            </a:r>
            <a:r>
              <a:rPr lang="ru-RU" dirty="0" smtClean="0"/>
              <a:t> – онлайн, офлайн, </a:t>
            </a:r>
            <a:r>
              <a:rPr lang="ru-RU" dirty="0" err="1" smtClean="0"/>
              <a:t>мобільних</a:t>
            </a:r>
            <a:r>
              <a:rPr lang="ru-RU" dirty="0" smtClean="0"/>
              <a:t> </a:t>
            </a:r>
            <a:r>
              <a:rPr lang="ru-RU" dirty="0" err="1" smtClean="0"/>
              <a:t>додатках</a:t>
            </a:r>
            <a:r>
              <a:rPr lang="ru-RU" dirty="0" smtClean="0"/>
              <a:t>,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бізнес-аналітиків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Аналіз</a:t>
            </a:r>
            <a:r>
              <a:rPr lang="ru-RU" dirty="0" smtClean="0"/>
              <a:t> та </a:t>
            </a:r>
            <a:r>
              <a:rPr lang="ru-RU" dirty="0" err="1" smtClean="0"/>
              <a:t>оптимізація</a:t>
            </a:r>
            <a:r>
              <a:rPr lang="ru-RU" dirty="0" smtClean="0"/>
              <a:t> </a:t>
            </a:r>
            <a:r>
              <a:rPr lang="ru-RU" dirty="0" err="1" smtClean="0"/>
              <a:t>омніканальних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Робота з великими </a:t>
            </a:r>
            <a:r>
              <a:rPr lang="ru-RU" dirty="0" err="1" smtClean="0"/>
              <a:t>обсягами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у </a:t>
            </a:r>
            <a:r>
              <a:rPr lang="ru-RU" dirty="0" err="1" smtClean="0"/>
              <a:t>різних</a:t>
            </a:r>
            <a:r>
              <a:rPr lang="ru-RU" dirty="0" smtClean="0"/>
              <a:t> каналах.</a:t>
            </a:r>
          </a:p>
          <a:p>
            <a:r>
              <a:rPr lang="en-US" b="1" dirty="0" smtClean="0"/>
              <a:t>b) </a:t>
            </a:r>
            <a:r>
              <a:rPr lang="ru-RU" b="1" dirty="0" err="1" smtClean="0"/>
              <a:t>Зростання</a:t>
            </a:r>
            <a:r>
              <a:rPr lang="ru-RU" b="1" dirty="0" smtClean="0"/>
              <a:t> </a:t>
            </a:r>
            <a:r>
              <a:rPr lang="ru-RU" b="1" dirty="0" err="1" smtClean="0"/>
              <a:t>ролі</a:t>
            </a:r>
            <a:r>
              <a:rPr lang="ru-RU" b="1" dirty="0" smtClean="0"/>
              <a:t> штучного </a:t>
            </a:r>
            <a:r>
              <a:rPr lang="ru-RU" b="1" dirty="0" err="1" smtClean="0"/>
              <a:t>інтелекту</a:t>
            </a:r>
            <a:r>
              <a:rPr lang="ru-RU" b="1" dirty="0" smtClean="0"/>
              <a:t> (</a:t>
            </a:r>
            <a:r>
              <a:rPr lang="en-US" b="1" dirty="0" smtClean="0"/>
              <a:t>AI)</a:t>
            </a:r>
          </a:p>
          <a:p>
            <a:r>
              <a:rPr lang="en-US" dirty="0" smtClean="0"/>
              <a:t>AI </a:t>
            </a:r>
            <a:r>
              <a:rPr lang="ru-RU" dirty="0" err="1" smtClean="0"/>
              <a:t>трансформує</a:t>
            </a:r>
            <a:r>
              <a:rPr lang="ru-RU" dirty="0" smtClean="0"/>
              <a:t> </a:t>
            </a:r>
            <a:r>
              <a:rPr lang="en-US" dirty="0" smtClean="0"/>
              <a:t>CX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персоналізованим</a:t>
            </a:r>
            <a:r>
              <a:rPr lang="ru-RU" dirty="0" smtClean="0"/>
              <a:t> </a:t>
            </a:r>
            <a:r>
              <a:rPr lang="ru-RU" dirty="0" err="1" smtClean="0"/>
              <a:t>рекомендаціям</a:t>
            </a:r>
            <a:r>
              <a:rPr lang="ru-RU" dirty="0" smtClean="0"/>
              <a:t>, чат-ботам,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емоцій</a:t>
            </a:r>
            <a:r>
              <a:rPr lang="ru-RU" dirty="0" smtClean="0"/>
              <a:t>, </a:t>
            </a:r>
            <a:r>
              <a:rPr lang="ru-RU" dirty="0" err="1" smtClean="0"/>
              <a:t>автоматизації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бізнес-аналітиків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Участь у </a:t>
            </a:r>
            <a:r>
              <a:rPr lang="ru-RU" dirty="0" err="1" smtClean="0"/>
              <a:t>впровадженні</a:t>
            </a:r>
            <a:r>
              <a:rPr lang="ru-RU" dirty="0" smtClean="0"/>
              <a:t> </a:t>
            </a:r>
            <a:r>
              <a:rPr lang="en-US" dirty="0" smtClean="0"/>
              <a:t>AI-</a:t>
            </a:r>
            <a:r>
              <a:rPr lang="ru-RU" dirty="0" err="1" smtClean="0"/>
              <a:t>рішень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до </a:t>
            </a:r>
            <a:r>
              <a:rPr lang="en-US" dirty="0" smtClean="0"/>
              <a:t>AI-</a:t>
            </a:r>
            <a:r>
              <a:rPr lang="ru-RU" dirty="0" smtClean="0"/>
              <a:t>систем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інтеграції</a:t>
            </a:r>
            <a:r>
              <a:rPr lang="ru-RU" dirty="0" smtClean="0"/>
              <a:t> з </a:t>
            </a:r>
            <a:r>
              <a:rPr lang="ru-RU" dirty="0" err="1" smtClean="0"/>
              <a:t>існуючими</a:t>
            </a:r>
            <a:r>
              <a:rPr lang="ru-RU" dirty="0" smtClean="0"/>
              <a:t> платформами.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en-US" dirty="0" smtClean="0"/>
              <a:t>AI </a:t>
            </a:r>
            <a:r>
              <a:rPr lang="ru-RU" dirty="0" smtClean="0"/>
              <a:t>для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</a:t>
            </a:r>
          </a:p>
          <a:p>
            <a:r>
              <a:rPr lang="en-US" b="1" dirty="0" smtClean="0"/>
              <a:t>c) </a:t>
            </a:r>
            <a:r>
              <a:rPr lang="ru-RU" b="1" dirty="0" smtClean="0"/>
              <a:t>Фокус на </a:t>
            </a:r>
            <a:r>
              <a:rPr lang="ru-RU" b="1" dirty="0" err="1" smtClean="0"/>
              <a:t>емоційному</a:t>
            </a:r>
            <a:r>
              <a:rPr lang="ru-RU" b="1" dirty="0" smtClean="0"/>
              <a:t> </a:t>
            </a:r>
            <a:r>
              <a:rPr lang="ru-RU" b="1" dirty="0" err="1" smtClean="0"/>
              <a:t>інтелекті</a:t>
            </a:r>
            <a:r>
              <a:rPr lang="ru-RU" b="1" dirty="0" smtClean="0"/>
              <a:t> (</a:t>
            </a:r>
            <a:r>
              <a:rPr lang="en-US" b="1" dirty="0" smtClean="0"/>
              <a:t>EI)</a:t>
            </a:r>
          </a:p>
          <a:p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емоційний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бізнес-аналітиків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емоції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en-US" dirty="0" smtClean="0"/>
              <a:t>AI.</a:t>
            </a:r>
          </a:p>
          <a:p>
            <a:r>
              <a:rPr lang="en-US" dirty="0" smtClean="0"/>
              <a:t>   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стратегій</a:t>
            </a:r>
            <a:r>
              <a:rPr lang="ru-RU" dirty="0" smtClean="0"/>
              <a:t> для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</a:p>
          <a:p>
            <a:r>
              <a:rPr lang="en-US" b="1" dirty="0" smtClean="0"/>
              <a:t>d) </a:t>
            </a:r>
            <a:r>
              <a:rPr lang="ru-RU" b="1" dirty="0" err="1" smtClean="0"/>
              <a:t>Зростання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прозорості</a:t>
            </a:r>
            <a:r>
              <a:rPr lang="ru-RU" b="1" dirty="0" smtClean="0"/>
              <a:t> та </a:t>
            </a:r>
            <a:r>
              <a:rPr lang="ru-RU" b="1" dirty="0" err="1" smtClean="0"/>
              <a:t>етики</a:t>
            </a:r>
            <a:endParaRPr lang="ru-RU" b="1" dirty="0" smtClean="0"/>
          </a:p>
          <a:p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очікують</a:t>
            </a:r>
            <a:r>
              <a:rPr lang="ru-RU" dirty="0" smtClean="0"/>
              <a:t> </a:t>
            </a:r>
            <a:r>
              <a:rPr lang="ru-RU" dirty="0" err="1" smtClean="0"/>
              <a:t>прозорості</a:t>
            </a:r>
            <a:r>
              <a:rPr lang="ru-RU" dirty="0" smtClean="0"/>
              <a:t> у </a:t>
            </a:r>
            <a:r>
              <a:rPr lang="ru-RU" dirty="0" err="1" smtClean="0"/>
              <a:t>використанні</a:t>
            </a:r>
            <a:r>
              <a:rPr lang="ru-RU" dirty="0" smtClean="0"/>
              <a:t>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бізнес-аналітиків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регуляторним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прозорих</a:t>
            </a:r>
            <a:r>
              <a:rPr lang="ru-RU" dirty="0" smtClean="0"/>
              <a:t> </a:t>
            </a:r>
            <a:r>
              <a:rPr lang="ru-RU" dirty="0" err="1" smtClean="0"/>
              <a:t>звітів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клієнтськими</a:t>
            </a:r>
            <a:r>
              <a:rPr lang="ru-RU" dirty="0" smtClean="0"/>
              <a:t> </a:t>
            </a:r>
            <a:r>
              <a:rPr lang="ru-RU" dirty="0" err="1" smtClean="0"/>
              <a:t>даними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254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66841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Як </a:t>
            </a:r>
            <a:r>
              <a:rPr lang="ru-RU" b="1" dirty="0" err="1" smtClean="0"/>
              <a:t>покращити</a:t>
            </a:r>
            <a:r>
              <a:rPr lang="ru-RU" b="1" dirty="0" smtClean="0"/>
              <a:t> </a:t>
            </a:r>
            <a:r>
              <a:rPr lang="en-US" b="1" dirty="0" smtClean="0"/>
              <a:t>customer experience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3" y="666841"/>
            <a:ext cx="11547566" cy="596909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1.Аналізуйте шлях </a:t>
            </a:r>
            <a:r>
              <a:rPr lang="ru-RU" dirty="0" err="1" smtClean="0"/>
              <a:t>клієнта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шляху </a:t>
            </a:r>
            <a:r>
              <a:rPr lang="ru-RU" dirty="0" err="1" smtClean="0"/>
              <a:t>клієнта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побачити</a:t>
            </a:r>
            <a:r>
              <a:rPr lang="ru-RU" dirty="0" smtClean="0"/>
              <a:t>, як </a:t>
            </a:r>
            <a:r>
              <a:rPr lang="ru-RU" dirty="0" err="1" smtClean="0"/>
              <a:t>розвивається</a:t>
            </a:r>
            <a:r>
              <a:rPr lang="ru-RU" dirty="0" smtClean="0"/>
              <a:t> ваша сюжетна </a:t>
            </a:r>
            <a:r>
              <a:rPr lang="ru-RU" dirty="0" err="1" smtClean="0"/>
              <a:t>лінія</a:t>
            </a:r>
            <a:r>
              <a:rPr lang="ru-RU" dirty="0" smtClean="0"/>
              <a:t> – де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досягаєте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, де </a:t>
            </a:r>
            <a:r>
              <a:rPr lang="ru-RU" dirty="0" err="1" smtClean="0"/>
              <a:t>втрачаєте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“точках”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контактує</a:t>
            </a:r>
            <a:r>
              <a:rPr lang="ru-RU" dirty="0" smtClean="0"/>
              <a:t> з Вами,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</a:t>
            </a:r>
            <a:r>
              <a:rPr lang="ru-RU" dirty="0" err="1" smtClean="0"/>
              <a:t>спонукають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виходити</a:t>
            </a:r>
            <a:r>
              <a:rPr lang="ru-RU" dirty="0" smtClean="0"/>
              <a:t> на контакт і як </a:t>
            </a:r>
            <a:r>
              <a:rPr lang="ru-RU" dirty="0" err="1" smtClean="0"/>
              <a:t>покращити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взаємодій</a:t>
            </a:r>
            <a:r>
              <a:rPr lang="ru-RU" dirty="0" smtClean="0"/>
              <a:t>. </a:t>
            </a:r>
            <a:r>
              <a:rPr lang="ru-RU" dirty="0" err="1" smtClean="0"/>
              <a:t>Звідси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для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та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,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обирають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вашу </a:t>
            </a:r>
            <a:r>
              <a:rPr lang="ru-RU" dirty="0" err="1" smtClean="0"/>
              <a:t>компанію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</a:t>
            </a:r>
            <a:r>
              <a:rPr lang="ru-RU" b="1" dirty="0" err="1" smtClean="0"/>
              <a:t>Визначте</a:t>
            </a:r>
            <a:r>
              <a:rPr lang="ru-RU" b="1" dirty="0" smtClean="0"/>
              <a:t> </a:t>
            </a:r>
            <a:r>
              <a:rPr lang="ru-RU" b="1" dirty="0" err="1" smtClean="0"/>
              <a:t>проблемні</a:t>
            </a:r>
            <a:r>
              <a:rPr lang="ru-RU" b="1" dirty="0" smtClean="0"/>
              <a:t> </a:t>
            </a:r>
            <a:r>
              <a:rPr lang="ru-RU" b="1" dirty="0" err="1" smtClean="0"/>
              <a:t>аспекти</a:t>
            </a:r>
            <a:r>
              <a:rPr lang="ru-RU" b="1" dirty="0" smtClean="0"/>
              <a:t> на шляху </a:t>
            </a:r>
            <a:r>
              <a:rPr lang="ru-RU" b="1" dirty="0" err="1" smtClean="0"/>
              <a:t>клієнта</a:t>
            </a:r>
            <a:endParaRPr lang="ru-RU" b="1" dirty="0" smtClean="0"/>
          </a:p>
          <a:p>
            <a:pPr marL="0" indent="0">
              <a:buNone/>
            </a:pPr>
            <a:r>
              <a:rPr lang="ru-RU" dirty="0" err="1" smtClean="0"/>
              <a:t>Больові</a:t>
            </a:r>
            <a:r>
              <a:rPr lang="ru-RU" dirty="0" smtClean="0"/>
              <a:t> точки </a:t>
            </a:r>
            <a:r>
              <a:rPr lang="ru-RU" dirty="0" err="1" smtClean="0"/>
              <a:t>описують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спонукають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звертатися</a:t>
            </a:r>
            <a:r>
              <a:rPr lang="ru-RU" dirty="0" smtClean="0"/>
              <a:t> до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, з </a:t>
            </a:r>
            <a:r>
              <a:rPr lang="ru-RU" dirty="0" err="1" smtClean="0"/>
              <a:t>якими</a:t>
            </a:r>
            <a:r>
              <a:rPr lang="ru-RU" dirty="0" smtClean="0"/>
              <a:t> вони </a:t>
            </a:r>
            <a:r>
              <a:rPr lang="ru-RU" dirty="0" err="1" smtClean="0"/>
              <a:t>стикаються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роботи</a:t>
            </a:r>
            <a:r>
              <a:rPr lang="ru-RU" dirty="0" smtClean="0"/>
              <a:t> з вами.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допомогти</a:t>
            </a:r>
            <a:r>
              <a:rPr lang="ru-RU" dirty="0" smtClean="0"/>
              <a:t> вам </a:t>
            </a:r>
            <a:r>
              <a:rPr lang="ru-RU" dirty="0" err="1" smtClean="0"/>
              <a:t>сформувати</a:t>
            </a:r>
            <a:r>
              <a:rPr lang="ru-RU" dirty="0" smtClean="0"/>
              <a:t> рекламу, яка </a:t>
            </a:r>
            <a:r>
              <a:rPr lang="ru-RU" dirty="0" err="1" smtClean="0"/>
              <a:t>приверне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а </a:t>
            </a:r>
            <a:r>
              <a:rPr lang="ru-RU" dirty="0" err="1" smtClean="0"/>
              <a:t>другі</a:t>
            </a:r>
            <a:r>
              <a:rPr lang="ru-RU" dirty="0" smtClean="0"/>
              <a:t> –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для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en-US" dirty="0" smtClean="0"/>
              <a:t>customer experience.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675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2102"/>
            <a:ext cx="1209620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3.Тренуйте </a:t>
            </a:r>
            <a:r>
              <a:rPr lang="ru-RU" b="1" dirty="0" err="1" smtClean="0"/>
              <a:t>операторів</a:t>
            </a:r>
            <a:r>
              <a:rPr lang="ru-RU" b="1" dirty="0" smtClean="0"/>
              <a:t> на </a:t>
            </a:r>
            <a:r>
              <a:rPr lang="ru-RU" b="1" dirty="0" err="1" smtClean="0"/>
              <a:t>реальних</a:t>
            </a:r>
            <a:r>
              <a:rPr lang="ru-RU" b="1" dirty="0" smtClean="0"/>
              <a:t> кейсах</a:t>
            </a:r>
          </a:p>
          <a:p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складання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 </a:t>
            </a:r>
            <a:r>
              <a:rPr lang="ru-RU" dirty="0" err="1" smtClean="0"/>
              <a:t>подорожі</a:t>
            </a:r>
            <a:r>
              <a:rPr lang="ru-RU" dirty="0" smtClean="0"/>
              <a:t> та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en-US" dirty="0" smtClean="0"/>
              <a:t>CX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спеціалісту</a:t>
            </a:r>
            <a:r>
              <a:rPr lang="ru-RU" dirty="0" smtClean="0"/>
              <a:t> </a:t>
            </a:r>
            <a:r>
              <a:rPr lang="ru-RU" dirty="0" err="1" smtClean="0"/>
              <a:t>побувати</a:t>
            </a:r>
            <a:r>
              <a:rPr lang="ru-RU" dirty="0" smtClean="0"/>
              <a:t> в </a:t>
            </a:r>
            <a:r>
              <a:rPr lang="ru-RU" dirty="0" err="1" smtClean="0"/>
              <a:t>шкурі</a:t>
            </a:r>
            <a:r>
              <a:rPr lang="ru-RU" dirty="0" smtClean="0"/>
              <a:t> </a:t>
            </a:r>
            <a:r>
              <a:rPr lang="ru-RU" dirty="0" err="1" smtClean="0"/>
              <a:t>покупця.Особливого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розглядаючи</a:t>
            </a:r>
            <a:r>
              <a:rPr lang="ru-RU" dirty="0" smtClean="0"/>
              <a:t>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реальні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. Таким чином </a:t>
            </a:r>
            <a:r>
              <a:rPr lang="ru-RU" dirty="0" err="1" smtClean="0"/>
              <a:t>фахівець</a:t>
            </a:r>
            <a:r>
              <a:rPr lang="ru-RU" dirty="0" smtClean="0"/>
              <a:t> </a:t>
            </a:r>
            <a:r>
              <a:rPr lang="ru-RU" dirty="0" err="1" smtClean="0"/>
              <a:t>відчує</a:t>
            </a:r>
            <a:r>
              <a:rPr lang="ru-RU" dirty="0" smtClean="0"/>
              <a:t> все,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відчувають</a:t>
            </a:r>
            <a:r>
              <a:rPr lang="ru-RU" dirty="0" smtClean="0"/>
              <a:t> і </a:t>
            </a:r>
            <a:r>
              <a:rPr lang="ru-RU" dirty="0" err="1" smtClean="0"/>
              <a:t>думають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на </a:t>
            </a:r>
            <a:r>
              <a:rPr lang="ru-RU" dirty="0" err="1" smtClean="0"/>
              <a:t>цьому</a:t>
            </a:r>
            <a:r>
              <a:rPr lang="ru-RU" dirty="0" smtClean="0"/>
              <a:t> шляху,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перешкоди</a:t>
            </a:r>
            <a:r>
              <a:rPr lang="ru-RU" dirty="0" smtClean="0"/>
              <a:t>, з </a:t>
            </a:r>
            <a:r>
              <a:rPr lang="ru-RU" dirty="0" err="1" smtClean="0"/>
              <a:t>якими</a:t>
            </a:r>
            <a:r>
              <a:rPr lang="ru-RU" dirty="0" smtClean="0"/>
              <a:t> вони </a:t>
            </a:r>
            <a:r>
              <a:rPr lang="ru-RU" dirty="0" err="1" smtClean="0"/>
              <a:t>стикаються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дасть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, </a:t>
            </a:r>
            <a:r>
              <a:rPr lang="ru-RU" dirty="0" err="1" smtClean="0"/>
              <a:t>необхідне</a:t>
            </a:r>
            <a:r>
              <a:rPr lang="ru-RU" dirty="0" smtClean="0"/>
              <a:t> для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яке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оцінять</a:t>
            </a:r>
            <a:r>
              <a:rPr lang="ru-RU" dirty="0" smtClean="0"/>
              <a:t>. </a:t>
            </a:r>
          </a:p>
          <a:p>
            <a:endParaRPr lang="ru-RU" dirty="0"/>
          </a:p>
          <a:p>
            <a:r>
              <a:rPr lang="ru-RU" dirty="0" smtClean="0"/>
              <a:t>4. </a:t>
            </a:r>
            <a:r>
              <a:rPr lang="ru-RU" b="1" dirty="0" err="1" smtClean="0"/>
              <a:t>Швидкість</a:t>
            </a:r>
            <a:r>
              <a:rPr lang="ru-RU" b="1" dirty="0" smtClean="0"/>
              <a:t> </a:t>
            </a:r>
            <a:r>
              <a:rPr lang="ru-RU" b="1" dirty="0" err="1" smtClean="0"/>
              <a:t>сервісу</a:t>
            </a:r>
            <a:endParaRPr lang="ru-RU" b="1" dirty="0" smtClean="0"/>
          </a:p>
          <a:p>
            <a:r>
              <a:rPr lang="ru-RU" dirty="0" err="1" smtClean="0"/>
              <a:t>Швидкість</a:t>
            </a:r>
            <a:r>
              <a:rPr lang="ru-RU" dirty="0" smtClean="0"/>
              <a:t> – </a:t>
            </a:r>
            <a:r>
              <a:rPr lang="ru-RU" dirty="0" err="1" smtClean="0"/>
              <a:t>найважливіший</a:t>
            </a:r>
            <a:r>
              <a:rPr lang="ru-RU" dirty="0" smtClean="0"/>
              <a:t> компонент </a:t>
            </a:r>
            <a:r>
              <a:rPr lang="en-US" dirty="0" smtClean="0"/>
              <a:t>customer experience </a:t>
            </a:r>
            <a:r>
              <a:rPr lang="ru-RU" dirty="0" smtClean="0"/>
              <a:t>і </a:t>
            </a:r>
            <a:r>
              <a:rPr lang="ru-RU" dirty="0" err="1" smtClean="0"/>
              <a:t>єдиний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зупиняється</a:t>
            </a:r>
            <a:r>
              <a:rPr lang="ru-RU" dirty="0" smtClean="0"/>
              <a:t> і не </a:t>
            </a:r>
            <a:r>
              <a:rPr lang="ru-RU" dirty="0" err="1" smtClean="0"/>
              <a:t>повертається</a:t>
            </a:r>
            <a:r>
              <a:rPr lang="ru-RU" dirty="0" smtClean="0"/>
              <a:t> назад. </a:t>
            </a:r>
            <a:r>
              <a:rPr lang="ru-RU" dirty="0" err="1" smtClean="0"/>
              <a:t>Називати</a:t>
            </a:r>
            <a:r>
              <a:rPr lang="ru-RU" dirty="0" smtClean="0"/>
              <a:t>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найважливішим</a:t>
            </a:r>
            <a:r>
              <a:rPr lang="ru-RU" dirty="0" smtClean="0"/>
              <a:t> компонентом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сміливо</a:t>
            </a:r>
            <a:r>
              <a:rPr lang="ru-RU" dirty="0" smtClean="0"/>
              <a:t>, але </a:t>
            </a:r>
            <a:r>
              <a:rPr lang="ru-RU" dirty="0" err="1" smtClean="0"/>
              <a:t>зверніть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ключовий</a:t>
            </a:r>
            <a:r>
              <a:rPr lang="ru-RU" dirty="0" smtClean="0"/>
              <a:t> </a:t>
            </a:r>
            <a:r>
              <a:rPr lang="ru-RU" dirty="0" err="1" smtClean="0"/>
              <a:t>висновок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звіту</a:t>
            </a:r>
            <a:r>
              <a:rPr lang="ru-RU" dirty="0" smtClean="0"/>
              <a:t>: 50%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схильні</a:t>
            </a:r>
            <a:r>
              <a:rPr lang="ru-RU" dirty="0" smtClean="0"/>
              <a:t> </a:t>
            </a:r>
            <a:r>
              <a:rPr lang="ru-RU" dirty="0" err="1" smtClean="0"/>
              <a:t>витрачати</a:t>
            </a:r>
            <a:r>
              <a:rPr lang="ru-RU" dirty="0" smtClean="0"/>
              <a:t> </a:t>
            </a:r>
            <a:r>
              <a:rPr lang="ru-RU" dirty="0" err="1" smtClean="0"/>
              <a:t>гроші</a:t>
            </a:r>
            <a:r>
              <a:rPr lang="ru-RU" dirty="0" smtClean="0"/>
              <a:t> на </a:t>
            </a:r>
            <a:r>
              <a:rPr lang="ru-RU" dirty="0" err="1" smtClean="0"/>
              <a:t>компанію</a:t>
            </a:r>
            <a:r>
              <a:rPr lang="ru-RU" dirty="0" smtClean="0"/>
              <a:t>, яка </a:t>
            </a:r>
            <a:r>
              <a:rPr lang="ru-RU" dirty="0" err="1" smtClean="0"/>
              <a:t>реагує</a:t>
            </a:r>
            <a:r>
              <a:rPr lang="ru-RU" dirty="0" smtClean="0"/>
              <a:t> на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запити</a:t>
            </a:r>
            <a:r>
              <a:rPr lang="ru-RU" dirty="0" smtClean="0"/>
              <a:t> </a:t>
            </a:r>
            <a:r>
              <a:rPr lang="ru-RU" dirty="0" err="1" smtClean="0"/>
              <a:t>довше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вони </a:t>
            </a:r>
            <a:r>
              <a:rPr lang="ru-RU" dirty="0" err="1" smtClean="0"/>
              <a:t>очікують</a:t>
            </a:r>
            <a:r>
              <a:rPr lang="ru-RU" dirty="0" smtClean="0"/>
              <a:t>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програмне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en-US" dirty="0" smtClean="0"/>
              <a:t>CRM, </a:t>
            </a:r>
            <a:r>
              <a:rPr lang="ru-RU" dirty="0" smtClean="0"/>
              <a:t>яке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ru-RU" dirty="0" err="1" smtClean="0"/>
              <a:t>передові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для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взаємовідносинами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платформи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для </a:t>
            </a:r>
            <a:r>
              <a:rPr lang="ru-RU" dirty="0" err="1" smtClean="0"/>
              <a:t>автоматизації</a:t>
            </a:r>
            <a:r>
              <a:rPr lang="ru-RU" dirty="0" smtClean="0"/>
              <a:t> </a:t>
            </a:r>
            <a:r>
              <a:rPr lang="ru-RU" dirty="0" err="1" smtClean="0"/>
              <a:t>повторюваних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і </a:t>
            </a:r>
            <a:r>
              <a:rPr lang="ru-RU" dirty="0" err="1" smtClean="0"/>
              <a:t>представляють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взаємодію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 в </a:t>
            </a:r>
            <a:r>
              <a:rPr lang="ru-RU" dirty="0" err="1" smtClean="0"/>
              <a:t>режимі</a:t>
            </a:r>
            <a:r>
              <a:rPr lang="ru-RU" dirty="0" smtClean="0"/>
              <a:t> реального часу. </a:t>
            </a:r>
            <a:r>
              <a:rPr lang="ru-RU" dirty="0" err="1" smtClean="0"/>
              <a:t>Інтегруючи</a:t>
            </a:r>
            <a:r>
              <a:rPr lang="ru-RU" dirty="0" smtClean="0"/>
              <a:t> </a:t>
            </a:r>
            <a:r>
              <a:rPr lang="ru-RU" dirty="0" err="1" smtClean="0"/>
              <a:t>програмне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en-US" dirty="0" smtClean="0"/>
              <a:t>CRM,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з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призведе</a:t>
            </a:r>
            <a:r>
              <a:rPr lang="ru-RU" dirty="0" smtClean="0"/>
              <a:t> до </a:t>
            </a:r>
            <a:r>
              <a:rPr lang="ru-RU" dirty="0" err="1" smtClean="0"/>
              <a:t>скорочення</a:t>
            </a:r>
            <a:r>
              <a:rPr lang="ru-RU" dirty="0" smtClean="0"/>
              <a:t> часу </a:t>
            </a:r>
            <a:r>
              <a:rPr lang="ru-RU" dirty="0" err="1" smtClean="0"/>
              <a:t>реагування</a:t>
            </a:r>
            <a:r>
              <a:rPr lang="ru-RU" dirty="0" smtClean="0"/>
              <a:t>, </a:t>
            </a:r>
            <a:r>
              <a:rPr lang="ru-RU" dirty="0" err="1" smtClean="0"/>
              <a:t>персоналізованої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та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en-US" dirty="0" smtClean="0"/>
              <a:t>CX.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5. </a:t>
            </a:r>
            <a:r>
              <a:rPr lang="uk-UA" b="1" dirty="0" smtClean="0"/>
              <a:t>Запропонуйте </a:t>
            </a:r>
            <a:r>
              <a:rPr lang="uk-UA" b="1" dirty="0" err="1" smtClean="0"/>
              <a:t>мультиканальну</a:t>
            </a:r>
            <a:r>
              <a:rPr lang="uk-UA" b="1" dirty="0" smtClean="0"/>
              <a:t> комунікацію</a:t>
            </a:r>
          </a:p>
          <a:p>
            <a:r>
              <a:rPr lang="uk-UA" dirty="0" smtClean="0"/>
              <a:t>Бренди можуть глибше зрозуміти своїх клієнтів, знаючи, як часто вони відвідують ваш сайт, якими каналами воліють користуватися, як взаємодіяли з брендом у минулому тощо.</a:t>
            </a:r>
          </a:p>
          <a:p>
            <a:r>
              <a:rPr lang="uk-UA" dirty="0" smtClean="0"/>
              <a:t>Більша частина клієнтів взаємодіють з трьома-п’ятьма каналами на шляху до здійснення покупки або вирішення запиту.</a:t>
            </a:r>
          </a:p>
          <a:p>
            <a:r>
              <a:rPr lang="ru-RU" dirty="0" err="1" smtClean="0"/>
              <a:t>Сегментувавши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бренди </a:t>
            </a:r>
            <a:r>
              <a:rPr lang="ru-RU" dirty="0" err="1" smtClean="0"/>
              <a:t>можуть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ефективніше</a:t>
            </a:r>
            <a:r>
              <a:rPr lang="ru-RU" dirty="0" smtClean="0"/>
              <a:t> </a:t>
            </a:r>
            <a:r>
              <a:rPr lang="ru-RU" dirty="0" err="1" smtClean="0"/>
              <a:t>обслуговувати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, але й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багатоканальні</a:t>
            </a:r>
            <a:r>
              <a:rPr lang="ru-RU" dirty="0" smtClean="0"/>
              <a:t> </a:t>
            </a:r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для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включати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є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релевантними</a:t>
            </a:r>
            <a:r>
              <a:rPr lang="ru-RU" dirty="0" smtClean="0"/>
              <a:t> для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високого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технічної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потреб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121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4503" y="124492"/>
            <a:ext cx="1229650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6. </a:t>
            </a:r>
            <a:r>
              <a:rPr lang="ru-RU" dirty="0" err="1" smtClean="0"/>
              <a:t>Слухайте</a:t>
            </a:r>
            <a:r>
              <a:rPr lang="ru-RU" dirty="0" smtClean="0"/>
              <a:t> та чуйте </a:t>
            </a:r>
            <a:r>
              <a:rPr lang="ru-RU" dirty="0" err="1" smtClean="0"/>
              <a:t>клієнтів</a:t>
            </a:r>
            <a:endParaRPr lang="ru-RU" dirty="0" smtClean="0"/>
          </a:p>
          <a:p>
            <a:r>
              <a:rPr lang="ru-RU" dirty="0" smtClean="0"/>
              <a:t>Ваша </a:t>
            </a:r>
            <a:r>
              <a:rPr lang="ru-RU" dirty="0" err="1" smtClean="0"/>
              <a:t>аудиторія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вам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себе,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гроші</a:t>
            </a:r>
            <a:r>
              <a:rPr lang="ru-RU" dirty="0" smtClean="0"/>
              <a:t>. </a:t>
            </a:r>
            <a:r>
              <a:rPr lang="ru-RU" dirty="0" err="1" smtClean="0"/>
              <a:t>Стратегія</a:t>
            </a:r>
            <a:r>
              <a:rPr lang="ru-RU" dirty="0" smtClean="0"/>
              <a:t> позитивного </a:t>
            </a:r>
            <a:r>
              <a:rPr lang="en-US" dirty="0" smtClean="0"/>
              <a:t>customer experience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 </a:t>
            </a:r>
            <a:r>
              <a:rPr lang="ru-RU" dirty="0" err="1" smtClean="0"/>
              <a:t>вулицею</a:t>
            </a:r>
            <a:r>
              <a:rPr lang="ru-RU" dirty="0" smtClean="0"/>
              <a:t> з </a:t>
            </a:r>
            <a:r>
              <a:rPr lang="ru-RU" dirty="0" err="1" smtClean="0"/>
              <a:t>двостороннім</a:t>
            </a:r>
            <a:r>
              <a:rPr lang="ru-RU" dirty="0" smtClean="0"/>
              <a:t> </a:t>
            </a:r>
            <a:r>
              <a:rPr lang="ru-RU" dirty="0" err="1" smtClean="0"/>
              <a:t>рухом</a:t>
            </a:r>
            <a:r>
              <a:rPr lang="ru-RU" dirty="0" smtClean="0"/>
              <a:t>, де бренд </a:t>
            </a:r>
            <a:r>
              <a:rPr lang="ru-RU" dirty="0" err="1" smtClean="0"/>
              <a:t>віддає</a:t>
            </a:r>
            <a:r>
              <a:rPr lang="ru-RU" dirty="0" smtClean="0"/>
              <a:t> </a:t>
            </a:r>
            <a:r>
              <a:rPr lang="ru-RU" dirty="0" err="1" smtClean="0"/>
              <a:t>стільки</a:t>
            </a:r>
            <a:r>
              <a:rPr lang="ru-RU" dirty="0" smtClean="0"/>
              <a:t> ж,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Збір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є </a:t>
            </a:r>
            <a:r>
              <a:rPr lang="ru-RU" dirty="0" err="1" smtClean="0"/>
              <a:t>важливим</a:t>
            </a:r>
            <a:r>
              <a:rPr lang="ru-RU" dirty="0" smtClean="0"/>
              <a:t>, але </a:t>
            </a:r>
            <a:r>
              <a:rPr lang="ru-RU" dirty="0" err="1" smtClean="0"/>
              <a:t>ключовим</a:t>
            </a:r>
            <a:r>
              <a:rPr lang="ru-RU" dirty="0" smtClean="0"/>
              <a:t> фактором для того, </a:t>
            </a:r>
            <a:r>
              <a:rPr lang="ru-RU" dirty="0" err="1" smtClean="0"/>
              <a:t>щоб</a:t>
            </a:r>
            <a:r>
              <a:rPr lang="ru-RU" dirty="0" smtClean="0"/>
              <a:t> стати </a:t>
            </a:r>
            <a:r>
              <a:rPr lang="ru-RU" dirty="0" err="1" smtClean="0"/>
              <a:t>лідером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en-US" dirty="0" smtClean="0"/>
              <a:t>customer experience, </a:t>
            </a:r>
            <a:r>
              <a:rPr lang="ru-RU" dirty="0" smtClean="0"/>
              <a:t>є </a:t>
            </a:r>
            <a:r>
              <a:rPr lang="ru-RU" dirty="0" err="1" smtClean="0"/>
              <a:t>демонстрація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прислухалися</a:t>
            </a:r>
            <a:r>
              <a:rPr lang="ru-RU" dirty="0" smtClean="0"/>
              <a:t> до </a:t>
            </a:r>
            <a:r>
              <a:rPr lang="ru-RU" dirty="0" err="1" smtClean="0"/>
              <a:t>неї</a:t>
            </a:r>
            <a:r>
              <a:rPr lang="ru-RU" dirty="0" smtClean="0"/>
              <a:t> та </a:t>
            </a:r>
            <a:r>
              <a:rPr lang="ru-RU" dirty="0" err="1" smtClean="0"/>
              <a:t>впровадили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. У рамках </a:t>
            </a:r>
            <a:r>
              <a:rPr lang="ru-RU" dirty="0" err="1" smtClean="0"/>
              <a:t>дослідження</a:t>
            </a:r>
            <a:r>
              <a:rPr lang="ru-RU" dirty="0" smtClean="0"/>
              <a:t> 62% </a:t>
            </a:r>
            <a:r>
              <a:rPr lang="ru-RU" dirty="0" err="1" smtClean="0"/>
              <a:t>споживачів</a:t>
            </a:r>
            <a:r>
              <a:rPr lang="ru-RU" dirty="0" smtClean="0"/>
              <a:t> заявили,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піклуватися</a:t>
            </a:r>
            <a:r>
              <a:rPr lang="ru-RU" dirty="0" smtClean="0"/>
              <a:t> про них,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вказує</a:t>
            </a:r>
            <a:r>
              <a:rPr lang="ru-RU" dirty="0" smtClean="0"/>
              <a:t> на </a:t>
            </a:r>
            <a:r>
              <a:rPr lang="ru-RU" dirty="0" err="1" smtClean="0"/>
              <a:t>можливість</a:t>
            </a:r>
            <a:r>
              <a:rPr lang="ru-RU" dirty="0" smtClean="0"/>
              <a:t> для </a:t>
            </a:r>
            <a:r>
              <a:rPr lang="en-US" dirty="0" smtClean="0"/>
              <a:t>CX-</a:t>
            </a:r>
            <a:r>
              <a:rPr lang="ru-RU" dirty="0" err="1" smtClean="0"/>
              <a:t>лідерів</a:t>
            </a:r>
            <a:r>
              <a:rPr lang="ru-RU" dirty="0" smtClean="0"/>
              <a:t> </a:t>
            </a:r>
            <a:r>
              <a:rPr lang="ru-RU" dirty="0" err="1" smtClean="0"/>
              <a:t>вийти</a:t>
            </a:r>
            <a:r>
              <a:rPr lang="ru-RU" dirty="0" smtClean="0"/>
              <a:t> на </a:t>
            </a:r>
            <a:r>
              <a:rPr lang="ru-RU" dirty="0" err="1" smtClean="0"/>
              <a:t>передній</a:t>
            </a:r>
            <a:r>
              <a:rPr lang="ru-RU" dirty="0" smtClean="0"/>
              <a:t> план </a:t>
            </a:r>
            <a:r>
              <a:rPr lang="ru-RU" dirty="0" err="1" smtClean="0"/>
              <a:t>клієнтських</a:t>
            </a:r>
            <a:r>
              <a:rPr lang="ru-RU" dirty="0" smtClean="0"/>
              <a:t> </a:t>
            </a:r>
            <a:r>
              <a:rPr lang="ru-RU" dirty="0" err="1" smtClean="0"/>
              <a:t>уподобань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7. </a:t>
            </a:r>
            <a:r>
              <a:rPr lang="ru-RU" dirty="0" err="1" smtClean="0"/>
              <a:t>Спростіть</a:t>
            </a:r>
            <a:r>
              <a:rPr lang="ru-RU" dirty="0" smtClean="0"/>
              <a:t> </a:t>
            </a:r>
            <a:r>
              <a:rPr lang="ru-RU" dirty="0" err="1" smtClean="0"/>
              <a:t>клієнтський</a:t>
            </a:r>
            <a:r>
              <a:rPr lang="ru-RU" dirty="0" smtClean="0"/>
              <a:t> шлях</a:t>
            </a:r>
          </a:p>
          <a:p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пропонуєте</a:t>
            </a:r>
            <a:r>
              <a:rPr lang="ru-RU" dirty="0" smtClean="0"/>
              <a:t>, у </a:t>
            </a:r>
            <a:r>
              <a:rPr lang="ru-RU" dirty="0" err="1" smtClean="0"/>
              <a:t>загальних</a:t>
            </a:r>
            <a:r>
              <a:rPr lang="ru-RU" dirty="0" smtClean="0"/>
              <a:t> рисах, </a:t>
            </a:r>
            <a:r>
              <a:rPr lang="ru-RU" dirty="0" err="1" smtClean="0"/>
              <a:t>позитивний</a:t>
            </a:r>
            <a:r>
              <a:rPr lang="ru-RU" dirty="0" smtClean="0"/>
              <a:t> </a:t>
            </a:r>
            <a:r>
              <a:rPr lang="ru-RU" dirty="0" err="1" smtClean="0"/>
              <a:t>клієнтський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послугам</a:t>
            </a:r>
            <a:r>
              <a:rPr lang="ru-RU" dirty="0" smtClean="0"/>
              <a:t> і продуктам,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не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і </a:t>
            </a:r>
            <a:r>
              <a:rPr lang="ru-RU" dirty="0" err="1" smtClean="0"/>
              <a:t>безперешкодно</a:t>
            </a:r>
            <a:r>
              <a:rPr lang="ru-RU" dirty="0" smtClean="0"/>
              <a:t> пройти весь шлях </a:t>
            </a:r>
            <a:r>
              <a:rPr lang="ru-RU" dirty="0" err="1" smtClean="0"/>
              <a:t>клієнта</a:t>
            </a:r>
            <a:r>
              <a:rPr lang="ru-RU" dirty="0" smtClean="0"/>
              <a:t>, вони </a:t>
            </a:r>
            <a:r>
              <a:rPr lang="ru-RU" dirty="0" err="1" smtClean="0"/>
              <a:t>відчуватимуть</a:t>
            </a:r>
            <a:r>
              <a:rPr lang="ru-RU" dirty="0" smtClean="0"/>
              <a:t> негатив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з вашим брендом.</a:t>
            </a:r>
          </a:p>
          <a:p>
            <a:r>
              <a:rPr lang="ru-RU" dirty="0" err="1" smtClean="0"/>
              <a:t>Насправді</a:t>
            </a:r>
            <a:r>
              <a:rPr lang="ru-RU" dirty="0" smtClean="0"/>
              <a:t> </a:t>
            </a:r>
            <a:r>
              <a:rPr lang="ru-RU" dirty="0" err="1" smtClean="0"/>
              <a:t>з’ясувати</a:t>
            </a:r>
            <a:r>
              <a:rPr lang="ru-RU" dirty="0" smtClean="0"/>
              <a:t>,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насправді</a:t>
            </a:r>
            <a:r>
              <a:rPr lang="ru-RU" dirty="0" smtClean="0"/>
              <a:t> </a:t>
            </a:r>
            <a:r>
              <a:rPr lang="ru-RU" dirty="0" err="1" smtClean="0"/>
              <a:t>хочуть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(а не те, </a:t>
            </a:r>
            <a:r>
              <a:rPr lang="ru-RU" dirty="0" err="1" smtClean="0"/>
              <a:t>що</a:t>
            </a:r>
            <a:r>
              <a:rPr lang="ru-RU" dirty="0" smtClean="0"/>
              <a:t> вони </a:t>
            </a:r>
            <a:r>
              <a:rPr lang="ru-RU" dirty="0" err="1" smtClean="0"/>
              <a:t>кажуть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хочуть</a:t>
            </a:r>
            <a:r>
              <a:rPr lang="ru-RU" dirty="0" smtClean="0"/>
              <a:t>), часто </a:t>
            </a:r>
            <a:r>
              <a:rPr lang="ru-RU" dirty="0" err="1" smtClean="0"/>
              <a:t>буває</a:t>
            </a:r>
            <a:r>
              <a:rPr lang="ru-RU" dirty="0" smtClean="0"/>
              <a:t> </a:t>
            </a:r>
            <a:r>
              <a:rPr lang="ru-RU" dirty="0" err="1" smtClean="0"/>
              <a:t>надзвичайно</a:t>
            </a:r>
            <a:r>
              <a:rPr lang="ru-RU" dirty="0" smtClean="0"/>
              <a:t> складно.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корисний</a:t>
            </a:r>
            <a:r>
              <a:rPr lang="ru-RU" dirty="0" smtClean="0"/>
              <a:t> і </a:t>
            </a:r>
            <a:r>
              <a:rPr lang="ru-RU" dirty="0" err="1" smtClean="0"/>
              <a:t>орієнтований</a:t>
            </a:r>
            <a:r>
              <a:rPr lang="ru-RU" dirty="0" smtClean="0"/>
              <a:t> на </a:t>
            </a:r>
            <a:r>
              <a:rPr lang="ru-RU" dirty="0" err="1" smtClean="0"/>
              <a:t>клієнта</a:t>
            </a:r>
            <a:r>
              <a:rPr lang="ru-RU" dirty="0" smtClean="0"/>
              <a:t> продукт, </a:t>
            </a:r>
            <a:r>
              <a:rPr lang="ru-RU" dirty="0" err="1" smtClean="0"/>
              <a:t>почніть</a:t>
            </a:r>
            <a:r>
              <a:rPr lang="ru-RU" dirty="0" smtClean="0"/>
              <a:t> з </a:t>
            </a:r>
            <a:r>
              <a:rPr lang="ru-RU" dirty="0" err="1" smtClean="0"/>
              <a:t>непростої</a:t>
            </a:r>
            <a:r>
              <a:rPr lang="ru-RU" dirty="0" smtClean="0"/>
              <a:t> </a:t>
            </a:r>
            <a:r>
              <a:rPr lang="ru-RU" dirty="0" err="1" smtClean="0"/>
              <a:t>задачі</a:t>
            </a:r>
            <a:r>
              <a:rPr lang="ru-RU" dirty="0" smtClean="0"/>
              <a:t> – </a:t>
            </a:r>
            <a:r>
              <a:rPr lang="ru-RU" dirty="0" err="1" smtClean="0"/>
              <a:t>визначте</a:t>
            </a:r>
            <a:r>
              <a:rPr lang="ru-RU" dirty="0" smtClean="0"/>
              <a:t>, яка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потрібна</a:t>
            </a:r>
            <a:r>
              <a:rPr lang="ru-RU" dirty="0" smtClean="0"/>
              <a:t> </a:t>
            </a:r>
            <a:r>
              <a:rPr lang="ru-RU" dirty="0" err="1" smtClean="0"/>
              <a:t>вашому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. Не припускайте,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продукт </a:t>
            </a:r>
            <a:r>
              <a:rPr lang="ru-RU" dirty="0" err="1" smtClean="0"/>
              <a:t>саме</a:t>
            </a:r>
            <a:r>
              <a:rPr lang="ru-RU" dirty="0" smtClean="0"/>
              <a:t> так, як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хочете</a:t>
            </a:r>
            <a:r>
              <a:rPr lang="ru-RU" dirty="0" smtClean="0"/>
              <a:t>; </a:t>
            </a:r>
            <a:r>
              <a:rPr lang="ru-RU" dirty="0" err="1" smtClean="0"/>
              <a:t>натомість</a:t>
            </a:r>
            <a:r>
              <a:rPr lang="ru-RU" dirty="0" smtClean="0"/>
              <a:t> </a:t>
            </a:r>
            <a:r>
              <a:rPr lang="ru-RU" dirty="0" err="1" smtClean="0"/>
              <a:t>визначте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больові</a:t>
            </a:r>
            <a:r>
              <a:rPr lang="ru-RU" dirty="0" smtClean="0"/>
              <a:t> точки та </a:t>
            </a:r>
            <a:r>
              <a:rPr lang="ru-RU" dirty="0" err="1" smtClean="0"/>
              <a:t>розробіть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продукт і </a:t>
            </a:r>
            <a:r>
              <a:rPr lang="ru-RU" dirty="0" err="1" smtClean="0"/>
              <a:t>функції</a:t>
            </a:r>
            <a:r>
              <a:rPr lang="ru-RU" dirty="0" smtClean="0"/>
              <a:t> таким чином,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задовольнити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потреби </a:t>
            </a:r>
            <a:r>
              <a:rPr lang="ru-RU" dirty="0" err="1" smtClean="0"/>
              <a:t>якомога</a:t>
            </a:r>
            <a:r>
              <a:rPr lang="ru-RU" dirty="0" smtClean="0"/>
              <a:t> </a:t>
            </a:r>
            <a:r>
              <a:rPr lang="ru-RU" dirty="0" err="1" smtClean="0"/>
              <a:t>простіше</a:t>
            </a:r>
            <a:r>
              <a:rPr lang="ru-RU" dirty="0" smtClean="0"/>
              <a:t> і </a:t>
            </a:r>
            <a:r>
              <a:rPr lang="ru-RU" dirty="0" err="1" smtClean="0"/>
              <a:t>зрозуміліше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є </a:t>
            </a:r>
            <a:r>
              <a:rPr lang="ru-RU" dirty="0" err="1" smtClean="0"/>
              <a:t>діагностичним</a:t>
            </a:r>
            <a:r>
              <a:rPr lang="ru-RU" dirty="0" smtClean="0"/>
              <a:t> і часто </a:t>
            </a:r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, як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клієнтських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 (</a:t>
            </a:r>
            <a:r>
              <a:rPr lang="en-US" dirty="0" smtClean="0"/>
              <a:t>CES). </a:t>
            </a:r>
            <a:r>
              <a:rPr lang="ru-RU" dirty="0" err="1" smtClean="0"/>
              <a:t>Тобто</a:t>
            </a:r>
            <a:r>
              <a:rPr lang="ru-RU" dirty="0" smtClean="0"/>
              <a:t>, </a:t>
            </a:r>
            <a:r>
              <a:rPr lang="ru-RU" dirty="0" err="1" smtClean="0"/>
              <a:t>наскільки</a:t>
            </a:r>
            <a:r>
              <a:rPr lang="ru-RU" dirty="0" smtClean="0"/>
              <a:t> складно вашим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ваш </a:t>
            </a:r>
            <a:r>
              <a:rPr lang="ru-RU" dirty="0" err="1" smtClean="0"/>
              <a:t>цифровий</a:t>
            </a:r>
            <a:r>
              <a:rPr lang="ru-RU" dirty="0" smtClean="0"/>
              <a:t> канал і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змогли</a:t>
            </a:r>
            <a:r>
              <a:rPr lang="ru-RU" dirty="0" smtClean="0"/>
              <a:t> вони </a:t>
            </a:r>
            <a:r>
              <a:rPr lang="ru-RU" dirty="0" err="1" smtClean="0"/>
              <a:t>виконати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3933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9995"/>
            <a:ext cx="10515600" cy="745218"/>
          </a:xfrm>
        </p:spPr>
        <p:txBody>
          <a:bodyPr/>
          <a:lstStyle/>
          <a:p>
            <a:r>
              <a:rPr lang="ru-RU" b="1" dirty="0" err="1" smtClean="0"/>
              <a:t>Концепція</a:t>
            </a:r>
            <a:r>
              <a:rPr lang="ru-RU" b="1" dirty="0" smtClean="0"/>
              <a:t> </a:t>
            </a:r>
            <a:r>
              <a:rPr lang="en-US" b="1" dirty="0" smtClean="0"/>
              <a:t>Customer Centricity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445" y="1005840"/>
            <a:ext cx="11717383" cy="568234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Customer Centricity — </a:t>
            </a:r>
            <a:r>
              <a:rPr lang="ru-RU" dirty="0" err="1" smtClean="0"/>
              <a:t>стратегічний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, за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центром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бізнес-процесів.Це</a:t>
            </a:r>
            <a:r>
              <a:rPr lang="ru-RU" dirty="0" smtClean="0"/>
              <a:t> не просто </a:t>
            </a:r>
            <a:r>
              <a:rPr lang="ru-RU" dirty="0" err="1" smtClean="0"/>
              <a:t>сервіс</a:t>
            </a:r>
            <a:r>
              <a:rPr lang="ru-RU" dirty="0" smtClean="0"/>
              <a:t>, а:перебудова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компанії;орієнтація</a:t>
            </a:r>
            <a:r>
              <a:rPr lang="ru-RU" dirty="0" smtClean="0"/>
              <a:t> </a:t>
            </a:r>
            <a:r>
              <a:rPr lang="en-US" dirty="0" smtClean="0"/>
              <a:t>KPI </a:t>
            </a:r>
            <a:r>
              <a:rPr lang="ru-RU" dirty="0" smtClean="0"/>
              <a:t>на </a:t>
            </a:r>
            <a:r>
              <a:rPr lang="ru-RU" dirty="0" err="1" smtClean="0"/>
              <a:t>клієнтські</a:t>
            </a:r>
            <a:r>
              <a:rPr lang="ru-RU" dirty="0" smtClean="0"/>
              <a:t> </a:t>
            </a:r>
            <a:r>
              <a:rPr lang="ru-RU" dirty="0" err="1" smtClean="0"/>
              <a:t>показники;довгострокова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(</a:t>
            </a:r>
            <a:r>
              <a:rPr lang="en-US" dirty="0" smtClean="0"/>
              <a:t>LTV).</a:t>
            </a:r>
            <a:endParaRPr lang="uk-UA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Організуйте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: </a:t>
            </a:r>
            <a:r>
              <a:rPr lang="ru-RU" dirty="0" err="1" smtClean="0"/>
              <a:t>розробіть</a:t>
            </a:r>
            <a:r>
              <a:rPr lang="ru-RU" dirty="0" smtClean="0"/>
              <a:t> </a:t>
            </a:r>
            <a:r>
              <a:rPr lang="ru-RU" dirty="0" err="1" smtClean="0"/>
              <a:t>критерії</a:t>
            </a:r>
            <a:r>
              <a:rPr lang="ru-RU" dirty="0" smtClean="0"/>
              <a:t> та </a:t>
            </a:r>
            <a:r>
              <a:rPr lang="ru-RU" dirty="0" err="1" smtClean="0"/>
              <a:t>процеси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гарантуватимуть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працівник</a:t>
            </a:r>
            <a:r>
              <a:rPr lang="ru-RU" dirty="0" smtClean="0"/>
              <a:t> у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рухається</a:t>
            </a:r>
            <a:r>
              <a:rPr lang="ru-RU" dirty="0" smtClean="0"/>
              <a:t> в </a:t>
            </a:r>
            <a:r>
              <a:rPr lang="ru-RU" dirty="0" err="1" smtClean="0"/>
              <a:t>єдиному</a:t>
            </a:r>
            <a:r>
              <a:rPr lang="ru-RU" dirty="0" smtClean="0"/>
              <a:t> </a:t>
            </a:r>
            <a:r>
              <a:rPr lang="ru-RU" dirty="0" err="1" smtClean="0"/>
              <a:t>напрямку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Будьте </a:t>
            </a:r>
            <a:r>
              <a:rPr lang="ru-RU" dirty="0" err="1" smtClean="0"/>
              <a:t>ближче</a:t>
            </a:r>
            <a:r>
              <a:rPr lang="ru-RU" dirty="0" smtClean="0"/>
              <a:t> до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: </a:t>
            </a:r>
            <a:r>
              <a:rPr lang="ru-RU" dirty="0" err="1" smtClean="0"/>
              <a:t>розумійте</a:t>
            </a:r>
            <a:r>
              <a:rPr lang="ru-RU" dirty="0" smtClean="0"/>
              <a:t> </a:t>
            </a:r>
            <a:r>
              <a:rPr lang="ru-RU" dirty="0" err="1" smtClean="0"/>
              <a:t>багатогранні</a:t>
            </a:r>
            <a:r>
              <a:rPr lang="ru-RU" dirty="0" smtClean="0"/>
              <a:t> потреби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аби</a:t>
            </a:r>
            <a:r>
              <a:rPr lang="ru-RU" dirty="0" smtClean="0"/>
              <a:t> </a:t>
            </a:r>
            <a:r>
              <a:rPr lang="ru-RU" dirty="0" err="1" smtClean="0"/>
              <a:t>наблизити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до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Дійте</a:t>
            </a:r>
            <a:r>
              <a:rPr lang="ru-RU" dirty="0" smtClean="0"/>
              <a:t> на </a:t>
            </a:r>
            <a:r>
              <a:rPr lang="ru-RU" dirty="0" err="1" smtClean="0"/>
              <a:t>випередження</a:t>
            </a:r>
            <a:r>
              <a:rPr lang="ru-RU" dirty="0" smtClean="0"/>
              <a:t>: не </a:t>
            </a:r>
            <a:r>
              <a:rPr lang="ru-RU" dirty="0" err="1" smtClean="0"/>
              <a:t>чекайте</a:t>
            </a:r>
            <a:r>
              <a:rPr lang="ru-RU" dirty="0" smtClean="0"/>
              <a:t>, </a:t>
            </a:r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повідомлять</a:t>
            </a:r>
            <a:r>
              <a:rPr lang="ru-RU" dirty="0" smtClean="0"/>
              <a:t> вам про проблему. </a:t>
            </a:r>
            <a:r>
              <a:rPr lang="ru-RU" dirty="0" err="1" smtClean="0"/>
              <a:t>Відгадуйте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потреби наперед і </a:t>
            </a:r>
            <a:r>
              <a:rPr lang="ru-RU" dirty="0" err="1" smtClean="0"/>
              <a:t>вживайте</a:t>
            </a:r>
            <a:r>
              <a:rPr lang="ru-RU" dirty="0" smtClean="0"/>
              <a:t> </a:t>
            </a:r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для </a:t>
            </a:r>
            <a:r>
              <a:rPr lang="ru-RU" dirty="0" err="1" smtClean="0"/>
              <a:t>усунення</a:t>
            </a:r>
            <a:r>
              <a:rPr lang="ru-RU" dirty="0" smtClean="0"/>
              <a:t> </a:t>
            </a:r>
            <a:r>
              <a:rPr lang="ru-RU" dirty="0" err="1" smtClean="0"/>
              <a:t>перешкод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Прислуховуйтеся</a:t>
            </a:r>
            <a:r>
              <a:rPr lang="ru-RU" dirty="0" smtClean="0"/>
              <a:t> до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: активно </a:t>
            </a:r>
            <a:r>
              <a:rPr lang="ru-RU" dirty="0" err="1" smtClean="0"/>
              <a:t>пропонуйте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надавати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та </a:t>
            </a:r>
            <a:r>
              <a:rPr lang="ru-RU" dirty="0" err="1" smtClean="0"/>
              <a:t>використовуйте</a:t>
            </a:r>
            <a:r>
              <a:rPr lang="ru-RU" dirty="0" smtClean="0"/>
              <a:t> </a:t>
            </a:r>
            <a:r>
              <a:rPr lang="ru-RU" dirty="0" err="1" smtClean="0"/>
              <a:t>отримані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для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 </a:t>
            </a:r>
            <a:r>
              <a:rPr lang="ru-RU" dirty="0" err="1" smtClean="0"/>
              <a:t>Воно</a:t>
            </a:r>
            <a:r>
              <a:rPr lang="ru-RU" dirty="0" smtClean="0"/>
              <a:t> того </a:t>
            </a:r>
            <a:r>
              <a:rPr lang="ru-RU" dirty="0" err="1" smtClean="0"/>
              <a:t>варто</a:t>
            </a:r>
            <a:r>
              <a:rPr lang="ru-RU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50143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07571" y="-45719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365760"/>
            <a:ext cx="10515600" cy="6244046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 smtClean="0"/>
              <a:t>Відмінність</a:t>
            </a:r>
            <a:r>
              <a:rPr lang="ru-RU" dirty="0" smtClean="0"/>
              <a:t> </a:t>
            </a:r>
            <a:r>
              <a:rPr lang="en-US" dirty="0" smtClean="0"/>
              <a:t>CX </a:t>
            </a:r>
            <a:r>
              <a:rPr lang="ru-RU" dirty="0" smtClean="0"/>
              <a:t>і </a:t>
            </a:r>
            <a:r>
              <a:rPr lang="en-US" dirty="0" smtClean="0"/>
              <a:t>Customer Centricity</a:t>
            </a:r>
            <a:endParaRPr lang="uk-UA" dirty="0" smtClean="0"/>
          </a:p>
          <a:p>
            <a:r>
              <a:rPr lang="en-US" dirty="0" smtClean="0"/>
              <a:t>CX	</a:t>
            </a:r>
            <a:r>
              <a:rPr lang="uk-UA" dirty="0" smtClean="0"/>
              <a:t>                                                                    </a:t>
            </a:r>
            <a:r>
              <a:rPr lang="en-US" dirty="0" smtClean="0"/>
              <a:t>Customer Centricity</a:t>
            </a:r>
            <a:endParaRPr lang="uk-UA" dirty="0" smtClean="0"/>
          </a:p>
          <a:p>
            <a:r>
              <a:rPr lang="ru-RU" dirty="0" smtClean="0"/>
              <a:t>Результат	                                                         </a:t>
            </a:r>
            <a:r>
              <a:rPr lang="ru-RU" dirty="0" err="1" smtClean="0"/>
              <a:t>Стратегія</a:t>
            </a:r>
            <a:endParaRPr lang="ru-RU" dirty="0" smtClean="0"/>
          </a:p>
          <a:p>
            <a:r>
              <a:rPr lang="ru-RU" dirty="0" err="1" smtClean="0"/>
              <a:t>Описує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	                                    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управлінську</a:t>
            </a:r>
            <a:r>
              <a:rPr lang="ru-RU" dirty="0" smtClean="0"/>
              <a:t> модель</a:t>
            </a:r>
          </a:p>
          <a:p>
            <a:r>
              <a:rPr lang="ru-RU" dirty="0" err="1" smtClean="0"/>
              <a:t>Тактичний</a:t>
            </a:r>
            <a:r>
              <a:rPr lang="ru-RU" dirty="0" smtClean="0"/>
              <a:t> </a:t>
            </a:r>
            <a:r>
              <a:rPr lang="ru-RU" dirty="0" err="1" smtClean="0"/>
              <a:t>інструмент</a:t>
            </a:r>
            <a:r>
              <a:rPr lang="ru-RU" dirty="0" smtClean="0"/>
              <a:t>	                                 </a:t>
            </a:r>
            <a:r>
              <a:rPr lang="ru-RU" dirty="0" err="1" smtClean="0"/>
              <a:t>Філософія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Основні</a:t>
            </a:r>
            <a:r>
              <a:rPr lang="ru-RU" dirty="0" smtClean="0"/>
              <a:t> 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клієнтоорієнтованості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dirty="0" err="1" smtClean="0"/>
              <a:t>Персональний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r>
              <a:rPr lang="ru-RU" dirty="0" smtClean="0"/>
              <a:t>. </a:t>
            </a:r>
            <a:r>
              <a:rPr lang="ru-RU" dirty="0" err="1" smtClean="0"/>
              <a:t>Уважне</a:t>
            </a:r>
            <a:r>
              <a:rPr lang="ru-RU" dirty="0" smtClean="0"/>
              <a:t> </a:t>
            </a:r>
            <a:r>
              <a:rPr lang="ru-RU" dirty="0" err="1" smtClean="0"/>
              <a:t>ставлення</a:t>
            </a:r>
            <a:r>
              <a:rPr lang="ru-RU" dirty="0" smtClean="0"/>
              <a:t> до кожного </a:t>
            </a:r>
            <a:r>
              <a:rPr lang="ru-RU" dirty="0" err="1" smtClean="0"/>
              <a:t>потенційного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, як до </a:t>
            </a:r>
            <a:r>
              <a:rPr lang="ru-RU" dirty="0" err="1" smtClean="0"/>
              <a:t>найціннішого</a:t>
            </a:r>
            <a:r>
              <a:rPr lang="ru-RU" dirty="0" smtClean="0"/>
              <a:t>.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швидку</a:t>
            </a:r>
            <a:r>
              <a:rPr lang="ru-RU" dirty="0" smtClean="0"/>
              <a:t> </a:t>
            </a:r>
            <a:r>
              <a:rPr lang="ru-RU" dirty="0" err="1" smtClean="0"/>
              <a:t>відповідь</a:t>
            </a:r>
            <a:r>
              <a:rPr lang="ru-RU" dirty="0" smtClean="0"/>
              <a:t> на запит, </a:t>
            </a:r>
            <a:r>
              <a:rPr lang="ru-RU" dirty="0" err="1" smtClean="0"/>
              <a:t>ретельний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потреб та </a:t>
            </a:r>
            <a:r>
              <a:rPr lang="ru-RU" dirty="0" err="1" smtClean="0"/>
              <a:t>уважний</a:t>
            </a:r>
            <a:r>
              <a:rPr lang="ru-RU" dirty="0" smtClean="0"/>
              <a:t> </a:t>
            </a:r>
            <a:r>
              <a:rPr lang="ru-RU" dirty="0" err="1" smtClean="0"/>
              <a:t>підбір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для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. Тут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змістити</a:t>
            </a:r>
            <a:r>
              <a:rPr lang="ru-RU" dirty="0" smtClean="0"/>
              <a:t> фокус з того, </a:t>
            </a:r>
            <a:r>
              <a:rPr lang="ru-RU" dirty="0" err="1" smtClean="0"/>
              <a:t>що</a:t>
            </a:r>
            <a:r>
              <a:rPr lang="ru-RU" dirty="0" smtClean="0"/>
              <a:t> вам </a:t>
            </a:r>
            <a:r>
              <a:rPr lang="ru-RU" dirty="0" err="1" smtClean="0"/>
              <a:t>вигідно</a:t>
            </a:r>
            <a:r>
              <a:rPr lang="ru-RU" dirty="0" smtClean="0"/>
              <a:t> </a:t>
            </a:r>
            <a:r>
              <a:rPr lang="ru-RU" dirty="0" err="1" smtClean="0"/>
              <a:t>продати</a:t>
            </a:r>
            <a:r>
              <a:rPr lang="ru-RU" dirty="0" smtClean="0"/>
              <a:t>, на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підходить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dirty="0" err="1" smtClean="0"/>
              <a:t>Відповідальність</a:t>
            </a:r>
            <a:r>
              <a:rPr lang="ru-RU" dirty="0" smtClean="0"/>
              <a:t>.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дотримуватись</a:t>
            </a:r>
            <a:r>
              <a:rPr lang="ru-RU" dirty="0" smtClean="0"/>
              <a:t> </a:t>
            </a:r>
            <a:r>
              <a:rPr lang="ru-RU" dirty="0" err="1" smtClean="0"/>
              <a:t>наданих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 </a:t>
            </a:r>
            <a:r>
              <a:rPr lang="ru-RU" dirty="0" err="1" smtClean="0"/>
              <a:t>обіцянок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термінів</a:t>
            </a:r>
            <a:r>
              <a:rPr lang="ru-RU" dirty="0" smtClean="0"/>
              <a:t> поставки, </a:t>
            </a:r>
            <a:r>
              <a:rPr lang="ru-RU" dirty="0" err="1" smtClean="0"/>
              <a:t>ціни</a:t>
            </a:r>
            <a:r>
              <a:rPr lang="ru-RU" dirty="0" smtClean="0"/>
              <a:t> продажу, умов.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затримки</a:t>
            </a:r>
            <a:r>
              <a:rPr lang="ru-RU" dirty="0" smtClean="0"/>
              <a:t> та форс-</a:t>
            </a:r>
            <a:r>
              <a:rPr lang="ru-RU" dirty="0" err="1" smtClean="0"/>
              <a:t>мажори</a:t>
            </a:r>
            <a:r>
              <a:rPr lang="ru-RU" dirty="0" smtClean="0"/>
              <a:t>,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миттєво</a:t>
            </a:r>
            <a:r>
              <a:rPr lang="ru-RU" dirty="0" smtClean="0"/>
              <a:t> </a:t>
            </a:r>
            <a:r>
              <a:rPr lang="ru-RU" dirty="0" err="1" smtClean="0"/>
              <a:t>попередити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про </a:t>
            </a:r>
            <a:r>
              <a:rPr lang="ru-RU" dirty="0" err="1" smtClean="0"/>
              <a:t>затримку</a:t>
            </a:r>
            <a:r>
              <a:rPr lang="ru-RU" dirty="0" smtClean="0"/>
              <a:t> та </a:t>
            </a:r>
            <a:r>
              <a:rPr lang="ru-RU" dirty="0" err="1" smtClean="0"/>
              <a:t>запропонувати</a:t>
            </a:r>
            <a:r>
              <a:rPr lang="ru-RU" dirty="0" smtClean="0"/>
              <a:t> </a:t>
            </a:r>
            <a:r>
              <a:rPr lang="ru-RU" dirty="0" err="1" smtClean="0"/>
              <a:t>компенсацію</a:t>
            </a:r>
            <a:r>
              <a:rPr lang="ru-RU" dirty="0" smtClean="0"/>
              <a:t> </a:t>
            </a:r>
            <a:r>
              <a:rPr lang="ru-RU" dirty="0" err="1" smtClean="0"/>
              <a:t>завданих</a:t>
            </a:r>
            <a:r>
              <a:rPr lang="ru-RU" dirty="0" smtClean="0"/>
              <a:t> </a:t>
            </a:r>
            <a:r>
              <a:rPr lang="ru-RU" dirty="0" err="1" smtClean="0"/>
              <a:t>незручностей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dirty="0" err="1" smtClean="0"/>
              <a:t>Емпатія</a:t>
            </a:r>
            <a:r>
              <a:rPr lang="ru-RU" b="1" dirty="0" smtClean="0"/>
              <a:t>. </a:t>
            </a:r>
            <a:r>
              <a:rPr lang="ru-RU" dirty="0" err="1" smtClean="0"/>
              <a:t>Важливо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ru-RU" dirty="0" err="1" smtClean="0"/>
              <a:t>практичні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а й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психологічну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. Кожного з них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переконати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запит э </a:t>
            </a:r>
            <a:r>
              <a:rPr lang="ru-RU" dirty="0" err="1" smtClean="0"/>
              <a:t>найважливішим</a:t>
            </a:r>
            <a:r>
              <a:rPr lang="ru-RU" dirty="0" smtClean="0"/>
              <a:t> для </a:t>
            </a:r>
            <a:r>
              <a:rPr lang="ru-RU" dirty="0" err="1" smtClean="0"/>
              <a:t>компанії</a:t>
            </a:r>
            <a:r>
              <a:rPr lang="ru-RU" dirty="0" smtClean="0"/>
              <a:t> у </a:t>
            </a:r>
            <a:r>
              <a:rPr lang="ru-RU" dirty="0" err="1" smtClean="0"/>
              <a:t>даний</a:t>
            </a:r>
            <a:r>
              <a:rPr lang="ru-RU" dirty="0" smtClean="0"/>
              <a:t> момент, а тому буде </a:t>
            </a:r>
            <a:r>
              <a:rPr lang="ru-RU" dirty="0" err="1" smtClean="0"/>
              <a:t>докладено</a:t>
            </a:r>
            <a:r>
              <a:rPr lang="ru-RU" dirty="0" smtClean="0"/>
              <a:t> максимум </a:t>
            </a:r>
            <a:r>
              <a:rPr lang="ru-RU" dirty="0" err="1" smtClean="0"/>
              <a:t>зусиль</a:t>
            </a:r>
            <a:r>
              <a:rPr lang="ru-RU" dirty="0" smtClean="0"/>
              <a:t> для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dirty="0" err="1" smtClean="0"/>
              <a:t>Зручність</a:t>
            </a:r>
            <a:r>
              <a:rPr lang="ru-RU" dirty="0" smtClean="0"/>
              <a:t>. </a:t>
            </a:r>
            <a:r>
              <a:rPr lang="ru-RU" dirty="0" err="1" smtClean="0"/>
              <a:t>Клієнтоорієнтованість</a:t>
            </a:r>
            <a:r>
              <a:rPr lang="ru-RU" dirty="0" smtClean="0"/>
              <a:t> повинна </a:t>
            </a:r>
            <a:r>
              <a:rPr lang="ru-RU" dirty="0" err="1" smtClean="0"/>
              <a:t>спрощувати</a:t>
            </a:r>
            <a:r>
              <a:rPr lang="ru-RU" dirty="0" smtClean="0"/>
              <a:t> задачу </a:t>
            </a:r>
            <a:r>
              <a:rPr lang="ru-RU" dirty="0" err="1" smtClean="0"/>
              <a:t>клієнта</a:t>
            </a:r>
            <a:r>
              <a:rPr lang="ru-RU" dirty="0" smtClean="0"/>
              <a:t> в </a:t>
            </a:r>
            <a:r>
              <a:rPr lang="ru-RU" dirty="0" err="1" smtClean="0"/>
              <a:t>пошуці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різноманітні</a:t>
            </a:r>
            <a:r>
              <a:rPr lang="ru-RU" dirty="0" smtClean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та </a:t>
            </a:r>
            <a:r>
              <a:rPr lang="ru-RU" dirty="0" err="1" smtClean="0"/>
              <a:t>інформування</a:t>
            </a:r>
            <a:r>
              <a:rPr lang="ru-RU" dirty="0" smtClean="0"/>
              <a:t>. </a:t>
            </a:r>
            <a:r>
              <a:rPr lang="ru-RU" dirty="0" err="1" smtClean="0"/>
              <a:t>Зокрема</a:t>
            </a:r>
            <a:r>
              <a:rPr lang="ru-RU" dirty="0" smtClean="0"/>
              <a:t> з банком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зв'язатися</a:t>
            </a:r>
            <a:r>
              <a:rPr lang="ru-RU" dirty="0" smtClean="0"/>
              <a:t> у </a:t>
            </a:r>
            <a:r>
              <a:rPr lang="ru-RU" dirty="0" err="1" smtClean="0"/>
              <a:t>мобільному</a:t>
            </a:r>
            <a:r>
              <a:rPr lang="ru-RU" dirty="0" smtClean="0"/>
              <a:t> </a:t>
            </a:r>
            <a:r>
              <a:rPr lang="ru-RU" dirty="0" err="1" smtClean="0"/>
              <a:t>додатку</a:t>
            </a:r>
            <a:r>
              <a:rPr lang="ru-RU" dirty="0" smtClean="0"/>
              <a:t>, через </a:t>
            </a:r>
            <a:r>
              <a:rPr lang="ru-RU" dirty="0" err="1" smtClean="0"/>
              <a:t>менеджери</a:t>
            </a:r>
            <a:r>
              <a:rPr lang="ru-RU" dirty="0" smtClean="0"/>
              <a:t>, чат-</a:t>
            </a:r>
            <a:r>
              <a:rPr lang="ru-RU" dirty="0" err="1" smtClean="0"/>
              <a:t>боти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, </a:t>
            </a:r>
            <a:r>
              <a:rPr lang="ru-RU" dirty="0" err="1" smtClean="0"/>
              <a:t>зателефонувавши</a:t>
            </a:r>
            <a:r>
              <a:rPr lang="ru-RU" dirty="0" smtClean="0"/>
              <a:t> на </a:t>
            </a:r>
            <a:r>
              <a:rPr lang="ru-RU" dirty="0" err="1" smtClean="0"/>
              <a:t>гарячу</a:t>
            </a:r>
            <a:r>
              <a:rPr lang="ru-RU" dirty="0" smtClean="0"/>
              <a:t> </a:t>
            </a:r>
            <a:r>
              <a:rPr lang="ru-RU" dirty="0" err="1" smtClean="0"/>
              <a:t>лінію</a:t>
            </a:r>
            <a:r>
              <a:rPr lang="ru-RU" dirty="0" smtClean="0"/>
              <a:t>, у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 </a:t>
            </a:r>
            <a:r>
              <a:rPr lang="ru-RU" dirty="0" err="1" smtClean="0"/>
              <a:t>чи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зворотного</a:t>
            </a:r>
            <a:r>
              <a:rPr lang="ru-RU" dirty="0" smtClean="0"/>
              <a:t> </a:t>
            </a:r>
            <a:r>
              <a:rPr lang="ru-RU" dirty="0" err="1" smtClean="0"/>
              <a:t>зв’язку</a:t>
            </a:r>
            <a:r>
              <a:rPr lang="ru-RU" dirty="0" smtClean="0"/>
              <a:t> на </a:t>
            </a:r>
            <a:r>
              <a:rPr lang="ru-RU" dirty="0" err="1" smtClean="0"/>
              <a:t>сайті</a:t>
            </a:r>
            <a:r>
              <a:rPr lang="ru-RU" dirty="0" smtClean="0"/>
              <a:t>. </a:t>
            </a:r>
            <a:r>
              <a:rPr lang="ru-RU" dirty="0" err="1" smtClean="0"/>
              <a:t>Важливо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запропоновані</a:t>
            </a:r>
            <a:r>
              <a:rPr lang="ru-RU" dirty="0" smtClean="0"/>
              <a:t> </a:t>
            </a:r>
            <a:r>
              <a:rPr lang="ru-RU" dirty="0" err="1" smtClean="0"/>
              <a:t>контакти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активними</a:t>
            </a:r>
            <a:r>
              <a:rPr lang="ru-RU" dirty="0" smtClean="0"/>
              <a:t>, і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дійсно</a:t>
            </a:r>
            <a:r>
              <a:rPr lang="ru-RU" dirty="0" smtClean="0"/>
              <a:t> </a:t>
            </a:r>
            <a:r>
              <a:rPr lang="ru-RU" dirty="0" err="1" smtClean="0"/>
              <a:t>міг</a:t>
            </a:r>
            <a:r>
              <a:rPr lang="ru-RU" dirty="0" smtClean="0"/>
              <a:t> будь-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миті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на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dirty="0" err="1" smtClean="0"/>
              <a:t>Зворотний</a:t>
            </a:r>
            <a:r>
              <a:rPr lang="ru-RU" b="1" dirty="0" smtClean="0"/>
              <a:t> </a:t>
            </a:r>
            <a:r>
              <a:rPr lang="ru-RU" b="1" dirty="0" err="1" smtClean="0"/>
              <a:t>зв'язок</a:t>
            </a:r>
            <a:r>
              <a:rPr lang="ru-RU" dirty="0" smtClean="0"/>
              <a:t>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вдосконалювати</a:t>
            </a:r>
            <a:r>
              <a:rPr lang="ru-RU" dirty="0" smtClean="0"/>
              <a:t> </a:t>
            </a:r>
            <a:r>
              <a:rPr lang="ru-RU" dirty="0" err="1" smtClean="0"/>
              <a:t>клієнтоорієнтованість</a:t>
            </a:r>
            <a:r>
              <a:rPr lang="ru-RU" dirty="0" smtClean="0"/>
              <a:t>,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об’єктивно</a:t>
            </a:r>
            <a:r>
              <a:rPr lang="ru-RU" dirty="0" smtClean="0"/>
              <a:t> </a:t>
            </a:r>
            <a:r>
              <a:rPr lang="ru-RU" dirty="0" err="1" smtClean="0"/>
              <a:t>оцінювати</a:t>
            </a:r>
            <a:r>
              <a:rPr lang="ru-RU" dirty="0" smtClean="0"/>
              <a:t> </a:t>
            </a:r>
            <a:r>
              <a:rPr lang="ru-RU" dirty="0" err="1" smtClean="0"/>
              <a:t>досягнутий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та </a:t>
            </a:r>
            <a:r>
              <a:rPr lang="ru-RU" dirty="0" err="1" smtClean="0"/>
              <a:t>наявні</a:t>
            </a:r>
            <a:r>
              <a:rPr lang="ru-RU" dirty="0" smtClean="0"/>
              <a:t> </a:t>
            </a:r>
            <a:r>
              <a:rPr lang="ru-RU" dirty="0" err="1" smtClean="0"/>
              <a:t>недоліки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чути</a:t>
            </a:r>
            <a:r>
              <a:rPr lang="ru-RU" dirty="0" smtClean="0"/>
              <a:t> думку </a:t>
            </a:r>
            <a:r>
              <a:rPr lang="ru-RU" dirty="0" err="1" smtClean="0"/>
              <a:t>безпосереднього</a:t>
            </a:r>
            <a:r>
              <a:rPr lang="ru-RU" dirty="0" smtClean="0"/>
              <a:t> </a:t>
            </a:r>
            <a:r>
              <a:rPr lang="ru-RU" dirty="0" err="1" smtClean="0"/>
              <a:t>користувача</a:t>
            </a:r>
            <a:r>
              <a:rPr lang="ru-RU" dirty="0" smtClean="0"/>
              <a:t> </a:t>
            </a:r>
            <a:r>
              <a:rPr lang="ru-RU" dirty="0" err="1" smtClean="0"/>
              <a:t>наданих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продуктів</a:t>
            </a:r>
            <a:r>
              <a:rPr lang="ru-RU" dirty="0" smtClean="0"/>
              <a:t>,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 В </a:t>
            </a:r>
            <a:r>
              <a:rPr lang="ru-RU" dirty="0" err="1" smtClean="0"/>
              <a:t>нагоді</a:t>
            </a:r>
            <a:r>
              <a:rPr lang="ru-RU" dirty="0" smtClean="0"/>
              <a:t> </a:t>
            </a:r>
            <a:r>
              <a:rPr lang="ru-RU" dirty="0" err="1" smtClean="0"/>
              <a:t>стануть</a:t>
            </a:r>
            <a:r>
              <a:rPr lang="ru-RU" dirty="0" smtClean="0"/>
              <a:t> </a:t>
            </a:r>
            <a:r>
              <a:rPr lang="ru-RU" dirty="0" err="1" smtClean="0"/>
              <a:t>короткі</a:t>
            </a:r>
            <a:r>
              <a:rPr lang="ru-RU" dirty="0" smtClean="0"/>
              <a:t> онлайн-</a:t>
            </a:r>
            <a:r>
              <a:rPr lang="ru-RU" dirty="0" err="1" smtClean="0"/>
              <a:t>опитування</a:t>
            </a:r>
            <a:r>
              <a:rPr lang="ru-RU" dirty="0" smtClean="0"/>
              <a:t>, </a:t>
            </a:r>
            <a:r>
              <a:rPr lang="ru-RU" dirty="0" err="1" smtClean="0"/>
              <a:t>прийом</a:t>
            </a:r>
            <a:r>
              <a:rPr lang="ru-RU" dirty="0" smtClean="0"/>
              <a:t> </a:t>
            </a:r>
            <a:r>
              <a:rPr lang="ru-RU" dirty="0" err="1" smtClean="0"/>
              <a:t>скарг</a:t>
            </a:r>
            <a:r>
              <a:rPr lang="ru-RU" dirty="0" smtClean="0"/>
              <a:t> та </a:t>
            </a:r>
            <a:r>
              <a:rPr lang="ru-RU" dirty="0" err="1" smtClean="0"/>
              <a:t>пропозицій</a:t>
            </a:r>
            <a:r>
              <a:rPr lang="ru-RU" dirty="0" smtClean="0"/>
              <a:t> на </a:t>
            </a:r>
            <a:r>
              <a:rPr lang="ru-RU" dirty="0" err="1" smtClean="0"/>
              <a:t>гарячій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b="1" dirty="0" err="1" smtClean="0"/>
              <a:t>Опрацювання</a:t>
            </a:r>
            <a:r>
              <a:rPr lang="ru-RU" b="1" dirty="0" smtClean="0"/>
              <a:t> негативу</a:t>
            </a:r>
            <a:r>
              <a:rPr lang="ru-RU" dirty="0" smtClean="0"/>
              <a:t>.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клієнтоорієнтованість</a:t>
            </a:r>
            <a:r>
              <a:rPr lang="ru-RU" dirty="0" smtClean="0"/>
              <a:t>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репутації</a:t>
            </a:r>
            <a:r>
              <a:rPr lang="ru-RU" dirty="0" smtClean="0"/>
              <a:t>,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вчасно</a:t>
            </a:r>
            <a:r>
              <a:rPr lang="ru-RU" dirty="0" smtClean="0"/>
              <a:t> </a:t>
            </a:r>
            <a:r>
              <a:rPr lang="ru-RU" dirty="0" err="1" smtClean="0"/>
              <a:t>реагувати</a:t>
            </a:r>
            <a:r>
              <a:rPr lang="ru-RU" dirty="0" smtClean="0"/>
              <a:t> на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та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в </a:t>
            </a:r>
            <a:r>
              <a:rPr lang="ru-RU" dirty="0" err="1" smtClean="0"/>
              <a:t>моменті</a:t>
            </a:r>
            <a:r>
              <a:rPr lang="ru-RU" dirty="0" smtClean="0"/>
              <a:t>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ru-RU" dirty="0" err="1" smtClean="0"/>
              <a:t>конфліктні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4185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691" y="0"/>
            <a:ext cx="11861075" cy="692331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Кроки до </a:t>
            </a:r>
            <a:r>
              <a:rPr lang="ru-RU" sz="3600" b="1" dirty="0" err="1" smtClean="0"/>
              <a:t>побудови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клієнтоцентричної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організації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691" y="796834"/>
            <a:ext cx="11861075" cy="5865223"/>
          </a:xfrm>
        </p:spPr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Аналітичний</a:t>
            </a:r>
            <a:r>
              <a:rPr lang="ru-RU" dirty="0" smtClean="0"/>
              <a:t>: </a:t>
            </a:r>
            <a:r>
              <a:rPr lang="ru-RU" dirty="0" err="1" smtClean="0"/>
              <a:t>дослідити</a:t>
            </a:r>
            <a:r>
              <a:rPr lang="ru-RU" dirty="0" smtClean="0"/>
              <a:t> </a:t>
            </a:r>
            <a:r>
              <a:rPr lang="ru-RU" dirty="0" err="1" smtClean="0"/>
              <a:t>накопичений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клієнтської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споживачами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потенційні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для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2. Дизайн-</a:t>
            </a:r>
            <a:r>
              <a:rPr lang="ru-RU" dirty="0" err="1" smtClean="0"/>
              <a:t>підхід</a:t>
            </a:r>
            <a:r>
              <a:rPr lang="ru-RU" dirty="0" smtClean="0"/>
              <a:t>: </a:t>
            </a:r>
            <a:r>
              <a:rPr lang="ru-RU" dirty="0" err="1" smtClean="0"/>
              <a:t>розробити</a:t>
            </a:r>
            <a:r>
              <a:rPr lang="ru-RU" dirty="0" smtClean="0"/>
              <a:t> </a:t>
            </a:r>
            <a:r>
              <a:rPr lang="ru-RU" dirty="0" err="1" smtClean="0"/>
              <a:t>візію</a:t>
            </a:r>
            <a:r>
              <a:rPr lang="ru-RU" dirty="0" smtClean="0"/>
              <a:t> та </a:t>
            </a:r>
            <a:r>
              <a:rPr lang="ru-RU" dirty="0" err="1" smtClean="0"/>
              <a:t>новий</a:t>
            </a:r>
            <a:r>
              <a:rPr lang="ru-RU" dirty="0" smtClean="0"/>
              <a:t> концепт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 </a:t>
            </a:r>
            <a:r>
              <a:rPr lang="ru-RU" dirty="0" err="1" smtClean="0"/>
              <a:t>споживачам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заручитися</a:t>
            </a:r>
            <a:r>
              <a:rPr lang="ru-RU" dirty="0" smtClean="0"/>
              <a:t> </a:t>
            </a:r>
            <a:r>
              <a:rPr lang="ru-RU" dirty="0" err="1" smtClean="0"/>
              <a:t>підтримкою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у масштабах </a:t>
            </a:r>
            <a:r>
              <a:rPr lang="ru-RU" dirty="0" err="1" smtClean="0"/>
              <a:t>всієї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3. </a:t>
            </a:r>
            <a:r>
              <a:rPr lang="en-US" dirty="0" smtClean="0"/>
              <a:t>Agile-</a:t>
            </a:r>
            <a:r>
              <a:rPr lang="ru-RU" dirty="0" err="1" smtClean="0"/>
              <a:t>підхід</a:t>
            </a:r>
            <a:r>
              <a:rPr lang="ru-RU" dirty="0" smtClean="0"/>
              <a:t>: </a:t>
            </a:r>
            <a:r>
              <a:rPr lang="ru-RU" dirty="0" err="1" smtClean="0"/>
              <a:t>розпочати</a:t>
            </a:r>
            <a:r>
              <a:rPr lang="ru-RU" dirty="0" smtClean="0"/>
              <a:t> з </a:t>
            </a:r>
            <a:r>
              <a:rPr lang="ru-RU" dirty="0" err="1" smtClean="0"/>
              <a:t>чогось</a:t>
            </a:r>
            <a:r>
              <a:rPr lang="ru-RU" dirty="0" smtClean="0"/>
              <a:t> малого і </a:t>
            </a:r>
            <a:r>
              <a:rPr lang="ru-RU" dirty="0" err="1" smtClean="0"/>
              <a:t>потім</a:t>
            </a:r>
            <a:r>
              <a:rPr lang="ru-RU" dirty="0" smtClean="0"/>
              <a:t>, досягнувши перших </a:t>
            </a:r>
            <a:r>
              <a:rPr lang="ru-RU" dirty="0" err="1" smtClean="0"/>
              <a:t>успіхів</a:t>
            </a:r>
            <a:r>
              <a:rPr lang="ru-RU" dirty="0" smtClean="0"/>
              <a:t>, </a:t>
            </a:r>
            <a:r>
              <a:rPr lang="ru-RU" dirty="0" err="1" smtClean="0"/>
              <a:t>масштабувати</a:t>
            </a:r>
            <a:r>
              <a:rPr lang="ru-RU" dirty="0" smtClean="0"/>
              <a:t> </a:t>
            </a:r>
            <a:r>
              <a:rPr lang="ru-RU" dirty="0" err="1" smtClean="0"/>
              <a:t>ініціативу</a:t>
            </a:r>
            <a:r>
              <a:rPr lang="ru-RU" dirty="0" smtClean="0"/>
              <a:t> на всю </a:t>
            </a:r>
            <a:r>
              <a:rPr lang="ru-RU" dirty="0" err="1" smtClean="0"/>
              <a:t>організацію</a:t>
            </a:r>
            <a:r>
              <a:rPr lang="ru-RU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0447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9048"/>
            <a:ext cx="119002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Дослідження</a:t>
            </a:r>
            <a:r>
              <a:rPr lang="ru-RU" b="1" dirty="0" smtClean="0"/>
              <a:t> </a:t>
            </a:r>
            <a:r>
              <a:rPr lang="ru-RU" b="1" dirty="0" err="1" smtClean="0"/>
              <a:t>місії</a:t>
            </a:r>
            <a:r>
              <a:rPr lang="ru-RU" b="1" dirty="0" smtClean="0"/>
              <a:t>, </a:t>
            </a:r>
            <a:r>
              <a:rPr lang="ru-RU" b="1" dirty="0" err="1" smtClean="0"/>
              <a:t>візії</a:t>
            </a:r>
            <a:r>
              <a:rPr lang="ru-RU" b="1" dirty="0" smtClean="0"/>
              <a:t> та </a:t>
            </a:r>
            <a:r>
              <a:rPr lang="ru-RU" b="1" dirty="0" err="1" smtClean="0"/>
              <a:t>цінностей</a:t>
            </a:r>
            <a:r>
              <a:rPr lang="ru-RU" b="1" dirty="0" smtClean="0"/>
              <a:t> </a:t>
            </a:r>
            <a:r>
              <a:rPr lang="ru-RU" b="1" dirty="0" err="1" smtClean="0"/>
              <a:t>організації</a:t>
            </a:r>
            <a:r>
              <a:rPr lang="ru-RU" b="1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перевірка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не </a:t>
            </a:r>
            <a:r>
              <a:rPr lang="ru-RU" dirty="0" err="1" smtClean="0"/>
              <a:t>суперечать</a:t>
            </a:r>
            <a:r>
              <a:rPr lang="ru-RU" dirty="0" smtClean="0"/>
              <a:t> вони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  <a:r>
              <a:rPr lang="ru-RU" dirty="0" err="1" smtClean="0"/>
              <a:t>клієнтоцентричності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у </a:t>
            </a:r>
            <a:r>
              <a:rPr lang="ru-RU" dirty="0" err="1" smtClean="0"/>
              <a:t>фокусі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прибутки</a:t>
            </a:r>
            <a:r>
              <a:rPr lang="ru-RU" dirty="0" smtClean="0"/>
              <a:t>, то </a:t>
            </a:r>
            <a:r>
              <a:rPr lang="ru-RU" dirty="0" err="1" smtClean="0"/>
              <a:t>спроба</a:t>
            </a:r>
            <a:r>
              <a:rPr lang="ru-RU" dirty="0" smtClean="0"/>
              <a:t> </a:t>
            </a:r>
            <a:r>
              <a:rPr lang="ru-RU" dirty="0" err="1" smtClean="0"/>
              <a:t>поставити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 в центр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викликати</a:t>
            </a:r>
            <a:r>
              <a:rPr lang="ru-RU" dirty="0" smtClean="0"/>
              <a:t> </a:t>
            </a:r>
            <a:r>
              <a:rPr lang="ru-RU" dirty="0" err="1" smtClean="0"/>
              <a:t>нерозуміння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і </a:t>
            </a:r>
            <a:r>
              <a:rPr lang="ru-RU" dirty="0" err="1" smtClean="0"/>
              <a:t>протиріччя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наявними</a:t>
            </a:r>
            <a:r>
              <a:rPr lang="ru-RU" dirty="0" smtClean="0"/>
              <a:t> та </a:t>
            </a:r>
            <a:r>
              <a:rPr lang="ru-RU" dirty="0" err="1" smtClean="0"/>
              <a:t>новими</a:t>
            </a:r>
            <a:r>
              <a:rPr lang="ru-RU" dirty="0" smtClean="0"/>
              <a:t> правилами </a:t>
            </a:r>
            <a:r>
              <a:rPr lang="ru-RU" dirty="0" err="1" smtClean="0"/>
              <a:t>поведінки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Вивчення</a:t>
            </a:r>
            <a:r>
              <a:rPr lang="ru-RU" b="1" dirty="0" smtClean="0"/>
              <a:t> потреб </a:t>
            </a:r>
            <a:r>
              <a:rPr lang="ru-RU" b="1" dirty="0" err="1" smtClean="0"/>
              <a:t>споживачів</a:t>
            </a:r>
            <a:r>
              <a:rPr lang="ru-RU" dirty="0" smtClean="0"/>
              <a:t>. 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згаданої</a:t>
            </a:r>
            <a:r>
              <a:rPr lang="ru-RU" dirty="0" smtClean="0"/>
              <a:t> </a:t>
            </a:r>
            <a:r>
              <a:rPr lang="ru-RU" dirty="0" err="1" smtClean="0"/>
              <a:t>аналітики</a:t>
            </a:r>
            <a:r>
              <a:rPr lang="ru-RU" dirty="0" smtClean="0"/>
              <a:t>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скористатися</a:t>
            </a:r>
            <a:r>
              <a:rPr lang="ru-RU" dirty="0" smtClean="0"/>
              <a:t> </a:t>
            </a:r>
            <a:r>
              <a:rPr lang="ru-RU" dirty="0" err="1" smtClean="0"/>
              <a:t>даними</a:t>
            </a:r>
            <a:r>
              <a:rPr lang="ru-RU" dirty="0" smtClean="0"/>
              <a:t> з </a:t>
            </a:r>
            <a:r>
              <a:rPr lang="en-US" dirty="0" smtClean="0"/>
              <a:t>CRM-</a:t>
            </a:r>
            <a:r>
              <a:rPr lang="ru-RU" dirty="0" err="1" smtClean="0"/>
              <a:t>системи</a:t>
            </a:r>
            <a:r>
              <a:rPr lang="ru-RU" dirty="0" smtClean="0"/>
              <a:t>, провести </a:t>
            </a:r>
            <a:r>
              <a:rPr lang="ru-RU" dirty="0" err="1" smtClean="0"/>
              <a:t>опитування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зібрати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, а за потреби </a:t>
            </a:r>
            <a:r>
              <a:rPr lang="ru-RU" dirty="0" err="1" smtClean="0"/>
              <a:t>проінтерв’ювати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корисним</a:t>
            </a:r>
            <a:r>
              <a:rPr lang="ru-RU" dirty="0" smtClean="0"/>
              <a:t> є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профілів</a:t>
            </a:r>
            <a:r>
              <a:rPr lang="ru-RU" dirty="0" smtClean="0"/>
              <a:t> («персон») </a:t>
            </a:r>
            <a:r>
              <a:rPr lang="ru-RU" dirty="0" err="1" smtClean="0"/>
              <a:t>споживачів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як </a:t>
            </a:r>
            <a:r>
              <a:rPr lang="ru-RU" dirty="0" err="1" smtClean="0"/>
              <a:t>демографічні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, так і </a:t>
            </a:r>
            <a:r>
              <a:rPr lang="ru-RU" dirty="0" err="1" smtClean="0"/>
              <a:t>опис</a:t>
            </a:r>
            <a:r>
              <a:rPr lang="ru-RU" dirty="0" smtClean="0"/>
              <a:t> </a:t>
            </a:r>
            <a:r>
              <a:rPr lang="ru-RU" dirty="0" err="1" smtClean="0"/>
              <a:t>купівельної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інтереси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працівників</a:t>
            </a:r>
            <a:r>
              <a:rPr lang="ru-RU" dirty="0" smtClean="0"/>
              <a:t>. </a:t>
            </a:r>
            <a:r>
              <a:rPr lang="ru-RU" dirty="0" err="1" smtClean="0"/>
              <a:t>Почати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з простого </a:t>
            </a:r>
            <a:r>
              <a:rPr lang="ru-RU" dirty="0" err="1" smtClean="0"/>
              <a:t>кроку</a:t>
            </a:r>
            <a:r>
              <a:rPr lang="ru-RU" dirty="0" smtClean="0"/>
              <a:t>: </a:t>
            </a:r>
            <a:r>
              <a:rPr lang="ru-RU" dirty="0" err="1" smtClean="0"/>
              <a:t>заохочувати</a:t>
            </a:r>
            <a:r>
              <a:rPr lang="ru-RU" dirty="0" smtClean="0"/>
              <a:t> людей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запитувати</a:t>
            </a:r>
            <a:r>
              <a:rPr lang="ru-RU" dirty="0" smtClean="0"/>
              <a:t> себе: як те, </a:t>
            </a:r>
            <a:r>
              <a:rPr lang="ru-RU" dirty="0" err="1" smtClean="0"/>
              <a:t>що</a:t>
            </a:r>
            <a:r>
              <a:rPr lang="ru-RU" dirty="0" smtClean="0"/>
              <a:t> я </a:t>
            </a:r>
            <a:r>
              <a:rPr lang="ru-RU" dirty="0" err="1" smtClean="0"/>
              <a:t>роблю</a:t>
            </a:r>
            <a:r>
              <a:rPr lang="ru-RU" dirty="0" smtClean="0"/>
              <a:t>, </a:t>
            </a:r>
            <a:r>
              <a:rPr lang="ru-RU" dirty="0" err="1" smtClean="0"/>
              <a:t>вплине</a:t>
            </a:r>
            <a:r>
              <a:rPr lang="ru-RU" dirty="0" smtClean="0"/>
              <a:t> на наших </a:t>
            </a:r>
            <a:r>
              <a:rPr lang="ru-RU" dirty="0" err="1" smtClean="0"/>
              <a:t>клієнтів</a:t>
            </a:r>
            <a:r>
              <a:rPr lang="ru-RU" dirty="0" smtClean="0"/>
              <a:t>?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покращить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їхній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?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корисно</a:t>
            </a:r>
            <a:r>
              <a:rPr lang="ru-RU" dirty="0" smtClean="0"/>
              <a:t> </a:t>
            </a:r>
            <a:r>
              <a:rPr lang="ru-RU" dirty="0" err="1" smtClean="0"/>
              <a:t>наводити</a:t>
            </a:r>
            <a:r>
              <a:rPr lang="ru-RU" dirty="0" smtClean="0"/>
              <a:t> </a:t>
            </a:r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сильною </a:t>
            </a:r>
            <a:r>
              <a:rPr lang="ru-RU" dirty="0" err="1" smtClean="0"/>
              <a:t>клієнтоцентричною</a:t>
            </a:r>
            <a:r>
              <a:rPr lang="ru-RU" dirty="0" smtClean="0"/>
              <a:t> культурою.</a:t>
            </a:r>
          </a:p>
          <a:p>
            <a:r>
              <a:rPr lang="ru-RU" b="1" dirty="0" smtClean="0"/>
              <a:t>Перегляд </a:t>
            </a:r>
            <a:r>
              <a:rPr lang="ru-RU" b="1" dirty="0" err="1" smtClean="0"/>
              <a:t>організаційних</a:t>
            </a:r>
            <a:r>
              <a:rPr lang="ru-RU" b="1" dirty="0" smtClean="0"/>
              <a:t> </a:t>
            </a:r>
            <a:r>
              <a:rPr lang="ru-RU" b="1" dirty="0" err="1" smtClean="0"/>
              <a:t>процесів</a:t>
            </a:r>
            <a:r>
              <a:rPr lang="ru-RU" b="1" dirty="0" smtClean="0"/>
              <a:t> і </a:t>
            </a:r>
            <a:r>
              <a:rPr lang="ru-RU" b="1" dirty="0" err="1" smtClean="0"/>
              <a:t>додавання</a:t>
            </a:r>
            <a:r>
              <a:rPr lang="ru-RU" b="1" dirty="0" smtClean="0"/>
              <a:t> </a:t>
            </a:r>
            <a:r>
              <a:rPr lang="ru-RU" b="1" dirty="0" err="1" smtClean="0"/>
              <a:t>елементів</a:t>
            </a:r>
            <a:r>
              <a:rPr lang="ru-RU" b="1" dirty="0" smtClean="0"/>
              <a:t> </a:t>
            </a:r>
            <a:r>
              <a:rPr lang="ru-RU" b="1" dirty="0" err="1" smtClean="0"/>
              <a:t>клієнтоцентричності</a:t>
            </a:r>
            <a:r>
              <a:rPr lang="ru-RU" dirty="0" smtClean="0"/>
              <a:t>.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з </a:t>
            </a:r>
            <a:r>
              <a:rPr lang="ru-RU" dirty="0" err="1" smtClean="0"/>
              <a:t>позиції</a:t>
            </a:r>
            <a:r>
              <a:rPr lang="ru-RU" dirty="0" smtClean="0"/>
              <a:t>: як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досвід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?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дасть</a:t>
            </a:r>
            <a:r>
              <a:rPr lang="ru-RU" dirty="0" smtClean="0"/>
              <a:t>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того, як </a:t>
            </a:r>
            <a:r>
              <a:rPr lang="ru-RU" dirty="0" err="1" smtClean="0"/>
              <a:t>покращити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853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err="1" smtClean="0">
                <a:effectLst/>
              </a:rPr>
              <a:t>Орієнтація</a:t>
            </a:r>
            <a:r>
              <a:rPr lang="ru-RU" sz="2200" b="1" dirty="0" smtClean="0">
                <a:effectLst/>
              </a:rPr>
              <a:t> на продаж — </a:t>
            </a:r>
            <a:r>
              <a:rPr lang="ru-RU" sz="2200" dirty="0" err="1" smtClean="0">
                <a:effectLst/>
              </a:rPr>
              <a:t>це</a:t>
            </a:r>
            <a:r>
              <a:rPr lang="ru-RU" sz="2200" dirty="0" smtClean="0">
                <a:effectLst/>
              </a:rPr>
              <a:t>  </a:t>
            </a:r>
            <a:r>
              <a:rPr lang="ru-RU" sz="2200" dirty="0" err="1" smtClean="0"/>
              <a:t>бізнес</a:t>
            </a:r>
            <a:r>
              <a:rPr lang="ru-RU" sz="2200" dirty="0" smtClean="0"/>
              <a:t>-модель, </a:t>
            </a:r>
            <a:r>
              <a:rPr lang="ru-RU" sz="2200" dirty="0" err="1" smtClean="0"/>
              <a:t>зосереджена</a:t>
            </a:r>
            <a:r>
              <a:rPr lang="ru-RU" sz="2200" dirty="0" smtClean="0"/>
              <a:t> на </a:t>
            </a:r>
            <a:r>
              <a:rPr lang="ru-RU" sz="2200" dirty="0" err="1" smtClean="0"/>
              <a:t>максимізації</a:t>
            </a:r>
            <a:r>
              <a:rPr lang="ru-RU" sz="2200" dirty="0" smtClean="0"/>
              <a:t> </a:t>
            </a:r>
            <a:r>
              <a:rPr lang="ru-RU" sz="2200" dirty="0" err="1" smtClean="0"/>
              <a:t>обсягів</a:t>
            </a:r>
            <a:r>
              <a:rPr lang="ru-RU" sz="2200" dirty="0" smtClean="0"/>
              <a:t> </a:t>
            </a:r>
            <a:r>
              <a:rPr lang="ru-RU" sz="2200" dirty="0" err="1" smtClean="0"/>
              <a:t>збуту</a:t>
            </a:r>
            <a:r>
              <a:rPr lang="ru-RU" sz="2200" dirty="0" smtClean="0"/>
              <a:t> через </a:t>
            </a:r>
            <a:r>
              <a:rPr lang="ru-RU" sz="2200" dirty="0" err="1" smtClean="0"/>
              <a:t>агресивні</a:t>
            </a:r>
            <a:r>
              <a:rPr lang="ru-RU" sz="2200" dirty="0" smtClean="0"/>
              <a:t> </a:t>
            </a:r>
            <a:r>
              <a:rPr lang="ru-RU" sz="2200" dirty="0" err="1" smtClean="0"/>
              <a:t>методи</a:t>
            </a:r>
            <a:r>
              <a:rPr lang="ru-RU" sz="2200" dirty="0" smtClean="0"/>
              <a:t>, рекламу та </a:t>
            </a:r>
            <a:r>
              <a:rPr lang="ru-RU" sz="2200" dirty="0" err="1" smtClean="0"/>
              <a:t>просування</a:t>
            </a:r>
            <a:r>
              <a:rPr lang="ru-RU" sz="2200" dirty="0" smtClean="0"/>
              <a:t>, часто без </a:t>
            </a:r>
            <a:r>
              <a:rPr lang="ru-RU" sz="2200" dirty="0" err="1" smtClean="0"/>
              <a:t>урахування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реальних</a:t>
            </a:r>
            <a:r>
              <a:rPr lang="ru-RU" sz="2200" dirty="0" smtClean="0"/>
              <a:t> потреб </a:t>
            </a:r>
            <a:r>
              <a:rPr lang="ru-RU" sz="2200" dirty="0" err="1" smtClean="0"/>
              <a:t>клієнта</a:t>
            </a:r>
            <a:r>
              <a:rPr lang="ru-RU" sz="2200" dirty="0" smtClean="0"/>
              <a:t>. </a:t>
            </a:r>
            <a:r>
              <a:rPr lang="ru-RU" sz="2200" dirty="0" err="1" smtClean="0"/>
              <a:t>Основна</a:t>
            </a:r>
            <a:r>
              <a:rPr lang="ru-RU" sz="2200" dirty="0" smtClean="0"/>
              <a:t> мета — «</a:t>
            </a:r>
            <a:r>
              <a:rPr lang="ru-RU" sz="2200" dirty="0" err="1" smtClean="0"/>
              <a:t>продати</a:t>
            </a:r>
            <a:r>
              <a:rPr lang="ru-RU" sz="2200" dirty="0" smtClean="0"/>
              <a:t> те,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вироблено</a:t>
            </a:r>
            <a:r>
              <a:rPr lang="ru-RU" sz="2200" dirty="0" smtClean="0"/>
              <a:t>», </a:t>
            </a:r>
            <a:r>
              <a:rPr lang="ru-RU" sz="2200" dirty="0" err="1" smtClean="0"/>
              <a:t>використовуючи</a:t>
            </a:r>
            <a:r>
              <a:rPr lang="ru-RU" sz="2200" dirty="0" smtClean="0"/>
              <a:t> </a:t>
            </a:r>
            <a:r>
              <a:rPr lang="ru-RU" sz="2200" dirty="0" err="1" smtClean="0"/>
              <a:t>швидкі</a:t>
            </a:r>
            <a:r>
              <a:rPr lang="ru-RU" sz="2200" dirty="0" smtClean="0"/>
              <a:t> </a:t>
            </a:r>
            <a:r>
              <a:rPr lang="ru-RU" sz="2200" dirty="0" err="1" smtClean="0"/>
              <a:t>транзакції</a:t>
            </a:r>
            <a:r>
              <a:rPr lang="ru-RU" sz="2200" dirty="0" smtClean="0"/>
              <a:t>. </a:t>
            </a:r>
            <a:r>
              <a:rPr lang="ru-RU" sz="2200" dirty="0" err="1" smtClean="0"/>
              <a:t>Цей</a:t>
            </a:r>
            <a:r>
              <a:rPr lang="ru-RU" sz="2200" dirty="0" smtClean="0"/>
              <a:t> </a:t>
            </a:r>
            <a:r>
              <a:rPr lang="ru-RU" sz="2200" dirty="0" err="1" smtClean="0"/>
              <a:t>підхід</a:t>
            </a:r>
            <a:r>
              <a:rPr lang="ru-RU" sz="2200" dirty="0" smtClean="0"/>
              <a:t> </a:t>
            </a:r>
            <a:r>
              <a:rPr lang="ru-RU" sz="2200" dirty="0" err="1" smtClean="0"/>
              <a:t>ефективний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товарів</a:t>
            </a:r>
            <a:r>
              <a:rPr lang="ru-RU" sz="2200" dirty="0" smtClean="0"/>
              <a:t> </a:t>
            </a:r>
            <a:r>
              <a:rPr lang="ru-RU" sz="2200" dirty="0" err="1" smtClean="0"/>
              <a:t>пасивного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попиту</a:t>
            </a:r>
            <a:r>
              <a:rPr lang="ru-RU" sz="2200" dirty="0" smtClean="0"/>
              <a:t>, але </a:t>
            </a:r>
            <a:r>
              <a:rPr lang="ru-RU" sz="2200" dirty="0" err="1" smtClean="0"/>
              <a:t>вимагає</a:t>
            </a:r>
            <a:r>
              <a:rPr lang="ru-RU" sz="2200" dirty="0" smtClean="0"/>
              <a:t> </a:t>
            </a:r>
            <a:r>
              <a:rPr lang="ru-RU" sz="2200" dirty="0" err="1" smtClean="0"/>
              <a:t>значних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зусиль</a:t>
            </a:r>
            <a:r>
              <a:rPr lang="ru-RU" sz="2200" dirty="0" smtClean="0"/>
              <a:t> </a:t>
            </a:r>
            <a:r>
              <a:rPr lang="ru-RU" sz="2200" dirty="0" err="1" smtClean="0"/>
              <a:t>від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відділу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продажів</a:t>
            </a:r>
            <a:r>
              <a:rPr lang="ru-RU" sz="2200" dirty="0" smtClean="0"/>
              <a:t>.</a:t>
            </a:r>
          </a:p>
          <a:p>
            <a:r>
              <a:rPr lang="ru-RU" sz="2200" b="1" dirty="0" smtClean="0"/>
              <a:t>Фокус на продуктах</a:t>
            </a:r>
            <a:r>
              <a:rPr lang="ru-RU" sz="2200" dirty="0" smtClean="0"/>
              <a:t>: </a:t>
            </a:r>
            <a:r>
              <a:rPr lang="ru-RU" sz="2200" dirty="0" err="1" smtClean="0"/>
              <a:t>Компанія</a:t>
            </a:r>
            <a:r>
              <a:rPr lang="ru-RU" sz="2200" dirty="0" smtClean="0"/>
              <a:t> </a:t>
            </a:r>
            <a:r>
              <a:rPr lang="ru-RU" sz="2200" dirty="0" err="1" smtClean="0"/>
              <a:t>виробляє</a:t>
            </a:r>
            <a:r>
              <a:rPr lang="ru-RU" sz="2200" dirty="0" smtClean="0"/>
              <a:t> товар, а </a:t>
            </a:r>
            <a:r>
              <a:rPr lang="ru-RU" sz="2200" dirty="0" err="1" smtClean="0"/>
              <a:t>потім</a:t>
            </a:r>
            <a:r>
              <a:rPr lang="ru-RU" sz="2200" dirty="0" smtClean="0"/>
              <a:t> </a:t>
            </a:r>
            <a:r>
              <a:rPr lang="ru-RU" sz="2200" dirty="0" err="1" smtClean="0"/>
              <a:t>шукає</a:t>
            </a:r>
            <a:r>
              <a:rPr lang="ru-RU" sz="2200" dirty="0" smtClean="0"/>
              <a:t> </a:t>
            </a:r>
            <a:r>
              <a:rPr lang="ru-RU" sz="2200" dirty="0" err="1" smtClean="0"/>
              <a:t>способи</a:t>
            </a:r>
            <a:r>
              <a:rPr lang="ru-RU" sz="2200" dirty="0" smtClean="0"/>
              <a:t> </a:t>
            </a:r>
            <a:r>
              <a:rPr lang="ru-RU" sz="2200" dirty="0" err="1" smtClean="0"/>
              <a:t>його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продати</a:t>
            </a:r>
            <a:r>
              <a:rPr lang="ru-RU" sz="2200" dirty="0" smtClean="0"/>
              <a:t>.</a:t>
            </a:r>
          </a:p>
          <a:p>
            <a:r>
              <a:rPr lang="ru-RU" sz="2200" b="1" dirty="0" err="1" smtClean="0"/>
              <a:t>Агресивний</a:t>
            </a:r>
            <a:r>
              <a:rPr lang="ru-RU" sz="2200" b="1" dirty="0" smtClean="0"/>
              <a:t> маркетинг</a:t>
            </a:r>
            <a:r>
              <a:rPr lang="ru-RU" sz="2200" dirty="0" smtClean="0"/>
              <a:t>: </a:t>
            </a:r>
            <a:r>
              <a:rPr lang="ru-RU" sz="2200" dirty="0" err="1" smtClean="0"/>
              <a:t>Використання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прямих</a:t>
            </a:r>
            <a:r>
              <a:rPr lang="ru-RU" sz="2200" dirty="0" smtClean="0"/>
              <a:t> </a:t>
            </a:r>
            <a:r>
              <a:rPr lang="ru-RU" sz="2200" dirty="0" err="1" smtClean="0"/>
              <a:t>продажів</a:t>
            </a:r>
            <a:r>
              <a:rPr lang="ru-RU" sz="2200" dirty="0" smtClean="0"/>
              <a:t>, </a:t>
            </a:r>
            <a:r>
              <a:rPr lang="ru-RU" sz="2200" dirty="0" err="1" smtClean="0"/>
              <a:t>акцій</a:t>
            </a:r>
            <a:r>
              <a:rPr lang="ru-RU" sz="2200" dirty="0" smtClean="0"/>
              <a:t> та </a:t>
            </a:r>
            <a:r>
              <a:rPr lang="ru-RU" sz="2200" dirty="0" err="1" smtClean="0"/>
              <a:t>знижок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швидкого</a:t>
            </a:r>
            <a:r>
              <a:rPr lang="ru-RU" sz="2200" dirty="0" smtClean="0"/>
              <a:t> </a:t>
            </a:r>
            <a:r>
              <a:rPr lang="ru-RU" sz="2200" dirty="0" err="1" smtClean="0"/>
              <a:t>стимулювання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попиту</a:t>
            </a:r>
            <a:r>
              <a:rPr lang="ru-RU" sz="2200" dirty="0" smtClean="0"/>
              <a:t>.</a:t>
            </a:r>
          </a:p>
          <a:p>
            <a:r>
              <a:rPr lang="ru-RU" sz="2200" b="1" dirty="0" err="1" smtClean="0"/>
              <a:t>Швидкі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транзакції</a:t>
            </a:r>
            <a:r>
              <a:rPr lang="ru-RU" sz="2200" dirty="0" smtClean="0"/>
              <a:t>: Мета — </a:t>
            </a:r>
            <a:r>
              <a:rPr lang="ru-RU" sz="2200" dirty="0" err="1" smtClean="0"/>
              <a:t>закрити</a:t>
            </a:r>
            <a:r>
              <a:rPr lang="ru-RU" sz="2200" dirty="0" smtClean="0"/>
              <a:t> угоду тут і зараз.</a:t>
            </a:r>
          </a:p>
          <a:p>
            <a:r>
              <a:rPr lang="ru-RU" sz="2200" b="1" dirty="0" err="1" smtClean="0"/>
              <a:t>Техніки</a:t>
            </a:r>
            <a:r>
              <a:rPr lang="ru-RU" sz="2200" b="1" dirty="0" smtClean="0"/>
              <a:t>: </a:t>
            </a:r>
            <a:r>
              <a:rPr lang="ru-RU" sz="2200" dirty="0" err="1" smtClean="0"/>
              <a:t>Охоплює</a:t>
            </a:r>
            <a:r>
              <a:rPr lang="ru-RU" sz="2200" dirty="0" smtClean="0"/>
              <a:t> </a:t>
            </a:r>
            <a:r>
              <a:rPr lang="ru-RU" sz="2200" dirty="0" err="1" smtClean="0"/>
              <a:t>повний</a:t>
            </a:r>
            <a:r>
              <a:rPr lang="ru-RU" sz="2200" dirty="0" smtClean="0"/>
              <a:t> цикл — </a:t>
            </a:r>
            <a:r>
              <a:rPr lang="ru-RU" sz="2200" dirty="0" err="1" smtClean="0"/>
              <a:t>від</a:t>
            </a:r>
            <a:r>
              <a:rPr lang="ru-RU" sz="2200" dirty="0" smtClean="0"/>
              <a:t> </a:t>
            </a:r>
            <a:r>
              <a:rPr lang="ru-RU" sz="2200" dirty="0" err="1" smtClean="0"/>
              <a:t>знайомства</a:t>
            </a:r>
            <a:r>
              <a:rPr lang="ru-RU" sz="2200" dirty="0" smtClean="0"/>
              <a:t> до </a:t>
            </a:r>
            <a:r>
              <a:rPr lang="ru-RU" sz="2200" dirty="0" err="1" smtClean="0"/>
              <a:t>укладення</a:t>
            </a:r>
            <a:r>
              <a:rPr lang="ru-RU" sz="2200" dirty="0" smtClean="0"/>
              <a:t> угоди. </a:t>
            </a:r>
          </a:p>
          <a:p>
            <a:r>
              <a:rPr lang="ru-RU" sz="2200" b="1" dirty="0" err="1" smtClean="0"/>
              <a:t>Принципи</a:t>
            </a:r>
            <a:r>
              <a:rPr lang="ru-RU" sz="2200" b="1" dirty="0" smtClean="0"/>
              <a:t> та </a:t>
            </a:r>
            <a:r>
              <a:rPr lang="ru-RU" sz="2200" b="1" dirty="0" err="1" smtClean="0"/>
              <a:t>методи</a:t>
            </a:r>
            <a:endParaRPr lang="ru-RU" sz="2200" b="1" dirty="0" smtClean="0"/>
          </a:p>
          <a:p>
            <a:r>
              <a:rPr lang="ru-RU" sz="2200" dirty="0" smtClean="0"/>
              <a:t>    </a:t>
            </a:r>
            <a:r>
              <a:rPr lang="ru-RU" sz="2200" b="1" dirty="0" err="1" smtClean="0"/>
              <a:t>Активний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підхід</a:t>
            </a:r>
            <a:r>
              <a:rPr lang="ru-RU" sz="2200" b="1" dirty="0" smtClean="0"/>
              <a:t>: </a:t>
            </a:r>
            <a:r>
              <a:rPr lang="ru-RU" sz="2200" dirty="0" err="1" smtClean="0"/>
              <a:t>Продавці</a:t>
            </a:r>
            <a:r>
              <a:rPr lang="ru-RU" sz="2200" dirty="0" smtClean="0"/>
              <a:t> активно </a:t>
            </a:r>
            <a:r>
              <a:rPr lang="ru-RU" sz="2200" dirty="0" err="1" smtClean="0"/>
              <a:t>шукають</a:t>
            </a:r>
            <a:r>
              <a:rPr lang="ru-RU" sz="2200" dirty="0" smtClean="0"/>
              <a:t> </a:t>
            </a:r>
            <a:r>
              <a:rPr lang="ru-RU" sz="2200" dirty="0" err="1" smtClean="0"/>
              <a:t>клієнтів</a:t>
            </a:r>
            <a:r>
              <a:rPr lang="ru-RU" sz="2200" dirty="0" smtClean="0"/>
              <a:t> і </a:t>
            </a:r>
            <a:r>
              <a:rPr lang="ru-RU" sz="2200" dirty="0" err="1" smtClean="0"/>
              <a:t>пропонують</a:t>
            </a:r>
            <a:r>
              <a:rPr lang="ru-RU" sz="2200" dirty="0" smtClean="0"/>
              <a:t> товар, а не </a:t>
            </a:r>
            <a:r>
              <a:rPr lang="ru-RU" sz="2200" dirty="0" err="1" smtClean="0"/>
              <a:t>чекають</a:t>
            </a:r>
            <a:r>
              <a:rPr lang="ru-RU" sz="2200" dirty="0" smtClean="0"/>
              <a:t> на запит.</a:t>
            </a:r>
          </a:p>
          <a:p>
            <a:r>
              <a:rPr lang="ru-RU" sz="2200" b="1" dirty="0" smtClean="0"/>
              <a:t>    «Робота в </a:t>
            </a:r>
            <a:r>
              <a:rPr lang="ru-RU" sz="2200" b="1" dirty="0" err="1" smtClean="0"/>
              <a:t>полі</a:t>
            </a:r>
            <a:r>
              <a:rPr lang="ru-RU" sz="2200" b="1" dirty="0" smtClean="0"/>
              <a:t>»: </a:t>
            </a:r>
            <a:r>
              <a:rPr lang="ru-RU" sz="2200" dirty="0" err="1" smtClean="0"/>
              <a:t>Постійна</a:t>
            </a:r>
            <a:r>
              <a:rPr lang="ru-RU" sz="2200" dirty="0" smtClean="0"/>
              <a:t> </a:t>
            </a:r>
            <a:r>
              <a:rPr lang="ru-RU" sz="2200" dirty="0" err="1" smtClean="0"/>
              <a:t>взаємодія</a:t>
            </a:r>
            <a:r>
              <a:rPr lang="ru-RU" sz="2200" dirty="0" smtClean="0"/>
              <a:t> з ринком та </a:t>
            </a:r>
            <a:r>
              <a:rPr lang="ru-RU" sz="2200" dirty="0" err="1" smtClean="0"/>
              <a:t>клієнтами</a:t>
            </a:r>
            <a:r>
              <a:rPr lang="ru-RU" sz="2200" dirty="0" smtClean="0"/>
              <a:t>.</a:t>
            </a:r>
          </a:p>
          <a:p>
            <a:r>
              <a:rPr lang="ru-RU" sz="2200" dirty="0" smtClean="0"/>
              <a:t>    </a:t>
            </a:r>
            <a:r>
              <a:rPr lang="ru-RU" sz="2200" b="1" dirty="0" smtClean="0"/>
              <a:t>Робота з </a:t>
            </a:r>
            <a:r>
              <a:rPr lang="ru-RU" sz="2200" b="1" dirty="0" err="1" smtClean="0"/>
              <a:t>запереченнями</a:t>
            </a:r>
            <a:r>
              <a:rPr lang="ru-RU" sz="2200" dirty="0" smtClean="0"/>
              <a:t>: </a:t>
            </a:r>
            <a:r>
              <a:rPr lang="ru-RU" sz="2200" dirty="0" err="1" smtClean="0"/>
              <a:t>Здатність</a:t>
            </a:r>
            <a:r>
              <a:rPr lang="ru-RU" sz="2200" dirty="0" smtClean="0"/>
              <a:t> </a:t>
            </a:r>
            <a:r>
              <a:rPr lang="ru-RU" sz="2200" dirty="0" err="1" smtClean="0"/>
              <a:t>переконувати</a:t>
            </a:r>
            <a:r>
              <a:rPr lang="ru-RU" sz="2200" dirty="0" smtClean="0"/>
              <a:t> та </a:t>
            </a:r>
            <a:r>
              <a:rPr lang="ru-RU" sz="2200" dirty="0" err="1" smtClean="0"/>
              <a:t>долати</a:t>
            </a:r>
            <a:r>
              <a:rPr lang="ru-RU" sz="2200" dirty="0" smtClean="0"/>
              <a:t> </a:t>
            </a:r>
            <a:r>
              <a:rPr lang="ru-RU" sz="2200" dirty="0" err="1" smtClean="0"/>
              <a:t>відмови</a:t>
            </a:r>
            <a:r>
              <a:rPr lang="ru-RU" sz="2200" dirty="0" smtClean="0"/>
              <a:t>.</a:t>
            </a:r>
          </a:p>
          <a:p>
            <a:r>
              <a:rPr lang="ru-RU" sz="2200" dirty="0" smtClean="0"/>
              <a:t>    </a:t>
            </a:r>
            <a:r>
              <a:rPr lang="ru-RU" sz="2200" b="1" dirty="0" err="1" smtClean="0"/>
              <a:t>Знання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конкурентів</a:t>
            </a:r>
            <a:r>
              <a:rPr lang="ru-RU" sz="2200" dirty="0" smtClean="0"/>
              <a:t>: </a:t>
            </a:r>
            <a:r>
              <a:rPr lang="ru-RU" sz="2200" dirty="0" err="1" smtClean="0"/>
              <a:t>Глибоке</a:t>
            </a:r>
            <a:r>
              <a:rPr lang="ru-RU" sz="2200" dirty="0" smtClean="0"/>
              <a:t> </a:t>
            </a:r>
            <a:r>
              <a:rPr lang="ru-RU" sz="2200" dirty="0" err="1" smtClean="0"/>
              <a:t>розуміння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переваг</a:t>
            </a:r>
            <a:r>
              <a:rPr lang="ru-RU" sz="2200" dirty="0" smtClean="0"/>
              <a:t> </a:t>
            </a:r>
            <a:r>
              <a:rPr lang="ru-RU" sz="2200" dirty="0" err="1" smtClean="0"/>
              <a:t>товарів</a:t>
            </a:r>
            <a:r>
              <a:rPr lang="ru-RU" sz="2200" dirty="0" smtClean="0"/>
              <a:t> </a:t>
            </a:r>
            <a:r>
              <a:rPr lang="ru-RU" sz="2200" dirty="0" err="1" smtClean="0"/>
              <a:t>конкурентів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кращого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позиціонування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свого</a:t>
            </a:r>
            <a:r>
              <a:rPr lang="ru-RU" sz="2200" dirty="0" smtClean="0"/>
              <a:t>. </a:t>
            </a:r>
          </a:p>
          <a:p>
            <a:r>
              <a:rPr lang="ru-RU" sz="2200" dirty="0" err="1" smtClean="0"/>
              <a:t>Переваги</a:t>
            </a:r>
            <a:r>
              <a:rPr lang="ru-RU" sz="2200" dirty="0" smtClean="0"/>
              <a:t> та </a:t>
            </a:r>
            <a:r>
              <a:rPr lang="ru-RU" sz="2200" dirty="0" err="1" smtClean="0"/>
              <a:t>недоліки</a:t>
            </a:r>
            <a:endParaRPr lang="ru-RU" sz="2200" dirty="0" smtClean="0"/>
          </a:p>
          <a:p>
            <a:r>
              <a:rPr lang="ru-RU" sz="2200" dirty="0" smtClean="0"/>
              <a:t>    </a:t>
            </a:r>
            <a:r>
              <a:rPr lang="ru-RU" sz="2200" b="1" dirty="0" err="1" smtClean="0"/>
              <a:t>Переваги</a:t>
            </a:r>
            <a:r>
              <a:rPr lang="ru-RU" sz="2200" b="1" dirty="0" smtClean="0"/>
              <a:t>:</a:t>
            </a:r>
            <a:r>
              <a:rPr lang="ru-RU" sz="2200" dirty="0" smtClean="0"/>
              <a:t> </a:t>
            </a:r>
            <a:r>
              <a:rPr lang="ru-RU" sz="2200" dirty="0" err="1" smtClean="0"/>
              <a:t>Дозволяє</a:t>
            </a:r>
            <a:r>
              <a:rPr lang="ru-RU" sz="2200" dirty="0" smtClean="0"/>
              <a:t> </a:t>
            </a:r>
            <a:r>
              <a:rPr lang="ru-RU" sz="2200" dirty="0" err="1" smtClean="0"/>
              <a:t>швидко</a:t>
            </a:r>
            <a:r>
              <a:rPr lang="ru-RU" sz="2200" dirty="0" smtClean="0"/>
              <a:t> </a:t>
            </a:r>
            <a:r>
              <a:rPr lang="ru-RU" sz="2200" dirty="0" err="1" smtClean="0"/>
              <a:t>збільшити</a:t>
            </a:r>
            <a:r>
              <a:rPr lang="ru-RU" sz="2200" dirty="0" smtClean="0"/>
              <a:t> </a:t>
            </a:r>
            <a:r>
              <a:rPr lang="ru-RU" sz="2200" dirty="0" err="1" smtClean="0"/>
              <a:t>обсяги</a:t>
            </a:r>
            <a:r>
              <a:rPr lang="ru-RU" sz="2200" dirty="0" smtClean="0"/>
              <a:t> </a:t>
            </a:r>
            <a:r>
              <a:rPr lang="ru-RU" sz="2200" dirty="0" err="1" smtClean="0"/>
              <a:t>реалізації</a:t>
            </a:r>
            <a:r>
              <a:rPr lang="ru-RU" sz="2200" dirty="0" smtClean="0"/>
              <a:t>, особливо для </a:t>
            </a:r>
            <a:r>
              <a:rPr lang="ru-RU" sz="2200" dirty="0" err="1" smtClean="0"/>
              <a:t>нових</a:t>
            </a:r>
            <a:r>
              <a:rPr lang="ru-RU" sz="2200" dirty="0" smtClean="0"/>
              <a:t> </a:t>
            </a:r>
            <a:r>
              <a:rPr lang="ru-RU" sz="2200" dirty="0" err="1" smtClean="0"/>
              <a:t>або</a:t>
            </a:r>
            <a:r>
              <a:rPr lang="ru-RU" sz="2200" dirty="0" smtClean="0"/>
              <a:t> </a:t>
            </a:r>
            <a:r>
              <a:rPr lang="ru-RU" sz="2200" dirty="0" err="1" smtClean="0"/>
              <a:t>невідомих</a:t>
            </a:r>
            <a:r>
              <a:rPr lang="ru-RU" sz="2200" dirty="0" smtClean="0"/>
              <a:t> </a:t>
            </a:r>
            <a:r>
              <a:rPr lang="ru-RU" sz="2200" dirty="0" err="1" smtClean="0"/>
              <a:t>товарів</a:t>
            </a:r>
            <a:r>
              <a:rPr lang="ru-RU" sz="2200" dirty="0" smtClean="0"/>
              <a:t>.</a:t>
            </a:r>
          </a:p>
          <a:p>
            <a:r>
              <a:rPr lang="ru-RU" sz="2200" dirty="0" smtClean="0"/>
              <a:t>    </a:t>
            </a:r>
            <a:r>
              <a:rPr lang="ru-RU" sz="2200" b="1" dirty="0" err="1" smtClean="0"/>
              <a:t>Недоліки</a:t>
            </a:r>
            <a:r>
              <a:rPr lang="ru-RU" sz="2200" dirty="0" smtClean="0"/>
              <a:t>: </a:t>
            </a:r>
            <a:r>
              <a:rPr lang="ru-RU" sz="2200" dirty="0" err="1" smtClean="0"/>
              <a:t>Може</a:t>
            </a:r>
            <a:r>
              <a:rPr lang="ru-RU" sz="2200" dirty="0" smtClean="0"/>
              <a:t> </a:t>
            </a:r>
            <a:r>
              <a:rPr lang="ru-RU" sz="2200" dirty="0" err="1" smtClean="0"/>
              <a:t>знижувати</a:t>
            </a:r>
            <a:r>
              <a:rPr lang="ru-RU" sz="2200" dirty="0" smtClean="0"/>
              <a:t> </a:t>
            </a:r>
            <a:r>
              <a:rPr lang="ru-RU" sz="2200" dirty="0" err="1" smtClean="0"/>
              <a:t>лояльність</a:t>
            </a:r>
            <a:r>
              <a:rPr lang="ru-RU" sz="2200" dirty="0" smtClean="0"/>
              <a:t> </a:t>
            </a:r>
            <a:r>
              <a:rPr lang="ru-RU" sz="2200" dirty="0" err="1" smtClean="0"/>
              <a:t>клієнтів</a:t>
            </a:r>
            <a:r>
              <a:rPr lang="ru-RU" sz="2200" dirty="0" smtClean="0"/>
              <a:t>, </a:t>
            </a:r>
            <a:r>
              <a:rPr lang="ru-RU" sz="2200" dirty="0" err="1" smtClean="0"/>
              <a:t>оскільки</a:t>
            </a:r>
            <a:r>
              <a:rPr lang="ru-RU" sz="2200" dirty="0" smtClean="0"/>
              <a:t> потреби </a:t>
            </a:r>
            <a:r>
              <a:rPr lang="ru-RU" sz="2200" dirty="0" err="1" smtClean="0"/>
              <a:t>споживача</a:t>
            </a:r>
            <a:r>
              <a:rPr lang="ru-RU" sz="2200" dirty="0" smtClean="0"/>
              <a:t> часто </a:t>
            </a:r>
            <a:r>
              <a:rPr lang="ru-RU" sz="2200" dirty="0" err="1" smtClean="0"/>
              <a:t>ігноруються</a:t>
            </a:r>
            <a:r>
              <a:rPr lang="ru-RU" sz="2200" dirty="0" smtClean="0"/>
              <a:t> на </a:t>
            </a:r>
            <a:r>
              <a:rPr lang="ru-RU" sz="2200" dirty="0" err="1" smtClean="0"/>
              <a:t>користь</a:t>
            </a:r>
            <a:r>
              <a:rPr lang="ru-RU" sz="2200" dirty="0" smtClean="0"/>
              <a:t> </a:t>
            </a:r>
            <a:r>
              <a:rPr lang="ru-RU" sz="2200" dirty="0" err="1" smtClean="0"/>
              <a:t>швидкого</a:t>
            </a:r>
            <a:r>
              <a:rPr lang="ru-RU" sz="2200" dirty="0" smtClean="0"/>
              <a:t> продажу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59074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4504" y="140401"/>
            <a:ext cx="1229650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effectLst/>
              </a:rPr>
              <a:t>Маркетингова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 smtClean="0">
                <a:effectLst/>
              </a:rPr>
              <a:t>концепція</a:t>
            </a:r>
            <a:r>
              <a:rPr lang="ru-RU" sz="2400" b="1" dirty="0" smtClean="0">
                <a:effectLst/>
              </a:rPr>
              <a:t> ринку </a:t>
            </a:r>
            <a:r>
              <a:rPr lang="ru-RU" sz="2400" dirty="0" smtClean="0">
                <a:effectLst/>
              </a:rPr>
              <a:t>— </a:t>
            </a:r>
            <a:r>
              <a:rPr lang="ru-RU" sz="2400" dirty="0" err="1" smtClean="0">
                <a:effectLst/>
              </a:rPr>
              <a:t>це</a:t>
            </a:r>
            <a:r>
              <a:rPr lang="ru-RU" sz="2400" dirty="0" smtClean="0">
                <a:effectLst/>
              </a:rPr>
              <a:t>  </a:t>
            </a:r>
            <a:r>
              <a:rPr lang="ru-RU" sz="2400" dirty="0" err="1" smtClean="0"/>
              <a:t>філософія</a:t>
            </a:r>
            <a:r>
              <a:rPr lang="ru-RU" sz="2400" dirty="0" smtClean="0"/>
              <a:t> </a:t>
            </a:r>
            <a:r>
              <a:rPr lang="ru-RU" sz="2400" dirty="0" err="1" smtClean="0"/>
              <a:t>бізнесу</a:t>
            </a:r>
            <a:r>
              <a:rPr lang="ru-RU" sz="2400" dirty="0" smtClean="0"/>
              <a:t>, яка </a:t>
            </a:r>
            <a:r>
              <a:rPr lang="ru-RU" sz="2400" dirty="0" err="1" smtClean="0"/>
              <a:t>базується</a:t>
            </a:r>
            <a:r>
              <a:rPr lang="ru-RU" sz="2400" dirty="0" smtClean="0"/>
              <a:t> на </a:t>
            </a:r>
            <a:r>
              <a:rPr lang="ru-RU" sz="2400" dirty="0" err="1" smtClean="0"/>
              <a:t>вивченні</a:t>
            </a:r>
            <a:r>
              <a:rPr lang="ru-RU" sz="2400" dirty="0" smtClean="0"/>
              <a:t> потреб </a:t>
            </a:r>
            <a:r>
              <a:rPr lang="ru-RU" sz="2400" dirty="0" err="1" smtClean="0"/>
              <a:t>споживачів</a:t>
            </a:r>
            <a:r>
              <a:rPr lang="ru-RU" sz="2400" dirty="0" smtClean="0"/>
              <a:t> та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задоволенні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ефективніше</a:t>
            </a:r>
            <a:r>
              <a:rPr lang="ru-RU" sz="2400" dirty="0" smtClean="0"/>
              <a:t> за </a:t>
            </a:r>
            <a:r>
              <a:rPr lang="ru-RU" sz="2400" dirty="0" err="1" smtClean="0"/>
              <a:t>конкурентів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досягнення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довгострокового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прибутку</a:t>
            </a:r>
            <a:r>
              <a:rPr lang="ru-RU" sz="2400" dirty="0" smtClean="0"/>
              <a:t>. Вона </a:t>
            </a:r>
            <a:r>
              <a:rPr lang="ru-RU" sz="2400" dirty="0" err="1" smtClean="0"/>
              <a:t>фокусується</a:t>
            </a:r>
            <a:r>
              <a:rPr lang="ru-RU" sz="2400" dirty="0" smtClean="0"/>
              <a:t> на </a:t>
            </a:r>
            <a:r>
              <a:rPr lang="ru-RU" sz="2400" dirty="0" err="1" smtClean="0"/>
              <a:t>цільовому</a:t>
            </a:r>
            <a:r>
              <a:rPr lang="ru-RU" sz="2400" dirty="0" smtClean="0"/>
              <a:t> ринку, </a:t>
            </a:r>
            <a:r>
              <a:rPr lang="ru-RU" sz="2400" dirty="0" err="1" smtClean="0"/>
              <a:t>інтегрованому</a:t>
            </a:r>
            <a:r>
              <a:rPr lang="ru-RU" sz="2400" dirty="0" smtClean="0"/>
              <a:t> маркетингу та </a:t>
            </a:r>
            <a:r>
              <a:rPr lang="ru-RU" sz="2400" dirty="0" err="1" smtClean="0"/>
              <a:t>клієнтоорієнтованості</a:t>
            </a:r>
            <a:r>
              <a:rPr lang="ru-RU" sz="2400" dirty="0" smtClean="0"/>
              <a:t>, </a:t>
            </a:r>
            <a:r>
              <a:rPr lang="ru-RU" sz="2400" dirty="0" err="1" smtClean="0"/>
              <a:t>замінюючи</a:t>
            </a:r>
            <a:r>
              <a:rPr lang="ru-RU" sz="2400" dirty="0" smtClean="0"/>
              <a:t> </a:t>
            </a:r>
            <a:r>
              <a:rPr lang="ru-RU" sz="2400" dirty="0" err="1" smtClean="0"/>
              <a:t>орієнтацію</a:t>
            </a:r>
            <a:r>
              <a:rPr lang="ru-RU" sz="2400" dirty="0" smtClean="0"/>
              <a:t> на </a:t>
            </a:r>
            <a:r>
              <a:rPr lang="ru-RU" sz="2400" dirty="0" err="1" smtClean="0"/>
              <a:t>виробництво</a:t>
            </a:r>
            <a:r>
              <a:rPr lang="ru-RU" sz="2400" dirty="0" smtClean="0"/>
              <a:t>.</a:t>
            </a:r>
          </a:p>
          <a:p>
            <a:r>
              <a:rPr lang="ru-RU" sz="2400" b="1" dirty="0" err="1" smtClean="0"/>
              <a:t>Основні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складові</a:t>
            </a:r>
            <a:r>
              <a:rPr lang="ru-RU" sz="2400" b="1" dirty="0" smtClean="0"/>
              <a:t> та </a:t>
            </a:r>
            <a:r>
              <a:rPr lang="ru-RU" sz="2400" b="1" dirty="0" err="1" smtClean="0"/>
              <a:t>еволюція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концепцій</a:t>
            </a:r>
            <a:r>
              <a:rPr lang="ru-RU" sz="2400" b="1" dirty="0" smtClean="0"/>
              <a:t>:</a:t>
            </a:r>
            <a:endParaRPr lang="ru-RU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 smtClean="0">
                <a:hlinkClick r:id="rId2"/>
              </a:rPr>
              <a:t>Концепція</a:t>
            </a:r>
            <a:r>
              <a:rPr lang="ru-RU" sz="2400" b="1" dirty="0" smtClean="0">
                <a:hlinkClick r:id="rId2"/>
              </a:rPr>
              <a:t> </a:t>
            </a:r>
            <a:r>
              <a:rPr lang="ru-RU" sz="2400" b="1" dirty="0" err="1" smtClean="0">
                <a:hlinkClick r:id="rId2"/>
              </a:rPr>
              <a:t>вдосконалення</a:t>
            </a:r>
            <a:r>
              <a:rPr lang="ru-RU" sz="2400" b="1" dirty="0" smtClean="0">
                <a:hlinkClick r:id="rId2"/>
              </a:rPr>
              <a:t> </a:t>
            </a:r>
            <a:r>
              <a:rPr lang="ru-RU" sz="2400" b="1" dirty="0" err="1" smtClean="0">
                <a:hlinkClick r:id="rId2"/>
              </a:rPr>
              <a:t>виробництва</a:t>
            </a:r>
            <a:r>
              <a:rPr lang="ru-RU" sz="2400" b="1" dirty="0" smtClean="0"/>
              <a:t>:</a:t>
            </a:r>
            <a:r>
              <a:rPr lang="ru-RU" sz="2400" dirty="0" smtClean="0"/>
              <a:t> Акцент на </a:t>
            </a:r>
            <a:r>
              <a:rPr lang="ru-RU" sz="2400" dirty="0" err="1" smtClean="0"/>
              <a:t>масове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виробництво</a:t>
            </a:r>
            <a:r>
              <a:rPr lang="ru-RU" sz="2400" dirty="0" smtClean="0"/>
              <a:t>, </a:t>
            </a:r>
            <a:r>
              <a:rPr lang="ru-RU" sz="2400" dirty="0" err="1" smtClean="0"/>
              <a:t>зниження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собівартості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доступність</a:t>
            </a:r>
            <a:r>
              <a:rPr lang="ru-RU" sz="2400" dirty="0" smtClean="0"/>
              <a:t> товару.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 smtClean="0">
                <a:hlinkClick r:id="rId3"/>
              </a:rPr>
              <a:t>Концепція</a:t>
            </a:r>
            <a:r>
              <a:rPr lang="ru-RU" sz="2400" b="1" dirty="0" smtClean="0">
                <a:hlinkClick r:id="rId3"/>
              </a:rPr>
              <a:t> </a:t>
            </a:r>
            <a:r>
              <a:rPr lang="ru-RU" sz="2400" b="1" dirty="0" err="1" smtClean="0">
                <a:hlinkClick r:id="rId3"/>
              </a:rPr>
              <a:t>вдосконалення</a:t>
            </a:r>
            <a:r>
              <a:rPr lang="ru-RU" sz="2400" b="1" dirty="0" smtClean="0">
                <a:hlinkClick r:id="rId3"/>
              </a:rPr>
              <a:t> товару</a:t>
            </a:r>
            <a:r>
              <a:rPr lang="ru-RU" sz="2400" b="1" dirty="0" smtClean="0"/>
              <a:t>:</a:t>
            </a:r>
            <a:r>
              <a:rPr lang="ru-RU" sz="2400" dirty="0" smtClean="0"/>
              <a:t> Фокус на </a:t>
            </a:r>
            <a:r>
              <a:rPr lang="ru-RU" sz="2400" dirty="0" err="1" smtClean="0"/>
              <a:t>найвищій</a:t>
            </a:r>
            <a:r>
              <a:rPr lang="ru-RU" sz="2400" dirty="0" smtClean="0"/>
              <a:t> </a:t>
            </a:r>
            <a:r>
              <a:rPr lang="ru-RU" sz="2400" dirty="0" err="1" smtClean="0"/>
              <a:t>якості</a:t>
            </a:r>
            <a:r>
              <a:rPr lang="ru-RU" sz="2400" dirty="0" smtClean="0"/>
              <a:t> та характеристиках продукту.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 smtClean="0">
                <a:hlinkClick r:id="rId4"/>
              </a:rPr>
              <a:t>Концепція</a:t>
            </a:r>
            <a:r>
              <a:rPr lang="ru-RU" sz="2400" b="1" dirty="0" smtClean="0">
                <a:hlinkClick r:id="rId4"/>
              </a:rPr>
              <a:t> </a:t>
            </a:r>
            <a:r>
              <a:rPr lang="ru-RU" sz="2400" b="1" dirty="0" err="1" smtClean="0">
                <a:hlinkClick r:id="rId4"/>
              </a:rPr>
              <a:t>інтенсифікації</a:t>
            </a:r>
            <a:r>
              <a:rPr lang="ru-RU" sz="2400" b="1" dirty="0" smtClean="0">
                <a:hlinkClick r:id="rId4"/>
              </a:rPr>
              <a:t> </a:t>
            </a:r>
            <a:r>
              <a:rPr lang="ru-RU" sz="2400" b="1" dirty="0" err="1" smtClean="0">
                <a:hlinkClick r:id="rId4"/>
              </a:rPr>
              <a:t>комерційних</a:t>
            </a:r>
            <a:r>
              <a:rPr lang="ru-RU" sz="2400" b="1" dirty="0" smtClean="0">
                <a:hlinkClick r:id="rId4"/>
              </a:rPr>
              <a:t> </a:t>
            </a:r>
            <a:r>
              <a:rPr lang="ru-RU" sz="2400" b="1" dirty="0" err="1" smtClean="0">
                <a:hlinkClick r:id="rId4"/>
              </a:rPr>
              <a:t>зусиль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збутова</a:t>
            </a:r>
            <a:r>
              <a:rPr lang="ru-RU" sz="2400" b="1" dirty="0" smtClean="0"/>
              <a:t>):</a:t>
            </a:r>
            <a:r>
              <a:rPr lang="ru-RU" sz="2400" dirty="0" smtClean="0"/>
              <a:t> </a:t>
            </a:r>
            <a:r>
              <a:rPr lang="ru-RU" sz="2400" dirty="0" err="1" smtClean="0"/>
              <a:t>Агресивний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збут</a:t>
            </a:r>
            <a:r>
              <a:rPr lang="ru-RU" sz="2400" dirty="0" smtClean="0"/>
              <a:t> та </a:t>
            </a:r>
            <a:r>
              <a:rPr lang="ru-RU" sz="2400" dirty="0" err="1" smtClean="0"/>
              <a:t>просування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стимулювання</a:t>
            </a:r>
            <a:r>
              <a:rPr lang="ru-RU" sz="2400" dirty="0" smtClean="0"/>
              <a:t> покупки.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 smtClean="0">
                <a:hlinkClick r:id="rId5"/>
              </a:rPr>
              <a:t>Концепція</a:t>
            </a:r>
            <a:r>
              <a:rPr lang="ru-RU" sz="2400" b="1" dirty="0" smtClean="0">
                <a:hlinkClick r:id="rId5"/>
              </a:rPr>
              <a:t> маркетингу</a:t>
            </a:r>
            <a:r>
              <a:rPr lang="ru-RU" sz="2400" b="1" dirty="0" smtClean="0"/>
              <a:t>:</a:t>
            </a:r>
            <a:r>
              <a:rPr lang="ru-RU" sz="2400" dirty="0" smtClean="0"/>
              <a:t> </a:t>
            </a:r>
            <a:r>
              <a:rPr lang="ru-RU" sz="2400" dirty="0" err="1" smtClean="0"/>
              <a:t>Орієнтація</a:t>
            </a:r>
            <a:r>
              <a:rPr lang="ru-RU" sz="2400" dirty="0" smtClean="0"/>
              <a:t> на потреби </a:t>
            </a:r>
            <a:r>
              <a:rPr lang="ru-RU" sz="2400" dirty="0" err="1" smtClean="0"/>
              <a:t>споживача</a:t>
            </a:r>
            <a:r>
              <a:rPr lang="ru-RU" sz="2400" dirty="0" smtClean="0"/>
              <a:t> — </a:t>
            </a:r>
            <a:r>
              <a:rPr lang="ru-RU" sz="2400" dirty="0" err="1" smtClean="0"/>
              <a:t>виробляти</a:t>
            </a:r>
            <a:r>
              <a:rPr lang="ru-RU" sz="2400" dirty="0" smtClean="0"/>
              <a:t> те,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продати</a:t>
            </a:r>
            <a:r>
              <a:rPr lang="ru-RU" sz="2400" dirty="0" smtClean="0"/>
              <a:t>, а не </a:t>
            </a:r>
            <a:r>
              <a:rPr lang="ru-RU" sz="2400" dirty="0" err="1" smtClean="0"/>
              <a:t>продавати</a:t>
            </a:r>
            <a:r>
              <a:rPr lang="ru-RU" sz="2400" dirty="0" smtClean="0"/>
              <a:t> те,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вироблено</a:t>
            </a:r>
            <a:r>
              <a:rPr lang="ru-RU" sz="24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 smtClean="0">
                <a:hlinkClick r:id="rId6"/>
              </a:rPr>
              <a:t>Концепція</a:t>
            </a:r>
            <a:r>
              <a:rPr lang="ru-RU" sz="2400" b="1" dirty="0" smtClean="0">
                <a:hlinkClick r:id="rId6"/>
              </a:rPr>
              <a:t> </a:t>
            </a:r>
            <a:r>
              <a:rPr lang="ru-RU" sz="2400" b="1" dirty="0" err="1" smtClean="0">
                <a:hlinkClick r:id="rId6"/>
              </a:rPr>
              <a:t>соціально-етичного</a:t>
            </a:r>
            <a:r>
              <a:rPr lang="ru-RU" sz="2400" b="1" dirty="0" smtClean="0">
                <a:hlinkClick r:id="rId6"/>
              </a:rPr>
              <a:t> маркетингу</a:t>
            </a:r>
            <a:r>
              <a:rPr lang="ru-RU" sz="2400" b="1" dirty="0" smtClean="0"/>
              <a:t>:</a:t>
            </a:r>
            <a:r>
              <a:rPr lang="ru-RU" sz="2400" dirty="0" smtClean="0"/>
              <a:t> </a:t>
            </a:r>
            <a:r>
              <a:rPr lang="ru-RU" sz="2400" dirty="0" err="1" smtClean="0"/>
              <a:t>Задоволення</a:t>
            </a:r>
            <a:r>
              <a:rPr lang="ru-RU" sz="2400" dirty="0" smtClean="0"/>
              <a:t> потреб з </a:t>
            </a:r>
            <a:r>
              <a:rPr lang="ru-RU" sz="2400" dirty="0" err="1" smtClean="0"/>
              <a:t>урахуванням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інтересів</a:t>
            </a:r>
            <a:r>
              <a:rPr lang="ru-RU" sz="2400" dirty="0" smtClean="0"/>
              <a:t> </a:t>
            </a:r>
            <a:r>
              <a:rPr lang="ru-RU" sz="2400" dirty="0" err="1" smtClean="0"/>
              <a:t>суспільства</a:t>
            </a:r>
            <a:r>
              <a:rPr lang="ru-RU" sz="2400" dirty="0" smtClean="0"/>
              <a:t> (</a:t>
            </a:r>
            <a:r>
              <a:rPr lang="ru-RU" sz="2400" dirty="0" err="1" smtClean="0"/>
              <a:t>екологія</a:t>
            </a:r>
            <a:r>
              <a:rPr lang="ru-RU" sz="2400" dirty="0" smtClean="0"/>
              <a:t>, </a:t>
            </a:r>
            <a:r>
              <a:rPr lang="ru-RU" sz="2400" dirty="0" err="1" smtClean="0"/>
              <a:t>безпека</a:t>
            </a:r>
            <a:r>
              <a:rPr lang="ru-RU" sz="2400" dirty="0" smtClean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 smtClean="0">
                <a:hlinkClick r:id="rId7"/>
              </a:rPr>
              <a:t>Концепція</a:t>
            </a:r>
            <a:r>
              <a:rPr lang="ru-RU" sz="2400" b="1" dirty="0" smtClean="0">
                <a:hlinkClick r:id="rId7"/>
              </a:rPr>
              <a:t> маркетингу </a:t>
            </a:r>
            <a:r>
              <a:rPr lang="ru-RU" sz="2400" b="1" dirty="0" err="1" smtClean="0">
                <a:hlinkClick r:id="rId7"/>
              </a:rPr>
              <a:t>взаємодії</a:t>
            </a:r>
            <a:r>
              <a:rPr lang="ru-RU" sz="2400" b="1" dirty="0" smtClean="0"/>
              <a:t>: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Розвиток</a:t>
            </a:r>
            <a:r>
              <a:rPr lang="ru-RU" sz="2400" dirty="0" smtClean="0"/>
              <a:t> </a:t>
            </a:r>
            <a:r>
              <a:rPr lang="ru-RU" sz="2400" dirty="0" err="1" smtClean="0"/>
              <a:t>довгострокових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відносин</a:t>
            </a:r>
            <a:r>
              <a:rPr lang="ru-RU" sz="2400" dirty="0" smtClean="0"/>
              <a:t> з </a:t>
            </a:r>
            <a:r>
              <a:rPr lang="ru-RU" sz="2400" dirty="0" err="1" smtClean="0"/>
              <a:t>клієнтами</a:t>
            </a:r>
            <a:r>
              <a:rPr lang="ru-RU" sz="2400" dirty="0" smtClean="0"/>
              <a:t>. 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9888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6072"/>
            <a:ext cx="1199170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effectLst/>
              </a:rPr>
              <a:t>Маркетинг </a:t>
            </a:r>
            <a:r>
              <a:rPr lang="ru-RU" sz="2000" b="1" dirty="0" err="1" smtClean="0">
                <a:effectLst/>
              </a:rPr>
              <a:t>відносин</a:t>
            </a:r>
            <a:r>
              <a:rPr lang="ru-RU" sz="2000" b="1" dirty="0" smtClean="0">
                <a:effectLst/>
              </a:rPr>
              <a:t> (</a:t>
            </a:r>
            <a:r>
              <a:rPr lang="en-US" sz="2000" b="1" dirty="0" smtClean="0">
                <a:effectLst/>
              </a:rPr>
              <a:t>Relationship Marketing</a:t>
            </a:r>
            <a:r>
              <a:rPr lang="en-US" dirty="0" smtClean="0">
                <a:effectLst/>
              </a:rPr>
              <a:t>) — </a:t>
            </a:r>
            <a:r>
              <a:rPr lang="ru-RU" dirty="0" err="1" smtClean="0">
                <a:effectLst/>
              </a:rPr>
              <a:t>це</a:t>
            </a:r>
            <a:r>
              <a:rPr lang="ru-RU" dirty="0" smtClean="0">
                <a:effectLst/>
              </a:rPr>
              <a:t>  </a:t>
            </a:r>
            <a:r>
              <a:rPr lang="ru-RU" dirty="0" err="1" smtClean="0"/>
              <a:t>стратегія</a:t>
            </a:r>
            <a:r>
              <a:rPr lang="ru-RU" dirty="0" smtClean="0"/>
              <a:t>, </a:t>
            </a:r>
            <a:r>
              <a:rPr lang="ru-RU" dirty="0" err="1" smtClean="0"/>
              <a:t>орієнтована</a:t>
            </a:r>
            <a:r>
              <a:rPr lang="ru-RU" dirty="0" smtClean="0"/>
              <a:t> на </a:t>
            </a:r>
            <a:r>
              <a:rPr lang="ru-RU" dirty="0" err="1" smtClean="0"/>
              <a:t>побудову</a:t>
            </a:r>
            <a:r>
              <a:rPr lang="ru-RU" dirty="0" smtClean="0"/>
              <a:t>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, </a:t>
            </a:r>
            <a:r>
              <a:rPr lang="ru-RU" dirty="0" err="1" smtClean="0"/>
              <a:t>взаємовигідних</a:t>
            </a:r>
            <a:r>
              <a:rPr lang="ru-RU" dirty="0" smtClean="0"/>
              <a:t> </a:t>
            </a:r>
            <a:r>
              <a:rPr lang="ru-RU" dirty="0" err="1" smtClean="0"/>
              <a:t>стосунків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, партнерами та персоналом, а не на </a:t>
            </a:r>
            <a:r>
              <a:rPr lang="ru-RU" dirty="0" err="1" smtClean="0"/>
              <a:t>разові</a:t>
            </a:r>
            <a:r>
              <a:rPr lang="ru-RU" dirty="0" smtClean="0"/>
              <a:t> </a:t>
            </a:r>
            <a:r>
              <a:rPr lang="ru-RU" dirty="0" err="1" smtClean="0"/>
              <a:t>продажі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довірі</a:t>
            </a:r>
            <a:r>
              <a:rPr lang="ru-RU" dirty="0" smtClean="0"/>
              <a:t>, </a:t>
            </a:r>
            <a:r>
              <a:rPr lang="ru-RU" dirty="0" err="1" smtClean="0"/>
              <a:t>лояльності</a:t>
            </a:r>
            <a:r>
              <a:rPr lang="ru-RU" dirty="0" smtClean="0"/>
              <a:t>, </a:t>
            </a:r>
            <a:r>
              <a:rPr lang="ru-RU" dirty="0" err="1" smtClean="0"/>
              <a:t>персоналізації</a:t>
            </a:r>
            <a:r>
              <a:rPr lang="ru-RU" dirty="0" smtClean="0"/>
              <a:t> та </a:t>
            </a:r>
            <a:r>
              <a:rPr lang="ru-RU" dirty="0" err="1" smtClean="0"/>
              <a:t>високій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</a:t>
            </a:r>
            <a:r>
              <a:rPr lang="ru-RU" dirty="0" err="1" smtClean="0"/>
              <a:t>перетворюючи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 на </a:t>
            </a:r>
            <a:r>
              <a:rPr lang="ru-RU" dirty="0" err="1" smtClean="0"/>
              <a:t>постійних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і </a:t>
            </a:r>
            <a:r>
              <a:rPr lang="ru-RU" dirty="0" err="1" smtClean="0"/>
              <a:t>прихильників</a:t>
            </a:r>
            <a:r>
              <a:rPr lang="ru-RU" dirty="0" smtClean="0"/>
              <a:t> бренду. </a:t>
            </a:r>
          </a:p>
          <a:p>
            <a:r>
              <a:rPr lang="ru-RU" b="1" dirty="0" err="1" smtClean="0"/>
              <a:t>Основні</a:t>
            </a:r>
            <a:r>
              <a:rPr lang="ru-RU" b="1" dirty="0" smtClean="0"/>
              <a:t> характеристики та </a:t>
            </a:r>
            <a:r>
              <a:rPr lang="ru-RU" b="1" dirty="0" err="1" smtClean="0"/>
              <a:t>переваги</a:t>
            </a:r>
            <a:r>
              <a:rPr lang="ru-RU" b="1" dirty="0" smtClean="0"/>
              <a:t>: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Орієнтація</a:t>
            </a:r>
            <a:r>
              <a:rPr lang="ru-RU" b="1" dirty="0" smtClean="0"/>
              <a:t> на </a:t>
            </a:r>
            <a:r>
              <a:rPr lang="ru-RU" b="1" dirty="0" err="1" smtClean="0"/>
              <a:t>довгострокову</a:t>
            </a:r>
            <a:r>
              <a:rPr lang="ru-RU" b="1" dirty="0" smtClean="0"/>
              <a:t> перспективу:</a:t>
            </a:r>
            <a:r>
              <a:rPr lang="ru-RU" dirty="0" smtClean="0"/>
              <a:t> </a:t>
            </a:r>
            <a:r>
              <a:rPr lang="ru-RU" dirty="0" err="1" smtClean="0"/>
              <a:t>Замість</a:t>
            </a:r>
            <a:r>
              <a:rPr lang="ru-RU" dirty="0" smtClean="0"/>
              <a:t> одного продажу мета —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(</a:t>
            </a:r>
            <a:r>
              <a:rPr lang="en-US" dirty="0" smtClean="0"/>
              <a:t>retention)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тривалого</a:t>
            </a:r>
            <a:r>
              <a:rPr lang="ru-RU" dirty="0" smtClean="0"/>
              <a:t> часу.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Лояльність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b="1" dirty="0" smtClean="0"/>
              <a:t>:</a:t>
            </a:r>
            <a:r>
              <a:rPr lang="ru-RU" dirty="0" smtClean="0"/>
              <a:t> Фокус на </a:t>
            </a:r>
            <a:r>
              <a:rPr lang="ru-RU" dirty="0" err="1" smtClean="0"/>
              <a:t>підвищенні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конкурентну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Персоналізація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Глибоке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потреб кожного </a:t>
            </a:r>
            <a:r>
              <a:rPr lang="ru-RU" dirty="0" err="1" smtClean="0"/>
              <a:t>клієнта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унікальних</a:t>
            </a:r>
            <a:r>
              <a:rPr lang="ru-RU" dirty="0" smtClean="0"/>
              <a:t> </a:t>
            </a:r>
            <a:r>
              <a:rPr lang="ru-RU" dirty="0" err="1" smtClean="0"/>
              <a:t>пропозицій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Інструменти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en-US" dirty="0" smtClean="0"/>
              <a:t>CRM-</a:t>
            </a:r>
            <a:r>
              <a:rPr lang="ru-RU" dirty="0" smtClean="0"/>
              <a:t>систем, </a:t>
            </a:r>
            <a:r>
              <a:rPr lang="ru-RU" dirty="0" err="1" smtClean="0"/>
              <a:t>програм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, </a:t>
            </a:r>
            <a:r>
              <a:rPr lang="ru-RU" dirty="0" err="1" smtClean="0"/>
              <a:t>прямих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r>
              <a:rPr lang="ru-RU" dirty="0" smtClean="0"/>
              <a:t> (</a:t>
            </a:r>
            <a:r>
              <a:rPr lang="en-US" dirty="0" smtClean="0"/>
              <a:t>email-</a:t>
            </a:r>
            <a:r>
              <a:rPr lang="ru-RU" dirty="0" smtClean="0"/>
              <a:t>маркетинг, </a:t>
            </a:r>
            <a:r>
              <a:rPr lang="ru-RU" dirty="0" err="1" smtClean="0"/>
              <a:t>соцмережі</a:t>
            </a:r>
            <a:r>
              <a:rPr lang="ru-RU" dirty="0" smtClean="0"/>
              <a:t>) та </a:t>
            </a:r>
            <a:r>
              <a:rPr lang="ru-RU" dirty="0" err="1" smtClean="0"/>
              <a:t>якісного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. 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946" y="3753223"/>
            <a:ext cx="4348306" cy="107376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-209557" y="3276171"/>
            <a:ext cx="5657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19125" marR="608330" algn="ctr">
              <a:spcBef>
                <a:spcPts val="1125"/>
              </a:spcBef>
              <a:spcAft>
                <a:spcPts val="0"/>
              </a:spcAft>
            </a:pPr>
            <a:r>
              <a:rPr lang="uk-UA" b="1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Проста</a:t>
            </a:r>
            <a:r>
              <a:rPr lang="uk-UA" b="1" spc="-15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b="1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модель</a:t>
            </a:r>
            <a:r>
              <a:rPr lang="uk-UA" b="1" spc="-15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b="1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«окупності</a:t>
            </a:r>
            <a:r>
              <a:rPr lang="uk-UA" b="1" spc="-15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b="1" spc="-1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відносин»</a:t>
            </a:r>
            <a:endParaRPr lang="en-US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17920" y="3276171"/>
            <a:ext cx="5356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231F2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Модель</a:t>
            </a:r>
            <a:r>
              <a:rPr lang="uk-UA" spc="-15" dirty="0">
                <a:solidFill>
                  <a:srgbClr val="231F2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«повернення</a:t>
            </a:r>
            <a:r>
              <a:rPr lang="uk-UA" spc="-20" dirty="0">
                <a:solidFill>
                  <a:srgbClr val="231F2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відносин</a:t>
            </a: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298" y="3753223"/>
            <a:ext cx="7419702" cy="174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874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9394" y="228424"/>
            <a:ext cx="5847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11505" marR="616585" algn="ctr">
              <a:spcBef>
                <a:spcPts val="1215"/>
              </a:spcBef>
              <a:spcAft>
                <a:spcPts val="0"/>
              </a:spcAft>
            </a:pPr>
            <a:r>
              <a:rPr lang="uk-UA" b="1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Складна</a:t>
            </a:r>
            <a:r>
              <a:rPr lang="uk-UA" b="1" spc="-15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b="1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модель</a:t>
            </a:r>
            <a:r>
              <a:rPr lang="uk-UA" b="1" spc="-1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b="1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«окупності</a:t>
            </a:r>
            <a:r>
              <a:rPr lang="uk-UA" b="1" spc="-1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відносин»</a:t>
            </a:r>
            <a:endParaRPr lang="en-US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120" y="1003562"/>
            <a:ext cx="7707086" cy="298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31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86473"/>
            <a:ext cx="1191332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Customer Experience Economy</a:t>
            </a:r>
            <a:r>
              <a:rPr lang="uk-UA" sz="2000" b="1" dirty="0" smtClean="0"/>
              <a:t> </a:t>
            </a:r>
            <a:r>
              <a:rPr lang="uk-UA" dirty="0" smtClean="0"/>
              <a:t>-</a:t>
            </a:r>
            <a:r>
              <a:rPr lang="ru-RU" dirty="0" err="1" smtClean="0"/>
              <a:t>клієнтоорієнтована</a:t>
            </a:r>
            <a:r>
              <a:rPr lang="ru-RU" dirty="0" smtClean="0"/>
              <a:t> модель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пріоритет</a:t>
            </a:r>
            <a:r>
              <a:rPr lang="ru-RU" dirty="0" smtClean="0"/>
              <a:t> потребам, </a:t>
            </a:r>
            <a:r>
              <a:rPr lang="ru-RU" dirty="0" err="1" smtClean="0"/>
              <a:t>перевагам</a:t>
            </a:r>
            <a:r>
              <a:rPr lang="ru-RU" dirty="0" smtClean="0"/>
              <a:t> і </a:t>
            </a:r>
            <a:r>
              <a:rPr lang="ru-RU" dirty="0" err="1" smtClean="0"/>
              <a:t>задоволенню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приймають</a:t>
            </a:r>
            <a:r>
              <a:rPr lang="ru-RU" dirty="0" smtClean="0"/>
              <a:t> </a:t>
            </a:r>
            <a:r>
              <a:rPr lang="ru-RU" dirty="0" err="1" smtClean="0"/>
              <a:t>цю</a:t>
            </a:r>
            <a:r>
              <a:rPr lang="ru-RU" dirty="0" smtClean="0"/>
              <a:t> модель,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,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</a:p>
          <a:p>
            <a:r>
              <a:rPr lang="ru-RU" dirty="0" smtClean="0"/>
              <a:t>шляху </a:t>
            </a:r>
            <a:r>
              <a:rPr lang="ru-RU" dirty="0" err="1" smtClean="0"/>
              <a:t>клієнта</a:t>
            </a:r>
            <a:r>
              <a:rPr lang="ru-RU" dirty="0" smtClean="0"/>
              <a:t> та </a:t>
            </a: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довгостроковій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той час як </a:t>
            </a:r>
            <a:r>
              <a:rPr lang="ru-RU" dirty="0" err="1" smtClean="0"/>
              <a:t>операції</a:t>
            </a:r>
            <a:r>
              <a:rPr lang="ru-RU" dirty="0" smtClean="0"/>
              <a:t>, </a:t>
            </a:r>
            <a:r>
              <a:rPr lang="ru-RU" dirty="0" err="1" smtClean="0"/>
              <a:t>орієнтовані</a:t>
            </a:r>
            <a:r>
              <a:rPr lang="ru-RU" dirty="0" smtClean="0"/>
              <a:t> на продукт, </a:t>
            </a:r>
            <a:r>
              <a:rPr lang="ru-RU" dirty="0" err="1" smtClean="0"/>
              <a:t>виштовхують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на </a:t>
            </a:r>
            <a:r>
              <a:rPr lang="ru-RU" dirty="0" err="1" smtClean="0"/>
              <a:t>ринок</a:t>
            </a:r>
            <a:r>
              <a:rPr lang="ru-RU" dirty="0" smtClean="0"/>
              <a:t>, </a:t>
            </a:r>
            <a:r>
              <a:rPr lang="ru-RU" dirty="0" err="1" smtClean="0"/>
              <a:t>операції</a:t>
            </a:r>
            <a:r>
              <a:rPr lang="ru-RU" dirty="0" smtClean="0"/>
              <a:t>, </a:t>
            </a:r>
            <a:r>
              <a:rPr lang="ru-RU" dirty="0" err="1" smtClean="0"/>
              <a:t>орієнтовані</a:t>
            </a:r>
            <a:r>
              <a:rPr lang="ru-RU" dirty="0" smtClean="0"/>
              <a:t> на </a:t>
            </a:r>
            <a:r>
              <a:rPr lang="ru-RU" dirty="0" err="1" smtClean="0"/>
              <a:t>клієнта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керувати</a:t>
            </a:r>
            <a:r>
              <a:rPr lang="ru-RU" dirty="0" smtClean="0"/>
              <a:t> </a:t>
            </a:r>
            <a:r>
              <a:rPr lang="ru-RU" dirty="0" err="1" smtClean="0"/>
              <a:t>бізнес-стратегіями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uk-UA" dirty="0" smtClean="0"/>
              <a:t> </a:t>
            </a:r>
            <a:r>
              <a:rPr lang="ru-RU" b="1" dirty="0" err="1" smtClean="0"/>
              <a:t>Чому</a:t>
            </a:r>
            <a:r>
              <a:rPr lang="ru-RU" b="1" dirty="0" smtClean="0"/>
              <a:t> </a:t>
            </a:r>
            <a:r>
              <a:rPr lang="ru-RU" b="1" dirty="0" err="1" smtClean="0"/>
              <a:t>перехід</a:t>
            </a:r>
            <a:r>
              <a:rPr lang="ru-RU" b="1" dirty="0" smtClean="0"/>
              <a:t> на </a:t>
            </a:r>
            <a:r>
              <a:rPr lang="ru-RU" b="1" dirty="0" err="1" smtClean="0"/>
              <a:t>операції</a:t>
            </a:r>
            <a:r>
              <a:rPr lang="ru-RU" b="1" dirty="0" smtClean="0"/>
              <a:t>, </a:t>
            </a:r>
            <a:r>
              <a:rPr lang="ru-RU" b="1" dirty="0" err="1" smtClean="0"/>
              <a:t>орієнтовані</a:t>
            </a:r>
            <a:r>
              <a:rPr lang="ru-RU" b="1" dirty="0" smtClean="0"/>
              <a:t> на </a:t>
            </a:r>
            <a:r>
              <a:rPr lang="ru-RU" b="1" dirty="0" err="1" smtClean="0"/>
              <a:t>клієнта</a:t>
            </a:r>
            <a:r>
              <a:rPr lang="ru-RU" b="1" dirty="0" smtClean="0"/>
              <a:t>?</a:t>
            </a:r>
          </a:p>
          <a:p>
            <a:r>
              <a:rPr lang="ru-RU" b="1" dirty="0" err="1" smtClean="0"/>
              <a:t>Зміна</a:t>
            </a:r>
            <a:r>
              <a:rPr lang="ru-RU" b="1" dirty="0" smtClean="0"/>
              <a:t> </a:t>
            </a:r>
            <a:r>
              <a:rPr lang="ru-RU" b="1" dirty="0" err="1" smtClean="0"/>
              <a:t>очікувань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dirty="0" smtClean="0"/>
              <a:t>: </a:t>
            </a:r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очікують</a:t>
            </a:r>
            <a:r>
              <a:rPr lang="ru-RU" dirty="0" smtClean="0"/>
              <a:t> </a:t>
            </a:r>
            <a:r>
              <a:rPr lang="ru-RU" dirty="0" err="1" smtClean="0"/>
              <a:t>персоналізованого</a:t>
            </a:r>
            <a:r>
              <a:rPr lang="ru-RU" dirty="0" smtClean="0"/>
              <a:t>, </a:t>
            </a:r>
            <a:r>
              <a:rPr lang="ru-RU" dirty="0" err="1" smtClean="0"/>
              <a:t>безперебійного</a:t>
            </a:r>
            <a:r>
              <a:rPr lang="ru-RU" dirty="0" smtClean="0"/>
              <a:t> та </a:t>
            </a:r>
            <a:r>
              <a:rPr lang="ru-RU" dirty="0" err="1" smtClean="0"/>
              <a:t>орієнтованого</a:t>
            </a:r>
            <a:r>
              <a:rPr lang="ru-RU" dirty="0" smtClean="0"/>
              <a:t> на </a:t>
            </a:r>
            <a:r>
              <a:rPr lang="ru-RU" dirty="0" err="1" smtClean="0"/>
              <a:t>цінність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у </a:t>
            </a:r>
            <a:r>
              <a:rPr lang="ru-RU" dirty="0" err="1" smtClean="0"/>
              <a:t>всіх</a:t>
            </a:r>
            <a:r>
              <a:rPr lang="ru-RU" dirty="0" smtClean="0"/>
              <a:t> точках </a:t>
            </a:r>
            <a:r>
              <a:rPr lang="ru-RU" dirty="0" err="1" smtClean="0"/>
              <a:t>взаємодії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Конкурентна</a:t>
            </a:r>
            <a:r>
              <a:rPr lang="ru-RU" b="1" dirty="0" smtClean="0"/>
              <a:t> </a:t>
            </a:r>
            <a:r>
              <a:rPr lang="ru-RU" b="1" dirty="0" err="1" smtClean="0"/>
              <a:t>перевага</a:t>
            </a:r>
            <a:r>
              <a:rPr lang="ru-RU" dirty="0" smtClean="0"/>
              <a:t>: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пріоритет</a:t>
            </a:r>
            <a:r>
              <a:rPr lang="ru-RU" dirty="0" smtClean="0"/>
              <a:t> потребам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перевершують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 у </a:t>
            </a:r>
            <a:r>
              <a:rPr lang="ru-RU" dirty="0" err="1" smtClean="0"/>
              <a:t>задоволенні</a:t>
            </a:r>
            <a:r>
              <a:rPr lang="ru-RU" dirty="0" smtClean="0"/>
              <a:t>, </a:t>
            </a:r>
            <a:r>
              <a:rPr lang="ru-RU" dirty="0" err="1" smtClean="0"/>
              <a:t>утриманні</a:t>
            </a:r>
            <a:r>
              <a:rPr lang="ru-RU" dirty="0" smtClean="0"/>
              <a:t> та рефералах.</a:t>
            </a:r>
          </a:p>
          <a:p>
            <a:r>
              <a:rPr lang="ru-RU" b="1" dirty="0" err="1" smtClean="0"/>
              <a:t>Стійке</a:t>
            </a:r>
            <a:r>
              <a:rPr lang="ru-RU" b="1" dirty="0" smtClean="0"/>
              <a:t> </a:t>
            </a:r>
            <a:r>
              <a:rPr lang="ru-RU" b="1" dirty="0" err="1" smtClean="0"/>
              <a:t>зростання</a:t>
            </a:r>
            <a:r>
              <a:rPr lang="ru-RU" dirty="0" smtClean="0"/>
              <a:t>: </a:t>
            </a:r>
            <a:r>
              <a:rPr lang="ru-RU" dirty="0" err="1" smtClean="0"/>
              <a:t>Лояльні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прибуткові</a:t>
            </a:r>
            <a:r>
              <a:rPr lang="ru-RU" dirty="0" smtClean="0"/>
              <a:t>, </a:t>
            </a:r>
            <a:r>
              <a:rPr lang="ru-RU" dirty="0" err="1" smtClean="0"/>
              <a:t>пропонують</a:t>
            </a:r>
            <a:r>
              <a:rPr lang="ru-RU" dirty="0" smtClean="0"/>
              <a:t> </a:t>
            </a:r>
            <a:r>
              <a:rPr lang="ru-RU" dirty="0" err="1" smtClean="0"/>
              <a:t>повторний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 і </a:t>
            </a:r>
            <a:r>
              <a:rPr lang="ru-RU" dirty="0" err="1" smtClean="0"/>
              <a:t>стають</a:t>
            </a:r>
            <a:r>
              <a:rPr lang="ru-RU" dirty="0" smtClean="0"/>
              <a:t> </a:t>
            </a:r>
            <a:r>
              <a:rPr lang="ru-RU" dirty="0" err="1" smtClean="0"/>
              <a:t>захисниками</a:t>
            </a:r>
            <a:r>
              <a:rPr lang="ru-RU" dirty="0" smtClean="0"/>
              <a:t> бренду.</a:t>
            </a:r>
          </a:p>
          <a:p>
            <a:r>
              <a:rPr lang="ru-RU" b="1" dirty="0" err="1" smtClean="0"/>
              <a:t>Диференціація</a:t>
            </a:r>
            <a:r>
              <a:rPr lang="ru-RU" b="1" dirty="0" smtClean="0"/>
              <a:t> бренду</a:t>
            </a:r>
            <a:r>
              <a:rPr lang="ru-RU" dirty="0" smtClean="0"/>
              <a:t>: </a:t>
            </a:r>
            <a:r>
              <a:rPr lang="ru-RU" dirty="0" err="1" smtClean="0"/>
              <a:t>репутація</a:t>
            </a:r>
            <a:r>
              <a:rPr lang="ru-RU" dirty="0" smtClean="0"/>
              <a:t>, </a:t>
            </a:r>
            <a:r>
              <a:rPr lang="ru-RU" dirty="0" err="1" smtClean="0"/>
              <a:t>орієнтована</a:t>
            </a:r>
            <a:r>
              <a:rPr lang="ru-RU" dirty="0" smtClean="0"/>
              <a:t> на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зміцнює</a:t>
            </a:r>
            <a:r>
              <a:rPr lang="ru-RU" dirty="0" smtClean="0"/>
              <a:t> </a:t>
            </a:r>
            <a:r>
              <a:rPr lang="ru-RU" dirty="0" err="1" smtClean="0"/>
              <a:t>ідентичність</a:t>
            </a:r>
            <a:r>
              <a:rPr lang="ru-RU" dirty="0" smtClean="0"/>
              <a:t> бренду та </a:t>
            </a:r>
            <a:r>
              <a:rPr lang="ru-RU" dirty="0" err="1" smtClean="0"/>
              <a:t>емоційний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.</a:t>
            </a:r>
          </a:p>
          <a:p>
            <a:r>
              <a:rPr lang="en-US" dirty="0" smtClean="0"/>
              <a:t>Customer Experience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smtClean="0"/>
              <a:t>CX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при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компанією</a:t>
            </a:r>
            <a:r>
              <a:rPr lang="ru-RU" dirty="0" smtClean="0"/>
              <a:t> на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етапах</a:t>
            </a:r>
            <a:r>
              <a:rPr lang="ru-RU" dirty="0" smtClean="0"/>
              <a:t>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першого</a:t>
            </a:r>
            <a:r>
              <a:rPr lang="ru-RU" dirty="0" smtClean="0"/>
              <a:t> </a:t>
            </a:r>
            <a:r>
              <a:rPr lang="ru-RU" dirty="0" err="1" smtClean="0"/>
              <a:t>знайомства</a:t>
            </a:r>
            <a:r>
              <a:rPr lang="ru-RU" dirty="0" smtClean="0"/>
              <a:t> з брендом до </a:t>
            </a:r>
            <a:r>
              <a:rPr lang="ru-RU" dirty="0" err="1" smtClean="0"/>
              <a:t>завершення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продукту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не просто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продукту, а </a:t>
            </a:r>
            <a:r>
              <a:rPr lang="ru-RU" dirty="0" err="1" smtClean="0"/>
              <a:t>комплексне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клієнтом</a:t>
            </a:r>
            <a:r>
              <a:rPr lang="ru-RU" dirty="0" smtClean="0"/>
              <a:t> бренду. </a:t>
            </a:r>
            <a:r>
              <a:rPr lang="en-US" dirty="0" smtClean="0"/>
              <a:t>CX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точки </a:t>
            </a:r>
            <a:r>
              <a:rPr lang="ru-RU" dirty="0" err="1" smtClean="0"/>
              <a:t>дотику</a:t>
            </a:r>
            <a:r>
              <a:rPr lang="ru-RU" dirty="0" smtClean="0"/>
              <a:t>: </a:t>
            </a:r>
            <a:r>
              <a:rPr lang="ru-RU" dirty="0" err="1" smtClean="0"/>
              <a:t>від</a:t>
            </a:r>
            <a:r>
              <a:rPr lang="ru-RU" dirty="0" smtClean="0"/>
              <a:t> маркетингу та </a:t>
            </a:r>
            <a:r>
              <a:rPr lang="ru-RU" dirty="0" err="1" smtClean="0"/>
              <a:t>продажів</a:t>
            </a:r>
            <a:r>
              <a:rPr lang="ru-RU" dirty="0" smtClean="0"/>
              <a:t> до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і </a:t>
            </a:r>
            <a:r>
              <a:rPr lang="ru-RU" dirty="0" err="1" smtClean="0"/>
              <a:t>післяпродажного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 </a:t>
            </a:r>
            <a:r>
              <a:rPr lang="ru-RU" dirty="0" err="1" smtClean="0"/>
              <a:t>Вдалий</a:t>
            </a:r>
            <a:r>
              <a:rPr lang="ru-RU" dirty="0" smtClean="0"/>
              <a:t> </a:t>
            </a:r>
            <a:r>
              <a:rPr lang="en-US" dirty="0" smtClean="0"/>
              <a:t>CX </a:t>
            </a:r>
            <a:r>
              <a:rPr lang="ru-RU" dirty="0" err="1" smtClean="0"/>
              <a:t>підвищує</a:t>
            </a:r>
            <a:r>
              <a:rPr lang="ru-RU" dirty="0" smtClean="0"/>
              <a:t> </a:t>
            </a:r>
            <a:r>
              <a:rPr lang="ru-RU" dirty="0" err="1" smtClean="0"/>
              <a:t>задоволеність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 та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 smtClean="0"/>
              <a:t>відтік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31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3778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3200" b="1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Концепція</a:t>
            </a:r>
            <a:r>
              <a:rPr lang="ru-RU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Customer Experience</a:t>
            </a:r>
            <a:r>
              <a:rPr lang="uk-UA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uk-UA" sz="32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85216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Customer Experience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емоцій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відчуває</a:t>
            </a:r>
            <a:r>
              <a:rPr lang="ru-RU" dirty="0" smtClean="0"/>
              <a:t> при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компанією</a:t>
            </a:r>
            <a:r>
              <a:rPr lang="ru-RU" dirty="0" smtClean="0"/>
              <a:t>, і </a:t>
            </a:r>
            <a:r>
              <a:rPr lang="ru-RU" dirty="0" err="1" smtClean="0"/>
              <a:t>складається</a:t>
            </a:r>
            <a:r>
              <a:rPr lang="ru-RU" dirty="0" smtClean="0"/>
              <a:t> з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компонентів</a:t>
            </a:r>
            <a:r>
              <a:rPr lang="ru-RU" dirty="0" smtClean="0"/>
              <a:t>: </a:t>
            </a:r>
            <a:r>
              <a:rPr lang="ru-RU" dirty="0" err="1" smtClean="0"/>
              <a:t>доступності</a:t>
            </a:r>
            <a:r>
              <a:rPr lang="ru-RU" dirty="0" smtClean="0"/>
              <a:t> продукту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,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</a:t>
            </a:r>
            <a:r>
              <a:rPr lang="ru-RU" dirty="0" err="1" smtClean="0"/>
              <a:t>емоційної</a:t>
            </a:r>
            <a:r>
              <a:rPr lang="ru-RU" dirty="0" smtClean="0"/>
              <a:t> </a:t>
            </a:r>
            <a:r>
              <a:rPr lang="ru-RU" dirty="0" err="1" smtClean="0"/>
              <a:t>складової</a:t>
            </a:r>
            <a:r>
              <a:rPr lang="ru-RU" dirty="0" smtClean="0"/>
              <a:t> та </a:t>
            </a:r>
            <a:r>
              <a:rPr lang="ru-RU" dirty="0" err="1" smtClean="0"/>
              <a:t>ефективності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. </a:t>
            </a:r>
            <a:r>
              <a:rPr lang="ru-RU" dirty="0" err="1" smtClean="0"/>
              <a:t>Ключовими</a:t>
            </a:r>
            <a:r>
              <a:rPr lang="ru-RU" dirty="0" smtClean="0"/>
              <a:t> </a:t>
            </a:r>
            <a:r>
              <a:rPr lang="ru-RU" dirty="0" err="1" smtClean="0"/>
              <a:t>складовими</a:t>
            </a:r>
            <a:r>
              <a:rPr lang="ru-RU" dirty="0" smtClean="0"/>
              <a:t> </a:t>
            </a:r>
            <a:r>
              <a:rPr lang="en-US" dirty="0" smtClean="0"/>
              <a:t>CX </a:t>
            </a:r>
            <a:r>
              <a:rPr lang="ru-RU" dirty="0" smtClean="0"/>
              <a:t>є точки контакту (</a:t>
            </a:r>
            <a:r>
              <a:rPr lang="en-US" dirty="0" smtClean="0"/>
              <a:t>touchpoints),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ru-RU" dirty="0" err="1" smtClean="0"/>
              <a:t>сайти</a:t>
            </a:r>
            <a:r>
              <a:rPr lang="ru-RU" dirty="0" smtClean="0"/>
              <a:t>, </a:t>
            </a:r>
            <a:r>
              <a:rPr lang="ru-RU" dirty="0" err="1" smtClean="0"/>
              <a:t>додатки</a:t>
            </a:r>
            <a:r>
              <a:rPr lang="ru-RU" dirty="0" smtClean="0"/>
              <a:t>,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та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. На кожному з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етапів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 про бренд.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позитивних</a:t>
            </a:r>
            <a:r>
              <a:rPr lang="ru-RU" dirty="0" smtClean="0"/>
              <a:t> </a:t>
            </a:r>
            <a:r>
              <a:rPr lang="ru-RU" dirty="0" err="1" smtClean="0"/>
              <a:t>емоцій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, то </a:t>
            </a:r>
            <a:r>
              <a:rPr lang="ru-RU" dirty="0" err="1" smtClean="0"/>
              <a:t>вища</a:t>
            </a:r>
            <a:r>
              <a:rPr lang="ru-RU" dirty="0" smtClean="0"/>
              <a:t> </a:t>
            </a:r>
            <a:r>
              <a:rPr lang="ru-RU" dirty="0" err="1" smtClean="0"/>
              <a:t>ймовірність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залишиться</a:t>
            </a:r>
            <a:r>
              <a:rPr lang="ru-RU" dirty="0" smtClean="0"/>
              <a:t> </a:t>
            </a:r>
            <a:r>
              <a:rPr lang="ru-RU" dirty="0" err="1" smtClean="0"/>
              <a:t>лояльним</a:t>
            </a:r>
            <a:r>
              <a:rPr lang="ru-RU" dirty="0" smtClean="0"/>
              <a:t> та </a:t>
            </a:r>
            <a:r>
              <a:rPr lang="ru-RU" dirty="0" err="1" smtClean="0"/>
              <a:t>продовжить</a:t>
            </a:r>
            <a:r>
              <a:rPr lang="ru-RU" dirty="0" smtClean="0"/>
              <a:t> </a:t>
            </a:r>
            <a:r>
              <a:rPr lang="ru-RU" dirty="0" err="1" smtClean="0"/>
              <a:t>користуватися</a:t>
            </a:r>
            <a:r>
              <a:rPr lang="ru-RU" dirty="0" smtClean="0"/>
              <a:t> </a:t>
            </a:r>
            <a:r>
              <a:rPr lang="ru-RU" dirty="0" err="1" smtClean="0"/>
              <a:t>послугами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r>
              <a:rPr lang="ru-RU" dirty="0" err="1" smtClean="0">
                <a:effectLst/>
              </a:rPr>
              <a:t>Функціональний</a:t>
            </a:r>
            <a:r>
              <a:rPr lang="ru-RU" dirty="0" smtClean="0">
                <a:effectLst/>
              </a:rPr>
              <a:t> аспект </a:t>
            </a:r>
          </a:p>
          <a:p>
            <a:r>
              <a:rPr lang="en-US" b="1" dirty="0" smtClean="0"/>
              <a:t>Customer Experience (CX)</a:t>
            </a:r>
            <a:r>
              <a:rPr lang="en-US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практична, </a:t>
            </a:r>
            <a:r>
              <a:rPr lang="ru-RU" dirty="0" err="1" smtClean="0"/>
              <a:t>раціональна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з брендом.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фокусується</a:t>
            </a:r>
            <a:r>
              <a:rPr lang="ru-RU" dirty="0" smtClean="0"/>
              <a:t> на тому, </a:t>
            </a:r>
            <a:r>
              <a:rPr lang="ru-RU" b="1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споживач</a:t>
            </a:r>
            <a:r>
              <a:rPr lang="ru-RU" dirty="0" smtClean="0"/>
              <a:t> і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вирішується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725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9301"/>
            <a:ext cx="1200476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Ключові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 smtClean="0"/>
              <a:t>функціонального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Ефективність</a:t>
            </a:r>
            <a:r>
              <a:rPr lang="ru-RU" b="1" dirty="0" smtClean="0"/>
              <a:t> та </a:t>
            </a:r>
            <a:r>
              <a:rPr lang="ru-RU" b="1" dirty="0" err="1" smtClean="0"/>
              <a:t>успіх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зміг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мети (</a:t>
            </a:r>
            <a:r>
              <a:rPr lang="ru-RU" dirty="0" err="1" smtClean="0"/>
              <a:t>купити</a:t>
            </a:r>
            <a:r>
              <a:rPr lang="ru-RU" dirty="0" smtClean="0"/>
              <a:t> товар,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консультацію</a:t>
            </a:r>
            <a:r>
              <a:rPr lang="ru-RU" dirty="0" smtClean="0"/>
              <a:t>, </a:t>
            </a:r>
            <a:r>
              <a:rPr lang="ru-RU" dirty="0" err="1" smtClean="0"/>
              <a:t>розв'язати</a:t>
            </a:r>
            <a:r>
              <a:rPr lang="ru-RU" dirty="0" smtClean="0"/>
              <a:t> проблему)?.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Зручність</a:t>
            </a:r>
            <a:r>
              <a:rPr lang="ru-RU" b="1" dirty="0" smtClean="0"/>
              <a:t> (</a:t>
            </a:r>
            <a:r>
              <a:rPr lang="en-US" b="1" dirty="0" smtClean="0"/>
              <a:t>Usability):</a:t>
            </a:r>
            <a:r>
              <a:rPr lang="en-US" dirty="0" smtClean="0"/>
              <a:t> 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інтуїтивно</a:t>
            </a:r>
            <a:r>
              <a:rPr lang="ru-RU" dirty="0" smtClean="0"/>
              <a:t> </a:t>
            </a:r>
            <a:r>
              <a:rPr lang="ru-RU" dirty="0" err="1" smtClean="0"/>
              <a:t>зрозумілим</a:t>
            </a:r>
            <a:r>
              <a:rPr lang="ru-RU" dirty="0" smtClean="0"/>
              <a:t> є </a:t>
            </a:r>
            <a:r>
              <a:rPr lang="ru-RU" dirty="0" err="1" smtClean="0"/>
              <a:t>інтерфейс</a:t>
            </a:r>
            <a:r>
              <a:rPr lang="ru-RU" dirty="0" smtClean="0"/>
              <a:t> сайту, </a:t>
            </a:r>
            <a:r>
              <a:rPr lang="ru-RU" dirty="0" err="1" smtClean="0"/>
              <a:t>додатка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оформлення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Швидкість</a:t>
            </a:r>
            <a:r>
              <a:rPr lang="ru-RU" b="1" dirty="0" smtClean="0"/>
              <a:t>:</a:t>
            </a:r>
            <a:r>
              <a:rPr lang="ru-RU" dirty="0" smtClean="0"/>
              <a:t> Час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,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завантаження</a:t>
            </a:r>
            <a:r>
              <a:rPr lang="ru-RU" dirty="0" smtClean="0"/>
              <a:t> </a:t>
            </a:r>
            <a:r>
              <a:rPr lang="ru-RU" dirty="0" err="1" smtClean="0"/>
              <a:t>сторінок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терміни</a:t>
            </a:r>
            <a:r>
              <a:rPr lang="ru-RU" dirty="0" smtClean="0"/>
              <a:t> доставки.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Надійність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Стабільна</a:t>
            </a:r>
            <a:r>
              <a:rPr lang="ru-RU" dirty="0" smtClean="0"/>
              <a:t> робота продукту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заявлених</a:t>
            </a:r>
            <a:r>
              <a:rPr lang="ru-RU" dirty="0" smtClean="0"/>
              <a:t> характеристик.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Доступність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товару на </a:t>
            </a:r>
            <a:r>
              <a:rPr lang="ru-RU" dirty="0" err="1" smtClean="0"/>
              <a:t>складі</a:t>
            </a:r>
            <a:r>
              <a:rPr lang="ru-RU" dirty="0" smtClean="0"/>
              <a:t>, </a:t>
            </a:r>
            <a:r>
              <a:rPr lang="ru-RU" dirty="0" err="1" smtClean="0"/>
              <a:t>легкість</a:t>
            </a:r>
            <a:r>
              <a:rPr lang="ru-RU" dirty="0" smtClean="0"/>
              <a:t> </a:t>
            </a:r>
            <a:r>
              <a:rPr lang="ru-RU" dirty="0" err="1" smtClean="0"/>
              <a:t>зв'язку</a:t>
            </a:r>
            <a:r>
              <a:rPr lang="ru-RU" dirty="0" smtClean="0"/>
              <a:t> з </a:t>
            </a:r>
            <a:r>
              <a:rPr lang="ru-RU" dirty="0" err="1" smtClean="0"/>
              <a:t>компанією</a:t>
            </a:r>
            <a:r>
              <a:rPr lang="ru-RU" dirty="0" smtClean="0"/>
              <a:t> через </a:t>
            </a:r>
            <a:r>
              <a:rPr lang="ru-RU" dirty="0" err="1" smtClean="0"/>
              <a:t>різні</a:t>
            </a:r>
            <a:r>
              <a:rPr lang="ru-RU" dirty="0" smtClean="0"/>
              <a:t> канали. </a:t>
            </a:r>
          </a:p>
          <a:p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?</a:t>
            </a:r>
          </a:p>
          <a:p>
            <a:r>
              <a:rPr lang="ru-RU" b="1" dirty="0" smtClean="0"/>
              <a:t>    Фундамент </a:t>
            </a:r>
            <a:r>
              <a:rPr lang="ru-RU" b="1" dirty="0" err="1" smtClean="0"/>
              <a:t>лояльності</a:t>
            </a:r>
            <a:r>
              <a:rPr lang="ru-RU" b="1" dirty="0" smtClean="0"/>
              <a:t>: </a:t>
            </a:r>
            <a:r>
              <a:rPr lang="ru-RU" dirty="0" err="1" smtClean="0"/>
              <a:t>Функціональні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 </a:t>
            </a:r>
            <a:r>
              <a:rPr lang="ru-RU" dirty="0" err="1" smtClean="0"/>
              <a:t>вважаються</a:t>
            </a:r>
            <a:r>
              <a:rPr lang="ru-RU" dirty="0" smtClean="0"/>
              <a:t> «</a:t>
            </a:r>
            <a:r>
              <a:rPr lang="ru-RU" dirty="0" err="1" smtClean="0"/>
              <a:t>гігієнічними</a:t>
            </a:r>
            <a:r>
              <a:rPr lang="ru-RU" dirty="0" smtClean="0"/>
              <a:t>». </a:t>
            </a:r>
            <a:r>
              <a:rPr lang="ru-RU" dirty="0" err="1" smtClean="0"/>
              <a:t>Якщо</a:t>
            </a:r>
            <a:r>
              <a:rPr lang="ru-RU" dirty="0" smtClean="0"/>
              <a:t> продукт не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сервіс</a:t>
            </a:r>
            <a:r>
              <a:rPr lang="ru-RU" dirty="0" smtClean="0"/>
              <a:t> </a:t>
            </a:r>
            <a:r>
              <a:rPr lang="ru-RU" dirty="0" err="1" smtClean="0"/>
              <a:t>надто</a:t>
            </a:r>
            <a:r>
              <a:rPr lang="ru-RU" dirty="0" smtClean="0"/>
              <a:t> </a:t>
            </a:r>
            <a:r>
              <a:rPr lang="ru-RU" dirty="0" err="1" smtClean="0"/>
              <a:t>складний</a:t>
            </a:r>
            <a:r>
              <a:rPr lang="ru-RU" dirty="0" smtClean="0"/>
              <a:t>,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відчуває</a:t>
            </a:r>
            <a:r>
              <a:rPr lang="ru-RU" dirty="0" smtClean="0"/>
              <a:t> </a:t>
            </a:r>
            <a:r>
              <a:rPr lang="ru-RU" dirty="0" err="1" smtClean="0"/>
              <a:t>роздратування</a:t>
            </a:r>
            <a:r>
              <a:rPr lang="ru-RU" dirty="0" smtClean="0"/>
              <a:t>, і </a:t>
            </a:r>
            <a:r>
              <a:rPr lang="ru-RU" dirty="0" err="1" smtClean="0"/>
              <a:t>жоден</a:t>
            </a:r>
            <a:r>
              <a:rPr lang="ru-RU" dirty="0" smtClean="0"/>
              <a:t> </a:t>
            </a:r>
            <a:r>
              <a:rPr lang="ru-RU" dirty="0" err="1" smtClean="0"/>
              <a:t>емоційний</a:t>
            </a:r>
            <a:r>
              <a:rPr lang="ru-RU" dirty="0" smtClean="0"/>
              <a:t> </a:t>
            </a:r>
            <a:r>
              <a:rPr lang="ru-RU" dirty="0" err="1" smtClean="0"/>
              <a:t>брендинг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виправить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b="1" dirty="0" err="1" smtClean="0"/>
              <a:t>Зменшення</a:t>
            </a:r>
            <a:r>
              <a:rPr lang="ru-RU" b="1" dirty="0" smtClean="0"/>
              <a:t> </a:t>
            </a:r>
            <a:r>
              <a:rPr lang="ru-RU" b="1" dirty="0" err="1" smtClean="0"/>
              <a:t>зусиль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en-US" dirty="0" smtClean="0"/>
              <a:t>Customer Effort Score): </a:t>
            </a:r>
            <a:r>
              <a:rPr lang="ru-RU" dirty="0" smtClean="0"/>
              <a:t>Чим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 </a:t>
            </a:r>
            <a:r>
              <a:rPr lang="ru-RU" dirty="0" err="1" smtClean="0"/>
              <a:t>докладає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результату,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вищою</a:t>
            </a:r>
            <a:r>
              <a:rPr lang="ru-RU" dirty="0" smtClean="0"/>
              <a:t> є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функціональна</a:t>
            </a:r>
            <a:r>
              <a:rPr lang="ru-RU" dirty="0" smtClean="0"/>
              <a:t> </a:t>
            </a:r>
            <a:r>
              <a:rPr lang="ru-RU" dirty="0" err="1" smtClean="0"/>
              <a:t>задоволеність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b="1" dirty="0" err="1" smtClean="0"/>
              <a:t>Раціональна</a:t>
            </a:r>
            <a:r>
              <a:rPr lang="ru-RU" b="1" dirty="0" smtClean="0"/>
              <a:t> база</a:t>
            </a:r>
            <a:r>
              <a:rPr lang="ru-RU" dirty="0" smtClean="0"/>
              <a:t>: </a:t>
            </a:r>
            <a:r>
              <a:rPr lang="ru-RU" dirty="0" err="1" smtClean="0"/>
              <a:t>Це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оцінити</a:t>
            </a:r>
            <a:r>
              <a:rPr lang="ru-RU" dirty="0" smtClean="0"/>
              <a:t> та </a:t>
            </a:r>
            <a:r>
              <a:rPr lang="ru-RU" dirty="0" err="1" smtClean="0"/>
              <a:t>порівняти</a:t>
            </a:r>
            <a:r>
              <a:rPr lang="ru-RU" dirty="0" smtClean="0"/>
              <a:t> з конкурентами (</a:t>
            </a:r>
            <a:r>
              <a:rPr lang="ru-RU" dirty="0" err="1" smtClean="0"/>
              <a:t>ціна</a:t>
            </a:r>
            <a:r>
              <a:rPr lang="ru-RU" dirty="0" smtClean="0"/>
              <a:t>, </a:t>
            </a:r>
            <a:r>
              <a:rPr lang="ru-RU" dirty="0" err="1" smtClean="0"/>
              <a:t>якість</a:t>
            </a:r>
            <a:r>
              <a:rPr lang="ru-RU" dirty="0" smtClean="0"/>
              <a:t>,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). </a:t>
            </a:r>
          </a:p>
          <a:p>
            <a:endParaRPr lang="ru-RU" dirty="0"/>
          </a:p>
          <a:p>
            <a:r>
              <a:rPr lang="ru-RU" b="1" dirty="0" err="1" smtClean="0"/>
              <a:t>Емоційний</a:t>
            </a:r>
            <a:r>
              <a:rPr lang="ru-RU" b="1" dirty="0" smtClean="0"/>
              <a:t> аспект </a:t>
            </a:r>
            <a:r>
              <a:rPr lang="en-US" dirty="0" smtClean="0"/>
              <a:t>Customer Experience (CX) — </a:t>
            </a:r>
            <a:r>
              <a:rPr lang="ru-RU" dirty="0" err="1" smtClean="0"/>
              <a:t>це</a:t>
            </a:r>
            <a:r>
              <a:rPr lang="ru-RU" dirty="0" smtClean="0"/>
              <a:t> те, як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почувається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та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з брендом. </a:t>
            </a:r>
            <a:r>
              <a:rPr lang="ru-RU" dirty="0" err="1" smtClean="0"/>
              <a:t>Це</a:t>
            </a:r>
            <a:r>
              <a:rPr lang="ru-RU" dirty="0" smtClean="0"/>
              <a:t> «</a:t>
            </a:r>
            <a:r>
              <a:rPr lang="ru-RU" dirty="0" err="1" smtClean="0"/>
              <a:t>серце</a:t>
            </a:r>
            <a:r>
              <a:rPr lang="ru-RU" dirty="0" smtClean="0"/>
              <a:t>»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, а не </a:t>
            </a:r>
            <a:r>
              <a:rPr lang="ru-RU" dirty="0" err="1" smtClean="0"/>
              <a:t>раціональні</a:t>
            </a:r>
            <a:r>
              <a:rPr lang="ru-RU" dirty="0" smtClean="0"/>
              <a:t> </a:t>
            </a:r>
            <a:r>
              <a:rPr lang="ru-RU" dirty="0" err="1" smtClean="0"/>
              <a:t>розрахунки</a:t>
            </a:r>
            <a:r>
              <a:rPr lang="ru-RU" dirty="0" smtClean="0"/>
              <a:t>, </a:t>
            </a:r>
            <a:r>
              <a:rPr lang="ru-RU" dirty="0" err="1" smtClean="0"/>
              <a:t>здебільшого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лояльність</a:t>
            </a:r>
            <a:r>
              <a:rPr lang="ru-RU" dirty="0" smtClean="0"/>
              <a:t> та </a:t>
            </a:r>
            <a:r>
              <a:rPr lang="ru-RU" dirty="0" err="1" smtClean="0"/>
              <a:t>повторні</a:t>
            </a:r>
            <a:r>
              <a:rPr lang="ru-RU" dirty="0" smtClean="0"/>
              <a:t> покупки</a:t>
            </a:r>
          </a:p>
          <a:p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 </a:t>
            </a:r>
            <a:r>
              <a:rPr lang="ru-RU" dirty="0" err="1" smtClean="0"/>
              <a:t>важливіші</a:t>
            </a:r>
            <a:r>
              <a:rPr lang="ru-RU" dirty="0" smtClean="0"/>
              <a:t> за </a:t>
            </a:r>
            <a:r>
              <a:rPr lang="ru-RU" dirty="0" err="1" smtClean="0"/>
              <a:t>логіку</a:t>
            </a:r>
            <a:r>
              <a:rPr lang="ru-RU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Двигун</a:t>
            </a:r>
            <a:r>
              <a:rPr lang="ru-RU" b="1" dirty="0" smtClean="0"/>
              <a:t> </a:t>
            </a:r>
            <a:r>
              <a:rPr lang="ru-RU" b="1" dirty="0" err="1" smtClean="0"/>
              <a:t>рішень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</a:t>
            </a:r>
            <a:r>
              <a:rPr lang="ru-RU" b="1" dirty="0" smtClean="0"/>
              <a:t>95% </a:t>
            </a:r>
            <a:r>
              <a:rPr lang="ru-RU" b="1" dirty="0" err="1" smtClean="0"/>
              <a:t>рішень</a:t>
            </a:r>
            <a:r>
              <a:rPr lang="ru-RU" b="1" dirty="0" smtClean="0"/>
              <a:t> про покупку</a:t>
            </a:r>
            <a:r>
              <a:rPr lang="ru-RU" dirty="0" smtClean="0"/>
              <a:t> </a:t>
            </a:r>
            <a:r>
              <a:rPr lang="ru-RU" dirty="0" err="1" smtClean="0"/>
              <a:t>приймаються</a:t>
            </a:r>
            <a:r>
              <a:rPr lang="ru-RU" dirty="0" smtClean="0"/>
              <a:t> </a:t>
            </a:r>
            <a:r>
              <a:rPr lang="ru-RU" dirty="0" err="1" smtClean="0"/>
              <a:t>підсвідомо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емоцій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Емоційна</a:t>
            </a:r>
            <a:r>
              <a:rPr lang="ru-RU" b="1" dirty="0" smtClean="0"/>
              <a:t> </a:t>
            </a:r>
            <a:r>
              <a:rPr lang="ru-RU" b="1" dirty="0" err="1" smtClean="0"/>
              <a:t>цінність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з </a:t>
            </a:r>
            <a:r>
              <a:rPr lang="ru-RU" dirty="0" err="1" smtClean="0"/>
              <a:t>емоційним</a:t>
            </a:r>
            <a:r>
              <a:rPr lang="ru-RU" dirty="0" smtClean="0"/>
              <a:t> </a:t>
            </a:r>
            <a:r>
              <a:rPr lang="ru-RU" dirty="0" err="1" smtClean="0"/>
              <a:t>зв'язком</a:t>
            </a:r>
            <a:r>
              <a:rPr lang="ru-RU" dirty="0" smtClean="0"/>
              <a:t> до бренду у </a:t>
            </a:r>
            <a:r>
              <a:rPr lang="ru-RU" b="1" dirty="0" smtClean="0"/>
              <a:t>2 рази </a:t>
            </a:r>
            <a:r>
              <a:rPr lang="ru-RU" b="1" dirty="0" err="1" smtClean="0"/>
              <a:t>цінніші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просто «</a:t>
            </a:r>
            <a:r>
              <a:rPr lang="ru-RU" dirty="0" err="1" smtClean="0"/>
              <a:t>задоволені</a:t>
            </a:r>
            <a:r>
              <a:rPr lang="ru-RU" dirty="0" smtClean="0"/>
              <a:t>». Вони </a:t>
            </a:r>
            <a:r>
              <a:rPr lang="ru-RU" dirty="0" err="1" smtClean="0"/>
              <a:t>купують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та </a:t>
            </a:r>
            <a:r>
              <a:rPr lang="ru-RU" dirty="0" err="1" smtClean="0"/>
              <a:t>частіше</a:t>
            </a:r>
            <a:r>
              <a:rPr lang="ru-RU" dirty="0" smtClean="0"/>
              <a:t> </a:t>
            </a:r>
            <a:r>
              <a:rPr lang="ru-RU" dirty="0" err="1" smtClean="0"/>
              <a:t>рекомендують</a:t>
            </a:r>
            <a:r>
              <a:rPr lang="ru-RU" dirty="0" smtClean="0"/>
              <a:t> </a:t>
            </a:r>
            <a:r>
              <a:rPr lang="ru-RU" dirty="0" err="1" smtClean="0"/>
              <a:t>компанію</a:t>
            </a:r>
            <a:r>
              <a:rPr lang="ru-RU" dirty="0" smtClean="0"/>
              <a:t> (</a:t>
            </a:r>
            <a:r>
              <a:rPr lang="ru-RU" dirty="0" err="1" smtClean="0"/>
              <a:t>ймовірність</a:t>
            </a:r>
            <a:r>
              <a:rPr lang="ru-RU" dirty="0" smtClean="0"/>
              <a:t> </a:t>
            </a:r>
            <a:r>
              <a:rPr lang="ru-RU" dirty="0" err="1" smtClean="0"/>
              <a:t>рекомендації</a:t>
            </a:r>
            <a:r>
              <a:rPr lang="ru-RU" dirty="0" smtClean="0"/>
              <a:t> </a:t>
            </a:r>
            <a:r>
              <a:rPr lang="ru-RU" dirty="0" err="1" smtClean="0"/>
              <a:t>зростає</a:t>
            </a:r>
            <a:r>
              <a:rPr lang="ru-RU" dirty="0" smtClean="0"/>
              <a:t> на </a:t>
            </a:r>
            <a:r>
              <a:rPr lang="ru-RU" b="1" dirty="0" smtClean="0"/>
              <a:t>306%</a:t>
            </a:r>
            <a:r>
              <a:rPr lang="ru-RU" dirty="0" smtClean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Стійкість</a:t>
            </a:r>
            <a:r>
              <a:rPr lang="ru-RU" b="1" dirty="0" smtClean="0"/>
              <a:t> до </a:t>
            </a:r>
            <a:r>
              <a:rPr lang="ru-RU" b="1" dirty="0" err="1" smtClean="0"/>
              <a:t>помилок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Емоційно</a:t>
            </a:r>
            <a:r>
              <a:rPr lang="ru-RU" dirty="0" smtClean="0"/>
              <a:t> </a:t>
            </a:r>
            <a:r>
              <a:rPr lang="ru-RU" dirty="0" err="1" smtClean="0"/>
              <a:t>прив'язані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легше</a:t>
            </a:r>
            <a:r>
              <a:rPr lang="ru-RU" dirty="0" smtClean="0"/>
              <a:t> </a:t>
            </a:r>
            <a:r>
              <a:rPr lang="ru-RU" dirty="0" err="1" smtClean="0"/>
              <a:t>пробачають</a:t>
            </a:r>
            <a:r>
              <a:rPr lang="ru-RU" dirty="0" smtClean="0"/>
              <a:t> бренду </a:t>
            </a:r>
            <a:r>
              <a:rPr lang="ru-RU" dirty="0" err="1" smtClean="0"/>
              <a:t>технічні</a:t>
            </a:r>
            <a:r>
              <a:rPr lang="ru-RU" dirty="0" smtClean="0"/>
              <a:t> </a:t>
            </a:r>
            <a:r>
              <a:rPr lang="ru-RU" dirty="0" err="1" smtClean="0"/>
              <a:t>збої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цін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0584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4803</Words>
  <Application>Microsoft Office PowerPoint</Application>
  <PresentationFormat>Широкоэкранный</PresentationFormat>
  <Paragraphs>245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Microsoft Sans Serif</vt:lpstr>
      <vt:lpstr>Тема Office</vt:lpstr>
      <vt:lpstr>Концепція Customer Experience та Customer Centricity</vt:lpstr>
      <vt:lpstr>Еволюція маркетингової парадигми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Концепція Customer Experience 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customer experience </vt:lpstr>
      <vt:lpstr>Вимірювання клієнтського досвіду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Тенденції у сфері Customer Experience</vt:lpstr>
      <vt:lpstr>Як покращити customer experience?</vt:lpstr>
      <vt:lpstr>Презентация PowerPoint</vt:lpstr>
      <vt:lpstr>Презентация PowerPoint</vt:lpstr>
      <vt:lpstr>Концепція Customer Centricity</vt:lpstr>
      <vt:lpstr>Презентация PowerPoint</vt:lpstr>
      <vt:lpstr>Кроки до побудови клієнтоцентричної організації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Customer Experience та Customer Centricity</dc:title>
  <dc:creator>Valeria Tymoshyk</dc:creator>
  <cp:lastModifiedBy>Valeria Tymoshyk</cp:lastModifiedBy>
  <cp:revision>14</cp:revision>
  <dcterms:created xsi:type="dcterms:W3CDTF">2026-03-03T14:30:59Z</dcterms:created>
  <dcterms:modified xsi:type="dcterms:W3CDTF">2026-03-03T17:12:25Z</dcterms:modified>
</cp:coreProperties>
</file>