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D39E4-FDE3-4FBE-963D-CA329E23FEFD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54E7-4C22-4537-923E-E2136364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54E7-4C22-4537-923E-E213636475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F125-CE38-4C4A-8A80-DE1AD5326B2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1E0B-B364-4798-8E64-639E0A10C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89411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Адміністративні договори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0"/>
            <a:ext cx="6400800" cy="1752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                                                Тема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2" descr="человечки для презентации без фона - Создать мем - Meme-arsenal.com"/>
          <p:cNvSpPr>
            <a:spLocks noChangeAspect="1" noChangeArrowheads="1"/>
          </p:cNvSpPr>
          <p:nvPr/>
        </p:nvSpPr>
        <p:spPr bwMode="auto">
          <a:xfrm>
            <a:off x="2267744" y="39330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человечки для презентации без фона - Создать мем - Meme-arsenal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человечки для презентации без фона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0825"/>
            <a:ext cx="4608512" cy="41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Етапи укладання адміністративного договору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988840"/>
            <a:ext cx="4824536" cy="413732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dirty="0" smtClean="0"/>
              <a:t>Підготовка до укладання договору</a:t>
            </a:r>
          </a:p>
          <a:p>
            <a:pPr algn="ctr"/>
            <a:r>
              <a:rPr lang="uk-UA" sz="2800" b="1" dirty="0" smtClean="0"/>
              <a:t>Оцінка підстав укладання договору</a:t>
            </a:r>
          </a:p>
          <a:p>
            <a:pPr algn="ctr"/>
            <a:r>
              <a:rPr lang="uk-UA" sz="2800" b="1" dirty="0" smtClean="0"/>
              <a:t>Оформлення договірних відносин</a:t>
            </a:r>
          </a:p>
          <a:p>
            <a:pPr algn="ctr"/>
            <a:r>
              <a:rPr lang="uk-UA" sz="2800" b="1" dirty="0" smtClean="0"/>
              <a:t>Доведення змісту договору до виконавців</a:t>
            </a:r>
          </a:p>
          <a:p>
            <a:pPr algn="ctr"/>
            <a:r>
              <a:rPr lang="uk-UA" sz="2800" b="1" dirty="0" smtClean="0"/>
              <a:t>Контроль за виконанням договору </a:t>
            </a:r>
          </a:p>
          <a:p>
            <a:pPr algn="ctr"/>
            <a:r>
              <a:rPr lang="uk-UA" sz="2800" b="1" dirty="0" smtClean="0"/>
              <a:t>Оцінка результатів виконання договору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Бумажный человечек гифки, анимированные GIF изображения бумажный человечек  - скачать гиф картинки на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96" y="2132856"/>
            <a:ext cx="3604592" cy="36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Адміністративний договір </a:t>
            </a:r>
            <a:r>
              <a:rPr lang="uk-UA" b="1" dirty="0" smtClean="0"/>
              <a:t>- 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196752"/>
            <a:ext cx="5338936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угода</a:t>
            </a:r>
            <a:r>
              <a:rPr lang="uk-UA" b="1" dirty="0" smtClean="0"/>
              <a:t>, укладена </a:t>
            </a:r>
            <a:r>
              <a:rPr lang="uk-UA" b="1" dirty="0" smtClean="0">
                <a:solidFill>
                  <a:srgbClr val="FF0000"/>
                </a:solidFill>
              </a:rPr>
              <a:t>суб’єктами адміністративного права</a:t>
            </a:r>
            <a:r>
              <a:rPr lang="uk-UA" b="1" dirty="0" smtClean="0"/>
              <a:t> на підставі </a:t>
            </a:r>
            <a:r>
              <a:rPr lang="uk-UA" b="1" dirty="0" smtClean="0">
                <a:solidFill>
                  <a:srgbClr val="FF0000"/>
                </a:solidFill>
              </a:rPr>
              <a:t>адміністративно-правових норм </a:t>
            </a:r>
            <a:r>
              <a:rPr lang="uk-UA" b="1" dirty="0" smtClean="0"/>
              <a:t>у загальнодержавних та інших </a:t>
            </a:r>
            <a:r>
              <a:rPr lang="uk-UA" b="1" dirty="0" smtClean="0">
                <a:solidFill>
                  <a:srgbClr val="FF0000"/>
                </a:solidFill>
              </a:rPr>
              <a:t>публічних інтересах</a:t>
            </a:r>
            <a:r>
              <a:rPr lang="uk-UA" b="1" dirty="0" smtClean="0"/>
              <a:t>, правовий режим яких визначається змістом владних повноважень, носієм яких є обов’язково одна із сторін.</a:t>
            </a:r>
            <a:endParaRPr lang="ru-RU" b="1" dirty="0"/>
          </a:p>
        </p:txBody>
      </p:sp>
      <p:pic>
        <p:nvPicPr>
          <p:cNvPr id="2050" name="Picture 2" descr="Stick Figure Thinking Png Svg Library - Белые Человечки Для Презентаций -  1080x1571 PNG Download - PNG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8972"/>
            <a:ext cx="2907418" cy="53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Ознаки адміністративного договору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122912" cy="5184576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b="1" dirty="0" smtClean="0"/>
              <a:t>Виникає у сфері публічної влади у зв’язку із реалізацією </a:t>
            </a:r>
            <a:r>
              <a:rPr lang="uk-UA" b="1" i="1" dirty="0" smtClean="0">
                <a:solidFill>
                  <a:srgbClr val="FF0000"/>
                </a:solidFill>
              </a:rPr>
              <a:t>владних повноважень суб’єктом публічної адміністрації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Обов’язкова участь </a:t>
            </a:r>
            <a:r>
              <a:rPr lang="uk-UA" b="1" dirty="0" smtClean="0"/>
              <a:t>суб’єкта публічної адміністрації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Цільова спрямованість </a:t>
            </a:r>
            <a:r>
              <a:rPr lang="uk-UA" b="1" dirty="0" smtClean="0"/>
              <a:t>на задоволення публічних інтересів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1" i="1" dirty="0" smtClean="0">
                <a:solidFill>
                  <a:srgbClr val="FF0000"/>
                </a:solidFill>
              </a:rPr>
              <a:t>Організаційний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характер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b="1" dirty="0" smtClean="0"/>
              <a:t>Підставою виникнення є </a:t>
            </a:r>
            <a:r>
              <a:rPr lang="uk-UA" b="1" i="1" dirty="0" err="1" smtClean="0">
                <a:solidFill>
                  <a:srgbClr val="FF0000"/>
                </a:solidFill>
              </a:rPr>
              <a:t>правозастосовчий</a:t>
            </a:r>
            <a:r>
              <a:rPr lang="uk-UA" b="1" i="1" dirty="0" smtClean="0">
                <a:solidFill>
                  <a:srgbClr val="FF0000"/>
                </a:solidFill>
              </a:rPr>
              <a:t> акт,</a:t>
            </a:r>
            <a:r>
              <a:rPr lang="uk-UA" b="1" dirty="0" smtClean="0"/>
              <a:t> прийнятий суб’єктом публічної адміністрації</a:t>
            </a:r>
            <a:endParaRPr lang="ru-RU" b="1" dirty="0"/>
          </a:p>
        </p:txBody>
      </p:sp>
      <p:pic>
        <p:nvPicPr>
          <p:cNvPr id="3076" name="Picture 4" descr="Картинки с человечками для презентации (35 фото) | Powerpoint background  design, 3d man, Powerpoint ani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0" y="1525782"/>
            <a:ext cx="3365668" cy="49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5050904" cy="5865515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 startAt="6"/>
            </a:pPr>
            <a:r>
              <a:rPr lang="uk-UA" b="1" dirty="0" smtClean="0"/>
              <a:t>Підвищені вимоги щодо </a:t>
            </a:r>
            <a:r>
              <a:rPr lang="uk-UA" b="1" i="1" dirty="0" smtClean="0">
                <a:solidFill>
                  <a:srgbClr val="FF0000"/>
                </a:solidFill>
              </a:rPr>
              <a:t>форми і змісту</a:t>
            </a:r>
          </a:p>
          <a:p>
            <a:pPr marL="514350" indent="-514350" algn="just">
              <a:buAutoNum type="arabicPeriod" startAt="6"/>
            </a:pPr>
            <a:r>
              <a:rPr lang="uk-UA" b="1" dirty="0" smtClean="0"/>
              <a:t>Ретельна </a:t>
            </a:r>
            <a:r>
              <a:rPr lang="uk-UA" b="1" dirty="0" smtClean="0">
                <a:solidFill>
                  <a:srgbClr val="FF0000"/>
                </a:solidFill>
              </a:rPr>
              <a:t>регламентація процедури </a:t>
            </a:r>
            <a:r>
              <a:rPr lang="uk-UA" b="1" dirty="0" smtClean="0"/>
              <a:t>укладання, зміни, припинення; відсутня можливість односторонньої відмови від виконання;</a:t>
            </a:r>
          </a:p>
          <a:p>
            <a:pPr marL="514350" indent="-514350" algn="just">
              <a:buAutoNum type="arabicPeriod" startAt="6"/>
            </a:pPr>
            <a:r>
              <a:rPr lang="uk-UA" b="1" dirty="0" smtClean="0"/>
              <a:t>Вирішення </a:t>
            </a:r>
            <a:r>
              <a:rPr lang="uk-UA" b="1" i="1" dirty="0" smtClean="0">
                <a:solidFill>
                  <a:srgbClr val="FF0000"/>
                </a:solidFill>
              </a:rPr>
              <a:t>спірних питань </a:t>
            </a:r>
            <a:r>
              <a:rPr lang="uk-UA" b="1" dirty="0" smtClean="0"/>
              <a:t>в адміністративних судах</a:t>
            </a:r>
          </a:p>
          <a:p>
            <a:pPr marL="514350" indent="-514350" algn="just">
              <a:buAutoNum type="arabicPeriod" startAt="6"/>
            </a:pPr>
            <a:r>
              <a:rPr lang="uk-UA" b="1" dirty="0" smtClean="0"/>
              <a:t>Багатосторонній суб’єктний склад</a:t>
            </a:r>
          </a:p>
          <a:p>
            <a:pPr marL="514350" indent="-514350" algn="just">
              <a:buAutoNum type="arabicPeriod" startAt="6"/>
            </a:pPr>
            <a:r>
              <a:rPr lang="uk-UA" b="1" i="1" dirty="0" smtClean="0">
                <a:solidFill>
                  <a:srgbClr val="FF0000"/>
                </a:solidFill>
              </a:rPr>
              <a:t>Незастосування</a:t>
            </a:r>
            <a:r>
              <a:rPr lang="uk-UA" b="1" dirty="0" smtClean="0"/>
              <a:t> норм про форс-мажор</a:t>
            </a:r>
          </a:p>
          <a:p>
            <a:pPr marL="514350" indent="-514350" algn="just">
              <a:buAutoNum type="arabicPeriod" startAt="6"/>
            </a:pPr>
            <a:r>
              <a:rPr lang="uk-UA" b="1" i="1" dirty="0" smtClean="0">
                <a:solidFill>
                  <a:srgbClr val="FF0000"/>
                </a:solidFill>
              </a:rPr>
              <a:t>Тривалість дії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100" name="Picture 4" descr="Белый человечек крассным фломастером ставит галочки | Шаблоны презентаций |  Шаблоны презентаций PowerPoi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5"/>
            <a:ext cx="3260080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Функції адміністративного договору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9"/>
            <a:ext cx="8363272" cy="3024336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pPr algn="ctr"/>
            <a:r>
              <a:rPr lang="uk-UA" b="1" dirty="0" smtClean="0"/>
              <a:t>Ініціативна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Регулятивна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Програмно-координаційна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Інформаційна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Захисна 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699792" y="1988839"/>
            <a:ext cx="576064" cy="32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699792" y="2596046"/>
            <a:ext cx="684076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051720" y="3068960"/>
            <a:ext cx="66573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728214" y="3669594"/>
            <a:ext cx="644891" cy="292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34397" y="4221610"/>
            <a:ext cx="655654" cy="335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Идеи на тему «Человечки» (87) в 2021 г | презентация, 3d персонаж, эмодз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66" y="3962491"/>
            <a:ext cx="3899833" cy="26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Види </a:t>
            </a:r>
            <a:r>
              <a:rPr lang="uk-UA" b="1" dirty="0">
                <a:solidFill>
                  <a:srgbClr val="FF0000"/>
                </a:solidFill>
              </a:rPr>
              <a:t>а</a:t>
            </a:r>
            <a:r>
              <a:rPr lang="uk-UA" b="1" dirty="0" smtClean="0">
                <a:solidFill>
                  <a:srgbClr val="FF0000"/>
                </a:solidFill>
              </a:rPr>
              <a:t>дміністративних договорів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u="sng" dirty="0" smtClean="0"/>
              <a:t>ЗА ЮРИДИЧНИМ ЗМІСТОМ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818283"/>
            <a:ext cx="4040188" cy="2118221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b="1" dirty="0" smtClean="0"/>
              <a:t>Нормативні</a:t>
            </a:r>
          </a:p>
          <a:p>
            <a:r>
              <a:rPr lang="uk-UA" b="1" dirty="0" smtClean="0"/>
              <a:t>Індивідуальні</a:t>
            </a:r>
          </a:p>
          <a:p>
            <a:r>
              <a:rPr lang="uk-UA" b="1" dirty="0" smtClean="0"/>
              <a:t>Змішані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u="sng" dirty="0" smtClean="0"/>
              <a:t>ЗА СТРОКОМ ДІЇ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72000" y="1584212"/>
            <a:ext cx="4041775" cy="3951288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b="1" dirty="0" smtClean="0"/>
              <a:t>Безстрокові</a:t>
            </a:r>
          </a:p>
          <a:p>
            <a:r>
              <a:rPr lang="uk-UA" b="1" dirty="0" smtClean="0"/>
              <a:t>Строкові</a:t>
            </a:r>
          </a:p>
          <a:p>
            <a:r>
              <a:rPr lang="uk-UA" b="1" dirty="0" smtClean="0"/>
              <a:t>Тимчасові</a:t>
            </a: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67744" y="126876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80112" y="1340768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Гифка успех гиф картинка, скачать анимированный gif на GIFER от Megr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29543"/>
            <a:ext cx="3672408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pPr algn="ctr"/>
            <a:r>
              <a:rPr lang="uk-UA" dirty="0" smtClean="0"/>
              <a:t>ЗА МАСШТАБОМ ДІЇ: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b="1" dirty="0" smtClean="0"/>
              <a:t>Загальнодержавні</a:t>
            </a:r>
          </a:p>
          <a:p>
            <a:pPr algn="ctr"/>
            <a:r>
              <a:rPr lang="uk-UA" b="1" dirty="0" smtClean="0"/>
              <a:t>Місцеві</a:t>
            </a:r>
          </a:p>
          <a:p>
            <a:pPr algn="ctr"/>
            <a:r>
              <a:rPr lang="uk-UA" b="1" dirty="0" smtClean="0"/>
              <a:t>Регіональні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/>
          <a:lstStyle/>
          <a:p>
            <a:pPr algn="ctr"/>
            <a:r>
              <a:rPr lang="uk-UA" dirty="0" smtClean="0"/>
              <a:t>ЗА КІЛЬКІСТЮ УЧАСНИКІВ: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268760"/>
            <a:ext cx="4041775" cy="3951288"/>
          </a:xfrm>
        </p:spPr>
        <p:txBody>
          <a:bodyPr/>
          <a:lstStyle/>
          <a:p>
            <a:endParaRPr lang="uk-UA" dirty="0" smtClean="0"/>
          </a:p>
          <a:p>
            <a:pPr lvl="6"/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b="1" dirty="0" smtClean="0"/>
              <a:t>Двосторонні</a:t>
            </a:r>
          </a:p>
          <a:p>
            <a:pPr algn="ctr"/>
            <a:r>
              <a:rPr lang="uk-UA" b="1" dirty="0" smtClean="0"/>
              <a:t>Багатосторонні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Group GIFs - Get the best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3312368" cy="33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СТАТУСОМ </a:t>
            </a:r>
            <a:r>
              <a:rPr lang="uk-UA" u="sng" dirty="0" err="1" smtClean="0">
                <a:solidFill>
                  <a:srgbClr val="FF0000"/>
                </a:solidFill>
              </a:rPr>
              <a:t>СУБ</a:t>
            </a:r>
            <a:r>
              <a:rPr lang="en-US" u="sng" dirty="0" smtClean="0">
                <a:solidFill>
                  <a:srgbClr val="FF0000"/>
                </a:solidFill>
              </a:rPr>
              <a:t>’</a:t>
            </a:r>
            <a:r>
              <a:rPr lang="uk-UA" u="sng" dirty="0" smtClean="0">
                <a:solidFill>
                  <a:srgbClr val="FF0000"/>
                </a:solidFill>
              </a:rPr>
              <a:t>ЄКТІВ: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040188" cy="3951288"/>
          </a:xfrm>
        </p:spPr>
        <p:txBody>
          <a:bodyPr/>
          <a:lstStyle/>
          <a:p>
            <a:endParaRPr lang="uk-UA" dirty="0"/>
          </a:p>
          <a:p>
            <a:r>
              <a:rPr lang="uk-UA" b="1" dirty="0" err="1" smtClean="0"/>
              <a:t>Різностатусні</a:t>
            </a:r>
            <a:endParaRPr lang="uk-UA" b="1" dirty="0" smtClean="0"/>
          </a:p>
          <a:p>
            <a:r>
              <a:rPr lang="uk-UA" b="1" dirty="0" err="1" smtClean="0"/>
              <a:t>Рівностатусні</a:t>
            </a:r>
            <a:endParaRPr lang="uk-UA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548680"/>
            <a:ext cx="4041775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ПРЕДМЕТОМ ДІЇ: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39952" y="1484784"/>
            <a:ext cx="4824536" cy="5112568"/>
          </a:xfrm>
        </p:spPr>
        <p:txBody>
          <a:bodyPr/>
          <a:lstStyle/>
          <a:p>
            <a:pPr algn="just"/>
            <a:r>
              <a:rPr lang="uk-UA" b="1" dirty="0" smtClean="0"/>
              <a:t>про компетенцію</a:t>
            </a:r>
          </a:p>
          <a:p>
            <a:pPr algn="just"/>
            <a:r>
              <a:rPr lang="uk-UA" b="1" dirty="0" smtClean="0"/>
              <a:t>у сфері управління власністю(концесійні)</a:t>
            </a:r>
          </a:p>
          <a:p>
            <a:pPr algn="just"/>
            <a:r>
              <a:rPr lang="uk-UA" b="1" dirty="0" smtClean="0"/>
              <a:t>що забезпечують державні потреби (на основі державного замовлення)</a:t>
            </a:r>
          </a:p>
          <a:p>
            <a:pPr algn="just"/>
            <a:r>
              <a:rPr lang="uk-UA" b="1" dirty="0" smtClean="0"/>
              <a:t>контрактні,фінансові,податкові</a:t>
            </a:r>
          </a:p>
          <a:p>
            <a:pPr algn="just"/>
            <a:r>
              <a:rPr lang="uk-UA" b="1" dirty="0" smtClean="0"/>
              <a:t>тарифні ( із профспілками)</a:t>
            </a:r>
          </a:p>
          <a:p>
            <a:pPr algn="just"/>
            <a:r>
              <a:rPr lang="uk-UA" b="1" dirty="0" smtClean="0"/>
              <a:t>про взаємодію та співробітництво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9218" name="Picture 2" descr="Фотография на тему Человечек, строящий домик из кусочков пазла | Press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2" y="3214834"/>
            <a:ext cx="3510555" cy="37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9277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ЗМІСТОВНИМ АСПЕКТОМ ФУНКЦІЙ ПУБЛІЧНОЇ АДМІНІСТРАЦІЇ: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5788" y="1268760"/>
            <a:ext cx="4040188" cy="3951288"/>
          </a:xfrm>
        </p:spPr>
        <p:txBody>
          <a:bodyPr/>
          <a:lstStyle/>
          <a:p>
            <a:pPr algn="ctr"/>
            <a:r>
              <a:rPr lang="uk-UA" b="1" dirty="0" smtClean="0"/>
              <a:t>Планові</a:t>
            </a:r>
          </a:p>
          <a:p>
            <a:pPr algn="ctr"/>
            <a:r>
              <a:rPr lang="uk-UA" b="1" dirty="0" smtClean="0"/>
              <a:t>Прогностичні</a:t>
            </a:r>
          </a:p>
          <a:p>
            <a:pPr algn="ctr"/>
            <a:r>
              <a:rPr lang="uk-UA" b="1" dirty="0" smtClean="0"/>
              <a:t>Організаційно-методичні</a:t>
            </a:r>
          </a:p>
          <a:p>
            <a:pPr algn="ctr"/>
            <a:r>
              <a:rPr lang="uk-UA" b="1" dirty="0" smtClean="0"/>
              <a:t>Кадрові</a:t>
            </a:r>
          </a:p>
          <a:p>
            <a:pPr algn="ctr"/>
            <a:r>
              <a:rPr lang="uk-UA" b="1" dirty="0" smtClean="0"/>
              <a:t>Фінансові</a:t>
            </a:r>
          </a:p>
          <a:p>
            <a:pPr algn="ctr"/>
            <a:r>
              <a:rPr lang="uk-UA" b="1" dirty="0" smtClean="0"/>
              <a:t>Контрольні</a:t>
            </a:r>
          </a:p>
          <a:p>
            <a:pPr algn="ctr"/>
            <a:r>
              <a:rPr lang="uk-UA" b="1" dirty="0" smtClean="0"/>
              <a:t>Облікові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041775" cy="927794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ФАКТИЧНИМИ ПІДСТАВАМИ УКЛАДАННЯ: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041775" cy="3951288"/>
          </a:xfrm>
        </p:spPr>
        <p:txBody>
          <a:bodyPr/>
          <a:lstStyle/>
          <a:p>
            <a:pPr algn="ctr"/>
            <a:r>
              <a:rPr lang="uk-UA" b="1" dirty="0" smtClean="0"/>
              <a:t>На основі волевиявлення контрагентів</a:t>
            </a:r>
          </a:p>
          <a:p>
            <a:pPr algn="ctr"/>
            <a:r>
              <a:rPr lang="uk-UA" b="1" dirty="0" smtClean="0"/>
              <a:t>На основі юридичного факту</a:t>
            </a:r>
          </a:p>
          <a:p>
            <a:pPr algn="ctr"/>
            <a:r>
              <a:rPr lang="uk-UA" b="1" dirty="0" smtClean="0"/>
              <a:t>На основі НПА</a:t>
            </a:r>
          </a:p>
          <a:p>
            <a:pPr algn="ctr"/>
            <a:r>
              <a:rPr lang="uk-UA" b="1" dirty="0" smtClean="0"/>
              <a:t>На основі індивідуального акту</a:t>
            </a:r>
            <a:endParaRPr lang="ru-RU" b="1" dirty="0"/>
          </a:p>
        </p:txBody>
      </p:sp>
      <p:pic>
        <p:nvPicPr>
          <p:cNvPr id="10242" name="Picture 2" descr="Создать комикс мем &amp;quot;бизнес, для презентаций человечки, 3д человечки для  презентации неудача&amp;quot; - Комиксы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" y="4437112"/>
            <a:ext cx="362085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261</Words>
  <Application>Microsoft Office PowerPoint</Application>
  <PresentationFormat>Экран (4:3)</PresentationFormat>
  <Paragraphs>85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Адміністративні договори</vt:lpstr>
      <vt:lpstr>Адміністративний договір - це</vt:lpstr>
      <vt:lpstr>Ознаки адміністративного договору:</vt:lpstr>
      <vt:lpstr>Презентация PowerPoint</vt:lpstr>
      <vt:lpstr>Функції адміністративного договору</vt:lpstr>
      <vt:lpstr>Види адміністративних договорів:</vt:lpstr>
      <vt:lpstr>Презентация PowerPoint</vt:lpstr>
      <vt:lpstr>Презентация PowerPoint</vt:lpstr>
      <vt:lpstr>Презентация PowerPoint</vt:lpstr>
      <vt:lpstr>Етапи укладання адміністративного договору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Адміністративні договори</dc:title>
  <dc:creator>user</dc:creator>
  <cp:lastModifiedBy>RePack by Diakov</cp:lastModifiedBy>
  <cp:revision>38</cp:revision>
  <dcterms:created xsi:type="dcterms:W3CDTF">2018-09-24T12:00:26Z</dcterms:created>
  <dcterms:modified xsi:type="dcterms:W3CDTF">2021-10-04T07:51:53Z</dcterms:modified>
</cp:coreProperties>
</file>