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8C437-0CFC-4968-BAFC-015E91DF193B}" type="datetimeFigureOut">
              <a:rPr lang="ru-RU" smtClean="0"/>
              <a:pPr/>
              <a:t>27.10.2021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F1ED1-4C04-43B7-939B-84F247DD1B2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8C437-0CFC-4968-BAFC-015E91DF193B}" type="datetimeFigureOut">
              <a:rPr lang="ru-RU" smtClean="0"/>
              <a:pPr/>
              <a:t>27.10.2021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F1ED1-4C04-43B7-939B-84F247DD1B2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8C437-0CFC-4968-BAFC-015E91DF193B}" type="datetimeFigureOut">
              <a:rPr lang="ru-RU" smtClean="0"/>
              <a:pPr/>
              <a:t>27.10.2021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F1ED1-4C04-43B7-939B-84F247DD1B2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8C437-0CFC-4968-BAFC-015E91DF193B}" type="datetimeFigureOut">
              <a:rPr lang="ru-RU" smtClean="0"/>
              <a:pPr/>
              <a:t>27.10.2021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F1ED1-4C04-43B7-939B-84F247DD1B2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8C437-0CFC-4968-BAFC-015E91DF193B}" type="datetimeFigureOut">
              <a:rPr lang="ru-RU" smtClean="0"/>
              <a:pPr/>
              <a:t>27.10.2021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F1ED1-4C04-43B7-939B-84F247DD1B2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8C437-0CFC-4968-BAFC-015E91DF193B}" type="datetimeFigureOut">
              <a:rPr lang="ru-RU" smtClean="0"/>
              <a:pPr/>
              <a:t>27.10.2021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F1ED1-4C04-43B7-939B-84F247DD1B2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8C437-0CFC-4968-BAFC-015E91DF193B}" type="datetimeFigureOut">
              <a:rPr lang="ru-RU" smtClean="0"/>
              <a:pPr/>
              <a:t>27.10.2021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F1ED1-4C04-43B7-939B-84F247DD1B2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8C437-0CFC-4968-BAFC-015E91DF193B}" type="datetimeFigureOut">
              <a:rPr lang="ru-RU" smtClean="0"/>
              <a:pPr/>
              <a:t>27.10.2021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F1ED1-4C04-43B7-939B-84F247DD1B2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8C437-0CFC-4968-BAFC-015E91DF193B}" type="datetimeFigureOut">
              <a:rPr lang="ru-RU" smtClean="0"/>
              <a:pPr/>
              <a:t>27.10.2021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F1ED1-4C04-43B7-939B-84F247DD1B2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8C437-0CFC-4968-BAFC-015E91DF193B}" type="datetimeFigureOut">
              <a:rPr lang="ru-RU" smtClean="0"/>
              <a:pPr/>
              <a:t>27.10.2021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F1ED1-4C04-43B7-939B-84F247DD1B2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8C437-0CFC-4968-BAFC-015E91DF193B}" type="datetimeFigureOut">
              <a:rPr lang="ru-RU" smtClean="0"/>
              <a:pPr/>
              <a:t>27.10.2021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F1ED1-4C04-43B7-939B-84F247DD1B2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E8C437-0CFC-4968-BAFC-015E91DF193B}" type="datetimeFigureOut">
              <a:rPr lang="ru-RU" smtClean="0"/>
              <a:pPr/>
              <a:t>27.10.2021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9F1ED1-4C04-43B7-939B-84F247DD1B2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1648" y="548680"/>
            <a:ext cx="7772400" cy="1470025"/>
          </a:xfrm>
        </p:spPr>
        <p:txBody>
          <a:bodyPr>
            <a:noAutofit/>
          </a:bodyPr>
          <a:lstStyle/>
          <a:p>
            <a:r>
              <a:rPr lang="uk-UA" sz="6000" b="1" dirty="0" smtClean="0"/>
              <a:t>Адміністративні процедури</a:t>
            </a:r>
            <a:endParaRPr lang="ru-RU" sz="6000" b="1" dirty="0"/>
          </a:p>
        </p:txBody>
      </p:sp>
      <p:pic>
        <p:nvPicPr>
          <p:cNvPr id="9218" name="Picture 2" descr="Человечек с книгой для презентации - четкие фотки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0570" y="2192109"/>
            <a:ext cx="5674556" cy="4653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5536" y="332656"/>
            <a:ext cx="4040188" cy="639762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uk-UA" dirty="0" smtClean="0">
                <a:solidFill>
                  <a:srgbClr val="FF0000"/>
                </a:solidFill>
              </a:rPr>
              <a:t>За ступенем обмеження прав приватних осіб: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24403" y="1124744"/>
            <a:ext cx="4040188" cy="3951288"/>
          </a:xfrm>
        </p:spPr>
        <p:txBody>
          <a:bodyPr/>
          <a:lstStyle/>
          <a:p>
            <a:pPr algn="just"/>
            <a:r>
              <a:rPr lang="uk-UA" b="1" i="1" dirty="0" smtClean="0">
                <a:solidFill>
                  <a:srgbClr val="FF0000"/>
                </a:solidFill>
              </a:rPr>
              <a:t>дозвільні</a:t>
            </a:r>
            <a:r>
              <a:rPr lang="uk-UA" dirty="0" smtClean="0"/>
              <a:t> </a:t>
            </a:r>
            <a:r>
              <a:rPr lang="uk-UA" b="1" dirty="0" smtClean="0"/>
              <a:t>(погоджувальні)</a:t>
            </a:r>
          </a:p>
          <a:p>
            <a:r>
              <a:rPr lang="uk-UA" b="1" i="1" dirty="0" smtClean="0">
                <a:solidFill>
                  <a:srgbClr val="FF0000"/>
                </a:solidFill>
              </a:rPr>
              <a:t>повідомні</a:t>
            </a:r>
            <a:r>
              <a:rPr lang="uk-UA" dirty="0" smtClean="0"/>
              <a:t> </a:t>
            </a:r>
            <a:r>
              <a:rPr lang="uk-UA" b="1" dirty="0" smtClean="0"/>
              <a:t>(надання певної інформації констатуючого характеру)</a:t>
            </a:r>
            <a:endParaRPr lang="ru-RU" b="1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4008" y="260648"/>
            <a:ext cx="4041775" cy="639762"/>
          </a:xfrm>
        </p:spPr>
        <p:txBody>
          <a:bodyPr/>
          <a:lstStyle/>
          <a:p>
            <a:pPr algn="ctr"/>
            <a:r>
              <a:rPr lang="uk-UA" dirty="0" smtClean="0">
                <a:solidFill>
                  <a:srgbClr val="FF0000"/>
                </a:solidFill>
              </a:rPr>
              <a:t>За порядком здійснення: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4008" y="1124744"/>
            <a:ext cx="4041775" cy="3951288"/>
          </a:xfrm>
        </p:spPr>
        <p:txBody>
          <a:bodyPr/>
          <a:lstStyle/>
          <a:p>
            <a:pPr algn="just"/>
            <a:r>
              <a:rPr lang="uk-UA" b="1" i="1" dirty="0" smtClean="0">
                <a:solidFill>
                  <a:srgbClr val="FF0000"/>
                </a:solidFill>
              </a:rPr>
              <a:t>звичайні</a:t>
            </a:r>
            <a:r>
              <a:rPr lang="uk-UA" dirty="0" smtClean="0">
                <a:solidFill>
                  <a:srgbClr val="FF0000"/>
                </a:solidFill>
              </a:rPr>
              <a:t> </a:t>
            </a:r>
            <a:r>
              <a:rPr lang="uk-UA" b="1" dirty="0" smtClean="0"/>
              <a:t>(формальні)</a:t>
            </a:r>
          </a:p>
          <a:p>
            <a:pPr algn="just"/>
            <a:r>
              <a:rPr lang="uk-UA" b="1" i="1" dirty="0" smtClean="0">
                <a:solidFill>
                  <a:srgbClr val="FF0000"/>
                </a:solidFill>
              </a:rPr>
              <a:t>спрощені</a:t>
            </a:r>
            <a:r>
              <a:rPr lang="uk-UA" dirty="0" smtClean="0"/>
              <a:t> </a:t>
            </a:r>
            <a:r>
              <a:rPr lang="uk-UA" b="1" dirty="0" smtClean="0"/>
              <a:t>(неформальні)</a:t>
            </a:r>
            <a:endParaRPr lang="ru-RU" b="1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491309" y="2708920"/>
            <a:ext cx="3744416" cy="79208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b="1" dirty="0" smtClean="0">
                <a:solidFill>
                  <a:srgbClr val="FF0000"/>
                </a:solidFill>
              </a:rPr>
              <a:t>За предметом діяльності:</a:t>
            </a:r>
            <a:endParaRPr lang="ru-RU" sz="2400" b="1" dirty="0">
              <a:solidFill>
                <a:srgbClr val="FF000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40758" y="3501008"/>
            <a:ext cx="3744416" cy="280831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Font typeface="Arial" pitchFamily="34" charset="0"/>
              <a:buChar char="•"/>
            </a:pPr>
            <a:r>
              <a:rPr lang="uk-UA" sz="2400" b="1" dirty="0" smtClean="0">
                <a:solidFill>
                  <a:schemeClr val="tx1"/>
                </a:solidFill>
              </a:rPr>
              <a:t>Реєстраційні</a:t>
            </a:r>
          </a:p>
          <a:p>
            <a:pPr>
              <a:buFont typeface="Arial" pitchFamily="34" charset="0"/>
              <a:buChar char="•"/>
            </a:pPr>
            <a:r>
              <a:rPr lang="uk-UA" sz="2400" b="1" dirty="0" smtClean="0">
                <a:solidFill>
                  <a:schemeClr val="tx1"/>
                </a:solidFill>
              </a:rPr>
              <a:t>Ліцензійно-дозвільні</a:t>
            </a:r>
          </a:p>
          <a:p>
            <a:pPr>
              <a:buFont typeface="Arial" pitchFamily="34" charset="0"/>
              <a:buChar char="•"/>
            </a:pPr>
            <a:r>
              <a:rPr lang="uk-UA" sz="2400" b="1" dirty="0" smtClean="0">
                <a:solidFill>
                  <a:schemeClr val="tx1"/>
                </a:solidFill>
              </a:rPr>
              <a:t>Контрольно-наглядові</a:t>
            </a:r>
          </a:p>
          <a:p>
            <a:pPr>
              <a:buFont typeface="Arial" pitchFamily="34" charset="0"/>
              <a:buChar char="•"/>
            </a:pPr>
            <a:r>
              <a:rPr lang="uk-UA" sz="2400" b="1" dirty="0" smtClean="0">
                <a:solidFill>
                  <a:schemeClr val="tx1"/>
                </a:solidFill>
              </a:rPr>
              <a:t>Державно-заохочувальні</a:t>
            </a:r>
          </a:p>
          <a:p>
            <a:pPr>
              <a:buFont typeface="Arial" pitchFamily="34" charset="0"/>
              <a:buChar char="•"/>
            </a:pPr>
            <a:r>
              <a:rPr lang="uk-UA" sz="2400" b="1" dirty="0" smtClean="0">
                <a:solidFill>
                  <a:schemeClr val="tx1"/>
                </a:solidFill>
              </a:rPr>
              <a:t>Екзаменаційно-конкурсні</a:t>
            </a:r>
            <a:endParaRPr lang="ru-RU" sz="2400" b="1" dirty="0">
              <a:solidFill>
                <a:schemeClr val="tx1"/>
              </a:solidFill>
            </a:endParaRPr>
          </a:p>
        </p:txBody>
      </p:sp>
      <p:pic>
        <p:nvPicPr>
          <p:cNvPr id="5122" name="Picture 2" descr="3d человечки картинки, стоковые фото 3d человечки | Depositphoto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35724" y="2076064"/>
            <a:ext cx="4099791" cy="39428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 smtClean="0">
                <a:solidFill>
                  <a:srgbClr val="FF0000"/>
                </a:solidFill>
              </a:rPr>
              <a:t>Принципи адміністративної процедури: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8" name="Содержимое 7"/>
          <p:cNvSpPr>
            <a:spLocks noGrp="1"/>
          </p:cNvSpPr>
          <p:nvPr>
            <p:ph idx="1"/>
          </p:nvPr>
        </p:nvSpPr>
        <p:spPr>
          <a:xfrm>
            <a:off x="457200" y="1600200"/>
            <a:ext cx="8075240" cy="4525963"/>
          </a:xfrm>
        </p:spPr>
        <p:txBody>
          <a:bodyPr/>
          <a:lstStyle/>
          <a:p>
            <a:pPr algn="just"/>
            <a:r>
              <a:rPr lang="uk-UA" b="1" dirty="0" smtClean="0"/>
              <a:t>це закріплені в нормах права </a:t>
            </a:r>
            <a:r>
              <a:rPr lang="uk-UA" b="1" i="1" dirty="0" smtClean="0">
                <a:solidFill>
                  <a:srgbClr val="FF0000"/>
                </a:solidFill>
              </a:rPr>
              <a:t>основні засади,</a:t>
            </a:r>
            <a:r>
              <a:rPr lang="uk-UA" dirty="0" smtClean="0">
                <a:solidFill>
                  <a:srgbClr val="FF0000"/>
                </a:solidFill>
              </a:rPr>
              <a:t> </a:t>
            </a:r>
            <a:r>
              <a:rPr lang="uk-UA" b="1" dirty="0" smtClean="0"/>
              <a:t>що визначають правила вчинення дій, прийняття рішень, укладання адміністративних договорів, спрямованих на реалізацію приватними особами належних </a:t>
            </a:r>
            <a:r>
              <a:rPr lang="uk-UA" b="1" dirty="0"/>
              <a:t>ї</a:t>
            </a:r>
            <a:r>
              <a:rPr lang="uk-UA" b="1" dirty="0" smtClean="0"/>
              <a:t>м прав та обов’язків у сфері публічного адміністрування та публічного інтересу.</a:t>
            </a:r>
            <a:endParaRPr lang="ru-RU" b="1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 smtClean="0">
                <a:solidFill>
                  <a:srgbClr val="FF0000"/>
                </a:solidFill>
              </a:rPr>
              <a:t>Загальні принципи </a:t>
            </a:r>
            <a:r>
              <a:rPr lang="uk-UA" dirty="0" smtClean="0"/>
              <a:t/>
            </a:r>
            <a:br>
              <a:rPr lang="uk-UA" dirty="0" smtClean="0"/>
            </a:br>
            <a:r>
              <a:rPr lang="uk-UA" sz="2700" b="1" dirty="0" smtClean="0"/>
              <a:t>(ті, що є характерними для будь-якого виду адміністративної процедури)</a:t>
            </a:r>
            <a:endParaRPr lang="ru-RU" sz="27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514350" algn="just">
              <a:buFont typeface="+mj-lt"/>
              <a:buAutoNum type="arabicPeriod"/>
            </a:pPr>
            <a:r>
              <a:rPr lang="uk-UA" b="1" i="1" dirty="0" smtClean="0">
                <a:solidFill>
                  <a:srgbClr val="FF0000"/>
                </a:solidFill>
              </a:rPr>
              <a:t>принцип верховенства права </a:t>
            </a:r>
            <a:r>
              <a:rPr lang="uk-UA" b="1" dirty="0" smtClean="0"/>
              <a:t>(пріоритет прав та свобод людини, справедливість і гуманізм у діяльності суб’єкта публічної адміністрації)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uk-UA" b="1" i="1" dirty="0" smtClean="0">
                <a:solidFill>
                  <a:srgbClr val="FF0000"/>
                </a:solidFill>
              </a:rPr>
              <a:t>принцип законності </a:t>
            </a:r>
            <a:r>
              <a:rPr lang="uk-UA" b="1" dirty="0" smtClean="0"/>
              <a:t>(є складовою принципу верховенства права, здійснення публічною владою всіх повноважень у суворій відповідності до вимог законодавства)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>
            <a:normAutofit lnSpcReduction="10000"/>
          </a:bodyPr>
          <a:lstStyle/>
          <a:p>
            <a:pPr marL="514350" indent="-514350" algn="just">
              <a:buFont typeface="+mj-lt"/>
              <a:buAutoNum type="arabicPeriod" startAt="3"/>
            </a:pPr>
            <a:r>
              <a:rPr lang="uk-UA" b="1" i="1" dirty="0" smtClean="0">
                <a:solidFill>
                  <a:srgbClr val="FF0000"/>
                </a:solidFill>
              </a:rPr>
              <a:t>принцип презумпції </a:t>
            </a:r>
            <a:r>
              <a:rPr lang="uk-UA" b="1" dirty="0" smtClean="0"/>
              <a:t>правомірності дій і вимог приватної особи</a:t>
            </a:r>
          </a:p>
          <a:p>
            <a:pPr marL="514350" indent="-514350" algn="just">
              <a:buNone/>
            </a:pPr>
            <a:r>
              <a:rPr lang="uk-UA" dirty="0" smtClean="0"/>
              <a:t>- </a:t>
            </a:r>
            <a:r>
              <a:rPr lang="uk-UA" b="1" dirty="0" smtClean="0"/>
              <a:t>дії, вимоги приватної особи при зверненні до суб’єкта публічної адміністрації вважаються </a:t>
            </a:r>
            <a:r>
              <a:rPr lang="uk-UA" b="1" i="1" dirty="0" smtClean="0">
                <a:solidFill>
                  <a:srgbClr val="FF0000"/>
                </a:solidFill>
              </a:rPr>
              <a:t>правомірними доти, </a:t>
            </a:r>
            <a:r>
              <a:rPr lang="uk-UA" b="1" dirty="0" smtClean="0"/>
              <a:t>поки інше не буде </a:t>
            </a:r>
            <a:r>
              <a:rPr lang="uk-UA" b="1" i="1" dirty="0" smtClean="0">
                <a:solidFill>
                  <a:srgbClr val="FF0000"/>
                </a:solidFill>
              </a:rPr>
              <a:t>встановлено</a:t>
            </a:r>
            <a:r>
              <a:rPr lang="uk-UA" dirty="0" smtClean="0"/>
              <a:t> </a:t>
            </a:r>
            <a:r>
              <a:rPr lang="uk-UA" b="1" dirty="0" smtClean="0"/>
              <a:t>рішенням органу (посадової особи), яка здійснює адміністративну процедуру;</a:t>
            </a:r>
          </a:p>
          <a:p>
            <a:pPr marL="514350" indent="-514350" algn="just">
              <a:buNone/>
            </a:pPr>
            <a:r>
              <a:rPr lang="uk-UA" dirty="0" smtClean="0"/>
              <a:t>- </a:t>
            </a:r>
            <a:r>
              <a:rPr lang="uk-UA" b="1" dirty="0" smtClean="0"/>
              <a:t>рішення у справі </a:t>
            </a:r>
            <a:r>
              <a:rPr lang="uk-UA" b="1" i="1" dirty="0" smtClean="0">
                <a:solidFill>
                  <a:srgbClr val="FF0000"/>
                </a:solidFill>
              </a:rPr>
              <a:t>не повинне </a:t>
            </a:r>
            <a:r>
              <a:rPr lang="uk-UA" b="1" dirty="0" smtClean="0"/>
              <a:t>ґрунтуватися на </a:t>
            </a:r>
            <a:r>
              <a:rPr lang="uk-UA" b="1" i="1" dirty="0" smtClean="0">
                <a:solidFill>
                  <a:srgbClr val="FF0000"/>
                </a:solidFill>
              </a:rPr>
              <a:t>припущеннях, </a:t>
            </a:r>
            <a:r>
              <a:rPr lang="uk-UA" b="1" dirty="0" smtClean="0"/>
              <a:t>а всі </a:t>
            </a:r>
            <a:r>
              <a:rPr lang="uk-UA" b="1" i="1" dirty="0" smtClean="0">
                <a:solidFill>
                  <a:srgbClr val="FF0000"/>
                </a:solidFill>
              </a:rPr>
              <a:t>сумніви</a:t>
            </a:r>
            <a:r>
              <a:rPr lang="uk-UA" dirty="0" smtClean="0">
                <a:solidFill>
                  <a:srgbClr val="FF0000"/>
                </a:solidFill>
              </a:rPr>
              <a:t> </a:t>
            </a:r>
            <a:r>
              <a:rPr lang="uk-UA" b="1" dirty="0" smtClean="0"/>
              <a:t>щодо правомірності позицій приватної особи мають тлумачитися на її користь)</a:t>
            </a:r>
            <a:endParaRPr lang="ru-RU" b="1" dirty="0" smtClean="0"/>
          </a:p>
          <a:p>
            <a:pPr marL="514350" indent="-514350">
              <a:buFont typeface="+mj-lt"/>
              <a:buAutoNum type="arabicPeriod" startAt="3"/>
            </a:pPr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6264696"/>
          </a:xfrm>
        </p:spPr>
        <p:txBody>
          <a:bodyPr>
            <a:normAutofit fontScale="70000" lnSpcReduction="20000"/>
          </a:bodyPr>
          <a:lstStyle/>
          <a:p>
            <a:pPr marL="514350" indent="-514350">
              <a:buFont typeface="+mj-lt"/>
              <a:buAutoNum type="arabicPeriod" startAt="4"/>
            </a:pPr>
            <a:endParaRPr lang="uk-UA" dirty="0" smtClean="0"/>
          </a:p>
          <a:p>
            <a:pPr marL="514350" indent="-514350" algn="just">
              <a:buFont typeface="+mj-lt"/>
              <a:buAutoNum type="arabicPeriod" startAt="4"/>
            </a:pPr>
            <a:r>
              <a:rPr lang="uk-UA" b="1" i="1" dirty="0" smtClean="0">
                <a:solidFill>
                  <a:srgbClr val="FF0000"/>
                </a:solidFill>
              </a:rPr>
              <a:t>принцип рівноправності </a:t>
            </a:r>
            <a:r>
              <a:rPr lang="uk-UA" b="1" dirty="0" smtClean="0"/>
              <a:t>(рівність фізичних і юридичних осіб перед законом, щодо них застосовується законодавство без створення жодних сприятливих чи позитивних умов під час розгляду справи щодо окремої особи, тобто </a:t>
            </a:r>
            <a:r>
              <a:rPr lang="uk-UA" b="1" i="1" dirty="0" err="1" smtClean="0">
                <a:solidFill>
                  <a:srgbClr val="FF0000"/>
                </a:solidFill>
              </a:rPr>
              <a:t>“однакові</a:t>
            </a:r>
            <a:r>
              <a:rPr lang="uk-UA" b="1" i="1" dirty="0" smtClean="0">
                <a:solidFill>
                  <a:srgbClr val="FF0000"/>
                </a:solidFill>
              </a:rPr>
              <a:t> адміністративні справи вирішуються </a:t>
            </a:r>
            <a:r>
              <a:rPr lang="uk-UA" b="1" i="1" dirty="0" err="1" smtClean="0">
                <a:solidFill>
                  <a:srgbClr val="FF0000"/>
                </a:solidFill>
              </a:rPr>
              <a:t>однаково”</a:t>
            </a:r>
            <a:r>
              <a:rPr lang="uk-UA" b="1" i="1" dirty="0" smtClean="0">
                <a:solidFill>
                  <a:srgbClr val="FF0000"/>
                </a:solidFill>
              </a:rPr>
              <a:t>)</a:t>
            </a:r>
          </a:p>
          <a:p>
            <a:pPr marL="514350" indent="-514350" algn="just">
              <a:buFont typeface="+mj-lt"/>
              <a:buAutoNum type="arabicPeriod" startAt="4"/>
            </a:pPr>
            <a:r>
              <a:rPr lang="uk-UA" b="1" i="1" dirty="0" smtClean="0">
                <a:solidFill>
                  <a:srgbClr val="FF0000"/>
                </a:solidFill>
              </a:rPr>
              <a:t>принцип пропорційності:</a:t>
            </a:r>
            <a:endParaRPr lang="uk-UA" dirty="0" smtClean="0">
              <a:solidFill>
                <a:srgbClr val="FF0000"/>
              </a:solidFill>
            </a:endParaRPr>
          </a:p>
          <a:p>
            <a:pPr marL="514350" indent="-514350" algn="just">
              <a:buNone/>
            </a:pPr>
            <a:r>
              <a:rPr lang="uk-UA" dirty="0" smtClean="0"/>
              <a:t>- </a:t>
            </a:r>
            <a:r>
              <a:rPr lang="uk-UA" b="1" dirty="0" smtClean="0"/>
              <a:t>збереження під час розгляду справи </a:t>
            </a:r>
            <a:r>
              <a:rPr lang="uk-UA" b="1" i="1" dirty="0" smtClean="0">
                <a:solidFill>
                  <a:srgbClr val="FF0000"/>
                </a:solidFill>
              </a:rPr>
              <a:t>балансу</a:t>
            </a:r>
            <a:r>
              <a:rPr lang="uk-UA" dirty="0" smtClean="0"/>
              <a:t> </a:t>
            </a:r>
            <a:r>
              <a:rPr lang="uk-UA" b="1" dirty="0" smtClean="0"/>
              <a:t>між цілями, завданнями, на досягнення яких спрямовується акт, й можливими </a:t>
            </a:r>
            <a:r>
              <a:rPr lang="uk-UA" b="1" i="1" dirty="0" smtClean="0">
                <a:solidFill>
                  <a:srgbClr val="FF0000"/>
                </a:solidFill>
              </a:rPr>
              <a:t>негативними наслідками </a:t>
            </a:r>
            <a:r>
              <a:rPr lang="uk-UA" b="1" dirty="0" smtClean="0"/>
              <a:t>для осіб, які можуть наставати у разі прийняття адміністративного акту;</a:t>
            </a:r>
          </a:p>
          <a:p>
            <a:pPr marL="514350" indent="-514350" algn="just">
              <a:buNone/>
            </a:pPr>
            <a:r>
              <a:rPr lang="uk-UA" dirty="0" smtClean="0"/>
              <a:t>- є </a:t>
            </a:r>
            <a:r>
              <a:rPr lang="uk-UA" b="1" i="1" dirty="0" smtClean="0">
                <a:solidFill>
                  <a:srgbClr val="FF0000"/>
                </a:solidFill>
              </a:rPr>
              <a:t>можливими</a:t>
            </a:r>
            <a:r>
              <a:rPr lang="uk-UA" dirty="0" smtClean="0">
                <a:solidFill>
                  <a:srgbClr val="FF0000"/>
                </a:solidFill>
              </a:rPr>
              <a:t> </a:t>
            </a:r>
            <a:r>
              <a:rPr lang="uk-UA" b="1" dirty="0" smtClean="0"/>
              <a:t>обмеження прав людини і громадянина </a:t>
            </a:r>
            <a:r>
              <a:rPr lang="uk-UA" b="1" i="1" dirty="0" smtClean="0">
                <a:solidFill>
                  <a:srgbClr val="FF0000"/>
                </a:solidFill>
              </a:rPr>
              <a:t>в інтересах</a:t>
            </a:r>
            <a:r>
              <a:rPr lang="uk-UA" b="1" i="1" dirty="0" smtClean="0"/>
              <a:t> </a:t>
            </a:r>
            <a:r>
              <a:rPr lang="uk-UA" b="1" dirty="0" smtClean="0"/>
              <a:t>національної безпеки, територіальної цілісності, публічного порядку з метою запобігання заворушенням чи злочинам, для захисту репутації або прав інших людей, для підтвердження авторитету і неупередженості правосуддя, у </a:t>
            </a:r>
            <a:r>
              <a:rPr lang="uk-UA" b="1" i="1" dirty="0" smtClean="0">
                <a:solidFill>
                  <a:srgbClr val="FF0000"/>
                </a:solidFill>
              </a:rPr>
              <a:t>розумних межах обмеження </a:t>
            </a:r>
            <a:r>
              <a:rPr lang="uk-UA" b="1" dirty="0" smtClean="0"/>
              <a:t>й недопущення </a:t>
            </a:r>
            <a:r>
              <a:rPr lang="uk-UA" b="1" i="1" dirty="0" smtClean="0">
                <a:solidFill>
                  <a:srgbClr val="FF0000"/>
                </a:solidFill>
              </a:rPr>
              <a:t>необмеженого планування</a:t>
            </a:r>
            <a:r>
              <a:rPr lang="uk-UA" b="1" i="1" dirty="0" smtClean="0"/>
              <a:t> </a:t>
            </a:r>
            <a:r>
              <a:rPr lang="uk-UA" b="1" dirty="0" smtClean="0"/>
              <a:t>державного інтересу над інтересами окремої особи</a:t>
            </a:r>
            <a:endParaRPr lang="ru-RU" b="1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60648"/>
            <a:ext cx="8435280" cy="3312367"/>
          </a:xfrm>
        </p:spPr>
        <p:txBody>
          <a:bodyPr>
            <a:normAutofit fontScale="85000" lnSpcReduction="20000"/>
          </a:bodyPr>
          <a:lstStyle/>
          <a:p>
            <a:pPr marL="514350" indent="-514350" algn="just">
              <a:buFont typeface="+mj-lt"/>
              <a:buAutoNum type="arabicPeriod" startAt="6"/>
            </a:pPr>
            <a:r>
              <a:rPr lang="uk-UA" b="1" i="1" dirty="0" smtClean="0">
                <a:solidFill>
                  <a:srgbClr val="FF0000"/>
                </a:solidFill>
              </a:rPr>
              <a:t>принцип використання </a:t>
            </a:r>
            <a:r>
              <a:rPr lang="uk-UA" b="1" dirty="0" err="1" smtClean="0"/>
              <a:t>суб</a:t>
            </a:r>
            <a:r>
              <a:rPr lang="en-US" b="1" dirty="0" smtClean="0"/>
              <a:t>’</a:t>
            </a:r>
            <a:r>
              <a:rPr lang="uk-UA" b="1" dirty="0" err="1" smtClean="0"/>
              <a:t>єктом</a:t>
            </a:r>
            <a:r>
              <a:rPr lang="uk-UA" b="1" dirty="0" smtClean="0"/>
              <a:t> публічної адміністрації своїх повноважень з метою, з якою такі повноваження надані(ефективність виконання ним своїх завдань і функцій)</a:t>
            </a:r>
          </a:p>
          <a:p>
            <a:pPr marL="514350" indent="-514350" algn="just">
              <a:buFont typeface="+mj-lt"/>
              <a:buAutoNum type="arabicPeriod" startAt="6"/>
            </a:pPr>
            <a:r>
              <a:rPr lang="uk-UA" b="1" i="1" dirty="0" smtClean="0">
                <a:solidFill>
                  <a:srgbClr val="FF0000"/>
                </a:solidFill>
              </a:rPr>
              <a:t>принцип </a:t>
            </a:r>
            <a:r>
              <a:rPr lang="uk-UA" b="1" i="1" dirty="0" err="1" smtClean="0">
                <a:solidFill>
                  <a:srgbClr val="FF0000"/>
                </a:solidFill>
              </a:rPr>
              <a:t>безстороннності</a:t>
            </a:r>
            <a:r>
              <a:rPr lang="uk-UA" b="1" i="1" dirty="0" smtClean="0">
                <a:solidFill>
                  <a:srgbClr val="FF0000"/>
                </a:solidFill>
              </a:rPr>
              <a:t> </a:t>
            </a:r>
            <a:r>
              <a:rPr lang="uk-UA" b="1" dirty="0" smtClean="0"/>
              <a:t>адміністративної процедури</a:t>
            </a:r>
            <a:r>
              <a:rPr lang="uk-UA" dirty="0" smtClean="0"/>
              <a:t> </a:t>
            </a:r>
            <a:r>
              <a:rPr lang="uk-UA" dirty="0" smtClean="0">
                <a:solidFill>
                  <a:srgbClr val="FF0000"/>
                </a:solidFill>
              </a:rPr>
              <a:t>(</a:t>
            </a:r>
            <a:r>
              <a:rPr lang="uk-UA" b="1" i="1" dirty="0" smtClean="0">
                <a:solidFill>
                  <a:srgbClr val="FF0000"/>
                </a:solidFill>
              </a:rPr>
              <a:t>недопущення</a:t>
            </a:r>
            <a:r>
              <a:rPr lang="uk-UA" dirty="0" smtClean="0">
                <a:solidFill>
                  <a:srgbClr val="FF0000"/>
                </a:solidFill>
              </a:rPr>
              <a:t> </a:t>
            </a:r>
            <a:r>
              <a:rPr lang="uk-UA" b="1" dirty="0" smtClean="0"/>
              <a:t>будь-якої неправомірної зацікавленості суб’єкта публічної адміністрації в результатах адміністративної процедури, будь-якої </a:t>
            </a:r>
            <a:r>
              <a:rPr lang="uk-UA" b="1" i="1" dirty="0" smtClean="0">
                <a:solidFill>
                  <a:srgbClr val="FF0000"/>
                </a:solidFill>
              </a:rPr>
              <a:t>упередженості</a:t>
            </a:r>
            <a:r>
              <a:rPr lang="uk-UA" dirty="0" smtClean="0"/>
              <a:t> </a:t>
            </a:r>
            <a:r>
              <a:rPr lang="uk-UA" b="1" dirty="0" smtClean="0"/>
              <a:t>або</a:t>
            </a:r>
            <a:r>
              <a:rPr lang="uk-UA" dirty="0" smtClean="0"/>
              <a:t> </a:t>
            </a:r>
            <a:r>
              <a:rPr lang="uk-UA" b="1" i="1" dirty="0" smtClean="0">
                <a:solidFill>
                  <a:srgbClr val="FF0000"/>
                </a:solidFill>
              </a:rPr>
              <a:t>особистого переконання</a:t>
            </a:r>
            <a:r>
              <a:rPr lang="uk-UA" dirty="0" smtClean="0">
                <a:solidFill>
                  <a:srgbClr val="FF0000"/>
                </a:solidFill>
              </a:rPr>
              <a:t>)</a:t>
            </a:r>
            <a:endParaRPr lang="ru-RU" dirty="0">
              <a:solidFill>
                <a:srgbClr val="FF0000"/>
              </a:solidFill>
            </a:endParaRPr>
          </a:p>
        </p:txBody>
      </p:sp>
      <p:pic>
        <p:nvPicPr>
          <p:cNvPr id="6146" name="Picture 2" descr="Человечки для презентации картинки, стоковые фото Человечки для презентации  | Depositphoto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3822" y="3429000"/>
            <a:ext cx="3966121" cy="3429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 fontScale="92500" lnSpcReduction="10000"/>
          </a:bodyPr>
          <a:lstStyle/>
          <a:p>
            <a:pPr marL="514350" indent="-514350" algn="just">
              <a:buFont typeface="+mj-lt"/>
              <a:buAutoNum type="arabicPeriod" startAt="8"/>
            </a:pPr>
            <a:r>
              <a:rPr lang="uk-UA" b="1" i="1" dirty="0" smtClean="0">
                <a:solidFill>
                  <a:srgbClr val="FF0000"/>
                </a:solidFill>
              </a:rPr>
              <a:t>принцип добросовісності </a:t>
            </a:r>
            <a:r>
              <a:rPr lang="uk-UA" b="1" dirty="0" smtClean="0"/>
              <a:t>(це обов’язок суб’єкта публічної адміністрації діяти у відповідності до </a:t>
            </a:r>
            <a:r>
              <a:rPr lang="uk-UA" b="1" i="1" dirty="0" smtClean="0">
                <a:solidFill>
                  <a:srgbClr val="FF0000"/>
                </a:solidFill>
              </a:rPr>
              <a:t>загальновстановлених норм моралі і права</a:t>
            </a:r>
            <a:r>
              <a:rPr lang="uk-UA" b="1" dirty="0" smtClean="0"/>
              <a:t>;</a:t>
            </a:r>
            <a:r>
              <a:rPr lang="uk-UA" dirty="0" smtClean="0"/>
              <a:t> </a:t>
            </a:r>
            <a:r>
              <a:rPr lang="uk-UA" b="1" dirty="0" smtClean="0"/>
              <a:t>обов’язок приватних осіб </a:t>
            </a:r>
            <a:r>
              <a:rPr lang="uk-UA" b="1" i="1" dirty="0" smtClean="0">
                <a:solidFill>
                  <a:srgbClr val="FF0000"/>
                </a:solidFill>
              </a:rPr>
              <a:t>добросовісно</a:t>
            </a:r>
            <a:r>
              <a:rPr lang="uk-UA" b="1" dirty="0" smtClean="0"/>
              <a:t> виконувати під час процедури вимоги та користуватися правами, закріпленими законодавством)</a:t>
            </a:r>
          </a:p>
          <a:p>
            <a:pPr marL="514350" indent="-514350" algn="just">
              <a:buFont typeface="+mj-lt"/>
              <a:buAutoNum type="arabicPeriod" startAt="8"/>
            </a:pPr>
            <a:r>
              <a:rPr lang="uk-UA" b="1" i="1" dirty="0" smtClean="0">
                <a:solidFill>
                  <a:srgbClr val="FF0000"/>
                </a:solidFill>
              </a:rPr>
              <a:t>принцип розсудливості </a:t>
            </a:r>
            <a:r>
              <a:rPr lang="uk-UA" b="1" dirty="0" smtClean="0"/>
              <a:t>(при вирішенні справи суб’єкт публічної адміністрації має керуватися законами логіки, </a:t>
            </a:r>
            <a:r>
              <a:rPr lang="uk-UA" b="1" i="1" dirty="0" smtClean="0">
                <a:solidFill>
                  <a:srgbClr val="FF0000"/>
                </a:solidFill>
              </a:rPr>
              <a:t>здоровим глуздом </a:t>
            </a:r>
            <a:r>
              <a:rPr lang="uk-UA" b="1" dirty="0" smtClean="0"/>
              <a:t>та</a:t>
            </a:r>
            <a:r>
              <a:rPr lang="uk-UA" dirty="0" smtClean="0"/>
              <a:t> </a:t>
            </a:r>
            <a:r>
              <a:rPr lang="uk-UA" b="1" i="1" dirty="0" smtClean="0">
                <a:solidFill>
                  <a:srgbClr val="FF0000"/>
                </a:solidFill>
              </a:rPr>
              <a:t>загальноприйнятими нормами моралі</a:t>
            </a:r>
            <a:r>
              <a:rPr lang="uk-UA" dirty="0" smtClean="0">
                <a:solidFill>
                  <a:srgbClr val="FF0000"/>
                </a:solidFill>
              </a:rPr>
              <a:t>)</a:t>
            </a:r>
          </a:p>
          <a:p>
            <a:pPr marL="514350" indent="-514350"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/>
          <a:lstStyle/>
          <a:p>
            <a:pPr marL="514350" indent="-514350" algn="just">
              <a:buFont typeface="+mj-lt"/>
              <a:buAutoNum type="arabicPeriod" startAt="10"/>
            </a:pPr>
            <a:r>
              <a:rPr lang="uk-UA" dirty="0" smtClean="0"/>
              <a:t> </a:t>
            </a:r>
            <a:r>
              <a:rPr lang="uk-UA" b="1" i="1" dirty="0" smtClean="0">
                <a:solidFill>
                  <a:srgbClr val="FF0000"/>
                </a:solidFill>
              </a:rPr>
              <a:t>принцип своєчасності та розумного строку адміністративної процедури </a:t>
            </a:r>
            <a:r>
              <a:rPr lang="uk-UA" b="1" dirty="0" smtClean="0"/>
              <a:t>(прийняття рішення по справі має бути до того часу, коли втрачається сенс у розгляді, тобто розгляд справи має бути у </a:t>
            </a:r>
            <a:r>
              <a:rPr lang="uk-UA" b="1" i="1" dirty="0" smtClean="0">
                <a:solidFill>
                  <a:srgbClr val="FF0000"/>
                </a:solidFill>
              </a:rPr>
              <a:t>найкоротші строки</a:t>
            </a:r>
            <a:r>
              <a:rPr lang="uk-UA" b="1" dirty="0" smtClean="0"/>
              <a:t>, без </a:t>
            </a:r>
            <a:r>
              <a:rPr lang="uk-UA" b="1" i="1" dirty="0" smtClean="0">
                <a:solidFill>
                  <a:srgbClr val="FF0000"/>
                </a:solidFill>
              </a:rPr>
              <a:t>невиправданих витрат</a:t>
            </a:r>
            <a:r>
              <a:rPr lang="uk-UA" b="1" i="1" dirty="0" smtClean="0"/>
              <a:t> </a:t>
            </a:r>
            <a:r>
              <a:rPr lang="uk-UA" b="1" dirty="0" smtClean="0"/>
              <a:t>часу та інших ресурсів, що не перешкоджає прийняттю законного та обґрунтованого рішення)</a:t>
            </a:r>
            <a:endParaRPr lang="ru-RU" b="1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200" b="1" i="1" dirty="0" smtClean="0">
                <a:solidFill>
                  <a:srgbClr val="FF0000"/>
                </a:solidFill>
              </a:rPr>
              <a:t>Принципи  адміністративної процедури, які виділяються у європейських документах</a:t>
            </a:r>
            <a:r>
              <a:rPr lang="uk-UA" sz="3200" dirty="0" smtClean="0">
                <a:solidFill>
                  <a:srgbClr val="FF0000"/>
                </a:solidFill>
              </a:rPr>
              <a:t>:</a:t>
            </a:r>
            <a:endParaRPr lang="ru-RU" sz="3200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uk-UA" b="1" i="1" dirty="0" smtClean="0">
                <a:solidFill>
                  <a:srgbClr val="FF0000"/>
                </a:solidFill>
              </a:rPr>
              <a:t>право бути почутим </a:t>
            </a:r>
            <a:r>
              <a:rPr lang="uk-UA" b="1" dirty="0" smtClean="0"/>
              <a:t>(забезпечення особі можливості надати </a:t>
            </a:r>
            <a:r>
              <a:rPr lang="uk-UA" b="1" dirty="0" err="1" smtClean="0"/>
              <a:t>суб</a:t>
            </a:r>
            <a:r>
              <a:rPr lang="en-US" b="1" dirty="0" smtClean="0"/>
              <a:t>’</a:t>
            </a:r>
            <a:r>
              <a:rPr lang="uk-UA" b="1" dirty="0" err="1" smtClean="0"/>
              <a:t>єкту</a:t>
            </a:r>
            <a:r>
              <a:rPr lang="uk-UA" b="1" dirty="0" smtClean="0"/>
              <a:t> публічної адміністрації аргументи, факти у справі, тобто надання</a:t>
            </a:r>
            <a:r>
              <a:rPr lang="uk-UA" dirty="0" smtClean="0"/>
              <a:t> </a:t>
            </a:r>
            <a:r>
              <a:rPr lang="uk-UA" b="1" i="1" dirty="0" smtClean="0">
                <a:solidFill>
                  <a:srgbClr val="FF0000"/>
                </a:solidFill>
              </a:rPr>
              <a:t>права на </a:t>
            </a:r>
            <a:r>
              <a:rPr lang="uk-UA" b="1" i="1" dirty="0" err="1" smtClean="0">
                <a:solidFill>
                  <a:srgbClr val="FF0000"/>
                </a:solidFill>
              </a:rPr>
              <a:t>обгрунтування</a:t>
            </a:r>
            <a:r>
              <a:rPr lang="uk-UA" b="1" i="1" dirty="0" smtClean="0">
                <a:solidFill>
                  <a:srgbClr val="FF0000"/>
                </a:solidFill>
              </a:rPr>
              <a:t> своєї позиції у справах з </a:t>
            </a:r>
            <a:r>
              <a:rPr lang="uk-UA" b="1" i="1" dirty="0" err="1" smtClean="0">
                <a:solidFill>
                  <a:srgbClr val="FF0000"/>
                </a:solidFill>
              </a:rPr>
              <a:t>“несприятливими”</a:t>
            </a:r>
            <a:r>
              <a:rPr lang="uk-UA" b="1" i="1" dirty="0" smtClean="0">
                <a:solidFill>
                  <a:srgbClr val="FF0000"/>
                </a:solidFill>
              </a:rPr>
              <a:t> для особи актами</a:t>
            </a:r>
            <a:r>
              <a:rPr lang="uk-UA" dirty="0" smtClean="0">
                <a:solidFill>
                  <a:srgbClr val="FF0000"/>
                </a:solidFill>
              </a:rPr>
              <a:t>)</a:t>
            </a:r>
          </a:p>
          <a:p>
            <a:pPr algn="just"/>
            <a:r>
              <a:rPr lang="uk-UA" b="1" i="1" dirty="0" smtClean="0">
                <a:solidFill>
                  <a:srgbClr val="FF0000"/>
                </a:solidFill>
              </a:rPr>
              <a:t>принцип доступу до інформації </a:t>
            </a:r>
            <a:r>
              <a:rPr lang="uk-UA" b="1" dirty="0" smtClean="0"/>
              <a:t>(особі за її запитом повинна надаватися інформація у справі)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uk-UA" b="1" i="1" dirty="0" smtClean="0">
                <a:solidFill>
                  <a:srgbClr val="FF0000"/>
                </a:solidFill>
              </a:rPr>
              <a:t>принцип допомоги та представництва </a:t>
            </a:r>
            <a:r>
              <a:rPr lang="uk-UA" b="1" dirty="0" smtClean="0"/>
              <a:t>(обов’язок суб’єкта публічної адміністрації </a:t>
            </a:r>
            <a:r>
              <a:rPr lang="uk-UA" b="1" i="1" dirty="0" smtClean="0">
                <a:solidFill>
                  <a:srgbClr val="FF0000"/>
                </a:solidFill>
              </a:rPr>
              <a:t>сприяти</a:t>
            </a:r>
            <a:r>
              <a:rPr lang="uk-UA" dirty="0" smtClean="0"/>
              <a:t> </a:t>
            </a:r>
            <a:r>
              <a:rPr lang="uk-UA" b="1" dirty="0" smtClean="0"/>
              <a:t>особі в реалізації її прав, свобод та законних інтересів, а також її право брати участь у процедурі </a:t>
            </a:r>
            <a:r>
              <a:rPr lang="uk-UA" b="1" i="1" dirty="0" smtClean="0">
                <a:solidFill>
                  <a:srgbClr val="FF0000"/>
                </a:solidFill>
              </a:rPr>
              <a:t>особисто або через представника</a:t>
            </a:r>
            <a:r>
              <a:rPr lang="uk-UA" dirty="0" smtClean="0">
                <a:solidFill>
                  <a:srgbClr val="FF0000"/>
                </a:solidFill>
              </a:rPr>
              <a:t>)</a:t>
            </a:r>
          </a:p>
          <a:p>
            <a:pPr algn="just"/>
            <a:r>
              <a:rPr lang="uk-UA" b="1" i="1" dirty="0" smtClean="0">
                <a:solidFill>
                  <a:srgbClr val="FF0000"/>
                </a:solidFill>
              </a:rPr>
              <a:t>принцип викладу мотивів </a:t>
            </a:r>
            <a:r>
              <a:rPr lang="uk-UA" b="1" dirty="0" smtClean="0"/>
              <a:t>(обов’язок  суб’єкта публічної адміністрації вказувати підстави та обставини прийняття свого рішення)</a:t>
            </a:r>
          </a:p>
          <a:p>
            <a:pPr algn="just"/>
            <a:r>
              <a:rPr lang="uk-UA" b="1" i="1" dirty="0" smtClean="0">
                <a:solidFill>
                  <a:srgbClr val="FF0000"/>
                </a:solidFill>
              </a:rPr>
              <a:t>принцип зазначення засобів правового захисту </a:t>
            </a:r>
            <a:r>
              <a:rPr lang="uk-UA" b="1" dirty="0" smtClean="0"/>
              <a:t>(обов’язок суб’єкта публічної адміністрації у акті зазначати порядок його оскарження)</a:t>
            </a:r>
            <a:endParaRPr lang="ru-RU" b="1" dirty="0" smtClean="0"/>
          </a:p>
          <a:p>
            <a:pPr algn="just"/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uk-UA" sz="4800" b="1" dirty="0" smtClean="0">
                <a:solidFill>
                  <a:srgbClr val="FF0000"/>
                </a:solidFill>
              </a:rPr>
              <a:t>Адміністративна</a:t>
            </a:r>
            <a:r>
              <a:rPr lang="uk-UA" sz="4800" b="1" dirty="0" smtClean="0"/>
              <a:t> </a:t>
            </a:r>
            <a:r>
              <a:rPr lang="uk-UA" sz="4800" b="1" dirty="0" smtClean="0">
                <a:solidFill>
                  <a:srgbClr val="FF0000"/>
                </a:solidFill>
              </a:rPr>
              <a:t>+ процедура</a:t>
            </a:r>
            <a:endParaRPr lang="ru-RU" sz="4800" b="1" dirty="0">
              <a:solidFill>
                <a:srgbClr val="FF0000"/>
              </a:solidFill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sz="half" idx="1"/>
          </p:nvPr>
        </p:nvSpPr>
        <p:spPr>
          <a:xfrm>
            <a:off x="539552" y="1916833"/>
            <a:ext cx="4038600" cy="2160240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uk-UA" b="1" dirty="0" smtClean="0"/>
              <a:t>та, що пов’язана із </a:t>
            </a:r>
            <a:r>
              <a:rPr lang="uk-UA" b="1" i="1" dirty="0" smtClean="0">
                <a:solidFill>
                  <a:srgbClr val="FF0000"/>
                </a:solidFill>
              </a:rPr>
              <a:t>управлінням, адмініструванням</a:t>
            </a:r>
          </a:p>
          <a:p>
            <a:pPr algn="just"/>
            <a:endParaRPr lang="uk-UA" dirty="0"/>
          </a:p>
          <a:p>
            <a:pPr algn="just"/>
            <a:r>
              <a:rPr lang="uk-UA" b="1" dirty="0" smtClean="0"/>
              <a:t>та, що </a:t>
            </a:r>
            <a:r>
              <a:rPr lang="uk-UA" b="1" i="1" dirty="0" smtClean="0">
                <a:solidFill>
                  <a:srgbClr val="FF0000"/>
                </a:solidFill>
              </a:rPr>
              <a:t>покликана служити</a:t>
            </a:r>
            <a:endParaRPr lang="ru-RU" b="1" i="1" dirty="0">
              <a:solidFill>
                <a:srgbClr val="FF0000"/>
              </a:solidFill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sz="half" idx="2"/>
          </p:nvPr>
        </p:nvSpPr>
        <p:spPr>
          <a:xfrm>
            <a:off x="4644008" y="1844824"/>
            <a:ext cx="4038600" cy="4525963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uk-UA" b="1" dirty="0" smtClean="0"/>
              <a:t>Порядок вчинення дій, прийняття актів, </a:t>
            </a:r>
            <a:r>
              <a:rPr lang="uk-UA" b="1" i="1" dirty="0" smtClean="0">
                <a:solidFill>
                  <a:srgbClr val="FF0000"/>
                </a:solidFill>
              </a:rPr>
              <a:t>логічно впорядкований і спрямований </a:t>
            </a:r>
            <a:r>
              <a:rPr lang="uk-UA" dirty="0" smtClean="0"/>
              <a:t>на </a:t>
            </a:r>
            <a:r>
              <a:rPr lang="uk-UA" b="1" dirty="0" smtClean="0"/>
              <a:t>досягнення певного результату</a:t>
            </a:r>
            <a:endParaRPr lang="ru-RU" b="1" dirty="0"/>
          </a:p>
        </p:txBody>
      </p:sp>
      <p:cxnSp>
        <p:nvCxnSpPr>
          <p:cNvPr id="8" name="Прямая со стрелкой 7"/>
          <p:cNvCxnSpPr/>
          <p:nvPr/>
        </p:nvCxnSpPr>
        <p:spPr>
          <a:xfrm>
            <a:off x="6156176" y="1124744"/>
            <a:ext cx="1152128" cy="50405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/>
          <p:nvPr/>
        </p:nvCxnSpPr>
        <p:spPr>
          <a:xfrm flipH="1">
            <a:off x="2195736" y="1052736"/>
            <a:ext cx="1440160" cy="64807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 descr="3d человечки картинки, стоковые фото 3d человечки | Depositphoto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83432" y="4005064"/>
            <a:ext cx="5115220" cy="26675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i="1" dirty="0" smtClean="0">
                <a:solidFill>
                  <a:srgbClr val="FF0000"/>
                </a:solidFill>
              </a:rPr>
              <a:t>Принципи окремих видів адміністративних процедур:</a:t>
            </a:r>
            <a:endParaRPr lang="ru-RU" b="1" i="1" dirty="0">
              <a:solidFill>
                <a:srgbClr val="FF0000"/>
              </a:solidFill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pPr algn="ctr"/>
            <a:r>
              <a:rPr lang="uk-UA" dirty="0" smtClean="0">
                <a:solidFill>
                  <a:srgbClr val="FF0000"/>
                </a:solidFill>
              </a:rPr>
              <a:t>Принципи реєстраційної процедури: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sz="half" idx="2"/>
          </p:nvPr>
        </p:nvSpPr>
        <p:spPr>
          <a:xfrm>
            <a:off x="457200" y="2174874"/>
            <a:ext cx="4040188" cy="4350469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uk-UA" b="1" dirty="0" smtClean="0"/>
              <a:t>Верховенство права</a:t>
            </a:r>
          </a:p>
          <a:p>
            <a:pPr algn="just"/>
            <a:r>
              <a:rPr lang="uk-UA" b="1" dirty="0" smtClean="0"/>
              <a:t>Законність</a:t>
            </a:r>
          </a:p>
          <a:p>
            <a:pPr algn="just"/>
            <a:r>
              <a:rPr lang="uk-UA" b="1" dirty="0" smtClean="0"/>
              <a:t>Об’єктивність </a:t>
            </a:r>
          </a:p>
          <a:p>
            <a:pPr algn="just"/>
            <a:r>
              <a:rPr lang="uk-UA" b="1" dirty="0" smtClean="0"/>
              <a:t>Достовірність та повнота</a:t>
            </a:r>
          </a:p>
          <a:p>
            <a:pPr algn="just"/>
            <a:r>
              <a:rPr lang="uk-UA" b="1" dirty="0" smtClean="0"/>
              <a:t>Періодичність захисту прав, законних інтересів, життя і здоров’я людей, навколишнього середовища</a:t>
            </a:r>
          </a:p>
          <a:p>
            <a:pPr algn="just"/>
            <a:r>
              <a:rPr lang="uk-UA" b="1" dirty="0" smtClean="0"/>
              <a:t>Захист обмежених ресурсів держави та забезпечення безпеки держави</a:t>
            </a:r>
          </a:p>
          <a:p>
            <a:pPr algn="just"/>
            <a:r>
              <a:rPr lang="uk-UA" b="1" dirty="0" smtClean="0"/>
              <a:t>Рівність суб’єктів господарювання</a:t>
            </a:r>
          </a:p>
          <a:p>
            <a:pPr algn="just"/>
            <a:r>
              <a:rPr lang="uk-UA" b="1" dirty="0" smtClean="0"/>
              <a:t>Мовчазна згода</a:t>
            </a:r>
          </a:p>
          <a:p>
            <a:pPr algn="just"/>
            <a:r>
              <a:rPr lang="uk-UA" b="1" dirty="0" smtClean="0"/>
              <a:t>Відкритість та доступність </a:t>
            </a:r>
            <a:endParaRPr lang="ru-RU" b="1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 fontScale="92500" lnSpcReduction="20000"/>
          </a:bodyPr>
          <a:lstStyle/>
          <a:p>
            <a:pPr algn="ctr"/>
            <a:r>
              <a:rPr lang="uk-UA" dirty="0" smtClean="0">
                <a:solidFill>
                  <a:srgbClr val="FF0000"/>
                </a:solidFill>
              </a:rPr>
              <a:t>Принципи контрольно-наглядової процедури: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7" name="Содержимое 6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2622277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uk-UA" b="1" dirty="0" smtClean="0"/>
              <a:t>Підконтрольність та підзвітність </a:t>
            </a:r>
          </a:p>
          <a:p>
            <a:pPr algn="just"/>
            <a:r>
              <a:rPr lang="uk-UA" b="1" dirty="0" smtClean="0"/>
              <a:t>Рівність прав і свобод усіх суб’єктів господарювання</a:t>
            </a:r>
          </a:p>
          <a:p>
            <a:pPr algn="just"/>
            <a:r>
              <a:rPr lang="uk-UA" b="1" dirty="0" smtClean="0"/>
              <a:t>Гарантування прав та законних </a:t>
            </a:r>
            <a:r>
              <a:rPr lang="uk-UA" b="1" dirty="0"/>
              <a:t>і</a:t>
            </a:r>
            <a:r>
              <a:rPr lang="uk-UA" b="1" dirty="0" smtClean="0"/>
              <a:t>нтересів кожного суб’єкта</a:t>
            </a:r>
          </a:p>
          <a:p>
            <a:pPr algn="just"/>
            <a:r>
              <a:rPr lang="uk-UA" b="1" dirty="0" smtClean="0"/>
              <a:t>Об’єктивність</a:t>
            </a:r>
          </a:p>
          <a:p>
            <a:pPr algn="just"/>
            <a:r>
              <a:rPr lang="uk-UA" b="1" dirty="0" smtClean="0"/>
              <a:t>Неупередженість</a:t>
            </a:r>
          </a:p>
          <a:p>
            <a:pPr algn="just"/>
            <a:r>
              <a:rPr lang="uk-UA" b="1" dirty="0" smtClean="0"/>
              <a:t>Відкритість</a:t>
            </a:r>
          </a:p>
          <a:p>
            <a:pPr algn="just"/>
            <a:r>
              <a:rPr lang="uk-UA" b="1" dirty="0" smtClean="0"/>
              <a:t>Прозорість</a:t>
            </a:r>
          </a:p>
          <a:p>
            <a:pPr algn="just"/>
            <a:r>
              <a:rPr lang="uk-UA" b="1" dirty="0" smtClean="0"/>
              <a:t>Системність </a:t>
            </a:r>
          </a:p>
          <a:p>
            <a:endParaRPr lang="uk-UA" dirty="0" smtClean="0"/>
          </a:p>
          <a:p>
            <a:endParaRPr lang="ru-RU" dirty="0"/>
          </a:p>
        </p:txBody>
      </p:sp>
      <p:pic>
        <p:nvPicPr>
          <p:cNvPr id="7170" name="Picture 2" descr="3d человечки учеба картинки, стоковые фото 3d человечки учеба |  Depositphoto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4" y="4051026"/>
            <a:ext cx="2777199" cy="2771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124100" y="340966"/>
            <a:ext cx="2384004" cy="639762"/>
          </a:xfrm>
        </p:spPr>
        <p:txBody>
          <a:bodyPr>
            <a:normAutofit fontScale="85000" lnSpcReduction="20000"/>
          </a:bodyPr>
          <a:lstStyle/>
          <a:p>
            <a:pPr algn="ctr"/>
            <a:r>
              <a:rPr lang="uk-UA" dirty="0" smtClean="0">
                <a:solidFill>
                  <a:srgbClr val="FF0000"/>
                </a:solidFill>
              </a:rPr>
              <a:t>Принцип надання соціальних послуг: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2664877" y="980728"/>
            <a:ext cx="2816052" cy="5472608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uk-UA" b="1" dirty="0" smtClean="0"/>
              <a:t>Адресність та індивідуальній підхід</a:t>
            </a:r>
          </a:p>
          <a:p>
            <a:pPr algn="just"/>
            <a:r>
              <a:rPr lang="uk-UA" b="1" dirty="0" smtClean="0"/>
              <a:t>Доступність та відкритість</a:t>
            </a:r>
          </a:p>
          <a:p>
            <a:pPr algn="just"/>
            <a:r>
              <a:rPr lang="uk-UA" b="1" dirty="0" smtClean="0"/>
              <a:t>Добровільність вибору послуги</a:t>
            </a:r>
          </a:p>
          <a:p>
            <a:pPr algn="just"/>
            <a:r>
              <a:rPr lang="uk-UA" b="1" dirty="0" smtClean="0"/>
              <a:t>Гуманність</a:t>
            </a:r>
          </a:p>
          <a:p>
            <a:pPr algn="just"/>
            <a:r>
              <a:rPr lang="uk-UA" b="1" dirty="0" smtClean="0"/>
              <a:t>Комплексність</a:t>
            </a:r>
          </a:p>
          <a:p>
            <a:pPr algn="just"/>
            <a:r>
              <a:rPr lang="uk-UA" b="1" dirty="0" smtClean="0"/>
              <a:t>Максимально ефективне використання бюджетних та позабюджетних коштів суб’єктами надання послуг</a:t>
            </a:r>
          </a:p>
          <a:p>
            <a:pPr algn="just"/>
            <a:r>
              <a:rPr lang="uk-UA" b="1" dirty="0" smtClean="0"/>
              <a:t>Законність</a:t>
            </a:r>
          </a:p>
          <a:p>
            <a:pPr algn="just"/>
            <a:r>
              <a:rPr lang="uk-UA" b="1" dirty="0" smtClean="0"/>
              <a:t>Соціальна справедливість</a:t>
            </a:r>
          </a:p>
          <a:p>
            <a:pPr algn="just"/>
            <a:r>
              <a:rPr lang="uk-UA" b="1" dirty="0" smtClean="0"/>
              <a:t>Дотримання державних стандартів надання послуг,етичних правил тощо.</a:t>
            </a:r>
            <a:endParaRPr lang="ru-RU" b="1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652120" y="260648"/>
            <a:ext cx="3105671" cy="639762"/>
          </a:xfrm>
        </p:spPr>
        <p:txBody>
          <a:bodyPr>
            <a:normAutofit fontScale="85000" lnSpcReduction="20000"/>
          </a:bodyPr>
          <a:lstStyle/>
          <a:p>
            <a:pPr algn="ctr"/>
            <a:r>
              <a:rPr lang="uk-UA" dirty="0" smtClean="0">
                <a:solidFill>
                  <a:srgbClr val="FF0000"/>
                </a:solidFill>
              </a:rPr>
              <a:t>Принцип надання адміністративних послуг: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5508104" y="980728"/>
            <a:ext cx="3249687" cy="5472608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uk-UA" b="1" dirty="0" smtClean="0"/>
              <a:t>Верховенство права</a:t>
            </a:r>
          </a:p>
          <a:p>
            <a:pPr algn="just"/>
            <a:r>
              <a:rPr lang="uk-UA" b="1" dirty="0" smtClean="0"/>
              <a:t>Законність</a:t>
            </a:r>
          </a:p>
          <a:p>
            <a:pPr algn="just"/>
            <a:r>
              <a:rPr lang="uk-UA" b="1" dirty="0" smtClean="0"/>
              <a:t>Стабільність</a:t>
            </a:r>
          </a:p>
          <a:p>
            <a:pPr algn="just"/>
            <a:r>
              <a:rPr lang="uk-UA" b="1" dirty="0" smtClean="0"/>
              <a:t>Рівність перед законом</a:t>
            </a:r>
          </a:p>
          <a:p>
            <a:pPr algn="just"/>
            <a:r>
              <a:rPr lang="uk-UA" b="1" dirty="0" smtClean="0"/>
              <a:t>Відкритість та прозорість</a:t>
            </a:r>
          </a:p>
          <a:p>
            <a:pPr algn="just"/>
            <a:r>
              <a:rPr lang="uk-UA" b="1" dirty="0" smtClean="0"/>
              <a:t>Оперативність і своєчасність</a:t>
            </a:r>
          </a:p>
          <a:p>
            <a:pPr algn="just"/>
            <a:r>
              <a:rPr lang="uk-UA" b="1" dirty="0" smtClean="0"/>
              <a:t>Доступність інформації про послуги</a:t>
            </a:r>
          </a:p>
          <a:p>
            <a:pPr algn="just"/>
            <a:r>
              <a:rPr lang="uk-UA" b="1" dirty="0" smtClean="0"/>
              <a:t>Захищеність персональних даних</a:t>
            </a:r>
          </a:p>
          <a:p>
            <a:pPr algn="just"/>
            <a:r>
              <a:rPr lang="uk-UA" b="1" dirty="0" smtClean="0"/>
              <a:t>Раціональна </a:t>
            </a:r>
            <a:r>
              <a:rPr lang="uk-UA" b="1" dirty="0" err="1" smtClean="0"/>
              <a:t>мінімалізація</a:t>
            </a:r>
            <a:r>
              <a:rPr lang="uk-UA" b="1" dirty="0" smtClean="0"/>
              <a:t> кількості документів та процедурних дій</a:t>
            </a:r>
          </a:p>
          <a:p>
            <a:pPr algn="just"/>
            <a:r>
              <a:rPr lang="uk-UA" b="1" dirty="0" smtClean="0"/>
              <a:t>Неупередженість та справедливість</a:t>
            </a:r>
          </a:p>
          <a:p>
            <a:pPr algn="just"/>
            <a:r>
              <a:rPr lang="uk-UA" b="1" dirty="0" smtClean="0"/>
              <a:t>Доступність та зручність для звернення</a:t>
            </a:r>
            <a:endParaRPr lang="ru-RU" b="1" dirty="0"/>
          </a:p>
        </p:txBody>
      </p:sp>
      <p:pic>
        <p:nvPicPr>
          <p:cNvPr id="8194" name="Picture 2" descr="3d человечки книги картинки, стоковые фото 3d человечки книги |  Depositphoto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859" y="773329"/>
            <a:ext cx="2688233" cy="571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uk-UA" sz="5300" b="1" i="1" dirty="0" smtClean="0">
                <a:solidFill>
                  <a:srgbClr val="FF0000"/>
                </a:solidFill>
              </a:rPr>
              <a:t>Адміністративна процедура </a:t>
            </a:r>
            <a:r>
              <a:rPr lang="uk-UA" dirty="0" smtClean="0">
                <a:solidFill>
                  <a:srgbClr val="FF0000"/>
                </a:solidFill>
              </a:rPr>
              <a:t>- </a:t>
            </a:r>
            <a:r>
              <a:rPr lang="uk-UA" b="1" dirty="0" smtClean="0">
                <a:solidFill>
                  <a:srgbClr val="FF0000"/>
                </a:solidFill>
              </a:rPr>
              <a:t>це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395536" y="2332037"/>
            <a:ext cx="4968552" cy="4525963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uk-UA" b="1" dirty="0" smtClean="0"/>
              <a:t>структурований, нормативно закріплений </a:t>
            </a:r>
            <a:r>
              <a:rPr lang="uk-UA" b="1" dirty="0" smtClean="0">
                <a:solidFill>
                  <a:srgbClr val="FF0000"/>
                </a:solidFill>
              </a:rPr>
              <a:t>порядок </a:t>
            </a:r>
            <a:r>
              <a:rPr lang="uk-UA" b="1" dirty="0" smtClean="0"/>
              <a:t>прийняття індивідуальних (адміністративних) актів, укладання адміністративних договорів, спрямований на вирішення конкретних справ у сфері публічного управління.</a:t>
            </a:r>
            <a:endParaRPr lang="ru-RU" b="1" dirty="0"/>
          </a:p>
        </p:txBody>
      </p:sp>
      <p:pic>
        <p:nvPicPr>
          <p:cNvPr id="2050" name="Picture 2" descr="3d человечки картинки, стоковые фото 3d человечки | Depositphoto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9573" y="2332037"/>
            <a:ext cx="3542050" cy="3542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i="1" dirty="0" smtClean="0">
                <a:solidFill>
                  <a:srgbClr val="FF0000"/>
                </a:solidFill>
              </a:rPr>
              <a:t>Ознаки адміністративної процедури</a:t>
            </a:r>
            <a:r>
              <a:rPr lang="uk-UA" dirty="0" smtClean="0">
                <a:solidFill>
                  <a:srgbClr val="FF0000"/>
                </a:solidFill>
              </a:rPr>
              <a:t>: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uk-UA" b="1" dirty="0" smtClean="0">
                <a:solidFill>
                  <a:srgbClr val="FF0000"/>
                </a:solidFill>
              </a:rPr>
              <a:t>правовий характер</a:t>
            </a:r>
            <a:r>
              <a:rPr lang="uk-UA" dirty="0" smtClean="0"/>
              <a:t>, </a:t>
            </a:r>
            <a:r>
              <a:rPr lang="uk-UA" b="1" dirty="0" smtClean="0"/>
              <a:t>регламентована нормами адміністративного права;</a:t>
            </a:r>
          </a:p>
          <a:p>
            <a:pPr algn="just"/>
            <a:r>
              <a:rPr lang="uk-UA" b="1" dirty="0" smtClean="0"/>
              <a:t>вміщує норми, що регламентують як </a:t>
            </a:r>
            <a:r>
              <a:rPr lang="uk-UA" b="1" i="1" dirty="0" smtClean="0">
                <a:solidFill>
                  <a:srgbClr val="FF0000"/>
                </a:solidFill>
              </a:rPr>
              <a:t>діяльність</a:t>
            </a:r>
            <a:r>
              <a:rPr lang="uk-UA" dirty="0" smtClean="0">
                <a:solidFill>
                  <a:srgbClr val="FF0000"/>
                </a:solidFill>
              </a:rPr>
              <a:t> </a:t>
            </a:r>
            <a:r>
              <a:rPr lang="uk-UA" b="1" dirty="0" smtClean="0"/>
              <a:t>суб’єкта публічної адміністрації, так</a:t>
            </a:r>
            <a:r>
              <a:rPr lang="uk-UA" dirty="0" smtClean="0"/>
              <a:t> і </a:t>
            </a:r>
            <a:r>
              <a:rPr lang="uk-UA" b="1" i="1" dirty="0" smtClean="0">
                <a:solidFill>
                  <a:srgbClr val="FF0000"/>
                </a:solidFill>
              </a:rPr>
              <a:t>поведінку</a:t>
            </a:r>
            <a:r>
              <a:rPr lang="uk-UA" dirty="0" smtClean="0"/>
              <a:t> </a:t>
            </a:r>
            <a:r>
              <a:rPr lang="uk-UA" b="1" dirty="0" smtClean="0"/>
              <a:t>приватних осіб;</a:t>
            </a:r>
          </a:p>
          <a:p>
            <a:pPr algn="just"/>
            <a:r>
              <a:rPr lang="uk-UA" b="1" i="1" dirty="0" smtClean="0">
                <a:solidFill>
                  <a:srgbClr val="FF0000"/>
                </a:solidFill>
              </a:rPr>
              <a:t>індивідуальний характер </a:t>
            </a:r>
            <a:r>
              <a:rPr lang="uk-UA" b="1" dirty="0" smtClean="0"/>
              <a:t>(щодо конкретної адміністративної справи)</a:t>
            </a:r>
          </a:p>
          <a:p>
            <a:pPr algn="just"/>
            <a:r>
              <a:rPr lang="uk-UA" b="1" dirty="0" smtClean="0"/>
              <a:t>спрямована на прийняття </a:t>
            </a:r>
            <a:r>
              <a:rPr lang="uk-UA" b="1" i="1" dirty="0" smtClean="0">
                <a:solidFill>
                  <a:srgbClr val="FF0000"/>
                </a:solidFill>
              </a:rPr>
              <a:t>індивідуального (адміністративного) акту </a:t>
            </a:r>
            <a:r>
              <a:rPr lang="uk-UA" b="1" dirty="0" smtClean="0"/>
              <a:t>суб’єктом публічної адміністрації</a:t>
            </a:r>
            <a:endParaRPr lang="ru-RU" b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/>
          <a:lstStyle/>
          <a:p>
            <a:pPr algn="just"/>
            <a:r>
              <a:rPr lang="uk-UA" b="1" i="1" dirty="0" smtClean="0">
                <a:solidFill>
                  <a:srgbClr val="FF0000"/>
                </a:solidFill>
              </a:rPr>
              <a:t>основне призначення </a:t>
            </a:r>
            <a:r>
              <a:rPr lang="uk-UA" b="1" dirty="0" smtClean="0"/>
              <a:t>- забезпечення ефективної реалізації прав приватних осіб і унеможливлення </a:t>
            </a:r>
            <a:r>
              <a:rPr lang="uk-UA" b="1" dirty="0"/>
              <a:t>ї</a:t>
            </a:r>
            <a:r>
              <a:rPr lang="uk-UA" b="1" dirty="0" smtClean="0"/>
              <a:t>х призупинення;</a:t>
            </a:r>
          </a:p>
          <a:p>
            <a:pPr algn="just"/>
            <a:r>
              <a:rPr lang="uk-UA" b="1" dirty="0" smtClean="0"/>
              <a:t>передбачає настання </a:t>
            </a:r>
            <a:r>
              <a:rPr lang="uk-UA" b="1" i="1" dirty="0" err="1" smtClean="0">
                <a:solidFill>
                  <a:srgbClr val="FF0000"/>
                </a:solidFill>
              </a:rPr>
              <a:t>“зовнішніх”</a:t>
            </a:r>
            <a:r>
              <a:rPr lang="uk-UA" b="1" i="1" dirty="0" smtClean="0">
                <a:solidFill>
                  <a:srgbClr val="FF0000"/>
                </a:solidFill>
              </a:rPr>
              <a:t> </a:t>
            </a:r>
            <a:r>
              <a:rPr lang="uk-UA" b="1" dirty="0" smtClean="0"/>
              <a:t>наслідків (породжує права та обов’язки осіб, які перебувають поза системою публічного адміністрування);</a:t>
            </a:r>
          </a:p>
          <a:p>
            <a:pPr algn="just"/>
            <a:r>
              <a:rPr lang="uk-UA" b="1" dirty="0" smtClean="0"/>
              <a:t>має,</a:t>
            </a:r>
            <a:r>
              <a:rPr lang="uk-UA" dirty="0" smtClean="0"/>
              <a:t> </a:t>
            </a:r>
            <a:r>
              <a:rPr lang="uk-UA" b="1" i="1" u="sng" dirty="0" smtClean="0">
                <a:solidFill>
                  <a:srgbClr val="FF0000"/>
                </a:solidFill>
              </a:rPr>
              <a:t>як правило</a:t>
            </a:r>
            <a:r>
              <a:rPr lang="uk-UA" b="1" i="1" dirty="0" smtClean="0">
                <a:solidFill>
                  <a:srgbClr val="FF0000"/>
                </a:solidFill>
              </a:rPr>
              <a:t>, безспірний </a:t>
            </a:r>
            <a:r>
              <a:rPr lang="uk-UA" b="1" dirty="0" smtClean="0"/>
              <a:t>характер (вирішує позитивні управлінські справи)</a:t>
            </a:r>
            <a:endParaRPr lang="ru-RU" b="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 smtClean="0">
                <a:solidFill>
                  <a:srgbClr val="FF0000"/>
                </a:solidFill>
              </a:rPr>
              <a:t>Види адміністративних процедур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uk-UA" dirty="0" smtClean="0">
                <a:solidFill>
                  <a:srgbClr val="FF0000"/>
                </a:solidFill>
              </a:rPr>
              <a:t>За ініціатором: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uk-UA" b="1" dirty="0" smtClean="0"/>
              <a:t>ті, що ініціює </a:t>
            </a:r>
            <a:r>
              <a:rPr lang="uk-UA" b="1" i="1" dirty="0" smtClean="0">
                <a:solidFill>
                  <a:srgbClr val="FF0000"/>
                </a:solidFill>
              </a:rPr>
              <a:t>приватна особа</a:t>
            </a:r>
            <a:r>
              <a:rPr lang="uk-UA" b="1" i="1" dirty="0" smtClean="0"/>
              <a:t> </a:t>
            </a:r>
            <a:r>
              <a:rPr lang="uk-UA" b="1" dirty="0" smtClean="0"/>
              <a:t>(реєстрація суб’єкта підприємницької діяльності за заявою фізичної особи)</a:t>
            </a:r>
          </a:p>
          <a:p>
            <a:pPr algn="just"/>
            <a:r>
              <a:rPr lang="uk-UA" b="1" dirty="0" smtClean="0"/>
              <a:t>ті, що ініціює </a:t>
            </a:r>
            <a:r>
              <a:rPr lang="uk-UA" b="1" i="1" dirty="0" smtClean="0">
                <a:solidFill>
                  <a:srgbClr val="FF0000"/>
                </a:solidFill>
              </a:rPr>
              <a:t>суб’єкт публічної адміністрації</a:t>
            </a:r>
            <a:r>
              <a:rPr lang="uk-UA" dirty="0" smtClean="0">
                <a:solidFill>
                  <a:srgbClr val="FF0000"/>
                </a:solidFill>
              </a:rPr>
              <a:t>:</a:t>
            </a:r>
          </a:p>
          <a:p>
            <a:pPr algn="just">
              <a:buNone/>
            </a:pPr>
            <a:r>
              <a:rPr lang="uk-UA" dirty="0"/>
              <a:t> </a:t>
            </a:r>
            <a:r>
              <a:rPr lang="uk-UA" b="1" i="1" dirty="0" err="1" smtClean="0">
                <a:solidFill>
                  <a:srgbClr val="FF0000"/>
                </a:solidFill>
              </a:rPr>
              <a:t>втручальна</a:t>
            </a:r>
            <a:r>
              <a:rPr lang="uk-UA" dirty="0" smtClean="0"/>
              <a:t> </a:t>
            </a:r>
            <a:r>
              <a:rPr lang="uk-UA" b="1" dirty="0" smtClean="0"/>
              <a:t>(контрольно-наглядова процедура)</a:t>
            </a:r>
          </a:p>
          <a:p>
            <a:pPr algn="just">
              <a:buNone/>
            </a:pPr>
            <a:r>
              <a:rPr lang="uk-UA" dirty="0"/>
              <a:t> </a:t>
            </a:r>
            <a:r>
              <a:rPr lang="uk-UA" b="1" dirty="0" smtClean="0"/>
              <a:t>спрямовані на задоволення </a:t>
            </a:r>
            <a:r>
              <a:rPr lang="uk-UA" b="1" i="1" dirty="0" smtClean="0">
                <a:solidFill>
                  <a:srgbClr val="FF0000"/>
                </a:solidFill>
              </a:rPr>
              <a:t>суспільних потреб </a:t>
            </a:r>
            <a:r>
              <a:rPr lang="uk-UA" b="1" dirty="0" smtClean="0"/>
              <a:t>(публічні закупівлі для потреб територіальної громади)</a:t>
            </a:r>
          </a:p>
          <a:p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 fontScale="92500" lnSpcReduction="20000"/>
          </a:bodyPr>
          <a:lstStyle/>
          <a:p>
            <a:pPr algn="ctr"/>
            <a:r>
              <a:rPr lang="uk-UA" dirty="0" smtClean="0">
                <a:solidFill>
                  <a:srgbClr val="FF0000"/>
                </a:solidFill>
              </a:rPr>
              <a:t>За складністю правил, що охоплюються процедурою: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7" name="Содержимое 6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85000" lnSpcReduction="10000"/>
          </a:bodyPr>
          <a:lstStyle/>
          <a:p>
            <a:pPr algn="just"/>
            <a:r>
              <a:rPr lang="uk-UA" b="1" i="1" dirty="0" smtClean="0">
                <a:solidFill>
                  <a:srgbClr val="FF0000"/>
                </a:solidFill>
              </a:rPr>
              <a:t>проста</a:t>
            </a:r>
            <a:r>
              <a:rPr lang="uk-UA" dirty="0" smtClean="0"/>
              <a:t> </a:t>
            </a:r>
            <a:r>
              <a:rPr lang="uk-UA" b="1" dirty="0" smtClean="0"/>
              <a:t>(без залучення додаткових учасників, без додаткового вивчення та дослідження обставин справи)</a:t>
            </a:r>
          </a:p>
          <a:p>
            <a:pPr algn="just">
              <a:buNone/>
            </a:pPr>
            <a:r>
              <a:rPr lang="uk-UA" b="1" dirty="0" smtClean="0"/>
              <a:t>(реєстрація </a:t>
            </a:r>
            <a:r>
              <a:rPr lang="uk-UA" b="1" dirty="0" err="1" smtClean="0"/>
              <a:t>ФОП</a:t>
            </a:r>
            <a:r>
              <a:rPr lang="uk-UA" b="1" dirty="0" smtClean="0"/>
              <a:t>, видача паспорта для виїзду за кордон)</a:t>
            </a:r>
          </a:p>
          <a:p>
            <a:pPr algn="just"/>
            <a:r>
              <a:rPr lang="uk-UA" b="1" i="1" dirty="0" smtClean="0">
                <a:solidFill>
                  <a:srgbClr val="FF0000"/>
                </a:solidFill>
              </a:rPr>
              <a:t>складна</a:t>
            </a:r>
            <a:r>
              <a:rPr lang="uk-UA" dirty="0" smtClean="0"/>
              <a:t> </a:t>
            </a:r>
            <a:r>
              <a:rPr lang="uk-UA" b="1" dirty="0" smtClean="0"/>
              <a:t>(із залученням додаткових учасників, із додатковим вивченням обставин справи)</a:t>
            </a:r>
          </a:p>
          <a:p>
            <a:pPr algn="just">
              <a:buNone/>
            </a:pPr>
            <a:r>
              <a:rPr lang="uk-UA" b="1" dirty="0" smtClean="0"/>
              <a:t>(контроль у сфері господарської діяльності із призначенням експертизи)</a:t>
            </a:r>
          </a:p>
        </p:txBody>
      </p:sp>
      <p:sp>
        <p:nvSpPr>
          <p:cNvPr id="8" name="Стрелка вправо 7"/>
          <p:cNvSpPr/>
          <p:nvPr/>
        </p:nvSpPr>
        <p:spPr>
          <a:xfrm>
            <a:off x="251520" y="4149080"/>
            <a:ext cx="288032" cy="3600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трелка вправо 8"/>
          <p:cNvSpPr/>
          <p:nvPr/>
        </p:nvSpPr>
        <p:spPr>
          <a:xfrm>
            <a:off x="251520" y="4869160"/>
            <a:ext cx="288032" cy="3600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1" name="Прямая со стрелкой 10"/>
          <p:cNvCxnSpPr/>
          <p:nvPr/>
        </p:nvCxnSpPr>
        <p:spPr>
          <a:xfrm flipH="1">
            <a:off x="2123728" y="1124744"/>
            <a:ext cx="1440160" cy="43204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>
            <a:off x="5652120" y="1052736"/>
            <a:ext cx="1440160" cy="50405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7544" y="332656"/>
            <a:ext cx="4040188" cy="864096"/>
          </a:xfrm>
        </p:spPr>
        <p:txBody>
          <a:bodyPr>
            <a:normAutofit fontScale="85000" lnSpcReduction="20000"/>
          </a:bodyPr>
          <a:lstStyle/>
          <a:p>
            <a:pPr algn="ctr"/>
            <a:r>
              <a:rPr lang="uk-UA" dirty="0" smtClean="0">
                <a:solidFill>
                  <a:srgbClr val="FF0000"/>
                </a:solidFill>
              </a:rPr>
              <a:t>За кількістю суб’єктів публічної адміністрації, що є учасниками процедури: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7544" y="1268760"/>
            <a:ext cx="4040188" cy="4680520"/>
          </a:xfrm>
        </p:spPr>
        <p:txBody>
          <a:bodyPr>
            <a:normAutofit/>
          </a:bodyPr>
          <a:lstStyle/>
          <a:p>
            <a:pPr algn="just"/>
            <a:r>
              <a:rPr lang="uk-UA" b="1" dirty="0" smtClean="0"/>
              <a:t>ті,що здійснюються </a:t>
            </a:r>
            <a:r>
              <a:rPr lang="uk-UA" b="1" i="1" dirty="0" smtClean="0">
                <a:solidFill>
                  <a:srgbClr val="FF0000"/>
                </a:solidFill>
              </a:rPr>
              <a:t>одним</a:t>
            </a:r>
            <a:r>
              <a:rPr lang="uk-UA" b="1" dirty="0" smtClean="0"/>
              <a:t> суб’єктом публічної адміністрації (процедура видачі дозволу на виконання будівельних робіт)</a:t>
            </a:r>
          </a:p>
          <a:p>
            <a:pPr algn="just"/>
            <a:r>
              <a:rPr lang="uk-UA" b="1" dirty="0" smtClean="0"/>
              <a:t>ті, що здійснюються </a:t>
            </a:r>
            <a:r>
              <a:rPr lang="uk-UA" b="1" i="1" dirty="0" smtClean="0">
                <a:solidFill>
                  <a:srgbClr val="FF0000"/>
                </a:solidFill>
              </a:rPr>
              <a:t>кількома</a:t>
            </a:r>
            <a:r>
              <a:rPr lang="uk-UA" b="1" dirty="0" smtClean="0"/>
              <a:t> суб’єктами публічної адміністрації( процедура приватизації земельної ділянки)</a:t>
            </a:r>
          </a:p>
          <a:p>
            <a:pPr>
              <a:buNone/>
            </a:pPr>
            <a:endParaRPr lang="uk-UA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4008" y="332656"/>
            <a:ext cx="4041775" cy="864096"/>
          </a:xfrm>
        </p:spPr>
        <p:txBody>
          <a:bodyPr/>
          <a:lstStyle/>
          <a:p>
            <a:pPr algn="ctr"/>
            <a:r>
              <a:rPr lang="uk-UA" dirty="0" smtClean="0">
                <a:solidFill>
                  <a:srgbClr val="FF0000"/>
                </a:solidFill>
              </a:rPr>
              <a:t>За наслідком для приватної особи: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4008" y="1268760"/>
            <a:ext cx="4041775" cy="4824536"/>
          </a:xfrm>
        </p:spPr>
        <p:txBody>
          <a:bodyPr>
            <a:normAutofit/>
          </a:bodyPr>
          <a:lstStyle/>
          <a:p>
            <a:pPr algn="just"/>
            <a:r>
              <a:rPr lang="uk-UA" b="1" i="1" dirty="0" err="1" smtClean="0">
                <a:solidFill>
                  <a:srgbClr val="FF0000"/>
                </a:solidFill>
              </a:rPr>
              <a:t>правонадавальна</a:t>
            </a:r>
            <a:r>
              <a:rPr lang="uk-UA" dirty="0" smtClean="0">
                <a:solidFill>
                  <a:srgbClr val="FF0000"/>
                </a:solidFill>
              </a:rPr>
              <a:t> </a:t>
            </a:r>
            <a:r>
              <a:rPr lang="uk-UA" b="1" dirty="0" smtClean="0"/>
              <a:t>(призначення пенсій, субсидій)</a:t>
            </a:r>
          </a:p>
          <a:p>
            <a:pPr algn="just"/>
            <a:r>
              <a:rPr lang="uk-UA" b="1" i="1" dirty="0" err="1" smtClean="0">
                <a:solidFill>
                  <a:srgbClr val="FF0000"/>
                </a:solidFill>
              </a:rPr>
              <a:t>правопідтверджуюча</a:t>
            </a:r>
            <a:r>
              <a:rPr lang="uk-UA" b="1" i="1" dirty="0" smtClean="0">
                <a:solidFill>
                  <a:srgbClr val="FF0000"/>
                </a:solidFill>
              </a:rPr>
              <a:t> </a:t>
            </a:r>
            <a:r>
              <a:rPr lang="uk-UA" b="1" dirty="0" smtClean="0"/>
              <a:t>(реєстрація речових прав на нерухоме майно)</a:t>
            </a:r>
          </a:p>
          <a:p>
            <a:pPr algn="just"/>
            <a:r>
              <a:rPr lang="uk-UA" b="1" i="1" dirty="0" err="1" smtClean="0">
                <a:solidFill>
                  <a:srgbClr val="FF0000"/>
                </a:solidFill>
              </a:rPr>
              <a:t>правообмежувальна</a:t>
            </a:r>
            <a:r>
              <a:rPr lang="uk-UA" b="1" i="1" dirty="0" smtClean="0">
                <a:solidFill>
                  <a:srgbClr val="FF0000"/>
                </a:solidFill>
              </a:rPr>
              <a:t> </a:t>
            </a:r>
            <a:r>
              <a:rPr lang="uk-UA" b="1" dirty="0" smtClean="0"/>
              <a:t>(викуп земельної ділянки для суспільних потреб)</a:t>
            </a:r>
          </a:p>
          <a:p>
            <a:pPr algn="just"/>
            <a:r>
              <a:rPr lang="uk-UA" b="1" i="1" dirty="0" err="1" smtClean="0">
                <a:solidFill>
                  <a:srgbClr val="FF0000"/>
                </a:solidFill>
              </a:rPr>
              <a:t>зобов</a:t>
            </a:r>
            <a:r>
              <a:rPr lang="en-US" b="1" i="1" dirty="0" smtClean="0">
                <a:solidFill>
                  <a:srgbClr val="FF0000"/>
                </a:solidFill>
              </a:rPr>
              <a:t>’</a:t>
            </a:r>
            <a:r>
              <a:rPr lang="uk-UA" b="1" i="1" dirty="0" err="1" smtClean="0">
                <a:solidFill>
                  <a:srgbClr val="FF0000"/>
                </a:solidFill>
              </a:rPr>
              <a:t>язальна</a:t>
            </a:r>
            <a:r>
              <a:rPr lang="uk-UA" b="1" i="1" dirty="0" smtClean="0">
                <a:solidFill>
                  <a:srgbClr val="FF0000"/>
                </a:solidFill>
              </a:rPr>
              <a:t> </a:t>
            </a:r>
            <a:r>
              <a:rPr lang="uk-UA" b="1" dirty="0" smtClean="0"/>
              <a:t>(проведення контрольна-наглядових заходів)</a:t>
            </a:r>
            <a:endParaRPr lang="ru-RU" b="1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7544" y="332656"/>
            <a:ext cx="4040188" cy="639762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uk-UA" dirty="0" smtClean="0">
                <a:solidFill>
                  <a:srgbClr val="FF0000"/>
                </a:solidFill>
              </a:rPr>
              <a:t>За формою діяльності суб’єкта публічної адміністрації: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7544" y="1052736"/>
            <a:ext cx="4040188" cy="5184576"/>
          </a:xfrm>
        </p:spPr>
        <p:txBody>
          <a:bodyPr>
            <a:normAutofit/>
          </a:bodyPr>
          <a:lstStyle/>
          <a:p>
            <a:pPr algn="just"/>
            <a:r>
              <a:rPr lang="uk-UA" b="1" dirty="0" smtClean="0"/>
              <a:t>процедура прийняття НПА</a:t>
            </a:r>
          </a:p>
          <a:p>
            <a:pPr algn="just"/>
            <a:r>
              <a:rPr lang="uk-UA" b="1" dirty="0" smtClean="0"/>
              <a:t>процедура прийняття індивідуального адміністративного акту</a:t>
            </a:r>
          </a:p>
          <a:p>
            <a:pPr algn="just"/>
            <a:r>
              <a:rPr lang="uk-UA" b="1" dirty="0" smtClean="0"/>
              <a:t>процедура укладання адміністративного договору</a:t>
            </a:r>
          </a:p>
          <a:p>
            <a:pPr algn="just"/>
            <a:r>
              <a:rPr lang="uk-UA" b="1" dirty="0" smtClean="0"/>
              <a:t>процедура вчинення технічних дій публічної адміністрації  тощо</a:t>
            </a:r>
            <a:endParaRPr lang="ru-RU" b="1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572000" y="188640"/>
            <a:ext cx="4041775" cy="639762"/>
          </a:xfrm>
        </p:spPr>
        <p:txBody>
          <a:bodyPr/>
          <a:lstStyle/>
          <a:p>
            <a:pPr algn="ctr"/>
            <a:r>
              <a:rPr lang="uk-UA" dirty="0" smtClean="0">
                <a:solidFill>
                  <a:srgbClr val="FF0000"/>
                </a:solidFill>
              </a:rPr>
              <a:t>За наявністю спору: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572000" y="1052736"/>
            <a:ext cx="4041775" cy="3951288"/>
          </a:xfrm>
        </p:spPr>
        <p:txBody>
          <a:bodyPr/>
          <a:lstStyle/>
          <a:p>
            <a:pPr algn="just"/>
            <a:r>
              <a:rPr lang="uk-UA" b="1" i="1" dirty="0" smtClean="0">
                <a:solidFill>
                  <a:srgbClr val="FF0000"/>
                </a:solidFill>
              </a:rPr>
              <a:t>безспірні</a:t>
            </a:r>
            <a:r>
              <a:rPr lang="uk-UA" dirty="0" smtClean="0"/>
              <a:t> </a:t>
            </a:r>
            <a:r>
              <a:rPr lang="uk-UA" b="1" dirty="0" smtClean="0"/>
              <a:t>(неконфліктні)</a:t>
            </a:r>
          </a:p>
          <a:p>
            <a:pPr algn="just"/>
            <a:r>
              <a:rPr lang="uk-UA" b="1" i="1" dirty="0" smtClean="0">
                <a:solidFill>
                  <a:srgbClr val="FF0000"/>
                </a:solidFill>
              </a:rPr>
              <a:t>спірні</a:t>
            </a:r>
            <a:r>
              <a:rPr lang="uk-UA" dirty="0" smtClean="0">
                <a:solidFill>
                  <a:srgbClr val="FF0000"/>
                </a:solidFill>
              </a:rPr>
              <a:t> </a:t>
            </a:r>
            <a:r>
              <a:rPr lang="uk-UA" b="1" dirty="0" smtClean="0"/>
              <a:t>(конфліктні)</a:t>
            </a:r>
            <a:endParaRPr lang="ru-RU" b="1" dirty="0"/>
          </a:p>
        </p:txBody>
      </p:sp>
      <p:pic>
        <p:nvPicPr>
          <p:cNvPr id="3074" name="Picture 2" descr="драка людей конфликта 3d иллюстрация штока. иллюстрации насчитывающей  разочаровано - 2771085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1935334"/>
            <a:ext cx="4286845" cy="47340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5536" y="332656"/>
            <a:ext cx="4040188" cy="639762"/>
          </a:xfrm>
        </p:spPr>
        <p:txBody>
          <a:bodyPr/>
          <a:lstStyle/>
          <a:p>
            <a:pPr algn="ctr"/>
            <a:r>
              <a:rPr lang="uk-UA" dirty="0" smtClean="0">
                <a:solidFill>
                  <a:srgbClr val="FF0000"/>
                </a:solidFill>
              </a:rPr>
              <a:t>За ініціатором виникнення: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95536" y="1124744"/>
            <a:ext cx="4040188" cy="2016224"/>
          </a:xfrm>
        </p:spPr>
        <p:txBody>
          <a:bodyPr/>
          <a:lstStyle/>
          <a:p>
            <a:pPr algn="just"/>
            <a:r>
              <a:rPr lang="uk-UA" b="1" i="1" dirty="0" err="1" smtClean="0">
                <a:solidFill>
                  <a:srgbClr val="FF0000"/>
                </a:solidFill>
              </a:rPr>
              <a:t>заявні</a:t>
            </a:r>
            <a:r>
              <a:rPr lang="uk-UA" dirty="0" smtClean="0"/>
              <a:t>  </a:t>
            </a:r>
            <a:r>
              <a:rPr lang="uk-UA" b="1" dirty="0" smtClean="0"/>
              <a:t>(за ініціативою приватної особи)</a:t>
            </a:r>
          </a:p>
          <a:p>
            <a:pPr algn="just"/>
            <a:r>
              <a:rPr lang="uk-UA" b="1" i="1" dirty="0" err="1" smtClean="0">
                <a:solidFill>
                  <a:srgbClr val="FF0000"/>
                </a:solidFill>
              </a:rPr>
              <a:t>втручальні</a:t>
            </a:r>
            <a:r>
              <a:rPr lang="uk-UA" dirty="0" smtClean="0"/>
              <a:t> </a:t>
            </a:r>
            <a:r>
              <a:rPr lang="uk-UA" b="1" dirty="0" smtClean="0"/>
              <a:t>(за ініціативою суб’єкта публічної адміністрації</a:t>
            </a:r>
            <a:endParaRPr lang="ru-RU" b="1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572000" y="332656"/>
            <a:ext cx="4041775" cy="639762"/>
          </a:xfrm>
        </p:spPr>
        <p:txBody>
          <a:bodyPr>
            <a:normAutofit fontScale="92500"/>
          </a:bodyPr>
          <a:lstStyle/>
          <a:p>
            <a:pPr algn="ctr"/>
            <a:r>
              <a:rPr lang="uk-UA" dirty="0" smtClean="0">
                <a:solidFill>
                  <a:srgbClr val="FF0000"/>
                </a:solidFill>
              </a:rPr>
              <a:t>За спрямованістю та суб’єктом</a:t>
            </a:r>
            <a:r>
              <a:rPr lang="uk-UA" dirty="0" smtClean="0"/>
              <a:t>:</a:t>
            </a:r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572000" y="1124744"/>
            <a:ext cx="4041775" cy="5040560"/>
          </a:xfrm>
        </p:spPr>
        <p:txBody>
          <a:bodyPr/>
          <a:lstStyle/>
          <a:p>
            <a:pPr algn="just"/>
            <a:r>
              <a:rPr lang="uk-UA" b="1" i="1" dirty="0" smtClean="0">
                <a:solidFill>
                  <a:srgbClr val="FF0000"/>
                </a:solidFill>
              </a:rPr>
              <a:t>внутрішні </a:t>
            </a:r>
            <a:r>
              <a:rPr lang="uk-UA" b="1" dirty="0" smtClean="0"/>
              <a:t>(організаційні,внутрішньо-адміністративні)</a:t>
            </a:r>
          </a:p>
          <a:p>
            <a:pPr algn="just"/>
            <a:r>
              <a:rPr lang="uk-UA" b="1" i="1" dirty="0" smtClean="0">
                <a:solidFill>
                  <a:srgbClr val="FF0000"/>
                </a:solidFill>
              </a:rPr>
              <a:t>зовнішні </a:t>
            </a:r>
            <a:r>
              <a:rPr lang="uk-UA" b="1" dirty="0" smtClean="0"/>
              <a:t>(взаємовідносини між суб’єктами публічної адміністрації та приватними особами)</a:t>
            </a:r>
          </a:p>
          <a:p>
            <a:pPr>
              <a:buNone/>
            </a:pPr>
            <a:endParaRPr lang="uk-UA" dirty="0" smtClean="0"/>
          </a:p>
          <a:p>
            <a:endParaRPr lang="ru-RU" dirty="0"/>
          </a:p>
        </p:txBody>
      </p:sp>
      <p:pic>
        <p:nvPicPr>
          <p:cNvPr id="4098" name="Picture 2" descr="3d человечки контракт картинки, стоковые фото 3d человечки контракт |  Depositphoto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768" y="3110911"/>
            <a:ext cx="4435724" cy="35707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178</TotalTime>
  <Words>1170</Words>
  <Application>Microsoft Office PowerPoint</Application>
  <PresentationFormat>Экран (4:3)</PresentationFormat>
  <Paragraphs>127</Paragraphs>
  <Slides>21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4" baseType="lpstr">
      <vt:lpstr>Arial</vt:lpstr>
      <vt:lpstr>Calibri</vt:lpstr>
      <vt:lpstr>Тема Office</vt:lpstr>
      <vt:lpstr>Адміністративні процедури</vt:lpstr>
      <vt:lpstr>Адміністративна + процедура</vt:lpstr>
      <vt:lpstr>Адміністративна процедура - це</vt:lpstr>
      <vt:lpstr>Ознаки адміністративної процедури:</vt:lpstr>
      <vt:lpstr>Презентация PowerPoint</vt:lpstr>
      <vt:lpstr>Види адміністративних процедур</vt:lpstr>
      <vt:lpstr>Презентация PowerPoint</vt:lpstr>
      <vt:lpstr>Презентация PowerPoint</vt:lpstr>
      <vt:lpstr>Презентация PowerPoint</vt:lpstr>
      <vt:lpstr>Презентация PowerPoint</vt:lpstr>
      <vt:lpstr>Принципи адміністративної процедури:</vt:lpstr>
      <vt:lpstr>Загальні принципи  (ті, що є характерними для будь-якого виду адміністративної процедури)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Принципи  адміністративної процедури, які виділяються у європейських документах:</vt:lpstr>
      <vt:lpstr>Презентация PowerPoint</vt:lpstr>
      <vt:lpstr>Принципи окремих видів адміністративних процедур: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Адміністративні процедури</dc:title>
  <dc:creator>user</dc:creator>
  <cp:lastModifiedBy>RePack by Diakov</cp:lastModifiedBy>
  <cp:revision>86</cp:revision>
  <dcterms:created xsi:type="dcterms:W3CDTF">2018-10-16T05:46:54Z</dcterms:created>
  <dcterms:modified xsi:type="dcterms:W3CDTF">2021-10-27T06:03:42Z</dcterms:modified>
</cp:coreProperties>
</file>