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67" r:id="rId3"/>
    <p:sldId id="279" r:id="rId4"/>
    <p:sldId id="280" r:id="rId5"/>
    <p:sldId id="281" r:id="rId6"/>
    <p:sldId id="282" r:id="rId7"/>
    <p:sldId id="283" r:id="rId8"/>
    <p:sldId id="284" r:id="rId9"/>
    <p:sldId id="28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79"/>
            <p14:sldId id="280"/>
            <p14:sldId id="281"/>
            <p14:sldId id="282"/>
            <p14:sldId id="283"/>
            <p14:sldId id="284"/>
            <p14:sldId id="285"/>
          </p14:sldIdLst>
        </p14:section>
        <p14:section name="Раздел без заголовка" id="{16A2AEB6-FBCE-4968-929D-02716759D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правоохоронних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37513" y="778880"/>
            <a:ext cx="91535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1. Поняття профілактики у діяльності правоохоронних органів</a:t>
            </a:r>
          </a:p>
          <a:p>
            <a:r>
              <a:rPr lang="uk-UA" sz="2400" b="1" dirty="0"/>
              <a:t>Профілактика правопорушень</a:t>
            </a:r>
            <a:r>
              <a:rPr lang="uk-UA" sz="2400" dirty="0"/>
              <a:t> — це система правових, організаційних, соціальних та виховних заходів, спрямованих на:</a:t>
            </a:r>
          </a:p>
          <a:p>
            <a:r>
              <a:rPr lang="uk-UA" sz="2400" dirty="0"/>
              <a:t>запобігання правопорушенням;</a:t>
            </a:r>
          </a:p>
          <a:p>
            <a:r>
              <a:rPr lang="uk-UA" sz="2400" dirty="0"/>
              <a:t>виявлення та усунення причин і умов їх вчинення;</a:t>
            </a:r>
          </a:p>
          <a:p>
            <a:r>
              <a:rPr lang="uk-UA" sz="2400" dirty="0"/>
              <a:t>зменшення рівня злочинності та адміністративних правопорушень.</a:t>
            </a:r>
          </a:p>
          <a:p>
            <a:r>
              <a:rPr lang="uk-UA" sz="2400" dirty="0"/>
              <a:t>Профілактична діяльність є одним із </a:t>
            </a:r>
            <a:r>
              <a:rPr lang="uk-UA" sz="2400" b="1" dirty="0"/>
              <a:t>основних напрямів роботи правоохоронних органів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2. Завдання профілактики</a:t>
            </a:r>
          </a:p>
          <a:p>
            <a:r>
              <a:rPr lang="uk-UA" sz="2000" dirty="0"/>
              <a:t>Основні завдання:</a:t>
            </a:r>
          </a:p>
          <a:p>
            <a:r>
              <a:rPr lang="uk-UA" sz="2000" dirty="0"/>
              <a:t>попередження адміністративних та кримінальних правопорушень;</a:t>
            </a:r>
          </a:p>
          <a:p>
            <a:r>
              <a:rPr lang="uk-UA" sz="2000" dirty="0"/>
              <a:t>виявлення причин та умов їх вчинення;</a:t>
            </a:r>
          </a:p>
          <a:p>
            <a:r>
              <a:rPr lang="uk-UA" sz="2000" dirty="0"/>
              <a:t>усунення криміногенних факторів;</a:t>
            </a:r>
          </a:p>
          <a:p>
            <a:r>
              <a:rPr lang="uk-UA" sz="2000" dirty="0"/>
              <a:t>формування правосвідомості населення;</a:t>
            </a:r>
          </a:p>
          <a:p>
            <a:r>
              <a:rPr lang="uk-UA" sz="2000" dirty="0"/>
              <a:t>індивідуальна робота з особами групи ризику;</a:t>
            </a:r>
          </a:p>
          <a:p>
            <a:r>
              <a:rPr lang="uk-UA" sz="2000" dirty="0"/>
              <a:t>забезпечення громадської безпеки та правопорядку.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4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27080-E633-ABD3-7B60-C76E8C7F4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8F5F7BBB-486A-EF1D-BF36-5382CEA584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467CDE-1CD6-6C39-5D8A-4E39ECE7FB22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8B829B-2C45-0CD0-8704-70A2DDCC4568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8844214-ED7E-9CC7-2440-65D952E59ADE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5B9266-E2EF-5476-931C-231D29144441}"/>
              </a:ext>
            </a:extLst>
          </p:cNvPr>
          <p:cNvSpPr/>
          <p:nvPr/>
        </p:nvSpPr>
        <p:spPr>
          <a:xfrm>
            <a:off x="1637513" y="778880"/>
            <a:ext cx="915352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3. Правові основи профілактики</a:t>
            </a:r>
          </a:p>
          <a:p>
            <a:r>
              <a:rPr lang="uk-UA" sz="2400" dirty="0"/>
              <a:t>Профілактична діяльність ґрунтується на:</a:t>
            </a:r>
          </a:p>
          <a:p>
            <a:r>
              <a:rPr lang="uk-UA" sz="2400" b="1" dirty="0"/>
              <a:t>Конституції України</a:t>
            </a:r>
            <a:r>
              <a:rPr lang="uk-UA" sz="2400" dirty="0"/>
              <a:t>;</a:t>
            </a:r>
          </a:p>
          <a:p>
            <a:r>
              <a:rPr lang="uk-UA" sz="2400" dirty="0"/>
              <a:t>законах України про діяльність правоохоронних органів;</a:t>
            </a:r>
          </a:p>
          <a:p>
            <a:r>
              <a:rPr lang="uk-UA" sz="2400" dirty="0"/>
              <a:t>кримінальному та адміністративному законодавстві;</a:t>
            </a:r>
          </a:p>
          <a:p>
            <a:r>
              <a:rPr lang="uk-UA" sz="2400" dirty="0"/>
              <a:t>відомчих нормативних актах;</a:t>
            </a:r>
          </a:p>
          <a:p>
            <a:r>
              <a:rPr lang="uk-UA" sz="2400" dirty="0"/>
              <a:t>міжнародних правових актах.</a:t>
            </a:r>
          </a:p>
          <a:p>
            <a:r>
              <a:rPr lang="uk-UA" sz="2400" dirty="0"/>
              <a:t>Важливу роль відіграють закони щодо діяльності:</a:t>
            </a:r>
          </a:p>
          <a:p>
            <a:r>
              <a:rPr lang="uk-UA" sz="2400" b="1" dirty="0"/>
              <a:t>Національна поліція України</a:t>
            </a:r>
            <a:endParaRPr lang="uk-UA" sz="2400" dirty="0"/>
          </a:p>
          <a:p>
            <a:r>
              <a:rPr lang="uk-UA" sz="2400" b="1" dirty="0"/>
              <a:t>Служба безпеки України</a:t>
            </a:r>
            <a:endParaRPr lang="uk-UA" sz="2400" dirty="0"/>
          </a:p>
          <a:p>
            <a:r>
              <a:rPr lang="uk-UA" sz="2400" b="1" dirty="0"/>
              <a:t>Національна гвардія України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20638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1322E-9D0E-7FE4-D1C9-421E883E7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6C5C6823-17D4-85ED-3BCC-9CCC2B314B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C8C1E-41EF-0135-07B4-A6DD832A75C8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20CF5F-7D8F-F0CF-71EE-57E4E2AD4159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74B2BAF-594D-28F3-D114-1BEFDF43A90F}"/>
              </a:ext>
            </a:extLst>
          </p:cNvPr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4. Профілактика в умовах воєнного стану та повоєнної відбудови</a:t>
            </a:r>
          </a:p>
          <a:p>
            <a:r>
              <a:rPr lang="uk-UA" sz="2000" dirty="0"/>
              <a:t>Під час </a:t>
            </a:r>
            <a:r>
              <a:rPr lang="uk-UA" sz="2000" b="1" dirty="0"/>
              <a:t>Воєнний стан в Україні</a:t>
            </a:r>
            <a:r>
              <a:rPr lang="uk-UA" sz="2000" dirty="0"/>
              <a:t> профілактична діяльність має особливості:</a:t>
            </a:r>
          </a:p>
          <a:p>
            <a:r>
              <a:rPr lang="uk-UA" sz="2000" dirty="0"/>
              <a:t>посилення контролю за громадським порядком;</a:t>
            </a:r>
          </a:p>
          <a:p>
            <a:r>
              <a:rPr lang="uk-UA" sz="2000" dirty="0"/>
              <a:t>боротьба з диверсійною діяльністю;</a:t>
            </a:r>
          </a:p>
          <a:p>
            <a:r>
              <a:rPr lang="uk-UA" sz="2000" dirty="0"/>
              <a:t>запобігання мародерству;</a:t>
            </a:r>
          </a:p>
          <a:p>
            <a:r>
              <a:rPr lang="uk-UA" sz="2000" dirty="0"/>
              <a:t>контроль за обігом зброї;</a:t>
            </a:r>
          </a:p>
          <a:p>
            <a:r>
              <a:rPr lang="uk-UA" sz="2000" dirty="0"/>
              <a:t>забезпечення комендантської години;</a:t>
            </a:r>
          </a:p>
          <a:p>
            <a:r>
              <a:rPr lang="uk-UA" sz="2000" dirty="0"/>
              <a:t>профілактика військових та воєнних злочинів.</a:t>
            </a:r>
          </a:p>
          <a:p>
            <a:r>
              <a:rPr lang="uk-UA" sz="2000" dirty="0"/>
              <a:t>У період повоєнної відбудови основна увага приділяється:</a:t>
            </a:r>
          </a:p>
          <a:p>
            <a:r>
              <a:rPr lang="uk-UA" sz="2000" dirty="0"/>
              <a:t>відновленню правопорядку;</a:t>
            </a:r>
          </a:p>
          <a:p>
            <a:r>
              <a:rPr lang="uk-UA" sz="2000" dirty="0"/>
              <a:t>соціальній адаптації військових;</a:t>
            </a:r>
          </a:p>
          <a:p>
            <a:r>
              <a:rPr lang="uk-UA" sz="2000" dirty="0"/>
              <a:t>зменшенню криміногенних ризиків.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4B043B-A179-3BDE-AB82-486B8C282453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9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AB802-E6E5-2455-E874-21A516B3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96261206-A0AB-1B9B-8933-7EB489041A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4F0C80-FFBE-CD99-C2B7-410ABC00AC7A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E44BA6F-66E6-953E-3BB3-30C06F683C9F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1CDAAB1-2574-067C-1049-05CB093C4A02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667008-F80D-95F0-3B1C-60682A4D7202}"/>
              </a:ext>
            </a:extLst>
          </p:cNvPr>
          <p:cNvSpPr/>
          <p:nvPr/>
        </p:nvSpPr>
        <p:spPr>
          <a:xfrm>
            <a:off x="1637513" y="778880"/>
            <a:ext cx="91535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5. Система </a:t>
            </a:r>
            <a:r>
              <a:rPr lang="ru-RU" sz="2400" b="1" dirty="0" err="1"/>
              <a:t>профілактики</a:t>
            </a:r>
            <a:r>
              <a:rPr lang="ru-RU" sz="2400" b="1" dirty="0"/>
              <a:t> </a:t>
            </a:r>
            <a:r>
              <a:rPr lang="ru-RU" sz="2400" b="1" dirty="0" err="1"/>
              <a:t>правопорушень</a:t>
            </a:r>
            <a:endParaRPr lang="ru-RU" sz="2400" b="1" dirty="0"/>
          </a:p>
          <a:p>
            <a:r>
              <a:rPr lang="ru-RU" sz="2400" dirty="0"/>
              <a:t>Система </a:t>
            </a:r>
            <a:r>
              <a:rPr lang="ru-RU" sz="2400" dirty="0" err="1"/>
              <a:t>включає</a:t>
            </a:r>
            <a:r>
              <a:rPr lang="ru-RU" sz="2400" dirty="0"/>
              <a:t>:</a:t>
            </a:r>
          </a:p>
          <a:p>
            <a:r>
              <a:rPr lang="ru-RU" sz="2400" b="1" dirty="0"/>
              <a:t>1. </a:t>
            </a:r>
            <a:r>
              <a:rPr lang="ru-RU" sz="2400" b="1" dirty="0" err="1"/>
              <a:t>Загальносоціальну</a:t>
            </a:r>
            <a:r>
              <a:rPr lang="ru-RU" sz="2400" b="1" dirty="0"/>
              <a:t> </a:t>
            </a:r>
            <a:r>
              <a:rPr lang="ru-RU" sz="2400" b="1" dirty="0" err="1"/>
              <a:t>профілактику</a:t>
            </a:r>
            <a:endParaRPr lang="ru-RU" sz="2400" dirty="0"/>
          </a:p>
          <a:p>
            <a:r>
              <a:rPr lang="ru-RU" sz="2400" dirty="0" err="1"/>
              <a:t>соціальна</a:t>
            </a:r>
            <a:r>
              <a:rPr lang="ru-RU" sz="2400" dirty="0"/>
              <a:t> </a:t>
            </a:r>
            <a:r>
              <a:rPr lang="ru-RU" sz="2400" dirty="0" err="1"/>
              <a:t>політика</a:t>
            </a:r>
            <a:r>
              <a:rPr lang="ru-RU" sz="2400" dirty="0"/>
              <a:t> </a:t>
            </a:r>
            <a:r>
              <a:rPr lang="ru-RU" sz="2400" dirty="0" err="1"/>
              <a:t>держави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підвищення</a:t>
            </a:r>
            <a:r>
              <a:rPr lang="ru-RU" sz="2400" dirty="0"/>
              <a:t> </a:t>
            </a:r>
            <a:r>
              <a:rPr lang="ru-RU" sz="2400" dirty="0" err="1"/>
              <a:t>рівня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;</a:t>
            </a:r>
          </a:p>
          <a:p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та </a:t>
            </a:r>
            <a:r>
              <a:rPr lang="ru-RU" sz="2400" dirty="0" err="1"/>
              <a:t>культури</a:t>
            </a:r>
            <a:r>
              <a:rPr lang="ru-RU" sz="2400" dirty="0"/>
              <a:t>.</a:t>
            </a:r>
          </a:p>
          <a:p>
            <a:r>
              <a:rPr lang="ru-RU" sz="2400" b="1" dirty="0"/>
              <a:t>2. </a:t>
            </a:r>
            <a:r>
              <a:rPr lang="ru-RU" sz="2400" b="1" dirty="0" err="1"/>
              <a:t>Спеціально-кримінологічну</a:t>
            </a:r>
            <a:r>
              <a:rPr lang="ru-RU" sz="2400" b="1" dirty="0"/>
              <a:t> </a:t>
            </a:r>
            <a:r>
              <a:rPr lang="ru-RU" sz="2400" b="1" dirty="0" err="1"/>
              <a:t>профілактику</a:t>
            </a:r>
            <a:endParaRPr lang="ru-RU" sz="2400" dirty="0"/>
          </a:p>
          <a:p>
            <a:r>
              <a:rPr lang="ru-RU" sz="2400" dirty="0" err="1"/>
              <a:t>діяльність</a:t>
            </a:r>
            <a:r>
              <a:rPr lang="ru-RU" sz="2400" dirty="0"/>
              <a:t> </a:t>
            </a:r>
            <a:r>
              <a:rPr lang="ru-RU" sz="2400" dirty="0" err="1"/>
              <a:t>правоохоронних</a:t>
            </a:r>
            <a:r>
              <a:rPr lang="ru-RU" sz="2400" dirty="0"/>
              <a:t> </a:t>
            </a:r>
            <a:r>
              <a:rPr lang="ru-RU" sz="2400" dirty="0" err="1"/>
              <a:t>органів</a:t>
            </a:r>
            <a:r>
              <a:rPr lang="ru-RU" sz="2400" dirty="0"/>
              <a:t>;</a:t>
            </a:r>
          </a:p>
          <a:p>
            <a:r>
              <a:rPr lang="ru-RU" sz="2400" dirty="0"/>
              <a:t>оперативно-</a:t>
            </a:r>
            <a:r>
              <a:rPr lang="ru-RU" sz="2400" dirty="0" err="1"/>
              <a:t>профілактичні</a:t>
            </a:r>
            <a:r>
              <a:rPr lang="ru-RU" sz="2400" dirty="0"/>
              <a:t> заходи;</a:t>
            </a:r>
          </a:p>
          <a:p>
            <a:r>
              <a:rPr lang="ru-RU" sz="2400" dirty="0"/>
              <a:t>контроль за </a:t>
            </a:r>
            <a:r>
              <a:rPr lang="ru-RU" sz="2400" dirty="0" err="1"/>
              <a:t>правопорушниками</a:t>
            </a:r>
            <a:r>
              <a:rPr lang="ru-RU" sz="2400" dirty="0"/>
              <a:t>.</a:t>
            </a:r>
          </a:p>
          <a:p>
            <a:r>
              <a:rPr lang="ru-RU" sz="2400" b="1" dirty="0"/>
              <a:t>3. </a:t>
            </a:r>
            <a:r>
              <a:rPr lang="ru-RU" sz="2400" b="1" dirty="0" err="1"/>
              <a:t>Індивідуальну</a:t>
            </a:r>
            <a:r>
              <a:rPr lang="ru-RU" sz="2400" b="1" dirty="0"/>
              <a:t> </a:t>
            </a:r>
            <a:r>
              <a:rPr lang="ru-RU" sz="2400" b="1" dirty="0" err="1"/>
              <a:t>профілактику</a:t>
            </a:r>
            <a:endParaRPr lang="ru-RU" sz="2400" dirty="0"/>
          </a:p>
          <a:p>
            <a:r>
              <a:rPr lang="ru-RU" sz="2400" dirty="0"/>
              <a:t>робота з </a:t>
            </a:r>
            <a:r>
              <a:rPr lang="ru-RU" sz="2400" dirty="0" err="1"/>
              <a:t>конкретними</a:t>
            </a:r>
            <a:r>
              <a:rPr lang="ru-RU" sz="2400" dirty="0"/>
              <a:t> особами,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схильні</a:t>
            </a:r>
            <a:r>
              <a:rPr lang="ru-RU" sz="2400" dirty="0"/>
              <a:t> до </a:t>
            </a:r>
            <a:r>
              <a:rPr lang="ru-RU" sz="2400" dirty="0" err="1"/>
              <a:t>правопорушень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255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259C49-F476-5A6D-49FA-DB94B8B92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0A5CB83A-9B8E-370A-7D30-EF566F431C0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C65700C-E352-9FA1-7CEF-12279004641E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AF2CEEA-4317-35BE-725D-E6C715C2E13B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09980D6-6C84-59AF-62C9-A3043AC46945}"/>
              </a:ext>
            </a:extLst>
          </p:cNvPr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6. Об’єкт профілактики правопорушень</a:t>
            </a:r>
          </a:p>
          <a:p>
            <a:r>
              <a:rPr lang="uk-UA" sz="2000" dirty="0"/>
              <a:t>Об’єктами профілактики є:</a:t>
            </a:r>
          </a:p>
          <a:p>
            <a:r>
              <a:rPr lang="uk-UA" sz="2000" dirty="0"/>
              <a:t>причини правопорушень;</a:t>
            </a:r>
          </a:p>
          <a:p>
            <a:r>
              <a:rPr lang="uk-UA" sz="2000" dirty="0"/>
              <a:t>умови, що сприяють їх вчиненню;</a:t>
            </a:r>
          </a:p>
          <a:p>
            <a:r>
              <a:rPr lang="uk-UA" sz="2000" dirty="0"/>
              <a:t>особи, схильні до правопорушень;</a:t>
            </a:r>
          </a:p>
          <a:p>
            <a:r>
              <a:rPr lang="uk-UA" sz="2000" dirty="0"/>
              <a:t>соціальні групи ризику;</a:t>
            </a:r>
          </a:p>
          <a:p>
            <a:r>
              <a:rPr lang="uk-UA" sz="2000" dirty="0"/>
              <a:t>криміногенні процеси у суспільстві.</a:t>
            </a:r>
          </a:p>
          <a:p>
            <a:r>
              <a:rPr lang="uk-UA" sz="2000" dirty="0"/>
              <a:t>Особливість об’єкта — </a:t>
            </a:r>
            <a:r>
              <a:rPr lang="uk-UA" sz="2000" b="1" dirty="0"/>
              <a:t>його комплексний соціальний характер</a:t>
            </a:r>
            <a:r>
              <a:rPr lang="uk-UA" sz="2000" dirty="0"/>
              <a:t>.</a:t>
            </a:r>
          </a:p>
          <a:p>
            <a:br>
              <a:rPr lang="uk-UA" sz="2000" dirty="0"/>
            </a:br>
            <a:endParaRPr lang="uk-UA" sz="2000" dirty="0"/>
          </a:p>
          <a:p>
            <a:r>
              <a:rPr lang="uk-UA" sz="2000" b="1" dirty="0"/>
              <a:t>7. Мета профілактики</a:t>
            </a:r>
          </a:p>
          <a:p>
            <a:r>
              <a:rPr lang="uk-UA" sz="2000" dirty="0"/>
              <a:t>Головна мета:</a:t>
            </a:r>
          </a:p>
          <a:p>
            <a:r>
              <a:rPr lang="uk-UA" sz="2000" dirty="0"/>
              <a:t>недопущення правопорушень;</a:t>
            </a:r>
          </a:p>
          <a:p>
            <a:r>
              <a:rPr lang="uk-UA" sz="2000" dirty="0"/>
              <a:t>зниження рівня злочинності;</a:t>
            </a:r>
          </a:p>
          <a:p>
            <a:r>
              <a:rPr lang="uk-UA" sz="2000" dirty="0"/>
              <a:t>забезпечення прав і свобод громадян;</a:t>
            </a:r>
          </a:p>
          <a:p>
            <a:r>
              <a:rPr lang="uk-UA" sz="2000" dirty="0"/>
              <a:t>підтримання стабільного правопорядку в державі.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9A83EF5-97A6-B97F-E3B0-BE26C5165CDE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386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9AC848-71B6-A104-3C79-D6A781143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7627C2E5-E9FD-6557-4D76-3B45DF64C68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2FD897B-9C2B-7166-A8AA-A9D5B7BF71E6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6F206D1-BFBB-3BE8-5ED6-57550B377EBB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58FD7E4-51E4-F06D-B61C-C1414E43AEAD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CD2E8A8-141F-B9D6-38E2-D50E1C72DCC5}"/>
              </a:ext>
            </a:extLst>
          </p:cNvPr>
          <p:cNvSpPr/>
          <p:nvPr/>
        </p:nvSpPr>
        <p:spPr>
          <a:xfrm>
            <a:off x="1637513" y="778880"/>
            <a:ext cx="915352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8. Основні криміногенні чинники</a:t>
            </a:r>
          </a:p>
          <a:p>
            <a:r>
              <a:rPr lang="uk-UA" sz="2400" dirty="0"/>
              <a:t>Криміногенні фактори — це обставини, які сприяють правопорушенням:</a:t>
            </a:r>
          </a:p>
          <a:p>
            <a:r>
              <a:rPr lang="uk-UA" sz="2400" dirty="0"/>
              <a:t>соціально-економічні проблеми;</a:t>
            </a:r>
          </a:p>
          <a:p>
            <a:r>
              <a:rPr lang="uk-UA" sz="2400" dirty="0"/>
              <a:t>безробіття;</a:t>
            </a:r>
          </a:p>
          <a:p>
            <a:r>
              <a:rPr lang="uk-UA" sz="2400" dirty="0"/>
              <a:t>алкоголізм і наркоманія;</a:t>
            </a:r>
          </a:p>
          <a:p>
            <a:r>
              <a:rPr lang="uk-UA" sz="2400" dirty="0"/>
              <a:t>низький рівень правової культури;</a:t>
            </a:r>
          </a:p>
          <a:p>
            <a:r>
              <a:rPr lang="uk-UA" sz="2400" dirty="0"/>
              <a:t>сімейні конфлікти;</a:t>
            </a:r>
          </a:p>
          <a:p>
            <a:r>
              <a:rPr lang="uk-UA" sz="2400" dirty="0"/>
              <a:t>недоліки у роботі державних органів;</a:t>
            </a:r>
          </a:p>
          <a:p>
            <a:r>
              <a:rPr lang="uk-UA" sz="2400" dirty="0"/>
              <a:t>наслідки війни (травматизація, незаконна зброя).</a:t>
            </a:r>
          </a:p>
        </p:txBody>
      </p:sp>
    </p:spTree>
    <p:extLst>
      <p:ext uri="{BB962C8B-B14F-4D97-AF65-F5344CB8AC3E}">
        <p14:creationId xmlns:p14="http://schemas.microsoft.com/office/powerpoint/2010/main" val="4030256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B3CC54-37C4-A094-1A75-08585E41A2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EB8105C7-1562-6950-1962-01BCE69A61D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D41308E-C042-B333-DDD4-F756879FD462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A44C3AE-9DCC-E4A7-EA76-F0A840CE16D8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AC5A03C-E2ED-148F-8704-1F65E84020C5}"/>
              </a:ext>
            </a:extLst>
          </p:cNvPr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/>
              <a:t>9. Етапи вивчення причин та умов правопорушень</a:t>
            </a:r>
          </a:p>
          <a:p>
            <a:r>
              <a:rPr lang="uk-UA" dirty="0"/>
              <a:t>Основні етапи:</a:t>
            </a:r>
          </a:p>
          <a:p>
            <a:r>
              <a:rPr lang="uk-UA" b="1" dirty="0"/>
              <a:t>Збір інформації</a:t>
            </a:r>
            <a:endParaRPr lang="uk-UA" dirty="0"/>
          </a:p>
          <a:p>
            <a:pPr lvl="1"/>
            <a:r>
              <a:rPr lang="uk-UA" dirty="0"/>
              <a:t>статистичні дані;</a:t>
            </a:r>
          </a:p>
          <a:p>
            <a:pPr lvl="1"/>
            <a:r>
              <a:rPr lang="uk-UA" dirty="0"/>
              <a:t>матеріали кримінальних та адміністративних справ.</a:t>
            </a:r>
          </a:p>
          <a:p>
            <a:r>
              <a:rPr lang="uk-UA" b="1" dirty="0"/>
              <a:t>Аналіз інформації</a:t>
            </a:r>
            <a:endParaRPr lang="uk-UA" dirty="0"/>
          </a:p>
          <a:p>
            <a:pPr lvl="1"/>
            <a:r>
              <a:rPr lang="uk-UA" dirty="0"/>
              <a:t>виявлення закономірностей;</a:t>
            </a:r>
          </a:p>
          <a:p>
            <a:pPr lvl="1"/>
            <a:r>
              <a:rPr lang="uk-UA" dirty="0"/>
              <a:t>визначення факторів ризику.</a:t>
            </a:r>
          </a:p>
          <a:p>
            <a:r>
              <a:rPr lang="uk-UA" b="1" dirty="0"/>
              <a:t>Встановлення причин і умов</a:t>
            </a:r>
            <a:endParaRPr lang="uk-UA" dirty="0"/>
          </a:p>
          <a:p>
            <a:pPr lvl="1"/>
            <a:r>
              <a:rPr lang="uk-UA" dirty="0"/>
              <a:t>соціальні;</a:t>
            </a:r>
          </a:p>
          <a:p>
            <a:pPr lvl="1"/>
            <a:r>
              <a:rPr lang="uk-UA" dirty="0"/>
              <a:t>економічні;</a:t>
            </a:r>
          </a:p>
          <a:p>
            <a:pPr lvl="1"/>
            <a:r>
              <a:rPr lang="uk-UA" dirty="0"/>
              <a:t>психологічні.</a:t>
            </a:r>
          </a:p>
          <a:p>
            <a:r>
              <a:rPr lang="uk-UA" b="1" dirty="0"/>
              <a:t>Розробка профілактичних заходів</a:t>
            </a:r>
            <a:endParaRPr lang="uk-UA" dirty="0"/>
          </a:p>
          <a:p>
            <a:r>
              <a:rPr lang="uk-UA" b="1" dirty="0"/>
              <a:t>Реалізація заходів</a:t>
            </a:r>
            <a:endParaRPr lang="uk-UA" dirty="0"/>
          </a:p>
          <a:p>
            <a:r>
              <a:rPr lang="uk-UA" b="1" dirty="0"/>
              <a:t>Оцінка ефективності профілактики</a:t>
            </a:r>
            <a:endParaRPr lang="uk-UA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6E7CE1A-5814-5919-F774-01F9F1A54329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544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445</Words>
  <Application>Microsoft Office PowerPoint</Application>
  <PresentationFormat>Широкий екран</PresentationFormat>
  <Paragraphs>89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46</cp:revision>
  <dcterms:created xsi:type="dcterms:W3CDTF">2023-10-26T16:51:04Z</dcterms:created>
  <dcterms:modified xsi:type="dcterms:W3CDTF">2026-03-05T08:51:00Z</dcterms:modified>
</cp:coreProperties>
</file>