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67" r:id="rId3"/>
    <p:sldId id="279" r:id="rId4"/>
    <p:sldId id="280" r:id="rId5"/>
    <p:sldId id="281" r:id="rId6"/>
    <p:sldId id="282" r:id="rId7"/>
    <p:sldId id="283" r:id="rId8"/>
    <p:sldId id="284" r:id="rId9"/>
    <p:sldId id="28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B2EA8E3-5659-49D1-B229-B2BCE6233A46}">
          <p14:sldIdLst>
            <p14:sldId id="266"/>
            <p14:sldId id="267"/>
            <p14:sldId id="279"/>
            <p14:sldId id="280"/>
            <p14:sldId id="281"/>
            <p14:sldId id="282"/>
            <p14:sldId id="283"/>
            <p14:sldId id="284"/>
            <p14:sldId id="285"/>
          </p14:sldIdLst>
        </p14:section>
        <p14:section name="Раздел без заголовка" id="{16A2AEB6-FBCE-4968-929D-02716759D7F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 snapToGrid="0">
      <p:cViewPr varScale="1">
        <p:scale>
          <a:sx n="81" d="100"/>
          <a:sy n="81" d="100"/>
        </p:scale>
        <p:origin x="749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344B3-07F3-4519-A735-5D3413D013B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EA31B-BB1B-430B-80A6-C5578429FB8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619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26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72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99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43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804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94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86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88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2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45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605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22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7299960" cy="3368040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Тема 2. </a:t>
            </a:r>
            <a:r>
              <a:rPr lang="ru-RU" sz="3200" dirty="0" err="1"/>
              <a:t>Принципи</a:t>
            </a:r>
            <a:r>
              <a:rPr lang="ru-RU" sz="3200" dirty="0"/>
              <a:t> та </a:t>
            </a:r>
            <a:r>
              <a:rPr lang="ru-RU" sz="3200" dirty="0" err="1"/>
              <a:t>методи</a:t>
            </a:r>
            <a:r>
              <a:rPr lang="ru-RU" sz="3200" dirty="0"/>
              <a:t> </a:t>
            </a:r>
            <a:r>
              <a:rPr lang="ru-RU" sz="3200" dirty="0" err="1"/>
              <a:t>профілактики</a:t>
            </a:r>
            <a:r>
              <a:rPr lang="ru-RU" sz="3200" dirty="0"/>
              <a:t> у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правоохоронних</a:t>
            </a:r>
            <a:r>
              <a:rPr lang="ru-RU" sz="3200" dirty="0"/>
              <a:t> </a:t>
            </a:r>
            <a:r>
              <a:rPr lang="ru-RU" sz="3200" dirty="0" err="1"/>
              <a:t>органів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662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19237" y="48965"/>
            <a:ext cx="915352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1. Поняття принципів профілактичної діяльності</a:t>
            </a:r>
          </a:p>
          <a:p>
            <a:r>
              <a:rPr lang="uk-UA" sz="2400" b="1" dirty="0"/>
              <a:t>Принципи профілактики</a:t>
            </a:r>
            <a:r>
              <a:rPr lang="uk-UA" sz="2400" dirty="0"/>
              <a:t> — це основні ідеї, правила та вимоги, на яких базується діяльність правоохоронних органів щодо запобігання правопорушенням.</a:t>
            </a:r>
          </a:p>
          <a:p>
            <a:r>
              <a:rPr lang="uk-UA" sz="2400" dirty="0"/>
              <a:t>Вони визначають:</a:t>
            </a:r>
          </a:p>
          <a:p>
            <a:r>
              <a:rPr lang="uk-UA" sz="2400" dirty="0"/>
              <a:t>напрям діяльності;</a:t>
            </a:r>
          </a:p>
          <a:p>
            <a:r>
              <a:rPr lang="uk-UA" sz="2400" dirty="0"/>
              <a:t>методи впливу;</a:t>
            </a:r>
          </a:p>
          <a:p>
            <a:r>
              <a:rPr lang="uk-UA" sz="2400" dirty="0"/>
              <a:t>межі повноважень правоохоронців.</a:t>
            </a:r>
          </a:p>
          <a:p>
            <a:r>
              <a:rPr lang="uk-UA" sz="2400" b="1" dirty="0"/>
              <a:t>2. Загальні принципи діяльності правоохоронних органів</a:t>
            </a:r>
          </a:p>
          <a:p>
            <a:r>
              <a:rPr lang="uk-UA" sz="2400" b="1" dirty="0"/>
              <a:t>1. Принцип законності</a:t>
            </a:r>
          </a:p>
          <a:p>
            <a:r>
              <a:rPr lang="uk-UA" sz="2400" dirty="0"/>
              <a:t>Передбачає:</a:t>
            </a:r>
          </a:p>
          <a:p>
            <a:r>
              <a:rPr lang="uk-UA" sz="2400" dirty="0"/>
              <a:t>суворе дотримання законів;</a:t>
            </a:r>
          </a:p>
          <a:p>
            <a:r>
              <a:rPr lang="uk-UA" sz="2400" dirty="0"/>
              <a:t>діяльність лише в межах повноважень;</a:t>
            </a:r>
          </a:p>
          <a:p>
            <a:r>
              <a:rPr lang="uk-UA" sz="2400" dirty="0"/>
              <a:t>недопущення незаконного обмеження прав громадян.</a:t>
            </a:r>
          </a:p>
          <a:p>
            <a:r>
              <a:rPr lang="uk-UA" sz="2400" dirty="0"/>
              <a:t>Основою є </a:t>
            </a:r>
            <a:r>
              <a:rPr lang="uk-UA" sz="2400" b="1" dirty="0"/>
              <a:t>Конституція України</a:t>
            </a:r>
            <a:r>
              <a:rPr lang="uk-UA" sz="2400" dirty="0"/>
              <a:t> та інші закони держави.</a:t>
            </a:r>
          </a:p>
        </p:txBody>
      </p:sp>
    </p:spTree>
    <p:extLst>
      <p:ext uri="{BB962C8B-B14F-4D97-AF65-F5344CB8AC3E}">
        <p14:creationId xmlns:p14="http://schemas.microsoft.com/office/powerpoint/2010/main" val="261623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28303" y="324019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/>
              <a:t>2. Принцип верховенства права</a:t>
            </a:r>
          </a:p>
          <a:p>
            <a:r>
              <a:rPr lang="ru-RU" sz="2000" dirty="0" err="1"/>
              <a:t>Означає</a:t>
            </a:r>
            <a:r>
              <a:rPr lang="ru-RU" sz="2000" dirty="0"/>
              <a:t>:</a:t>
            </a:r>
          </a:p>
          <a:p>
            <a:r>
              <a:rPr lang="ru-RU" sz="2000" dirty="0" err="1"/>
              <a:t>пріоритет</a:t>
            </a:r>
            <a:r>
              <a:rPr lang="ru-RU" sz="2000" dirty="0"/>
              <a:t> прав і свобод </a:t>
            </a:r>
            <a:r>
              <a:rPr lang="ru-RU" sz="2000" dirty="0" err="1"/>
              <a:t>людини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рівність</a:t>
            </a:r>
            <a:r>
              <a:rPr lang="ru-RU" sz="2000" dirty="0"/>
              <a:t> </a:t>
            </a:r>
            <a:r>
              <a:rPr lang="ru-RU" sz="2000" dirty="0" err="1"/>
              <a:t>усіх</a:t>
            </a:r>
            <a:r>
              <a:rPr lang="ru-RU" sz="2000" dirty="0"/>
              <a:t> перед законом;</a:t>
            </a:r>
          </a:p>
          <a:p>
            <a:r>
              <a:rPr lang="ru-RU" sz="2000" dirty="0" err="1"/>
              <a:t>справедливість</a:t>
            </a:r>
            <a:r>
              <a:rPr lang="ru-RU" sz="2000" dirty="0"/>
              <a:t> </a:t>
            </a:r>
            <a:r>
              <a:rPr lang="ru-RU" sz="2000" dirty="0" err="1"/>
              <a:t>правозастосування</a:t>
            </a:r>
            <a:r>
              <a:rPr lang="ru-RU" sz="2000" dirty="0"/>
              <a:t>.</a:t>
            </a:r>
          </a:p>
          <a:p>
            <a:br>
              <a:rPr lang="ru-RU" sz="2000" dirty="0"/>
            </a:br>
            <a:endParaRPr lang="ru-RU" sz="2000" dirty="0"/>
          </a:p>
          <a:p>
            <a:r>
              <a:rPr lang="ru-RU" sz="2000" b="1" dirty="0"/>
              <a:t>3. Принцип </a:t>
            </a:r>
            <a:r>
              <a:rPr lang="ru-RU" sz="2000" b="1" dirty="0" err="1"/>
              <a:t>гуманізму</a:t>
            </a:r>
            <a:endParaRPr lang="ru-RU" sz="2000" b="1" dirty="0"/>
          </a:p>
          <a:p>
            <a:r>
              <a:rPr lang="ru-RU" sz="2000" dirty="0" err="1"/>
              <a:t>Передбачає</a:t>
            </a:r>
            <a:r>
              <a:rPr lang="ru-RU" sz="2000" dirty="0"/>
              <a:t>:</a:t>
            </a:r>
          </a:p>
          <a:p>
            <a:r>
              <a:rPr lang="ru-RU" sz="2000" dirty="0" err="1"/>
              <a:t>повагу</a:t>
            </a:r>
            <a:r>
              <a:rPr lang="ru-RU" sz="2000" dirty="0"/>
              <a:t> до </a:t>
            </a:r>
            <a:r>
              <a:rPr lang="ru-RU" sz="2000" dirty="0" err="1"/>
              <a:t>гідності</a:t>
            </a:r>
            <a:r>
              <a:rPr lang="ru-RU" sz="2000" dirty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недопущення</a:t>
            </a:r>
            <a:r>
              <a:rPr lang="ru-RU" sz="2000" dirty="0"/>
              <a:t> </a:t>
            </a:r>
            <a:r>
              <a:rPr lang="ru-RU" sz="2000" dirty="0" err="1"/>
              <a:t>жорстокого</a:t>
            </a:r>
            <a:r>
              <a:rPr lang="ru-RU" sz="2000" dirty="0"/>
              <a:t> </a:t>
            </a:r>
            <a:r>
              <a:rPr lang="ru-RU" sz="2000" dirty="0" err="1"/>
              <a:t>поводження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застосування</a:t>
            </a:r>
            <a:r>
              <a:rPr lang="ru-RU" sz="2000" dirty="0"/>
              <a:t> </a:t>
            </a:r>
            <a:r>
              <a:rPr lang="ru-RU" sz="2000" dirty="0" err="1"/>
              <a:t>мінімально</a:t>
            </a:r>
            <a:r>
              <a:rPr lang="ru-RU" sz="2000" dirty="0"/>
              <a:t> </a:t>
            </a:r>
            <a:r>
              <a:rPr lang="ru-RU" sz="2000" dirty="0" err="1"/>
              <a:t>необхідних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 примусу.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048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27080-E633-ABD3-7B60-C76E8C7F4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8F5F7BBB-486A-EF1D-BF36-5382CEA5840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6467CDE-1CD6-6C39-5D8A-4E39ECE7FB22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E8B829B-2C45-0CD0-8704-70A2DDCC4568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8844214-ED7E-9CC7-2440-65D952E59ADE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05B9266-E2EF-5476-931C-231D29144441}"/>
              </a:ext>
            </a:extLst>
          </p:cNvPr>
          <p:cNvSpPr/>
          <p:nvPr/>
        </p:nvSpPr>
        <p:spPr>
          <a:xfrm>
            <a:off x="1519237" y="496076"/>
            <a:ext cx="915352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4. Принцип гласності</a:t>
            </a:r>
          </a:p>
          <a:p>
            <a:r>
              <a:rPr lang="uk-UA" sz="2400" dirty="0"/>
              <a:t>Полягає у:</a:t>
            </a:r>
          </a:p>
          <a:p>
            <a:r>
              <a:rPr lang="uk-UA" sz="2400" dirty="0"/>
              <a:t>відкритості діяльності правоохоронних органів;</a:t>
            </a:r>
          </a:p>
          <a:p>
            <a:r>
              <a:rPr lang="uk-UA" sz="2400" dirty="0"/>
              <a:t>інформуванні населення;</a:t>
            </a:r>
          </a:p>
          <a:p>
            <a:r>
              <a:rPr lang="uk-UA" sz="2400" dirty="0"/>
              <a:t>взаємодії з громадськістю та ЗМІ.</a:t>
            </a:r>
          </a:p>
          <a:p>
            <a:r>
              <a:rPr lang="uk-UA" sz="2400" b="1" dirty="0"/>
              <a:t>5. Принцип спільності (взаємодії)</a:t>
            </a:r>
          </a:p>
          <a:p>
            <a:r>
              <a:rPr lang="uk-UA" sz="2400" dirty="0"/>
              <a:t>Профілактика здійснюється </a:t>
            </a:r>
            <a:r>
              <a:rPr lang="uk-UA" sz="2400" b="1" dirty="0"/>
              <a:t>спільно</a:t>
            </a:r>
            <a:r>
              <a:rPr lang="uk-UA" sz="2400" dirty="0"/>
              <a:t>:</a:t>
            </a:r>
          </a:p>
          <a:p>
            <a:r>
              <a:rPr lang="uk-UA" sz="2400" dirty="0"/>
              <a:t>правоохоронними органами;</a:t>
            </a:r>
          </a:p>
          <a:p>
            <a:r>
              <a:rPr lang="uk-UA" sz="2400" dirty="0"/>
              <a:t>органами державної влади;</a:t>
            </a:r>
          </a:p>
          <a:p>
            <a:r>
              <a:rPr lang="uk-UA" sz="2400" dirty="0"/>
              <a:t>місцевим самоврядуванням;</a:t>
            </a:r>
          </a:p>
          <a:p>
            <a:r>
              <a:rPr lang="uk-UA" sz="2400" dirty="0"/>
              <a:t>громадськістю.</a:t>
            </a:r>
          </a:p>
          <a:p>
            <a:r>
              <a:rPr lang="uk-UA" sz="2400" dirty="0"/>
              <a:t>Приклад — діяльність </a:t>
            </a:r>
            <a:r>
              <a:rPr lang="uk-UA" sz="2400" b="1" dirty="0"/>
              <a:t>Національна поліція України</a:t>
            </a:r>
            <a:r>
              <a:rPr lang="uk-UA" sz="2400" dirty="0"/>
              <a:t> у співпраці з громадами.</a:t>
            </a:r>
          </a:p>
        </p:txBody>
      </p:sp>
    </p:spTree>
    <p:extLst>
      <p:ext uri="{BB962C8B-B14F-4D97-AF65-F5344CB8AC3E}">
        <p14:creationId xmlns:p14="http://schemas.microsoft.com/office/powerpoint/2010/main" val="4206380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1322E-9D0E-7FE4-D1C9-421E883E7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6C5C6823-17D4-85ED-3BCC-9CCC2B314BC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8AC8C1E-41EF-0135-07B4-A6DD832A75C8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120CF5F-7D8F-F0CF-71EE-57E4E2AD4159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974B2BAF-594D-28F3-D114-1BEFDF43A90F}"/>
              </a:ext>
            </a:extLst>
          </p:cNvPr>
          <p:cNvSpPr/>
          <p:nvPr/>
        </p:nvSpPr>
        <p:spPr>
          <a:xfrm>
            <a:off x="1728303" y="324019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/>
              <a:t>3. Спеціальні принципи профілактики</a:t>
            </a:r>
          </a:p>
          <a:p>
            <a:r>
              <a:rPr lang="uk-UA" sz="2000" b="1" dirty="0"/>
              <a:t>1. Домінування переконання</a:t>
            </a:r>
          </a:p>
          <a:p>
            <a:r>
              <a:rPr lang="uk-UA" sz="2000" dirty="0"/>
              <a:t>Основним способом впливу є:</a:t>
            </a:r>
          </a:p>
          <a:p>
            <a:r>
              <a:rPr lang="uk-UA" sz="2000" dirty="0"/>
              <a:t>роз’яснення;</a:t>
            </a:r>
          </a:p>
          <a:p>
            <a:r>
              <a:rPr lang="uk-UA" sz="2000" dirty="0"/>
              <a:t>профілактичні бесіди;</a:t>
            </a:r>
          </a:p>
          <a:p>
            <a:r>
              <a:rPr lang="uk-UA" sz="2000" dirty="0"/>
              <a:t>виховання правової культури.</a:t>
            </a:r>
          </a:p>
          <a:p>
            <a:r>
              <a:rPr lang="uk-UA" sz="2000" dirty="0"/>
              <a:t>Примус застосовується лише у разі необхідності.</a:t>
            </a:r>
          </a:p>
          <a:p>
            <a:br>
              <a:rPr lang="uk-UA" sz="2000" dirty="0"/>
            </a:br>
            <a:endParaRPr lang="uk-UA" sz="2000" dirty="0"/>
          </a:p>
          <a:p>
            <a:r>
              <a:rPr lang="uk-UA" sz="2000" b="1" dirty="0"/>
              <a:t>2. Захист персональних даних</a:t>
            </a:r>
          </a:p>
          <a:p>
            <a:r>
              <a:rPr lang="uk-UA" sz="2000" dirty="0"/>
              <a:t>Передбачає:</a:t>
            </a:r>
          </a:p>
          <a:p>
            <a:r>
              <a:rPr lang="uk-UA" sz="2000" dirty="0"/>
              <a:t>конфіденційність інформації про осіб;</a:t>
            </a:r>
          </a:p>
          <a:p>
            <a:r>
              <a:rPr lang="uk-UA" sz="2000" dirty="0"/>
              <a:t>законне використання даних.</a:t>
            </a:r>
          </a:p>
          <a:p>
            <a:r>
              <a:rPr lang="uk-UA" sz="2000" dirty="0"/>
              <a:t>Регулюється законом України </a:t>
            </a:r>
            <a:r>
              <a:rPr lang="uk-UA" sz="2000" b="1" dirty="0"/>
              <a:t>Закон України «Про захист персональних даних»</a:t>
            </a:r>
            <a:r>
              <a:rPr lang="uk-UA" sz="2000" dirty="0"/>
              <a:t>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34B043B-A179-3BDE-AB82-486B8C282453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690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AB802-E6E5-2455-E874-21A516B3C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96261206-A0AB-1B9B-8933-7EB489041A6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F4F0C80-FFBE-CD99-C2B7-410ABC00AC7A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E44BA6F-66E6-953E-3BB3-30C06F683C9F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1CDAAB1-2574-067C-1049-05CB093C4A02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667008-F80D-95F0-3B1C-60682A4D7202}"/>
              </a:ext>
            </a:extLst>
          </p:cNvPr>
          <p:cNvSpPr/>
          <p:nvPr/>
        </p:nvSpPr>
        <p:spPr>
          <a:xfrm>
            <a:off x="1637513" y="778880"/>
            <a:ext cx="915352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3. Системність</a:t>
            </a:r>
          </a:p>
          <a:p>
            <a:r>
              <a:rPr lang="uk-UA" sz="2400" dirty="0"/>
              <a:t>Профілактика має бути:</a:t>
            </a:r>
          </a:p>
          <a:p>
            <a:r>
              <a:rPr lang="uk-UA" sz="2400" dirty="0"/>
              <a:t>постійною;</a:t>
            </a:r>
          </a:p>
          <a:p>
            <a:r>
              <a:rPr lang="uk-UA" sz="2400" dirty="0"/>
              <a:t>комплексною;</a:t>
            </a:r>
          </a:p>
          <a:p>
            <a:r>
              <a:rPr lang="uk-UA" sz="2400" dirty="0"/>
              <a:t>узгодженою між різними органами.</a:t>
            </a:r>
          </a:p>
          <a:p>
            <a:r>
              <a:rPr lang="uk-UA" sz="2400" b="1" dirty="0"/>
              <a:t>4. Обов’язковість</a:t>
            </a:r>
          </a:p>
          <a:p>
            <a:r>
              <a:rPr lang="uk-UA" sz="2400" dirty="0"/>
              <a:t>Органи влади та посадові особи </a:t>
            </a:r>
            <a:r>
              <a:rPr lang="uk-UA" sz="2400" b="1" dirty="0"/>
              <a:t>зобов’язані</a:t>
            </a:r>
            <a:r>
              <a:rPr lang="uk-UA" sz="2400" dirty="0"/>
              <a:t> реагувати на причини та умови правопорушень.</a:t>
            </a:r>
          </a:p>
          <a:p>
            <a:r>
              <a:rPr lang="uk-UA" sz="2400" b="1" dirty="0"/>
              <a:t>5. Індивідуалізація та диференціація</a:t>
            </a:r>
          </a:p>
          <a:p>
            <a:r>
              <a:rPr lang="uk-UA" sz="2400" dirty="0"/>
              <a:t>Заходи профілактики повинні враховувати:</a:t>
            </a:r>
          </a:p>
          <a:p>
            <a:r>
              <a:rPr lang="uk-UA" sz="2400" dirty="0"/>
              <a:t>особу правопорушника;</a:t>
            </a:r>
          </a:p>
          <a:p>
            <a:r>
              <a:rPr lang="uk-UA" sz="2400" dirty="0"/>
              <a:t>соціальні умови;</a:t>
            </a:r>
          </a:p>
          <a:p>
            <a:r>
              <a:rPr lang="uk-UA" sz="2400" dirty="0"/>
              <a:t>вид правопорушення.</a:t>
            </a:r>
          </a:p>
        </p:txBody>
      </p:sp>
    </p:spTree>
    <p:extLst>
      <p:ext uri="{BB962C8B-B14F-4D97-AF65-F5344CB8AC3E}">
        <p14:creationId xmlns:p14="http://schemas.microsoft.com/office/powerpoint/2010/main" val="2142559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259C49-F476-5A6D-49FA-DB94B8B92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0A5CB83A-9B8E-370A-7D30-EF566F431C0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C65700C-E352-9FA1-7CEF-12279004641E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AF2CEEA-4317-35BE-725D-E6C715C2E13B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909980D6-6C84-59AF-62C9-A3043AC46945}"/>
              </a:ext>
            </a:extLst>
          </p:cNvPr>
          <p:cNvSpPr/>
          <p:nvPr/>
        </p:nvSpPr>
        <p:spPr>
          <a:xfrm>
            <a:off x="1728303" y="324019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/>
              <a:t>4. </a:t>
            </a:r>
            <a:r>
              <a:rPr lang="ru-RU" sz="2000" b="1" dirty="0" err="1"/>
              <a:t>Методи</a:t>
            </a:r>
            <a:r>
              <a:rPr lang="ru-RU" sz="2000" b="1" dirty="0"/>
              <a:t> </a:t>
            </a:r>
            <a:r>
              <a:rPr lang="ru-RU" sz="2000" b="1" dirty="0" err="1"/>
              <a:t>профілактики</a:t>
            </a:r>
            <a:r>
              <a:rPr lang="ru-RU" sz="2000" b="1" dirty="0"/>
              <a:t> </a:t>
            </a:r>
            <a:r>
              <a:rPr lang="ru-RU" sz="2000" b="1" dirty="0" err="1"/>
              <a:t>правопорушень</a:t>
            </a:r>
            <a:endParaRPr lang="ru-RU" sz="2000" b="1" dirty="0"/>
          </a:p>
          <a:p>
            <a:r>
              <a:rPr lang="ru-RU" sz="2000" b="1" dirty="0"/>
              <a:t>1. Метод </a:t>
            </a:r>
            <a:r>
              <a:rPr lang="ru-RU" sz="2000" b="1" dirty="0" err="1"/>
              <a:t>переконання</a:t>
            </a:r>
            <a:endParaRPr lang="ru-RU" sz="2000" b="1" dirty="0"/>
          </a:p>
          <a:p>
            <a:r>
              <a:rPr lang="ru-RU" sz="2000" dirty="0" err="1"/>
              <a:t>Основний</a:t>
            </a:r>
            <a:r>
              <a:rPr lang="ru-RU" sz="2000" dirty="0"/>
              <a:t> метод </a:t>
            </a:r>
            <a:r>
              <a:rPr lang="ru-RU" sz="2000" dirty="0" err="1"/>
              <a:t>профілактики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Форми</a:t>
            </a:r>
            <a:r>
              <a:rPr lang="ru-RU" sz="2000" dirty="0"/>
              <a:t>:</a:t>
            </a:r>
          </a:p>
          <a:p>
            <a:r>
              <a:rPr lang="ru-RU" sz="2000" dirty="0" err="1"/>
              <a:t>профілактичні</a:t>
            </a:r>
            <a:r>
              <a:rPr lang="ru-RU" sz="2000" dirty="0"/>
              <a:t> </a:t>
            </a:r>
            <a:r>
              <a:rPr lang="ru-RU" sz="2000" dirty="0" err="1"/>
              <a:t>бесіди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попередження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роз’яснення</a:t>
            </a:r>
            <a:r>
              <a:rPr lang="ru-RU" sz="2000" dirty="0"/>
              <a:t> </a:t>
            </a:r>
            <a:r>
              <a:rPr lang="ru-RU" sz="2000" dirty="0" err="1"/>
              <a:t>законодавства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правове</a:t>
            </a:r>
            <a:r>
              <a:rPr lang="ru-RU" sz="2000" dirty="0"/>
              <a:t> </a:t>
            </a:r>
            <a:r>
              <a:rPr lang="ru-RU" sz="2000" dirty="0" err="1"/>
              <a:t>виховання</a:t>
            </a:r>
            <a:r>
              <a:rPr lang="ru-RU" sz="2000" dirty="0"/>
              <a:t>.</a:t>
            </a:r>
          </a:p>
          <a:p>
            <a:br>
              <a:rPr lang="ru-RU" sz="2000" dirty="0"/>
            </a:br>
            <a:endParaRPr lang="ru-RU" sz="2000" dirty="0"/>
          </a:p>
          <a:p>
            <a:r>
              <a:rPr lang="ru-RU" sz="2000" b="1" dirty="0"/>
              <a:t>2. </a:t>
            </a:r>
            <a:r>
              <a:rPr lang="ru-RU" sz="2000" b="1" dirty="0" err="1"/>
              <a:t>Виховні</a:t>
            </a:r>
            <a:r>
              <a:rPr lang="ru-RU" sz="2000" b="1" dirty="0"/>
              <a:t> </a:t>
            </a:r>
            <a:r>
              <a:rPr lang="ru-RU" sz="2000" b="1" dirty="0" err="1"/>
              <a:t>методи</a:t>
            </a:r>
            <a:endParaRPr lang="ru-RU" sz="2000" b="1" dirty="0"/>
          </a:p>
          <a:p>
            <a:r>
              <a:rPr lang="ru-RU" sz="2000" dirty="0" err="1"/>
              <a:t>Спрямовані</a:t>
            </a:r>
            <a:r>
              <a:rPr lang="ru-RU" sz="2000" dirty="0"/>
              <a:t> на </a:t>
            </a:r>
            <a:r>
              <a:rPr lang="ru-RU" sz="2000" dirty="0" err="1"/>
              <a:t>формування</a:t>
            </a:r>
            <a:r>
              <a:rPr lang="ru-RU" sz="2000" dirty="0"/>
              <a:t> </a:t>
            </a:r>
            <a:r>
              <a:rPr lang="ru-RU" sz="2000" dirty="0" err="1"/>
              <a:t>правової</a:t>
            </a:r>
            <a:r>
              <a:rPr lang="ru-RU" sz="2000" dirty="0"/>
              <a:t> </a:t>
            </a:r>
            <a:r>
              <a:rPr lang="ru-RU" sz="2000" dirty="0" err="1"/>
              <a:t>культури</a:t>
            </a:r>
            <a:r>
              <a:rPr lang="ru-RU" sz="2000" dirty="0"/>
              <a:t>:</a:t>
            </a:r>
          </a:p>
          <a:p>
            <a:r>
              <a:rPr lang="ru-RU" sz="2000" dirty="0" err="1"/>
              <a:t>правове</a:t>
            </a:r>
            <a:r>
              <a:rPr lang="ru-RU" sz="2000" dirty="0"/>
              <a:t> </a:t>
            </a:r>
            <a:r>
              <a:rPr lang="ru-RU" sz="2000" dirty="0" err="1"/>
              <a:t>виховання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формування</a:t>
            </a:r>
            <a:r>
              <a:rPr lang="ru-RU" sz="2000" dirty="0"/>
              <a:t> </a:t>
            </a:r>
            <a:r>
              <a:rPr lang="ru-RU" sz="2000" dirty="0" err="1"/>
              <a:t>поваги</a:t>
            </a:r>
            <a:r>
              <a:rPr lang="ru-RU" sz="2000" dirty="0"/>
              <a:t> до закону;</a:t>
            </a:r>
          </a:p>
          <a:p>
            <a:r>
              <a:rPr lang="ru-RU" sz="2000" dirty="0" err="1"/>
              <a:t>профілактичні</a:t>
            </a:r>
            <a:r>
              <a:rPr lang="ru-RU" sz="2000" dirty="0"/>
              <a:t> </a:t>
            </a:r>
            <a:r>
              <a:rPr lang="ru-RU" sz="2000" dirty="0" err="1"/>
              <a:t>лекції</a:t>
            </a:r>
            <a:r>
              <a:rPr lang="ru-RU" sz="2000" dirty="0"/>
              <a:t>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9A83EF5-97A6-B97F-E3B0-BE26C5165CDE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386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AC848-71B6-A104-3C79-D6A781143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7627C2E5-E9FD-6557-4D76-3B45DF64C68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2FD897B-9C2B-7166-A8AA-A9D5B7BF71E6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6F206D1-BFBB-3BE8-5ED6-57550B377EBB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58FD7E4-51E4-F06D-B61C-C1414E43AEAD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CD2E8A8-141F-B9D6-38E2-D50E1C72DCC5}"/>
              </a:ext>
            </a:extLst>
          </p:cNvPr>
          <p:cNvSpPr/>
          <p:nvPr/>
        </p:nvSpPr>
        <p:spPr>
          <a:xfrm>
            <a:off x="1519237" y="132080"/>
            <a:ext cx="915352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3. Психологічні методи</a:t>
            </a:r>
          </a:p>
          <a:p>
            <a:r>
              <a:rPr lang="uk-UA" sz="2400" dirty="0"/>
              <a:t>Полягають у впливі на свідомість людини:</a:t>
            </a:r>
          </a:p>
          <a:p>
            <a:r>
              <a:rPr lang="uk-UA" sz="2400" dirty="0"/>
              <a:t>індивідуальні бесіди;</a:t>
            </a:r>
          </a:p>
          <a:p>
            <a:r>
              <a:rPr lang="uk-UA" sz="2400" dirty="0"/>
              <a:t>психологічна підтримка;</a:t>
            </a:r>
          </a:p>
          <a:p>
            <a:r>
              <a:rPr lang="uk-UA" sz="2400" dirty="0"/>
              <a:t>корекція поведінки.</a:t>
            </a:r>
          </a:p>
          <a:p>
            <a:r>
              <a:rPr lang="uk-UA" sz="2400" b="1" dirty="0"/>
              <a:t>4. Економічні методи</a:t>
            </a:r>
          </a:p>
          <a:p>
            <a:r>
              <a:rPr lang="uk-UA" sz="2400" dirty="0"/>
              <a:t>Передбачають вплив через економічні фактори:</a:t>
            </a:r>
          </a:p>
          <a:p>
            <a:r>
              <a:rPr lang="uk-UA" sz="2400" dirty="0"/>
              <a:t>матеріальне стимулювання;</a:t>
            </a:r>
          </a:p>
          <a:p>
            <a:r>
              <a:rPr lang="uk-UA" sz="2400" dirty="0"/>
              <a:t>соціальна підтримка;</a:t>
            </a:r>
          </a:p>
          <a:p>
            <a:r>
              <a:rPr lang="uk-UA" sz="2400" dirty="0"/>
              <a:t>зменшення безробіття.</a:t>
            </a:r>
          </a:p>
          <a:p>
            <a:r>
              <a:rPr lang="uk-UA" sz="2400" b="1" dirty="0"/>
              <a:t>5. Адміністративні методи</a:t>
            </a:r>
          </a:p>
          <a:p>
            <a:r>
              <a:rPr lang="uk-UA" sz="2400" dirty="0"/>
              <a:t>Застосування владних повноважень:</a:t>
            </a:r>
          </a:p>
          <a:p>
            <a:r>
              <a:rPr lang="uk-UA" sz="2400" dirty="0"/>
              <a:t>адміністративний нагляд;</a:t>
            </a:r>
          </a:p>
          <a:p>
            <a:r>
              <a:rPr lang="uk-UA" sz="2400" dirty="0"/>
              <a:t>контроль за поведінкою правопорушників;</a:t>
            </a:r>
          </a:p>
          <a:p>
            <a:r>
              <a:rPr lang="uk-UA" sz="2400" dirty="0"/>
              <a:t>застосування адміністративних стягнень.</a:t>
            </a:r>
          </a:p>
        </p:txBody>
      </p:sp>
    </p:spTree>
    <p:extLst>
      <p:ext uri="{BB962C8B-B14F-4D97-AF65-F5344CB8AC3E}">
        <p14:creationId xmlns:p14="http://schemas.microsoft.com/office/powerpoint/2010/main" val="4030256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3CC54-37C4-A094-1A75-08585E41A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EB8105C7-1562-6950-1962-01BCE69A61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D41308E-C042-B333-DDD4-F756879FD462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A44C3AE-9DCC-E4A7-EA76-F0A840CE16D8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9AC5A03C-E2ED-148F-8704-1F65E84020C5}"/>
              </a:ext>
            </a:extLst>
          </p:cNvPr>
          <p:cNvSpPr/>
          <p:nvPr/>
        </p:nvSpPr>
        <p:spPr>
          <a:xfrm>
            <a:off x="1514549" y="0"/>
            <a:ext cx="10677451" cy="5694243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/>
              <a:t>6. Просвітницькі методи</a:t>
            </a:r>
          </a:p>
          <a:p>
            <a:r>
              <a:rPr lang="uk-UA" dirty="0"/>
              <a:t>Поширення правових знань:</a:t>
            </a:r>
          </a:p>
          <a:p>
            <a:r>
              <a:rPr lang="uk-UA" dirty="0"/>
              <a:t>лекції;</a:t>
            </a:r>
          </a:p>
          <a:p>
            <a:r>
              <a:rPr lang="uk-UA" dirty="0"/>
              <a:t>інформаційні кампанії;</a:t>
            </a:r>
          </a:p>
          <a:p>
            <a:r>
              <a:rPr lang="uk-UA" dirty="0"/>
              <a:t>робота зі школами та молоддю.</a:t>
            </a:r>
          </a:p>
          <a:p>
            <a:r>
              <a:rPr lang="uk-UA" b="1" dirty="0"/>
              <a:t>7. Технічні методи</a:t>
            </a:r>
          </a:p>
          <a:p>
            <a:r>
              <a:rPr lang="uk-UA" dirty="0"/>
              <a:t>Використання технічних засобів:</a:t>
            </a:r>
          </a:p>
          <a:p>
            <a:r>
              <a:rPr lang="uk-UA" dirty="0"/>
              <a:t>відеоспостереження;</a:t>
            </a:r>
          </a:p>
          <a:p>
            <a:r>
              <a:rPr lang="uk-UA" dirty="0"/>
              <a:t>сигналізація;</a:t>
            </a:r>
          </a:p>
          <a:p>
            <a:r>
              <a:rPr lang="uk-UA" dirty="0"/>
              <a:t>системи безпеки.</a:t>
            </a:r>
          </a:p>
          <a:p>
            <a:r>
              <a:rPr lang="uk-UA" b="1" dirty="0"/>
              <a:t>8. Організаційні методи</a:t>
            </a:r>
          </a:p>
          <a:p>
            <a:r>
              <a:rPr lang="uk-UA" dirty="0"/>
              <a:t>Спрямовані на покращення роботи органів:</a:t>
            </a:r>
          </a:p>
          <a:p>
            <a:r>
              <a:rPr lang="uk-UA" dirty="0"/>
              <a:t>планування профілактичних заходів;</a:t>
            </a:r>
          </a:p>
          <a:p>
            <a:r>
              <a:rPr lang="uk-UA" dirty="0"/>
              <a:t>координація між органами;</a:t>
            </a:r>
          </a:p>
          <a:p>
            <a:r>
              <a:rPr lang="uk-UA" dirty="0"/>
              <a:t>аналіз криміногенної ситуації.</a:t>
            </a:r>
          </a:p>
          <a:p>
            <a:r>
              <a:rPr lang="uk-UA" b="1" dirty="0"/>
              <a:t>9. Правові методи</a:t>
            </a:r>
          </a:p>
          <a:p>
            <a:r>
              <a:rPr lang="uk-UA" dirty="0"/>
              <a:t>Передбачають застосування норм права:</a:t>
            </a:r>
          </a:p>
          <a:p>
            <a:r>
              <a:rPr lang="uk-UA" dirty="0"/>
              <a:t>притягнення до відповідальності;</a:t>
            </a:r>
          </a:p>
          <a:p>
            <a:r>
              <a:rPr lang="uk-UA" dirty="0"/>
              <a:t>правове регулювання;</a:t>
            </a:r>
          </a:p>
          <a:p>
            <a:r>
              <a:rPr lang="uk-UA" dirty="0"/>
              <a:t>видання нормативних актів.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6E7CE1A-5814-5919-F774-01F9F1A54329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544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480</Words>
  <Application>Microsoft Office PowerPoint</Application>
  <PresentationFormat>Широкий екран</PresentationFormat>
  <Paragraphs>111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Довічний фінансовий моніторинг Голови та суддів КСУ, ВС, вищих спеціалізованих судів – «крок» до впровадження європейських стандартів чи «загроза» для приватної автономії особи</dc:title>
  <dc:creator>User</dc:creator>
  <cp:lastModifiedBy>PC</cp:lastModifiedBy>
  <cp:revision>47</cp:revision>
  <dcterms:created xsi:type="dcterms:W3CDTF">2023-10-26T16:51:04Z</dcterms:created>
  <dcterms:modified xsi:type="dcterms:W3CDTF">2026-03-05T08:55:50Z</dcterms:modified>
</cp:coreProperties>
</file>