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79" r:id="rId4"/>
    <p:sldId id="280" r:id="rId5"/>
    <p:sldId id="281" r:id="rId6"/>
    <p:sldId id="28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3. </a:t>
            </a:r>
            <a:r>
              <a:rPr lang="ru-RU" sz="3200" dirty="0" err="1"/>
              <a:t>Суб'єкти</a:t>
            </a:r>
            <a:r>
              <a:rPr lang="ru-RU" sz="3200" dirty="0"/>
              <a:t>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адміністративних</a:t>
            </a:r>
            <a:r>
              <a:rPr lang="ru-RU" sz="3200" dirty="0"/>
              <a:t> та </a:t>
            </a:r>
            <a:r>
              <a:rPr lang="ru-RU" sz="3200" dirty="0" err="1"/>
              <a:t>кримінальних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9237" y="48965"/>
            <a:ext cx="1013229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2. Система суб’єктів профілактики правопорушень</a:t>
            </a:r>
          </a:p>
          <a:p>
            <a:r>
              <a:rPr lang="uk-UA" sz="2000" dirty="0"/>
              <a:t>Система суб’єктів профілактики включає </a:t>
            </a:r>
            <a:r>
              <a:rPr lang="uk-UA" sz="2000" b="1" dirty="0"/>
              <a:t>загальну та індивідуальну профілактику</a:t>
            </a:r>
            <a:r>
              <a:rPr lang="uk-UA" sz="2000" dirty="0"/>
              <a:t>.</a:t>
            </a:r>
          </a:p>
          <a:p>
            <a:r>
              <a:rPr lang="uk-UA" sz="2000" b="1" dirty="0"/>
              <a:t>1. Суб’єкти загальної профілактики</a:t>
            </a:r>
          </a:p>
          <a:p>
            <a:r>
              <a:rPr lang="uk-UA" sz="2000" dirty="0"/>
              <a:t>Це органи та установи, діяльність яких спрямована на </a:t>
            </a:r>
            <a:r>
              <a:rPr lang="uk-UA" sz="2000" b="1" dirty="0"/>
              <a:t>запобігання правопорушенням у суспільстві в цілому</a:t>
            </a:r>
            <a:r>
              <a:rPr lang="uk-UA" sz="2000" dirty="0"/>
              <a:t>.</a:t>
            </a:r>
          </a:p>
          <a:p>
            <a:r>
              <a:rPr lang="uk-UA" sz="2000" dirty="0"/>
              <a:t>До них належать:</a:t>
            </a:r>
          </a:p>
          <a:p>
            <a:r>
              <a:rPr lang="uk-UA" sz="2000" dirty="0"/>
              <a:t>органи державної влади;</a:t>
            </a:r>
          </a:p>
          <a:p>
            <a:r>
              <a:rPr lang="uk-UA" sz="2000" dirty="0"/>
              <a:t>органи місцевого самоврядування;</a:t>
            </a:r>
          </a:p>
          <a:p>
            <a:r>
              <a:rPr lang="uk-UA" sz="2000" dirty="0"/>
              <a:t>освітні установи;</a:t>
            </a:r>
          </a:p>
          <a:p>
            <a:r>
              <a:rPr lang="uk-UA" sz="2000" dirty="0"/>
              <a:t>соціальні служби;</a:t>
            </a:r>
          </a:p>
          <a:p>
            <a:r>
              <a:rPr lang="uk-UA" sz="2000" dirty="0"/>
              <a:t>громадські організації;</a:t>
            </a:r>
          </a:p>
          <a:p>
            <a:r>
              <a:rPr lang="uk-UA" sz="2000" dirty="0"/>
              <a:t>підприємства, установи та організації.</a:t>
            </a:r>
          </a:p>
          <a:p>
            <a:r>
              <a:rPr lang="uk-UA" sz="2000" dirty="0"/>
              <a:t>Важливу роль відіграють:</a:t>
            </a:r>
          </a:p>
          <a:p>
            <a:r>
              <a:rPr lang="uk-UA" sz="2000" b="1" dirty="0"/>
              <a:t>Верховна Рада України</a:t>
            </a:r>
            <a:r>
              <a:rPr lang="uk-UA" sz="2000" dirty="0"/>
              <a:t> – приймає закони;</a:t>
            </a:r>
          </a:p>
          <a:p>
            <a:r>
              <a:rPr lang="uk-UA" sz="2000" b="1" dirty="0"/>
              <a:t>Кабінет Міністрів України</a:t>
            </a:r>
            <a:r>
              <a:rPr lang="uk-UA" sz="2000" dirty="0"/>
              <a:t> – реалізує державну політику;</a:t>
            </a:r>
          </a:p>
          <a:p>
            <a:r>
              <a:rPr lang="uk-UA" sz="2000" dirty="0"/>
              <a:t>органи місцевого самоврядування – організовують профілактичні заходи на місцях.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2. </a:t>
            </a:r>
            <a:r>
              <a:rPr lang="ru-RU" sz="2000" b="1" dirty="0" err="1"/>
              <a:t>Суб’єкти</a:t>
            </a:r>
            <a:r>
              <a:rPr lang="ru-RU" sz="2000" b="1" dirty="0"/>
              <a:t> </a:t>
            </a:r>
            <a:r>
              <a:rPr lang="ru-RU" sz="2000" b="1" dirty="0" err="1"/>
              <a:t>індивідуальної</a:t>
            </a:r>
            <a:r>
              <a:rPr lang="ru-RU" sz="2000" b="1" dirty="0"/>
              <a:t> </a:t>
            </a:r>
            <a:r>
              <a:rPr lang="ru-RU" sz="2000" b="1" dirty="0" err="1"/>
              <a:t>профілактики</a:t>
            </a:r>
            <a:endParaRPr lang="ru-RU" sz="2000" b="1" dirty="0"/>
          </a:p>
          <a:p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та </a:t>
            </a:r>
            <a:r>
              <a:rPr lang="ru-RU" sz="2000" dirty="0" err="1"/>
              <a:t>посадові</a:t>
            </a:r>
            <a:r>
              <a:rPr lang="ru-RU" sz="2000" dirty="0"/>
              <a:t> особи,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працюють</a:t>
            </a:r>
            <a:r>
              <a:rPr lang="ru-RU" sz="2000" dirty="0"/>
              <a:t> </a:t>
            </a:r>
            <a:r>
              <a:rPr lang="ru-RU" sz="2000" b="1" dirty="0"/>
              <a:t>з </a:t>
            </a:r>
            <a:r>
              <a:rPr lang="ru-RU" sz="2000" b="1" dirty="0" err="1"/>
              <a:t>конкретними</a:t>
            </a:r>
            <a:r>
              <a:rPr lang="ru-RU" sz="2000" b="1" dirty="0"/>
              <a:t> особами</a:t>
            </a:r>
            <a:r>
              <a:rPr lang="ru-RU" sz="2000" dirty="0"/>
              <a:t>, </a:t>
            </a:r>
            <a:r>
              <a:rPr lang="ru-RU" sz="2000" dirty="0" err="1"/>
              <a:t>схильними</a:t>
            </a:r>
            <a:r>
              <a:rPr lang="ru-RU" sz="2000" dirty="0"/>
              <a:t> до </a:t>
            </a:r>
            <a:r>
              <a:rPr lang="ru-RU" sz="2000" dirty="0" err="1"/>
              <a:t>правопорушень</a:t>
            </a:r>
            <a:r>
              <a:rPr lang="ru-RU" sz="2000" dirty="0"/>
              <a:t>.</a:t>
            </a:r>
          </a:p>
          <a:p>
            <a:r>
              <a:rPr lang="ru-RU" sz="2000" dirty="0"/>
              <a:t>До них належать:</a:t>
            </a:r>
          </a:p>
          <a:p>
            <a:r>
              <a:rPr lang="ru-RU" sz="2000" dirty="0" err="1"/>
              <a:t>правоохоронні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служби</a:t>
            </a:r>
            <a:r>
              <a:rPr lang="ru-RU" sz="2000" dirty="0"/>
              <a:t> у справах </a:t>
            </a:r>
            <a:r>
              <a:rPr lang="ru-RU" sz="2000" dirty="0" err="1"/>
              <a:t>дітей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пробації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соціальні</a:t>
            </a:r>
            <a:r>
              <a:rPr lang="ru-RU" sz="2000" dirty="0"/>
              <a:t> </a:t>
            </a:r>
            <a:r>
              <a:rPr lang="ru-RU" sz="2000" dirty="0" err="1"/>
              <a:t>служби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освітні</a:t>
            </a:r>
            <a:r>
              <a:rPr lang="ru-RU" sz="2000" dirty="0"/>
              <a:t> установи.</a:t>
            </a:r>
          </a:p>
          <a:p>
            <a:r>
              <a:rPr lang="ru-RU" sz="2000" dirty="0" err="1"/>
              <a:t>Індивідуальна</a:t>
            </a:r>
            <a:r>
              <a:rPr lang="ru-RU" sz="2000" dirty="0"/>
              <a:t> </a:t>
            </a:r>
            <a:r>
              <a:rPr lang="ru-RU" sz="2000" dirty="0" err="1"/>
              <a:t>профілактика</a:t>
            </a:r>
            <a:r>
              <a:rPr lang="ru-RU" sz="2000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профілактичні</a:t>
            </a:r>
            <a:r>
              <a:rPr lang="ru-RU" sz="2000" dirty="0"/>
              <a:t> </a:t>
            </a:r>
            <a:r>
              <a:rPr lang="ru-RU" sz="2000" dirty="0" err="1"/>
              <a:t>бесіди</a:t>
            </a:r>
            <a:r>
              <a:rPr lang="ru-RU" sz="2000" dirty="0"/>
              <a:t>;</a:t>
            </a:r>
          </a:p>
          <a:p>
            <a:r>
              <a:rPr lang="ru-RU" sz="2000" dirty="0"/>
              <a:t>контроль за </a:t>
            </a:r>
            <a:r>
              <a:rPr lang="ru-RU" sz="2000" dirty="0" err="1"/>
              <a:t>поведінкою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соціальну</a:t>
            </a:r>
            <a:r>
              <a:rPr lang="ru-RU" sz="2000" dirty="0"/>
              <a:t> </a:t>
            </a:r>
            <a:r>
              <a:rPr lang="ru-RU" sz="2000" dirty="0" err="1"/>
              <a:t>допомогу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психологічну</a:t>
            </a:r>
            <a:r>
              <a:rPr lang="ru-RU" sz="2000" dirty="0"/>
              <a:t> </a:t>
            </a:r>
            <a:r>
              <a:rPr lang="ru-RU" sz="2000" dirty="0" err="1"/>
              <a:t>підтримку</a:t>
            </a:r>
            <a:r>
              <a:rPr lang="ru-RU" sz="2000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3. </a:t>
            </a:r>
            <a:r>
              <a:rPr lang="ru-RU" sz="2000" b="1" dirty="0" err="1"/>
              <a:t>Правоохоронні</a:t>
            </a:r>
            <a:r>
              <a:rPr lang="ru-RU" sz="2000" b="1" dirty="0"/>
              <a:t> </a:t>
            </a:r>
            <a:r>
              <a:rPr lang="ru-RU" sz="2000" b="1" dirty="0" err="1"/>
              <a:t>органи</a:t>
            </a:r>
            <a:r>
              <a:rPr lang="ru-RU" sz="2000" b="1" dirty="0"/>
              <a:t> як </a:t>
            </a:r>
            <a:r>
              <a:rPr lang="ru-RU" sz="2000" b="1" dirty="0" err="1"/>
              <a:t>суб’єкти</a:t>
            </a:r>
            <a:r>
              <a:rPr lang="ru-RU" sz="2000" b="1" dirty="0"/>
              <a:t> </a:t>
            </a:r>
            <a:r>
              <a:rPr lang="ru-RU" sz="2000" b="1" dirty="0" err="1"/>
              <a:t>профілактики</a:t>
            </a:r>
            <a:endParaRPr lang="ru-RU" sz="2000" b="1" dirty="0"/>
          </a:p>
          <a:p>
            <a:r>
              <a:rPr lang="ru-RU" sz="2000" dirty="0" err="1"/>
              <a:t>Правоохоронні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відіграють</a:t>
            </a:r>
            <a:r>
              <a:rPr lang="ru-RU" sz="2000" dirty="0"/>
              <a:t> </a:t>
            </a:r>
            <a:r>
              <a:rPr lang="ru-RU" sz="2000" b="1" dirty="0" err="1"/>
              <a:t>ключову</a:t>
            </a:r>
            <a:r>
              <a:rPr lang="ru-RU" sz="2000" b="1" dirty="0"/>
              <a:t> роль у </a:t>
            </a:r>
            <a:r>
              <a:rPr lang="ru-RU" sz="2000" b="1" dirty="0" err="1"/>
              <a:t>системі</a:t>
            </a:r>
            <a:r>
              <a:rPr lang="ru-RU" sz="2000" b="1" dirty="0"/>
              <a:t> </a:t>
            </a:r>
            <a:r>
              <a:rPr lang="ru-RU" sz="2000" b="1" dirty="0" err="1"/>
              <a:t>профілактики</a:t>
            </a:r>
            <a:r>
              <a:rPr lang="ru-RU" sz="2000" b="1" dirty="0"/>
              <a:t> </a:t>
            </a:r>
            <a:r>
              <a:rPr lang="ru-RU" sz="2000" b="1" dirty="0" err="1"/>
              <a:t>правопорушень</a:t>
            </a:r>
            <a:r>
              <a:rPr lang="ru-RU" sz="2000" dirty="0"/>
              <a:t>.</a:t>
            </a:r>
          </a:p>
          <a:p>
            <a:r>
              <a:rPr lang="ru-RU" sz="2000" dirty="0"/>
              <a:t>До них належать:</a:t>
            </a:r>
          </a:p>
          <a:p>
            <a:r>
              <a:rPr lang="ru-RU" sz="2000" b="1" dirty="0" err="1"/>
              <a:t>Національна</a:t>
            </a:r>
            <a:r>
              <a:rPr lang="ru-RU" sz="2000" b="1" dirty="0"/>
              <a:t> </a:t>
            </a:r>
            <a:r>
              <a:rPr lang="ru-RU" sz="2000" b="1" dirty="0" err="1"/>
              <a:t>поліція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endParaRPr lang="ru-RU" sz="2000" dirty="0"/>
          </a:p>
          <a:p>
            <a:r>
              <a:rPr lang="ru-RU" sz="2000" b="1" dirty="0"/>
              <a:t>Служба </a:t>
            </a:r>
            <a:r>
              <a:rPr lang="ru-RU" sz="2000" b="1" dirty="0" err="1"/>
              <a:t>безпеки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endParaRPr lang="ru-RU" sz="2000" dirty="0"/>
          </a:p>
          <a:p>
            <a:r>
              <a:rPr lang="ru-RU" sz="2000" b="1" dirty="0" err="1"/>
              <a:t>Національна</a:t>
            </a:r>
            <a:r>
              <a:rPr lang="ru-RU" sz="2000" b="1" dirty="0"/>
              <a:t> </a:t>
            </a:r>
            <a:r>
              <a:rPr lang="ru-RU" sz="2000" b="1" dirty="0" err="1"/>
              <a:t>гвардія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endParaRPr lang="ru-RU" sz="2000" dirty="0"/>
          </a:p>
          <a:p>
            <a:r>
              <a:rPr lang="ru-RU" sz="2000" b="1" dirty="0" err="1"/>
              <a:t>Державна</a:t>
            </a:r>
            <a:r>
              <a:rPr lang="ru-RU" sz="2000" b="1" dirty="0"/>
              <a:t> </a:t>
            </a:r>
            <a:r>
              <a:rPr lang="ru-RU" sz="2000" b="1" dirty="0" err="1"/>
              <a:t>прикордонна</a:t>
            </a:r>
            <a:r>
              <a:rPr lang="ru-RU" sz="2000" b="1" dirty="0"/>
              <a:t> служба </a:t>
            </a:r>
            <a:r>
              <a:rPr lang="ru-RU" sz="2000" b="1" dirty="0" err="1"/>
              <a:t>України</a:t>
            </a:r>
            <a:endParaRPr lang="ru-RU" sz="2000" dirty="0"/>
          </a:p>
          <a:p>
            <a:r>
              <a:rPr lang="ru-RU" sz="2000" b="1" dirty="0" err="1"/>
              <a:t>Офіс</a:t>
            </a:r>
            <a:r>
              <a:rPr lang="ru-RU" sz="2000" b="1" dirty="0"/>
              <a:t> Генерального прокурора</a:t>
            </a:r>
            <a:endParaRPr lang="ru-RU" sz="2000" dirty="0"/>
          </a:p>
          <a:p>
            <a:r>
              <a:rPr lang="ru-RU" sz="2000" b="1" dirty="0" err="1"/>
              <a:t>Основні</a:t>
            </a:r>
            <a:r>
              <a:rPr lang="ru-RU" sz="2000" b="1" dirty="0"/>
              <a:t> напрямки </a:t>
            </a:r>
            <a:r>
              <a:rPr lang="ru-RU" sz="2000" b="1" dirty="0" err="1"/>
              <a:t>профілактичної</a:t>
            </a:r>
            <a:r>
              <a:rPr lang="ru-RU" sz="2000" b="1" dirty="0"/>
              <a:t> </a:t>
            </a:r>
            <a:r>
              <a:rPr lang="ru-RU" sz="2000" b="1" dirty="0" err="1"/>
              <a:t>діяльності</a:t>
            </a:r>
            <a:r>
              <a:rPr lang="ru-RU" sz="2000" b="1" dirty="0"/>
              <a:t> </a:t>
            </a:r>
            <a:r>
              <a:rPr lang="ru-RU" sz="2000" b="1" dirty="0" err="1"/>
              <a:t>правоохоронних</a:t>
            </a:r>
            <a:r>
              <a:rPr lang="ru-RU" sz="2000" b="1" dirty="0"/>
              <a:t> </a:t>
            </a:r>
            <a:r>
              <a:rPr lang="ru-RU" sz="2000" b="1" dirty="0" err="1"/>
              <a:t>органів</a:t>
            </a:r>
            <a:r>
              <a:rPr lang="ru-RU" sz="2000" b="1" dirty="0"/>
              <a:t>:</a:t>
            </a:r>
          </a:p>
          <a:p>
            <a:r>
              <a:rPr lang="ru-RU" sz="2000" dirty="0" err="1"/>
              <a:t>охорона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порядку;</a:t>
            </a:r>
          </a:p>
          <a:p>
            <a:r>
              <a:rPr lang="ru-RU" sz="2000" dirty="0" err="1"/>
              <a:t>попередження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виявлення</a:t>
            </a:r>
            <a:r>
              <a:rPr lang="ru-RU" sz="2000" dirty="0"/>
              <a:t> причин та умов </a:t>
            </a:r>
            <a:r>
              <a:rPr lang="ru-RU" sz="2000" dirty="0" err="1"/>
              <a:t>правопорушень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профілактична</a:t>
            </a:r>
            <a:r>
              <a:rPr lang="ru-RU" sz="2000" dirty="0"/>
              <a:t> робота з </a:t>
            </a:r>
            <a:r>
              <a:rPr lang="ru-RU" sz="2000" dirty="0" err="1"/>
              <a:t>населенням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індивідуальна</a:t>
            </a:r>
            <a:r>
              <a:rPr lang="ru-RU" sz="2000" dirty="0"/>
              <a:t> робота з особами групи </a:t>
            </a:r>
            <a:r>
              <a:rPr lang="ru-RU" sz="2000" dirty="0" err="1"/>
              <a:t>ризику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Повноваження правоохоронних органів у профілактиці</a:t>
            </a:r>
          </a:p>
          <a:p>
            <a:r>
              <a:rPr lang="uk-UA" sz="2000" dirty="0"/>
              <a:t>Правоохоронні органи мають право:</a:t>
            </a:r>
          </a:p>
          <a:p>
            <a:r>
              <a:rPr lang="uk-UA" sz="2000" dirty="0"/>
              <a:t>проводити профілактичні заходи;</a:t>
            </a:r>
          </a:p>
          <a:p>
            <a:r>
              <a:rPr lang="uk-UA" sz="2000" dirty="0"/>
              <a:t>перевіряти дотримання законодавства;</a:t>
            </a:r>
          </a:p>
          <a:p>
            <a:r>
              <a:rPr lang="uk-UA" sz="2000" dirty="0"/>
              <a:t>припиняти правопорушення;</a:t>
            </a:r>
          </a:p>
          <a:p>
            <a:r>
              <a:rPr lang="uk-UA" sz="2000" dirty="0"/>
              <a:t>застосовувати заходи адміністративного впливу;</a:t>
            </a:r>
          </a:p>
          <a:p>
            <a:r>
              <a:rPr lang="uk-UA" sz="2000" dirty="0"/>
              <a:t>здійснювати профілактичні обліки.</a:t>
            </a:r>
          </a:p>
          <a:p>
            <a:r>
              <a:rPr lang="uk-UA" sz="2000" dirty="0"/>
              <a:t>Основна діяльність здійснюється відповідно до закону </a:t>
            </a:r>
            <a:r>
              <a:rPr lang="uk-UA" sz="2000" b="1" dirty="0"/>
              <a:t>Закон України «Про Національну поліцію»</a:t>
            </a:r>
            <a:r>
              <a:rPr lang="uk-UA" sz="2000" dirty="0"/>
              <a:t>.</a:t>
            </a:r>
          </a:p>
          <a:p>
            <a:br>
              <a:rPr lang="uk-UA" sz="2000" dirty="0"/>
            </a:br>
            <a:endParaRPr lang="uk-UA" sz="20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778880"/>
            <a:ext cx="91535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5. Відповідальність за попередження та припинення правопорушень</a:t>
            </a:r>
          </a:p>
          <a:p>
            <a:r>
              <a:rPr lang="uk-UA" sz="2400" dirty="0"/>
              <a:t>Посадові особи правоохоронних органів </a:t>
            </a:r>
            <a:r>
              <a:rPr lang="uk-UA" sz="2400" b="1" dirty="0"/>
              <a:t>несуть відповідальність</a:t>
            </a:r>
            <a:r>
              <a:rPr lang="uk-UA" sz="2400" dirty="0"/>
              <a:t> за:</a:t>
            </a:r>
          </a:p>
          <a:p>
            <a:r>
              <a:rPr lang="uk-UA" sz="2400" dirty="0"/>
              <a:t>своєчасне реагування на правопорушення;</a:t>
            </a:r>
          </a:p>
          <a:p>
            <a:r>
              <a:rPr lang="uk-UA" sz="2400" dirty="0"/>
              <a:t>організацію профілактичної роботи;</a:t>
            </a:r>
          </a:p>
          <a:p>
            <a:r>
              <a:rPr lang="uk-UA" sz="2400" dirty="0"/>
              <a:t>дотримання законності у діяльності;</a:t>
            </a:r>
          </a:p>
          <a:p>
            <a:r>
              <a:rPr lang="uk-UA" sz="2400" dirty="0"/>
              <a:t>захист прав і свобод громадян.</a:t>
            </a:r>
          </a:p>
          <a:p>
            <a:r>
              <a:rPr lang="uk-UA" sz="2400" dirty="0"/>
              <a:t>У межах своїх повноважень вони зобов’язані:</a:t>
            </a:r>
          </a:p>
          <a:p>
            <a:r>
              <a:rPr lang="uk-UA" sz="2400" dirty="0"/>
              <a:t>виявляти причини та умови правопорушень;</a:t>
            </a:r>
          </a:p>
          <a:p>
            <a:r>
              <a:rPr lang="uk-UA" sz="2400" dirty="0"/>
              <a:t>вносити подання щодо їх усунення;</a:t>
            </a:r>
          </a:p>
          <a:p>
            <a:r>
              <a:rPr lang="uk-UA" sz="2400" dirty="0"/>
              <a:t>проводити профілактичні заходи;</a:t>
            </a:r>
          </a:p>
          <a:p>
            <a:r>
              <a:rPr lang="uk-UA" sz="2400" dirty="0"/>
              <a:t>співпрацювати з громадськістю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337</Words>
  <Application>Microsoft Office PowerPoint</Application>
  <PresentationFormat>Широкий екран</PresentationFormat>
  <Paragraphs>63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48</cp:revision>
  <dcterms:created xsi:type="dcterms:W3CDTF">2023-10-26T16:51:04Z</dcterms:created>
  <dcterms:modified xsi:type="dcterms:W3CDTF">2026-03-05T09:03:46Z</dcterms:modified>
</cp:coreProperties>
</file>