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6" r:id="rId2"/>
    <p:sldId id="267" r:id="rId3"/>
    <p:sldId id="279" r:id="rId4"/>
    <p:sldId id="280" r:id="rId5"/>
    <p:sldId id="281" r:id="rId6"/>
    <p:sldId id="28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79"/>
            <p14:sldId id="280"/>
            <p14:sldId id="281"/>
            <p14:sldId id="282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99" autoAdjust="0"/>
    <p:restoredTop sz="94660"/>
  </p:normalViewPr>
  <p:slideViewPr>
    <p:cSldViewPr snapToGrid="0">
      <p:cViewPr varScale="1">
        <p:scale>
          <a:sx n="76" d="100"/>
          <a:sy n="76" d="100"/>
        </p:scale>
        <p:origin x="941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Тема 5. Роль </a:t>
            </a:r>
            <a:r>
              <a:rPr lang="ru-RU" sz="3200" dirty="0" err="1"/>
              <a:t>правопросвітництва</a:t>
            </a:r>
            <a:r>
              <a:rPr lang="ru-RU" sz="3200" dirty="0"/>
              <a:t> та правового </a:t>
            </a:r>
            <a:r>
              <a:rPr lang="ru-RU" sz="3200" dirty="0" err="1"/>
              <a:t>виховання</a:t>
            </a:r>
            <a:r>
              <a:rPr lang="ru-RU" sz="3200" dirty="0"/>
              <a:t> </a:t>
            </a:r>
            <a:r>
              <a:rPr lang="ru-RU" sz="3200" dirty="0" err="1"/>
              <a:t>населення</a:t>
            </a:r>
            <a:r>
              <a:rPr lang="ru-RU" sz="3200" dirty="0"/>
              <a:t> для </a:t>
            </a:r>
            <a:r>
              <a:rPr lang="ru-RU" sz="3200" dirty="0" err="1"/>
              <a:t>загальної</a:t>
            </a:r>
            <a:r>
              <a:rPr lang="ru-RU" sz="3200" dirty="0"/>
              <a:t>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82303" y="874455"/>
            <a:ext cx="1013229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1. Поняття </a:t>
            </a:r>
            <a:r>
              <a:rPr lang="uk-UA" sz="2000" b="1" dirty="0" err="1"/>
              <a:t>правопросвітництва</a:t>
            </a:r>
            <a:r>
              <a:rPr lang="uk-UA" sz="2000" b="1" dirty="0"/>
              <a:t> та правового виховання</a:t>
            </a:r>
          </a:p>
          <a:p>
            <a:r>
              <a:rPr lang="uk-UA" sz="2000" b="1" dirty="0" err="1"/>
              <a:t>Правопросвітництво</a:t>
            </a:r>
            <a:r>
              <a:rPr lang="uk-UA" sz="2000" dirty="0"/>
              <a:t> — це діяльність, спрямована на поширення правових знань серед населення, формування поваги до закону та підвищення рівня правової культури.</a:t>
            </a:r>
          </a:p>
          <a:p>
            <a:r>
              <a:rPr lang="uk-UA" sz="2000" b="1" dirty="0"/>
              <a:t>Правове виховання</a:t>
            </a:r>
            <a:r>
              <a:rPr lang="uk-UA" sz="2000" dirty="0"/>
              <a:t> — це процес формування у громадян:</a:t>
            </a:r>
          </a:p>
          <a:p>
            <a:r>
              <a:rPr lang="uk-UA" sz="2000" dirty="0"/>
              <a:t>правової свідомості;</a:t>
            </a:r>
          </a:p>
          <a:p>
            <a:r>
              <a:rPr lang="uk-UA" sz="2000" dirty="0"/>
              <a:t>поваги до закону;</a:t>
            </a:r>
          </a:p>
          <a:p>
            <a:r>
              <a:rPr lang="uk-UA" sz="2000" dirty="0"/>
              <a:t>відповідальної поведінки у суспільстві.</a:t>
            </a:r>
          </a:p>
          <a:p>
            <a:r>
              <a:rPr lang="uk-UA" sz="2000" dirty="0" err="1"/>
              <a:t>Правопросвітництво</a:t>
            </a:r>
            <a:r>
              <a:rPr lang="uk-UA" sz="2000" dirty="0"/>
              <a:t> є важливим елементом </a:t>
            </a:r>
            <a:r>
              <a:rPr lang="uk-UA" sz="2000" b="1" dirty="0"/>
              <a:t>загальної профілактики правопорушень</a:t>
            </a:r>
            <a:r>
              <a:rPr lang="uk-UA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2. </a:t>
            </a:r>
            <a:r>
              <a:rPr lang="uk-UA" sz="2000" b="1" dirty="0" err="1"/>
              <a:t>Правопросвітницька</a:t>
            </a:r>
            <a:r>
              <a:rPr lang="uk-UA" sz="2000" b="1" dirty="0"/>
              <a:t> робота у діяльності правоохоронних органів</a:t>
            </a:r>
          </a:p>
          <a:p>
            <a:r>
              <a:rPr lang="uk-UA" sz="2000" dirty="0"/>
              <a:t>Правоохоронні органи активно проводять </a:t>
            </a:r>
            <a:r>
              <a:rPr lang="uk-UA" sz="2000" dirty="0" err="1"/>
              <a:t>правопросвітницьку</a:t>
            </a:r>
            <a:r>
              <a:rPr lang="uk-UA" sz="2000" dirty="0"/>
              <a:t> діяльність для:</a:t>
            </a:r>
          </a:p>
          <a:p>
            <a:r>
              <a:rPr lang="uk-UA" sz="2000" dirty="0"/>
              <a:t>підвищення правової обізнаності населення;</a:t>
            </a:r>
          </a:p>
          <a:p>
            <a:r>
              <a:rPr lang="uk-UA" sz="2000" dirty="0"/>
              <a:t>попередження правопорушень;</a:t>
            </a:r>
          </a:p>
          <a:p>
            <a:r>
              <a:rPr lang="uk-UA" sz="2000" dirty="0"/>
              <a:t>формування довіри до правоохоронних органів;</a:t>
            </a:r>
          </a:p>
          <a:p>
            <a:r>
              <a:rPr lang="uk-UA" sz="2000" dirty="0"/>
              <a:t>виховання законослухняної поведінки.</a:t>
            </a:r>
          </a:p>
          <a:p>
            <a:r>
              <a:rPr lang="uk-UA" sz="2000" dirty="0"/>
              <a:t>Важливу роль у цій роботі відіграє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.</a:t>
            </a:r>
          </a:p>
          <a:p>
            <a:r>
              <a:rPr lang="uk-UA" sz="2000" b="1" dirty="0"/>
              <a:t>Основні форми </a:t>
            </a:r>
            <a:r>
              <a:rPr lang="uk-UA" sz="2000" b="1" dirty="0" err="1"/>
              <a:t>правопросвітницької</a:t>
            </a:r>
            <a:r>
              <a:rPr lang="uk-UA" sz="2000" b="1" dirty="0"/>
              <a:t> діяльності:</a:t>
            </a:r>
          </a:p>
          <a:p>
            <a:r>
              <a:rPr lang="uk-UA" sz="2000" dirty="0"/>
              <a:t>лекції та бесіди у школах і закладах освіти;</a:t>
            </a:r>
          </a:p>
          <a:p>
            <a:r>
              <a:rPr lang="uk-UA" sz="2000" dirty="0"/>
              <a:t>проведення інформаційних кампаній;</a:t>
            </a:r>
          </a:p>
          <a:p>
            <a:r>
              <a:rPr lang="uk-UA" sz="2000" dirty="0"/>
              <a:t>зустрічі з громадськістю;</a:t>
            </a:r>
          </a:p>
          <a:p>
            <a:r>
              <a:rPr lang="uk-UA" sz="2000" dirty="0"/>
              <a:t>консультації громадян;</a:t>
            </a:r>
          </a:p>
          <a:p>
            <a:r>
              <a:rPr lang="uk-UA" sz="2000" dirty="0"/>
              <a:t>проведення профілактичних заходів.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50486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727080-E633-ABD3-7B60-C76E8C7F4C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8F5F7BBB-486A-EF1D-BF36-5382CEA5840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6467CDE-1CD6-6C39-5D8A-4E39ECE7FB22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E8B829B-2C45-0CD0-8704-70A2DDCC4568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D8844214-ED7E-9CC7-2440-65D952E59ADE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05B9266-E2EF-5476-931C-231D29144441}"/>
              </a:ext>
            </a:extLst>
          </p:cNvPr>
          <p:cNvSpPr/>
          <p:nvPr/>
        </p:nvSpPr>
        <p:spPr>
          <a:xfrm>
            <a:off x="1519237" y="496076"/>
            <a:ext cx="91535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3. Роль </a:t>
            </a:r>
            <a:r>
              <a:rPr lang="ru-RU" sz="2000" b="1" dirty="0" err="1"/>
              <a:t>медіа</a:t>
            </a:r>
            <a:r>
              <a:rPr lang="ru-RU" sz="2000" b="1" dirty="0"/>
              <a:t> у </a:t>
            </a:r>
            <a:r>
              <a:rPr lang="ru-RU" sz="2000" b="1" dirty="0" err="1"/>
              <a:t>поширенні</a:t>
            </a:r>
            <a:r>
              <a:rPr lang="ru-RU" sz="2000" b="1" dirty="0"/>
              <a:t> </a:t>
            </a:r>
            <a:r>
              <a:rPr lang="ru-RU" sz="2000" b="1" dirty="0" err="1"/>
              <a:t>правових</a:t>
            </a:r>
            <a:r>
              <a:rPr lang="ru-RU" sz="2000" b="1" dirty="0"/>
              <a:t> </a:t>
            </a:r>
            <a:r>
              <a:rPr lang="ru-RU" sz="2000" b="1" dirty="0" err="1"/>
              <a:t>знань</a:t>
            </a:r>
            <a:endParaRPr lang="ru-RU" sz="2000" b="1" dirty="0"/>
          </a:p>
          <a:p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масової</a:t>
            </a:r>
            <a:r>
              <a:rPr lang="ru-RU" sz="2000" dirty="0"/>
              <a:t> </a:t>
            </a:r>
            <a:r>
              <a:rPr lang="ru-RU" sz="2000" dirty="0" err="1"/>
              <a:t>інформації</a:t>
            </a:r>
            <a:r>
              <a:rPr lang="ru-RU" sz="2000" dirty="0"/>
              <a:t> </a:t>
            </a:r>
            <a:r>
              <a:rPr lang="ru-RU" sz="2000" dirty="0" err="1"/>
              <a:t>відіграють</a:t>
            </a:r>
            <a:r>
              <a:rPr lang="ru-RU" sz="2000" dirty="0"/>
              <a:t> </a:t>
            </a:r>
            <a:r>
              <a:rPr lang="ru-RU" sz="2000" dirty="0" err="1"/>
              <a:t>важливу</a:t>
            </a:r>
            <a:r>
              <a:rPr lang="ru-RU" sz="2000" dirty="0"/>
              <a:t> роль у </a:t>
            </a:r>
            <a:r>
              <a:rPr lang="ru-RU" sz="2000" dirty="0" err="1"/>
              <a:t>формуванні</a:t>
            </a:r>
            <a:r>
              <a:rPr lang="ru-RU" sz="2000" dirty="0"/>
              <a:t> </a:t>
            </a:r>
            <a:r>
              <a:rPr lang="ru-RU" sz="2000" dirty="0" err="1"/>
              <a:t>правової</a:t>
            </a:r>
            <a:r>
              <a:rPr lang="ru-RU" sz="2000" dirty="0"/>
              <a:t> </a:t>
            </a:r>
            <a:r>
              <a:rPr lang="ru-RU" sz="2000" dirty="0" err="1"/>
              <a:t>культури</a:t>
            </a:r>
            <a:r>
              <a:rPr lang="ru-RU" sz="2000" dirty="0"/>
              <a:t> </a:t>
            </a:r>
            <a:r>
              <a:rPr lang="ru-RU" sz="2000" dirty="0" err="1"/>
              <a:t>населення</a:t>
            </a:r>
            <a:r>
              <a:rPr lang="ru-RU" sz="2000" dirty="0"/>
              <a:t>.</a:t>
            </a:r>
          </a:p>
          <a:p>
            <a:r>
              <a:rPr lang="ru-RU" sz="2000" dirty="0"/>
              <a:t>До них належать:</a:t>
            </a:r>
          </a:p>
          <a:p>
            <a:r>
              <a:rPr lang="ru-RU" sz="2000" dirty="0" err="1"/>
              <a:t>телебачення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радіо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інтернет-ресурси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соціальні</a:t>
            </a:r>
            <a:r>
              <a:rPr lang="ru-RU" sz="2000" dirty="0"/>
              <a:t> </a:t>
            </a:r>
            <a:r>
              <a:rPr lang="ru-RU" sz="2000" dirty="0" err="1"/>
              <a:t>мережі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друковані</a:t>
            </a:r>
            <a:r>
              <a:rPr lang="ru-RU" sz="2000" dirty="0"/>
              <a:t> </a:t>
            </a:r>
            <a:r>
              <a:rPr lang="ru-RU" sz="2000" dirty="0" err="1"/>
              <a:t>видання</a:t>
            </a:r>
            <a:r>
              <a:rPr lang="ru-RU" sz="2000" dirty="0"/>
              <a:t>.</a:t>
            </a:r>
          </a:p>
          <a:p>
            <a:r>
              <a:rPr lang="ru-RU" sz="2000" dirty="0" err="1"/>
              <a:t>Медіа</a:t>
            </a:r>
            <a:r>
              <a:rPr lang="ru-RU" sz="2000" dirty="0"/>
              <a:t> </a:t>
            </a:r>
            <a:r>
              <a:rPr lang="ru-RU" sz="2000" dirty="0" err="1"/>
              <a:t>допомагають</a:t>
            </a:r>
            <a:r>
              <a:rPr lang="ru-RU" sz="2000" dirty="0"/>
              <a:t>:</a:t>
            </a:r>
          </a:p>
          <a:p>
            <a:r>
              <a:rPr lang="ru-RU" sz="2000" dirty="0" err="1"/>
              <a:t>інформувати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 про </a:t>
            </a:r>
            <a:r>
              <a:rPr lang="ru-RU" sz="2000" dirty="0" err="1"/>
              <a:t>законодавство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роз’яснювати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юридичної</a:t>
            </a:r>
            <a:r>
              <a:rPr lang="ru-RU" sz="2000" dirty="0"/>
              <a:t> </a:t>
            </a:r>
            <a:r>
              <a:rPr lang="ru-RU" sz="2000" dirty="0" err="1"/>
              <a:t>відповідальності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попереджати</a:t>
            </a:r>
            <a:r>
              <a:rPr lang="ru-RU" sz="2000" dirty="0"/>
              <a:t> про </a:t>
            </a:r>
            <a:r>
              <a:rPr lang="ru-RU" sz="2000" dirty="0" err="1"/>
              <a:t>нові</a:t>
            </a:r>
            <a:r>
              <a:rPr lang="ru-RU" sz="2000" dirty="0"/>
              <a:t> </a:t>
            </a:r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;</a:t>
            </a:r>
          </a:p>
          <a:p>
            <a:r>
              <a:rPr lang="ru-RU" sz="2000" dirty="0" err="1"/>
              <a:t>формувати</a:t>
            </a:r>
            <a:r>
              <a:rPr lang="ru-RU" sz="2000" dirty="0"/>
              <a:t> </a:t>
            </a:r>
            <a:r>
              <a:rPr lang="ru-RU" sz="2000" dirty="0" err="1"/>
              <a:t>негативне</a:t>
            </a:r>
            <a:r>
              <a:rPr lang="ru-RU" sz="2000" dirty="0"/>
              <a:t> </a:t>
            </a:r>
            <a:r>
              <a:rPr lang="ru-RU" sz="2000" dirty="0" err="1"/>
              <a:t>ставлення</a:t>
            </a:r>
            <a:r>
              <a:rPr lang="ru-RU" sz="2000" dirty="0"/>
              <a:t> до </a:t>
            </a:r>
            <a:r>
              <a:rPr lang="ru-RU" sz="2000" dirty="0" err="1"/>
              <a:t>протиправної</a:t>
            </a:r>
            <a:r>
              <a:rPr lang="ru-RU" sz="2000" dirty="0"/>
              <a:t> </a:t>
            </a:r>
            <a:r>
              <a:rPr lang="ru-RU" sz="2000" dirty="0" err="1"/>
              <a:t>поведінки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06380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1322E-9D0E-7FE4-D1C9-421E883E7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6C5C6823-17D4-85ED-3BCC-9CCC2B314BC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8AC8C1E-41EF-0135-07B4-A6DD832A75C8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120CF5F-7D8F-F0CF-71EE-57E4E2AD4159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>
            <a:extLst>
              <a:ext uri="{FF2B5EF4-FFF2-40B4-BE49-F238E27FC236}">
                <a16:creationId xmlns:a16="http://schemas.microsoft.com/office/drawing/2014/main" id="{974B2BAF-594D-28F3-D114-1BEFDF43A90F}"/>
              </a:ext>
            </a:extLst>
          </p:cNvPr>
          <p:cNvSpPr/>
          <p:nvPr/>
        </p:nvSpPr>
        <p:spPr>
          <a:xfrm>
            <a:off x="1728303" y="324019"/>
            <a:ext cx="9390068" cy="5082202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2000" b="1" dirty="0"/>
              <a:t>4. Інформування про юридичну відповідальність</a:t>
            </a:r>
          </a:p>
          <a:p>
            <a:r>
              <a:rPr lang="uk-UA" sz="2000" dirty="0" err="1"/>
              <a:t>Правопросвітницька</a:t>
            </a:r>
            <a:r>
              <a:rPr lang="uk-UA" sz="2000" dirty="0"/>
              <a:t> діяльність також спрямована на пояснення:</a:t>
            </a:r>
          </a:p>
          <a:p>
            <a:r>
              <a:rPr lang="uk-UA" sz="2000" dirty="0"/>
              <a:t>кримінальної відповідальності;</a:t>
            </a:r>
          </a:p>
          <a:p>
            <a:r>
              <a:rPr lang="uk-UA" sz="2000" dirty="0"/>
              <a:t>адміністративної відповідальності;</a:t>
            </a:r>
          </a:p>
          <a:p>
            <a:r>
              <a:rPr lang="uk-UA" sz="2000" dirty="0"/>
              <a:t>цивільно-правової відповідальності;</a:t>
            </a:r>
          </a:p>
          <a:p>
            <a:r>
              <a:rPr lang="uk-UA" sz="2000" dirty="0"/>
              <a:t>дисциплінарної відповідальності.</a:t>
            </a:r>
          </a:p>
          <a:p>
            <a:r>
              <a:rPr lang="uk-UA" sz="2000" dirty="0"/>
              <a:t>Це допомагає громадянам розуміти </a:t>
            </a:r>
            <a:r>
              <a:rPr lang="uk-UA" sz="2000" b="1" dirty="0"/>
              <a:t>наслідки порушення закону</a:t>
            </a:r>
            <a:r>
              <a:rPr lang="uk-UA" sz="2000" dirty="0"/>
              <a:t>.</a:t>
            </a:r>
          </a:p>
          <a:p>
            <a:r>
              <a:rPr lang="uk-UA" sz="2000" b="1" dirty="0"/>
              <a:t>5. Інформаційно-просвітницькі </a:t>
            </a:r>
            <a:r>
              <a:rPr lang="uk-UA" sz="2000" b="1" dirty="0" err="1"/>
              <a:t>проєкти</a:t>
            </a:r>
            <a:r>
              <a:rPr lang="uk-UA" sz="2000" b="1" dirty="0"/>
              <a:t> правоохоронних органів</a:t>
            </a:r>
          </a:p>
          <a:p>
            <a:r>
              <a:rPr lang="uk-UA" sz="2000" dirty="0"/>
              <a:t>Правоохоронні органи реалізують різні профілактичні </a:t>
            </a:r>
            <a:r>
              <a:rPr lang="uk-UA" sz="2000" dirty="0" err="1"/>
              <a:t>проєкти</a:t>
            </a:r>
            <a:r>
              <a:rPr lang="uk-UA" sz="2000" dirty="0"/>
              <a:t> спільно з іншими суб’єктами профілактики.</a:t>
            </a:r>
          </a:p>
          <a:p>
            <a:r>
              <a:rPr lang="uk-UA" sz="2000" dirty="0"/>
              <a:t>Прикладом є </a:t>
            </a:r>
            <a:r>
              <a:rPr lang="uk-UA" sz="2000" dirty="0" err="1"/>
              <a:t>проєкт</a:t>
            </a:r>
            <a:r>
              <a:rPr lang="uk-UA" sz="2000" dirty="0"/>
              <a:t> </a:t>
            </a:r>
            <a:r>
              <a:rPr lang="uk-UA" sz="2000" b="1" dirty="0"/>
              <a:t>Шкільний офіцер поліції</a:t>
            </a:r>
            <a:r>
              <a:rPr lang="uk-UA" sz="2000" dirty="0"/>
              <a:t>, який реалізується </a:t>
            </a:r>
            <a:r>
              <a:rPr lang="uk-UA" sz="2000" b="1" dirty="0"/>
              <a:t>Національна поліція України</a:t>
            </a:r>
            <a:r>
              <a:rPr lang="uk-UA" sz="2000" dirty="0"/>
              <a:t>.</a:t>
            </a:r>
          </a:p>
          <a:p>
            <a:r>
              <a:rPr lang="uk-UA" sz="2000" b="1" dirty="0"/>
              <a:t>Основні завдання цього </a:t>
            </a:r>
            <a:r>
              <a:rPr lang="uk-UA" sz="2000" b="1" dirty="0" err="1"/>
              <a:t>проєкту</a:t>
            </a:r>
            <a:r>
              <a:rPr lang="uk-UA" sz="2000" b="1" dirty="0"/>
              <a:t>:</a:t>
            </a:r>
          </a:p>
          <a:p>
            <a:r>
              <a:rPr lang="uk-UA" sz="2000" dirty="0"/>
              <a:t>правове виховання школярів;</a:t>
            </a:r>
          </a:p>
          <a:p>
            <a:r>
              <a:rPr lang="uk-UA" sz="2000" dirty="0"/>
              <a:t>профілактика </a:t>
            </a:r>
            <a:r>
              <a:rPr lang="uk-UA" sz="2000" dirty="0" err="1"/>
              <a:t>булінгу</a:t>
            </a:r>
            <a:r>
              <a:rPr lang="uk-UA" sz="2000" dirty="0"/>
              <a:t>;</a:t>
            </a:r>
          </a:p>
          <a:p>
            <a:r>
              <a:rPr lang="uk-UA" sz="2000" dirty="0"/>
              <a:t>попередження правопорушень серед дітей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34B043B-A179-3BDE-AB82-486B8C282453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690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AB802-E6E5-2455-E874-21A516B3C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>
            <a:extLst>
              <a:ext uri="{FF2B5EF4-FFF2-40B4-BE49-F238E27FC236}">
                <a16:creationId xmlns:a16="http://schemas.microsoft.com/office/drawing/2014/main" id="{96261206-A0AB-1B9B-8933-7EB489041A6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4F0C80-FFBE-CD99-C2B7-410ABC00AC7A}"/>
              </a:ext>
            </a:extLst>
          </p:cNvPr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E44BA6F-66E6-953E-3BB3-30C06F683C9F}"/>
              </a:ext>
            </a:extLst>
          </p:cNvPr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1CDAAB1-2574-067C-1049-05CB093C4A02}"/>
              </a:ext>
            </a:extLst>
          </p:cNvPr>
          <p:cNvSpPr/>
          <p:nvPr/>
        </p:nvSpPr>
        <p:spPr>
          <a:xfrm>
            <a:off x="0" y="6153150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667008-F80D-95F0-3B1C-60682A4D7202}"/>
              </a:ext>
            </a:extLst>
          </p:cNvPr>
          <p:cNvSpPr/>
          <p:nvPr/>
        </p:nvSpPr>
        <p:spPr>
          <a:xfrm>
            <a:off x="1637513" y="778880"/>
            <a:ext cx="915352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/>
              <a:t>6. Співпраця правоохоронних органів з іншими суб’єктами профілактики</a:t>
            </a:r>
          </a:p>
          <a:p>
            <a:r>
              <a:rPr lang="uk-UA" sz="2000" dirty="0"/>
              <a:t>Для ефективного </a:t>
            </a:r>
            <a:r>
              <a:rPr lang="uk-UA" sz="2000" dirty="0" err="1"/>
              <a:t>правопросвітництва</a:t>
            </a:r>
            <a:r>
              <a:rPr lang="uk-UA" sz="2000" dirty="0"/>
              <a:t> правоохоронні органи співпрацюють з:</a:t>
            </a:r>
          </a:p>
          <a:p>
            <a:r>
              <a:rPr lang="uk-UA" sz="2000" dirty="0"/>
              <a:t>органами державної влади;</a:t>
            </a:r>
          </a:p>
          <a:p>
            <a:r>
              <a:rPr lang="uk-UA" sz="2000" dirty="0"/>
              <a:t>органами місцевого самоврядування;</a:t>
            </a:r>
          </a:p>
          <a:p>
            <a:r>
              <a:rPr lang="uk-UA" sz="2000" dirty="0"/>
              <a:t>навчальними закладами;</a:t>
            </a:r>
          </a:p>
          <a:p>
            <a:r>
              <a:rPr lang="uk-UA" sz="2000" dirty="0"/>
              <a:t>громадськими організаціями;</a:t>
            </a:r>
          </a:p>
          <a:p>
            <a:r>
              <a:rPr lang="uk-UA" sz="2000" dirty="0"/>
              <a:t>засобами масової інформації.</a:t>
            </a:r>
          </a:p>
          <a:p>
            <a:r>
              <a:rPr lang="uk-UA" sz="2000" dirty="0"/>
              <a:t>Спільна діяльність дозволяє </a:t>
            </a:r>
            <a:r>
              <a:rPr lang="uk-UA" sz="2000" b="1" dirty="0"/>
              <a:t>ширше охопити населення правовою інформацією</a:t>
            </a:r>
            <a:r>
              <a:rPr lang="uk-UA" sz="2000" dirty="0"/>
              <a:t>.</a:t>
            </a:r>
          </a:p>
          <a:p>
            <a:r>
              <a:rPr lang="uk-UA" sz="2000" b="1" dirty="0"/>
              <a:t>7. Значення правового виховання для профілактики правопорушень</a:t>
            </a:r>
          </a:p>
          <a:p>
            <a:r>
              <a:rPr lang="uk-UA" sz="2000" dirty="0"/>
              <a:t>Правове виховання сприяє:</a:t>
            </a:r>
          </a:p>
          <a:p>
            <a:r>
              <a:rPr lang="uk-UA" sz="2000" dirty="0"/>
              <a:t>формуванню правової культури населення;</a:t>
            </a:r>
          </a:p>
          <a:p>
            <a:r>
              <a:rPr lang="uk-UA" sz="2000" dirty="0"/>
              <a:t>підвищенню рівня правосвідомості;</a:t>
            </a:r>
          </a:p>
          <a:p>
            <a:r>
              <a:rPr lang="uk-UA" sz="2000" dirty="0"/>
              <a:t>зниженню рівня злочинності;</a:t>
            </a:r>
          </a:p>
          <a:p>
            <a:r>
              <a:rPr lang="uk-UA" sz="2000" dirty="0"/>
              <a:t>зміцненню законності у суспільстві.</a:t>
            </a:r>
          </a:p>
        </p:txBody>
      </p:sp>
    </p:spTree>
    <p:extLst>
      <p:ext uri="{BB962C8B-B14F-4D97-AF65-F5344CB8AC3E}">
        <p14:creationId xmlns:p14="http://schemas.microsoft.com/office/powerpoint/2010/main" val="21425592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361</Words>
  <Application>Microsoft Office PowerPoint</Application>
  <PresentationFormat>Широкий екран</PresentationFormat>
  <Paragraphs>62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50</cp:revision>
  <dcterms:created xsi:type="dcterms:W3CDTF">2023-10-26T16:51:04Z</dcterms:created>
  <dcterms:modified xsi:type="dcterms:W3CDTF">2026-03-05T09:26:01Z</dcterms:modified>
</cp:coreProperties>
</file>