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6" r:id="rId2"/>
    <p:sldId id="267" r:id="rId3"/>
    <p:sldId id="279" r:id="rId4"/>
    <p:sldId id="280" r:id="rId5"/>
    <p:sldId id="281" r:id="rId6"/>
    <p:sldId id="282" r:id="rId7"/>
    <p:sldId id="28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B2EA8E3-5659-49D1-B229-B2BCE6233A46}">
          <p14:sldIdLst>
            <p14:sldId id="266"/>
            <p14:sldId id="267"/>
            <p14:sldId id="279"/>
            <p14:sldId id="280"/>
            <p14:sldId id="281"/>
            <p14:sldId id="282"/>
            <p14:sldId id="283"/>
          </p14:sldIdLst>
        </p14:section>
        <p14:section name="Раздел без заголовка" id="{16A2AEB6-FBCE-4968-929D-02716759D7F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 snapToGrid="0">
      <p:cViewPr varScale="1">
        <p:scale>
          <a:sx n="81" d="100"/>
          <a:sy n="81" d="100"/>
        </p:scale>
        <p:origin x="749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344B3-07F3-4519-A735-5D3413D013B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EA31B-BB1B-430B-80A6-C5578429FB8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619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26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72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99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43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804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94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86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88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2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45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605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22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7299960" cy="3368040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Тема 6. Контрольно-</a:t>
            </a:r>
            <a:r>
              <a:rPr lang="ru-RU" sz="3200" dirty="0" err="1"/>
              <a:t>наглядова</a:t>
            </a:r>
            <a:r>
              <a:rPr lang="ru-RU" sz="3200" dirty="0"/>
              <a:t> </a:t>
            </a:r>
            <a:r>
              <a:rPr lang="ru-RU" sz="3200" dirty="0" err="1"/>
              <a:t>діяльність</a:t>
            </a:r>
            <a:r>
              <a:rPr lang="ru-RU" sz="3200" dirty="0"/>
              <a:t> </a:t>
            </a:r>
            <a:r>
              <a:rPr lang="ru-RU" sz="3200" dirty="0" err="1"/>
              <a:t>правоохоронних</a:t>
            </a:r>
            <a:r>
              <a:rPr lang="ru-RU" sz="3200" dirty="0"/>
              <a:t> </a:t>
            </a:r>
            <a:r>
              <a:rPr lang="ru-RU" sz="3200" dirty="0" err="1"/>
              <a:t>органів</a:t>
            </a:r>
            <a:r>
              <a:rPr lang="ru-RU" sz="3200" dirty="0"/>
              <a:t> та </a:t>
            </a:r>
            <a:r>
              <a:rPr lang="ru-RU" sz="3200" dirty="0" err="1"/>
              <a:t>її</a:t>
            </a:r>
            <a:r>
              <a:rPr lang="ru-RU" sz="3200" dirty="0"/>
              <a:t> роль у </a:t>
            </a:r>
            <a:r>
              <a:rPr lang="ru-RU" sz="3200" dirty="0" err="1"/>
              <a:t>профілактиці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662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82303" y="874455"/>
            <a:ext cx="1013229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1. </a:t>
            </a:r>
            <a:r>
              <a:rPr lang="ru-RU" sz="2000" b="1" dirty="0" err="1"/>
              <a:t>Поняття</a:t>
            </a:r>
            <a:r>
              <a:rPr lang="ru-RU" sz="2000" b="1" dirty="0"/>
              <a:t> контрольно-</a:t>
            </a:r>
            <a:r>
              <a:rPr lang="ru-RU" sz="2000" b="1" dirty="0" err="1"/>
              <a:t>наглядової</a:t>
            </a:r>
            <a:r>
              <a:rPr lang="ru-RU" sz="2000" b="1" dirty="0"/>
              <a:t> </a:t>
            </a:r>
            <a:r>
              <a:rPr lang="ru-RU" sz="2000" b="1" dirty="0" err="1"/>
              <a:t>діяльності</a:t>
            </a:r>
            <a:endParaRPr lang="ru-RU" sz="2000" b="1" dirty="0"/>
          </a:p>
          <a:p>
            <a:r>
              <a:rPr lang="ru-RU" sz="2000" b="1" dirty="0"/>
              <a:t>Контрольно-</a:t>
            </a:r>
            <a:r>
              <a:rPr lang="ru-RU" sz="2000" b="1" dirty="0" err="1"/>
              <a:t>наглядова</a:t>
            </a:r>
            <a:r>
              <a:rPr lang="ru-RU" sz="2000" b="1" dirty="0"/>
              <a:t> </a:t>
            </a:r>
            <a:r>
              <a:rPr lang="ru-RU" sz="2000" b="1" dirty="0" err="1"/>
              <a:t>діяльність</a:t>
            </a:r>
            <a:r>
              <a:rPr lang="ru-RU" sz="2000" b="1" dirty="0"/>
              <a:t> </a:t>
            </a:r>
            <a:r>
              <a:rPr lang="ru-RU" sz="2000" b="1" dirty="0" err="1"/>
              <a:t>правоохоронних</a:t>
            </a:r>
            <a:r>
              <a:rPr lang="ru-RU" sz="2000" b="1" dirty="0"/>
              <a:t> </a:t>
            </a:r>
            <a:r>
              <a:rPr lang="ru-RU" sz="2000" b="1" dirty="0" err="1"/>
              <a:t>органів</a:t>
            </a:r>
            <a:r>
              <a:rPr lang="ru-RU" sz="2000" dirty="0"/>
              <a:t> — </a:t>
            </a:r>
            <a:r>
              <a:rPr lang="ru-RU" sz="2000" dirty="0" err="1"/>
              <a:t>це</a:t>
            </a:r>
            <a:r>
              <a:rPr lang="ru-RU" sz="2000" dirty="0"/>
              <a:t> система </a:t>
            </a:r>
            <a:r>
              <a:rPr lang="ru-RU" sz="2000" dirty="0" err="1"/>
              <a:t>заходів</a:t>
            </a:r>
            <a:r>
              <a:rPr lang="ru-RU" sz="2000" dirty="0"/>
              <a:t>, </a:t>
            </a:r>
            <a:r>
              <a:rPr lang="ru-RU" sz="2000" dirty="0" err="1"/>
              <a:t>спрямованих</a:t>
            </a:r>
            <a:r>
              <a:rPr lang="ru-RU" sz="2000" dirty="0"/>
              <a:t> на </a:t>
            </a:r>
            <a:r>
              <a:rPr lang="ru-RU" sz="2000" dirty="0" err="1"/>
              <a:t>перевірку</a:t>
            </a:r>
            <a:r>
              <a:rPr lang="ru-RU" sz="2000" dirty="0"/>
              <a:t> </a:t>
            </a:r>
            <a:r>
              <a:rPr lang="ru-RU" sz="2000" dirty="0" err="1"/>
              <a:t>дотримання</a:t>
            </a:r>
            <a:r>
              <a:rPr lang="ru-RU" sz="2000" dirty="0"/>
              <a:t> </a:t>
            </a:r>
            <a:r>
              <a:rPr lang="ru-RU" sz="2000" dirty="0" err="1"/>
              <a:t>законодавства</a:t>
            </a:r>
            <a:r>
              <a:rPr lang="ru-RU" sz="2000" dirty="0"/>
              <a:t>, </a:t>
            </a:r>
            <a:r>
              <a:rPr lang="ru-RU" sz="2000" dirty="0" err="1"/>
              <a:t>виявлення</a:t>
            </a:r>
            <a:r>
              <a:rPr lang="ru-RU" sz="2000" dirty="0"/>
              <a:t> </a:t>
            </a:r>
            <a:r>
              <a:rPr lang="ru-RU" sz="2000" dirty="0" err="1"/>
              <a:t>порушень</a:t>
            </a:r>
            <a:r>
              <a:rPr lang="ru-RU" sz="2000" dirty="0"/>
              <a:t> та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припинення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Основні</a:t>
            </a:r>
            <a:r>
              <a:rPr lang="ru-RU" sz="2000" dirty="0"/>
              <a:t> </a:t>
            </a:r>
            <a:r>
              <a:rPr lang="ru-RU" sz="2000" dirty="0" err="1"/>
              <a:t>цілі</a:t>
            </a:r>
            <a:r>
              <a:rPr lang="ru-RU" sz="2000" dirty="0"/>
              <a:t>:</a:t>
            </a:r>
          </a:p>
          <a:p>
            <a:r>
              <a:rPr lang="ru-RU" sz="2000" dirty="0" err="1"/>
              <a:t>забезпечення</a:t>
            </a:r>
            <a:r>
              <a:rPr lang="ru-RU" sz="2000" dirty="0"/>
              <a:t> </a:t>
            </a:r>
            <a:r>
              <a:rPr lang="ru-RU" sz="2000" dirty="0" err="1"/>
              <a:t>законності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запобігання</a:t>
            </a:r>
            <a:r>
              <a:rPr lang="ru-RU" sz="2000" dirty="0"/>
              <a:t> </a:t>
            </a:r>
            <a:r>
              <a:rPr lang="ru-RU" sz="2000" dirty="0" err="1"/>
              <a:t>правопорушенням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своєчасне</a:t>
            </a:r>
            <a:r>
              <a:rPr lang="ru-RU" sz="2000" dirty="0"/>
              <a:t> </a:t>
            </a:r>
            <a:r>
              <a:rPr lang="ru-RU" sz="2000" dirty="0" err="1"/>
              <a:t>виявлення</a:t>
            </a:r>
            <a:r>
              <a:rPr lang="ru-RU" sz="2000" dirty="0"/>
              <a:t> </a:t>
            </a:r>
            <a:r>
              <a:rPr lang="ru-RU" sz="2000" dirty="0" err="1"/>
              <a:t>порушень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усунення</a:t>
            </a:r>
            <a:r>
              <a:rPr lang="ru-RU" sz="2000" dirty="0"/>
              <a:t> причин і умов </a:t>
            </a:r>
            <a:r>
              <a:rPr lang="ru-RU" sz="2000" dirty="0" err="1"/>
              <a:t>правопорушень</a:t>
            </a:r>
            <a:r>
              <a:rPr lang="ru-RU" sz="2000" dirty="0"/>
              <a:t>.</a:t>
            </a:r>
          </a:p>
          <a:p>
            <a:r>
              <a:rPr lang="ru-RU" sz="2000" dirty="0"/>
              <a:t>Контрольно-</a:t>
            </a:r>
            <a:r>
              <a:rPr lang="ru-RU" sz="2000" dirty="0" err="1"/>
              <a:t>наглядова</a:t>
            </a:r>
            <a:r>
              <a:rPr lang="ru-RU" sz="2000" dirty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 є </a:t>
            </a:r>
            <a:r>
              <a:rPr lang="ru-RU" sz="2000" dirty="0" err="1"/>
              <a:t>важливим</a:t>
            </a:r>
            <a:r>
              <a:rPr lang="ru-RU" sz="2000" dirty="0"/>
              <a:t> </a:t>
            </a:r>
            <a:r>
              <a:rPr lang="ru-RU" sz="2000" dirty="0" err="1"/>
              <a:t>інструментом</a:t>
            </a:r>
            <a:r>
              <a:rPr lang="ru-RU" sz="2000" dirty="0"/>
              <a:t> </a:t>
            </a:r>
            <a:r>
              <a:rPr lang="ru-RU" sz="2000" b="1" dirty="0" err="1"/>
              <a:t>профілактики</a:t>
            </a:r>
            <a:r>
              <a:rPr lang="ru-RU" sz="2000" b="1" dirty="0"/>
              <a:t> </a:t>
            </a:r>
            <a:r>
              <a:rPr lang="ru-RU" sz="2000" b="1" dirty="0" err="1"/>
              <a:t>адміністративних</a:t>
            </a:r>
            <a:r>
              <a:rPr lang="ru-RU" sz="2000" b="1" dirty="0"/>
              <a:t> і </a:t>
            </a:r>
            <a:r>
              <a:rPr lang="ru-RU" sz="2000" b="1" dirty="0" err="1"/>
              <a:t>кримінальних</a:t>
            </a:r>
            <a:r>
              <a:rPr lang="ru-RU" sz="2000" b="1" dirty="0"/>
              <a:t> </a:t>
            </a:r>
            <a:r>
              <a:rPr lang="ru-RU" sz="2000" b="1" dirty="0" err="1"/>
              <a:t>правопорушень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623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28303" y="324019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/>
              <a:t>2. Контрольно-наглядова діяльність Національної поліції</a:t>
            </a:r>
          </a:p>
          <a:p>
            <a:r>
              <a:rPr lang="uk-UA" sz="2000" dirty="0"/>
              <a:t>Важливу роль у профілактиці правопорушень виконує </a:t>
            </a:r>
            <a:r>
              <a:rPr lang="uk-UA" sz="2000" b="1" dirty="0"/>
              <a:t>Національна поліція України</a:t>
            </a:r>
            <a:r>
              <a:rPr lang="uk-UA" sz="2000" dirty="0"/>
              <a:t>.</a:t>
            </a:r>
          </a:p>
          <a:p>
            <a:r>
              <a:rPr lang="uk-UA" sz="2000" dirty="0"/>
              <a:t>Основні напрями контролю:</a:t>
            </a:r>
          </a:p>
          <a:p>
            <a:r>
              <a:rPr lang="uk-UA" sz="2000" dirty="0"/>
              <a:t>охорона громадського порядку;</a:t>
            </a:r>
          </a:p>
          <a:p>
            <a:r>
              <a:rPr lang="uk-UA" sz="2000" dirty="0"/>
              <a:t>контроль за дотриманням законодавства;</a:t>
            </a:r>
          </a:p>
          <a:p>
            <a:r>
              <a:rPr lang="uk-UA" sz="2000" dirty="0"/>
              <a:t>перевірка дотримання правил дорожнього руху;</a:t>
            </a:r>
          </a:p>
          <a:p>
            <a:r>
              <a:rPr lang="uk-UA" sz="2000" dirty="0"/>
              <a:t>контроль за обігом зброї;</a:t>
            </a:r>
          </a:p>
          <a:p>
            <a:r>
              <a:rPr lang="uk-UA" sz="2000" dirty="0"/>
              <a:t>запобігання адміністративним і кримінальним правопорушенням.</a:t>
            </a:r>
          </a:p>
          <a:p>
            <a:r>
              <a:rPr lang="uk-UA" sz="2000" dirty="0"/>
              <a:t>Діяльність поліції регулюється законом </a:t>
            </a:r>
            <a:r>
              <a:rPr lang="uk-UA" sz="2000" b="1" dirty="0"/>
              <a:t>Закон України «Про Національну поліцію»</a:t>
            </a:r>
            <a:r>
              <a:rPr lang="uk-UA" sz="2000" dirty="0"/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048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27080-E633-ABD3-7B60-C76E8C7F4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8F5F7BBB-486A-EF1D-BF36-5382CEA5840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6467CDE-1CD6-6C39-5D8A-4E39ECE7FB22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E8B829B-2C45-0CD0-8704-70A2DDCC4568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8844214-ED7E-9CC7-2440-65D952E59ADE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05B9266-E2EF-5476-931C-231D29144441}"/>
              </a:ext>
            </a:extLst>
          </p:cNvPr>
          <p:cNvSpPr/>
          <p:nvPr/>
        </p:nvSpPr>
        <p:spPr>
          <a:xfrm>
            <a:off x="1519237" y="496076"/>
            <a:ext cx="915352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/>
              <a:t>3. Контрольно-наглядова діяльність Міністерства внутрішніх справ</a:t>
            </a:r>
          </a:p>
          <a:p>
            <a:r>
              <a:rPr lang="uk-UA" sz="2000" b="1" dirty="0"/>
              <a:t>Міністерство внутрішніх справ України</a:t>
            </a:r>
            <a:r>
              <a:rPr lang="uk-UA" sz="2000" dirty="0"/>
              <a:t> здійснює:</a:t>
            </a:r>
          </a:p>
          <a:p>
            <a:r>
              <a:rPr lang="uk-UA" sz="2000" dirty="0"/>
              <a:t>координацію діяльності правоохоронних органів;</a:t>
            </a:r>
          </a:p>
          <a:p>
            <a:r>
              <a:rPr lang="uk-UA" sz="2000" dirty="0"/>
              <a:t>контроль за виконанням законодавства у сфері внутрішніх справ;</a:t>
            </a:r>
          </a:p>
          <a:p>
            <a:r>
              <a:rPr lang="uk-UA" sz="2000" dirty="0"/>
              <a:t>організацію боротьби зі злочинністю;</a:t>
            </a:r>
          </a:p>
          <a:p>
            <a:r>
              <a:rPr lang="uk-UA" sz="2000" dirty="0"/>
              <a:t>забезпечення громадської безпеки.</a:t>
            </a:r>
          </a:p>
          <a:p>
            <a:r>
              <a:rPr lang="uk-UA" sz="2000" dirty="0"/>
              <a:t>МВС координує діяльність таких органів, як:</a:t>
            </a:r>
          </a:p>
          <a:p>
            <a:r>
              <a:rPr lang="uk-UA" sz="2000" dirty="0"/>
              <a:t>Національна поліція;</a:t>
            </a:r>
          </a:p>
          <a:p>
            <a:r>
              <a:rPr lang="uk-UA" sz="2000" dirty="0"/>
              <a:t>Національна гвардія;</a:t>
            </a:r>
          </a:p>
          <a:p>
            <a:r>
              <a:rPr lang="uk-UA" sz="2000" dirty="0"/>
              <a:t>Державна прикордонна служба.</a:t>
            </a:r>
          </a:p>
        </p:txBody>
      </p:sp>
    </p:spTree>
    <p:extLst>
      <p:ext uri="{BB962C8B-B14F-4D97-AF65-F5344CB8AC3E}">
        <p14:creationId xmlns:p14="http://schemas.microsoft.com/office/powerpoint/2010/main" val="4206380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1322E-9D0E-7FE4-D1C9-421E883E7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6C5C6823-17D4-85ED-3BCC-9CCC2B314BC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8AC8C1E-41EF-0135-07B4-A6DD832A75C8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120CF5F-7D8F-F0CF-71EE-57E4E2AD4159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974B2BAF-594D-28F3-D114-1BEFDF43A90F}"/>
              </a:ext>
            </a:extLst>
          </p:cNvPr>
          <p:cNvSpPr/>
          <p:nvPr/>
        </p:nvSpPr>
        <p:spPr>
          <a:xfrm>
            <a:off x="1728303" y="324019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/>
              <a:t>4. Контроль Служби безпеки України</a:t>
            </a:r>
          </a:p>
          <a:p>
            <a:r>
              <a:rPr lang="uk-UA" sz="2000" dirty="0"/>
              <a:t>Важливу функцію державного контролю виконує </a:t>
            </a:r>
            <a:r>
              <a:rPr lang="uk-UA" sz="2000" b="1" dirty="0"/>
              <a:t>Служба безпеки України</a:t>
            </a:r>
            <a:r>
              <a:rPr lang="uk-UA" sz="2000" dirty="0"/>
              <a:t>.</a:t>
            </a:r>
          </a:p>
          <a:p>
            <a:r>
              <a:rPr lang="uk-UA" sz="2000" dirty="0"/>
              <a:t>Основні напрями діяльності:</a:t>
            </a:r>
          </a:p>
          <a:p>
            <a:r>
              <a:rPr lang="uk-UA" sz="2000" dirty="0"/>
              <a:t>захист державної безпеки;</a:t>
            </a:r>
          </a:p>
          <a:p>
            <a:r>
              <a:rPr lang="uk-UA" sz="2000" dirty="0"/>
              <a:t>боротьба з тероризмом;</a:t>
            </a:r>
          </a:p>
          <a:p>
            <a:r>
              <a:rPr lang="uk-UA" sz="2000" dirty="0"/>
              <a:t>протидія диверсійній діяльності;</a:t>
            </a:r>
          </a:p>
          <a:p>
            <a:r>
              <a:rPr lang="uk-UA" sz="2000" dirty="0"/>
              <a:t>захист державної таємниці;</a:t>
            </a:r>
          </a:p>
          <a:p>
            <a:r>
              <a:rPr lang="uk-UA" sz="2000" dirty="0"/>
              <a:t>протидія шпигунству.</a:t>
            </a:r>
          </a:p>
          <a:p>
            <a:r>
              <a:rPr lang="uk-UA" sz="2000" dirty="0"/>
              <a:t>Контрольна діяльність СБУ спрямована на </a:t>
            </a:r>
            <a:r>
              <a:rPr lang="uk-UA" sz="2000" b="1" dirty="0"/>
              <a:t>запобігання загрозам національній безпеці</a:t>
            </a:r>
            <a:r>
              <a:rPr lang="uk-UA" sz="2000" dirty="0"/>
              <a:t>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34B043B-A179-3BDE-AB82-486B8C282453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690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AB802-E6E5-2455-E874-21A516B3C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96261206-A0AB-1B9B-8933-7EB489041A6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F4F0C80-FFBE-CD99-C2B7-410ABC00AC7A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E44BA6F-66E6-953E-3BB3-30C06F683C9F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1CDAAB1-2574-067C-1049-05CB093C4A02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667008-F80D-95F0-3B1C-60682A4D7202}"/>
              </a:ext>
            </a:extLst>
          </p:cNvPr>
          <p:cNvSpPr/>
          <p:nvPr/>
        </p:nvSpPr>
        <p:spPr>
          <a:xfrm>
            <a:off x="1637513" y="778880"/>
            <a:ext cx="915352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/>
              <a:t>5. Контрольно-наглядова діяльність Військової служби правопорядку</a:t>
            </a:r>
          </a:p>
          <a:p>
            <a:r>
              <a:rPr lang="uk-UA" sz="2000" dirty="0"/>
              <a:t>Важливу роль у військовій сфері відіграє </a:t>
            </a:r>
            <a:r>
              <a:rPr lang="uk-UA" sz="2000" b="1" dirty="0"/>
              <a:t>Військова служба правопорядку у Збройних Силах України</a:t>
            </a:r>
            <a:r>
              <a:rPr lang="uk-UA" sz="2000" dirty="0"/>
              <a:t>.</a:t>
            </a:r>
          </a:p>
          <a:p>
            <a:r>
              <a:rPr lang="uk-UA" sz="2000" dirty="0"/>
              <a:t>Основні завдання:</a:t>
            </a:r>
          </a:p>
          <a:p>
            <a:r>
              <a:rPr lang="uk-UA" sz="2000" dirty="0"/>
              <a:t>забезпечення військової дисципліни;</a:t>
            </a:r>
          </a:p>
          <a:p>
            <a:r>
              <a:rPr lang="uk-UA" sz="2000" dirty="0"/>
              <a:t>профілактика правопорушень серед військовослужбовців;</a:t>
            </a:r>
          </a:p>
          <a:p>
            <a:r>
              <a:rPr lang="uk-UA" sz="2000" dirty="0"/>
              <a:t>контроль за дотриманням законодавства у військових частинах;</a:t>
            </a:r>
          </a:p>
          <a:p>
            <a:r>
              <a:rPr lang="uk-UA" sz="2000" dirty="0"/>
              <a:t>запобігання військовим злочинам.</a:t>
            </a:r>
          </a:p>
          <a:p>
            <a:r>
              <a:rPr lang="uk-UA" sz="2000" dirty="0"/>
              <a:t>Особливо важливу роль ця служба відіграє під час </a:t>
            </a:r>
            <a:r>
              <a:rPr lang="uk-UA" sz="2000" b="1" dirty="0"/>
              <a:t>Воєнний стан в Україні</a:t>
            </a:r>
            <a:r>
              <a:rPr lang="uk-UA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2559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36019-A6A5-78AB-4619-E8A4F4AA8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7924D4E8-E913-90AC-FDE0-127C66F259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25505A3-9ED9-925F-CF68-D98586D9F69D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1FCB4A3-A426-9CA3-4AFA-6B17BF12ADEA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8403FF36-0BB2-7E4B-0BE9-38B8E09A25E3}"/>
              </a:ext>
            </a:extLst>
          </p:cNvPr>
          <p:cNvSpPr/>
          <p:nvPr/>
        </p:nvSpPr>
        <p:spPr>
          <a:xfrm>
            <a:off x="1728302" y="324019"/>
            <a:ext cx="10140043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/>
              <a:t>6. </a:t>
            </a:r>
            <a:r>
              <a:rPr lang="ru-RU" sz="2000" b="1" dirty="0" err="1"/>
              <a:t>Митний</a:t>
            </a:r>
            <a:r>
              <a:rPr lang="ru-RU" sz="2000" b="1" dirty="0"/>
              <a:t> контроль</a:t>
            </a:r>
          </a:p>
          <a:p>
            <a:r>
              <a:rPr lang="ru-RU" sz="2000" b="1" dirty="0" err="1"/>
              <a:t>Митний</a:t>
            </a:r>
            <a:r>
              <a:rPr lang="ru-RU" sz="2000" b="1" dirty="0"/>
              <a:t> контроль</a:t>
            </a:r>
            <a:r>
              <a:rPr lang="ru-RU" sz="2000" dirty="0"/>
              <a:t> — </a:t>
            </a:r>
            <a:r>
              <a:rPr lang="ru-RU" sz="2000" dirty="0" err="1"/>
              <a:t>це</a:t>
            </a:r>
            <a:r>
              <a:rPr lang="ru-RU" sz="2000" dirty="0"/>
              <a:t> система </a:t>
            </a:r>
            <a:r>
              <a:rPr lang="ru-RU" sz="2000" dirty="0" err="1"/>
              <a:t>заходів</a:t>
            </a:r>
            <a:r>
              <a:rPr lang="ru-RU" sz="2000" dirty="0"/>
              <a:t>, </a:t>
            </a:r>
            <a:r>
              <a:rPr lang="ru-RU" sz="2000" dirty="0" err="1"/>
              <a:t>спрямованих</a:t>
            </a:r>
            <a:r>
              <a:rPr lang="ru-RU" sz="2000" dirty="0"/>
              <a:t> на </a:t>
            </a:r>
            <a:r>
              <a:rPr lang="ru-RU" sz="2000" dirty="0" err="1"/>
              <a:t>забезпечення</a:t>
            </a:r>
            <a:r>
              <a:rPr lang="ru-RU" sz="2000" dirty="0"/>
              <a:t> </a:t>
            </a:r>
            <a:r>
              <a:rPr lang="ru-RU" sz="2000" dirty="0" err="1"/>
              <a:t>дотримання</a:t>
            </a:r>
            <a:r>
              <a:rPr lang="ru-RU" sz="2000" dirty="0"/>
              <a:t> </a:t>
            </a:r>
            <a:r>
              <a:rPr lang="ru-RU" sz="2000" dirty="0" err="1"/>
              <a:t>митного</a:t>
            </a:r>
            <a:r>
              <a:rPr lang="ru-RU" sz="2000" dirty="0"/>
              <a:t> </a:t>
            </a:r>
            <a:r>
              <a:rPr lang="ru-RU" sz="2000" dirty="0" err="1"/>
              <a:t>законодавства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переміщення</a:t>
            </a:r>
            <a:r>
              <a:rPr lang="ru-RU" sz="2000" dirty="0"/>
              <a:t> </a:t>
            </a:r>
            <a:r>
              <a:rPr lang="ru-RU" sz="2000" dirty="0" err="1"/>
              <a:t>товарів</a:t>
            </a:r>
            <a:r>
              <a:rPr lang="ru-RU" sz="2000" dirty="0"/>
              <a:t> через </a:t>
            </a:r>
            <a:r>
              <a:rPr lang="ru-RU" sz="2000" dirty="0" err="1"/>
              <a:t>державний</a:t>
            </a:r>
            <a:r>
              <a:rPr lang="ru-RU" sz="2000" dirty="0"/>
              <a:t> кордон.</a:t>
            </a:r>
          </a:p>
          <a:p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здійснює</a:t>
            </a:r>
            <a:r>
              <a:rPr lang="ru-RU" sz="2000" dirty="0"/>
              <a:t> </a:t>
            </a:r>
            <a:r>
              <a:rPr lang="ru-RU" sz="2000" b="1" dirty="0" err="1"/>
              <a:t>Державна</a:t>
            </a:r>
            <a:r>
              <a:rPr lang="ru-RU" sz="2000" b="1" dirty="0"/>
              <a:t> </a:t>
            </a:r>
            <a:r>
              <a:rPr lang="ru-RU" sz="2000" b="1" dirty="0" err="1"/>
              <a:t>митна</a:t>
            </a:r>
            <a:r>
              <a:rPr lang="ru-RU" sz="2000" b="1" dirty="0"/>
              <a:t> служба </a:t>
            </a:r>
            <a:r>
              <a:rPr lang="ru-RU" sz="2000" b="1" dirty="0" err="1"/>
              <a:t>України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Основні</a:t>
            </a:r>
            <a:r>
              <a:rPr lang="ru-RU" sz="2000" dirty="0"/>
              <a:t> </a:t>
            </a:r>
            <a:r>
              <a:rPr lang="ru-RU" sz="2000" dirty="0" err="1"/>
              <a:t>завдання</a:t>
            </a:r>
            <a:r>
              <a:rPr lang="ru-RU" sz="2000" dirty="0"/>
              <a:t> </a:t>
            </a:r>
            <a:r>
              <a:rPr lang="ru-RU" sz="2000" dirty="0" err="1"/>
              <a:t>митного</a:t>
            </a:r>
            <a:r>
              <a:rPr lang="ru-RU" sz="2000" dirty="0"/>
              <a:t> контролю:</a:t>
            </a:r>
          </a:p>
          <a:p>
            <a:r>
              <a:rPr lang="ru-RU" sz="2000" dirty="0" err="1"/>
              <a:t>перевірка</a:t>
            </a:r>
            <a:r>
              <a:rPr lang="ru-RU" sz="2000" dirty="0"/>
              <a:t> </a:t>
            </a:r>
            <a:r>
              <a:rPr lang="ru-RU" sz="2000" dirty="0" err="1"/>
              <a:t>товарів</a:t>
            </a:r>
            <a:r>
              <a:rPr lang="ru-RU" sz="2000" dirty="0"/>
              <a:t> і </a:t>
            </a:r>
            <a:r>
              <a:rPr lang="ru-RU" sz="2000" dirty="0" err="1"/>
              <a:t>транспортних</a:t>
            </a:r>
            <a:r>
              <a:rPr lang="ru-RU" sz="2000" dirty="0"/>
              <a:t> </a:t>
            </a:r>
            <a:r>
              <a:rPr lang="ru-RU" sz="2000" dirty="0" err="1"/>
              <a:t>засобів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запобігання</a:t>
            </a:r>
            <a:r>
              <a:rPr lang="ru-RU" sz="2000" dirty="0"/>
              <a:t> </a:t>
            </a:r>
            <a:r>
              <a:rPr lang="ru-RU" sz="2000" dirty="0" err="1"/>
              <a:t>контрабанді</a:t>
            </a:r>
            <a:r>
              <a:rPr lang="ru-RU" sz="2000" dirty="0"/>
              <a:t>;</a:t>
            </a:r>
          </a:p>
          <a:p>
            <a:r>
              <a:rPr lang="ru-RU" sz="2000" dirty="0"/>
              <a:t>контроль за </a:t>
            </a:r>
            <a:r>
              <a:rPr lang="ru-RU" sz="2000" dirty="0" err="1"/>
              <a:t>сплатою</a:t>
            </a:r>
            <a:r>
              <a:rPr lang="ru-RU" sz="2000" dirty="0"/>
              <a:t> </a:t>
            </a:r>
            <a:r>
              <a:rPr lang="ru-RU" sz="2000" dirty="0" err="1"/>
              <a:t>митних</a:t>
            </a:r>
            <a:r>
              <a:rPr lang="ru-RU" sz="2000" dirty="0"/>
              <a:t> </a:t>
            </a:r>
            <a:r>
              <a:rPr lang="ru-RU" sz="2000" dirty="0" err="1"/>
              <a:t>платежів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боротьба</a:t>
            </a:r>
            <a:r>
              <a:rPr lang="ru-RU" sz="2000" dirty="0"/>
              <a:t> з </a:t>
            </a:r>
            <a:r>
              <a:rPr lang="ru-RU" sz="2000" dirty="0" err="1"/>
              <a:t>незаконним</a:t>
            </a:r>
            <a:r>
              <a:rPr lang="ru-RU" sz="2000" dirty="0"/>
              <a:t> </a:t>
            </a:r>
            <a:r>
              <a:rPr lang="ru-RU" sz="2000" dirty="0" err="1"/>
              <a:t>переміщенням</a:t>
            </a:r>
            <a:r>
              <a:rPr lang="ru-RU" sz="2000" dirty="0"/>
              <a:t> </a:t>
            </a:r>
            <a:r>
              <a:rPr lang="ru-RU" sz="2000" dirty="0" err="1"/>
              <a:t>товарів</a:t>
            </a:r>
            <a:r>
              <a:rPr lang="ru-RU" sz="2000" dirty="0"/>
              <a:t>.</a:t>
            </a:r>
          </a:p>
          <a:p>
            <a:r>
              <a:rPr lang="ru-RU" sz="2000" b="1" dirty="0"/>
              <a:t>7. </a:t>
            </a:r>
            <a:r>
              <a:rPr lang="ru-RU" sz="2000" b="1" dirty="0" err="1"/>
              <a:t>Значення</a:t>
            </a:r>
            <a:r>
              <a:rPr lang="ru-RU" sz="2000" b="1" dirty="0"/>
              <a:t> контрольно-</a:t>
            </a:r>
            <a:r>
              <a:rPr lang="ru-RU" sz="2000" b="1" dirty="0" err="1"/>
              <a:t>наглядової</a:t>
            </a:r>
            <a:r>
              <a:rPr lang="ru-RU" sz="2000" b="1" dirty="0"/>
              <a:t> </a:t>
            </a:r>
            <a:r>
              <a:rPr lang="ru-RU" sz="2000" b="1" dirty="0" err="1"/>
              <a:t>діяльності</a:t>
            </a:r>
            <a:r>
              <a:rPr lang="ru-RU" sz="2000" b="1" dirty="0"/>
              <a:t> для </a:t>
            </a:r>
            <a:r>
              <a:rPr lang="ru-RU" sz="2000" b="1" dirty="0" err="1"/>
              <a:t>профілактики</a:t>
            </a:r>
            <a:r>
              <a:rPr lang="ru-RU" sz="2000" b="1" dirty="0"/>
              <a:t> </a:t>
            </a:r>
            <a:r>
              <a:rPr lang="ru-RU" sz="2000" b="1" dirty="0" err="1"/>
              <a:t>правопорушень</a:t>
            </a:r>
            <a:endParaRPr lang="ru-RU" sz="2000" b="1" dirty="0"/>
          </a:p>
          <a:p>
            <a:r>
              <a:rPr lang="ru-RU" sz="2000" dirty="0"/>
              <a:t>Контрольно-</a:t>
            </a:r>
            <a:r>
              <a:rPr lang="ru-RU" sz="2000" dirty="0" err="1"/>
              <a:t>наглядова</a:t>
            </a:r>
            <a:r>
              <a:rPr lang="ru-RU" sz="2000" dirty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 </a:t>
            </a:r>
            <a:r>
              <a:rPr lang="ru-RU" sz="2000" dirty="0" err="1"/>
              <a:t>дозволяє</a:t>
            </a:r>
            <a:r>
              <a:rPr lang="ru-RU" sz="2000" dirty="0"/>
              <a:t>:</a:t>
            </a:r>
          </a:p>
          <a:p>
            <a:r>
              <a:rPr lang="ru-RU" sz="2000" dirty="0" err="1"/>
              <a:t>своєчасно</a:t>
            </a:r>
            <a:r>
              <a:rPr lang="ru-RU" sz="2000" dirty="0"/>
              <a:t> </a:t>
            </a:r>
            <a:r>
              <a:rPr lang="ru-RU" sz="2000" dirty="0" err="1"/>
              <a:t>виявляти</a:t>
            </a:r>
            <a:r>
              <a:rPr lang="ru-RU" sz="2000" dirty="0"/>
              <a:t> </a:t>
            </a:r>
            <a:r>
              <a:rPr lang="ru-RU" sz="2000" dirty="0" err="1"/>
              <a:t>порушення</a:t>
            </a:r>
            <a:r>
              <a:rPr lang="ru-RU" sz="2000" dirty="0"/>
              <a:t> </a:t>
            </a:r>
            <a:r>
              <a:rPr lang="ru-RU" sz="2000" dirty="0" err="1"/>
              <a:t>законодавства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припиняти</a:t>
            </a:r>
            <a:r>
              <a:rPr lang="ru-RU" sz="2000" dirty="0"/>
              <a:t> </a:t>
            </a:r>
            <a:r>
              <a:rPr lang="ru-RU" sz="2000" dirty="0" err="1"/>
              <a:t>правопорушення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усувати</a:t>
            </a:r>
            <a:r>
              <a:rPr lang="ru-RU" sz="2000" dirty="0"/>
              <a:t> причини та </a:t>
            </a:r>
            <a:r>
              <a:rPr lang="ru-RU" sz="2000" dirty="0" err="1"/>
              <a:t>умови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вчинення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підвищувати</a:t>
            </a:r>
            <a:r>
              <a:rPr lang="ru-RU" sz="2000" dirty="0"/>
              <a:t> </a:t>
            </a:r>
            <a:r>
              <a:rPr lang="ru-RU" sz="2000" dirty="0" err="1"/>
              <a:t>рівень</a:t>
            </a:r>
            <a:r>
              <a:rPr lang="ru-RU" sz="2000" dirty="0"/>
              <a:t> правопорядку в </a:t>
            </a:r>
            <a:r>
              <a:rPr lang="ru-RU" sz="2000" dirty="0" err="1"/>
              <a:t>державі</a:t>
            </a:r>
            <a:r>
              <a:rPr lang="ru-RU" sz="2000" dirty="0"/>
              <a:t>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C6053B0-8A31-8D5B-5020-1A948ACC2F89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3202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377</Words>
  <Application>Microsoft Office PowerPoint</Application>
  <PresentationFormat>Широкий екран</PresentationFormat>
  <Paragraphs>59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Довічний фінансовий моніторинг Голови та суддів КСУ, ВС, вищих спеціалізованих судів – «крок» до впровадження європейських стандартів чи «загроза» для приватної автономії особи</dc:title>
  <dc:creator>User</dc:creator>
  <cp:lastModifiedBy>PC</cp:lastModifiedBy>
  <cp:revision>51</cp:revision>
  <dcterms:created xsi:type="dcterms:W3CDTF">2023-10-26T16:51:04Z</dcterms:created>
  <dcterms:modified xsi:type="dcterms:W3CDTF">2026-03-05T09:33:01Z</dcterms:modified>
</cp:coreProperties>
</file>