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7" r:id="rId3"/>
    <p:sldId id="279" r:id="rId4"/>
    <p:sldId id="280" r:id="rId5"/>
    <p:sldId id="281" r:id="rId6"/>
    <p:sldId id="282" r:id="rId7"/>
    <p:sldId id="28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  <p14:sldId id="283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Тема 7. </a:t>
            </a:r>
            <a:r>
              <a:rPr lang="ru-RU" sz="3200" dirty="0" err="1"/>
              <a:t>Індивідуальна</a:t>
            </a:r>
            <a:r>
              <a:rPr lang="ru-RU" sz="3200" dirty="0"/>
              <a:t> </a:t>
            </a:r>
            <a:r>
              <a:rPr lang="ru-RU" sz="3200" dirty="0" err="1"/>
              <a:t>профілактика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r>
              <a:rPr lang="ru-RU" sz="3200" dirty="0"/>
              <a:t> у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правоохоронних</a:t>
            </a:r>
            <a:r>
              <a:rPr lang="ru-RU" sz="3200" dirty="0"/>
              <a:t> </a:t>
            </a:r>
            <a:r>
              <a:rPr lang="ru-RU" sz="3200" dirty="0" err="1"/>
              <a:t>органів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82303" y="874455"/>
            <a:ext cx="1013229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1. Поняття індивідуальної профілактики правопорушень</a:t>
            </a:r>
          </a:p>
          <a:p>
            <a:r>
              <a:rPr lang="uk-UA" sz="2000" b="1" dirty="0"/>
              <a:t>Індивідуальна профілактика правопорушень</a:t>
            </a:r>
            <a:r>
              <a:rPr lang="uk-UA" sz="2000" dirty="0"/>
              <a:t> — це система заходів, спрямованих на попередження правопорушень шляхом </a:t>
            </a:r>
            <a:r>
              <a:rPr lang="uk-UA" sz="2000" b="1" dirty="0"/>
              <a:t>цілеспрямованого впливу на конкретних осіб</a:t>
            </a:r>
            <a:r>
              <a:rPr lang="uk-UA" sz="2000" dirty="0"/>
              <a:t>, які схильні до протиправної поведінки.</a:t>
            </a:r>
          </a:p>
          <a:p>
            <a:r>
              <a:rPr lang="uk-UA" sz="2000" dirty="0"/>
              <a:t>Вона передбачає:</a:t>
            </a:r>
          </a:p>
          <a:p>
            <a:r>
              <a:rPr lang="uk-UA" sz="2000" dirty="0"/>
              <a:t>виявлення осіб групи ризику;</a:t>
            </a:r>
          </a:p>
          <a:p>
            <a:r>
              <a:rPr lang="uk-UA" sz="2000" dirty="0"/>
              <a:t>вивчення їх поведінки;</a:t>
            </a:r>
          </a:p>
          <a:p>
            <a:r>
              <a:rPr lang="uk-UA" sz="2000" dirty="0"/>
              <a:t>проведення профілактичної роботи;</a:t>
            </a:r>
          </a:p>
          <a:p>
            <a:r>
              <a:rPr lang="uk-UA" sz="2000" dirty="0"/>
              <a:t>усунення причин та умов можливого правопорушення.</a:t>
            </a:r>
          </a:p>
          <a:p>
            <a:r>
              <a:rPr lang="uk-UA" sz="2000" dirty="0"/>
              <a:t>Індивідуальна профілактика є складовою загальної системи запобігання злочинності.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2. Повноваження Національної поліції щодо індивідуальної профілактики</a:t>
            </a:r>
          </a:p>
          <a:p>
            <a:r>
              <a:rPr lang="uk-UA" sz="2000" dirty="0"/>
              <a:t>Важливу роль у здійсненні індивідуальної профілактики відіграє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.</a:t>
            </a:r>
          </a:p>
          <a:p>
            <a:r>
              <a:rPr lang="uk-UA" sz="2000" dirty="0"/>
              <a:t>Її діяльність регулюється </a:t>
            </a:r>
            <a:r>
              <a:rPr lang="uk-UA" sz="2000" b="1" dirty="0"/>
              <a:t>Закон України «Про Національну поліцію»</a:t>
            </a:r>
            <a:r>
              <a:rPr lang="uk-UA" sz="2000" dirty="0"/>
              <a:t>.</a:t>
            </a:r>
          </a:p>
          <a:p>
            <a:r>
              <a:rPr lang="uk-UA" sz="2000" dirty="0"/>
              <a:t>Основні повноваження поліції:</a:t>
            </a:r>
          </a:p>
          <a:p>
            <a:r>
              <a:rPr lang="uk-UA" sz="2000" dirty="0"/>
              <a:t>виявлення осіб, схильних до правопорушень;</a:t>
            </a:r>
          </a:p>
          <a:p>
            <a:r>
              <a:rPr lang="uk-UA" sz="2000" dirty="0"/>
              <a:t>проведення профілактичних бесід;</a:t>
            </a:r>
          </a:p>
          <a:p>
            <a:r>
              <a:rPr lang="uk-UA" sz="2000" dirty="0"/>
              <a:t>здійснення профілактичного обліку;</a:t>
            </a:r>
          </a:p>
          <a:p>
            <a:r>
              <a:rPr lang="uk-UA" sz="2000" dirty="0"/>
              <a:t>контроль за поведінкою осіб групи ризику;</a:t>
            </a:r>
          </a:p>
          <a:p>
            <a:r>
              <a:rPr lang="uk-UA" sz="2000" dirty="0"/>
              <a:t>взаємодія з соціальними службами та громадськістю.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519237" y="496076"/>
            <a:ext cx="91535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3. Сутність індивідуальної профілактики</a:t>
            </a:r>
          </a:p>
          <a:p>
            <a:r>
              <a:rPr lang="uk-UA" sz="2000" dirty="0"/>
              <a:t>Сутність індивідуальної профілактики полягає у </a:t>
            </a:r>
            <a:r>
              <a:rPr lang="uk-UA" sz="2000" b="1" dirty="0"/>
              <a:t>цілеспрямованому впливі на особу</a:t>
            </a:r>
            <a:r>
              <a:rPr lang="uk-UA" sz="2000" dirty="0"/>
              <a:t>, щоб запобігти вчиненню нею правопорушення.</a:t>
            </a:r>
          </a:p>
          <a:p>
            <a:r>
              <a:rPr lang="uk-UA" sz="2000" dirty="0"/>
              <a:t>Основні напрями:</a:t>
            </a:r>
          </a:p>
          <a:p>
            <a:r>
              <a:rPr lang="uk-UA" sz="2000" dirty="0"/>
              <a:t>виховний вплив;</a:t>
            </a:r>
          </a:p>
          <a:p>
            <a:r>
              <a:rPr lang="uk-UA" sz="2000" dirty="0"/>
              <a:t>правове інформування;</a:t>
            </a:r>
          </a:p>
          <a:p>
            <a:r>
              <a:rPr lang="uk-UA" sz="2000" dirty="0"/>
              <a:t>соціальна допомога;</a:t>
            </a:r>
          </a:p>
          <a:p>
            <a:r>
              <a:rPr lang="uk-UA" sz="2000" dirty="0"/>
              <a:t>психологічна підтримка;</a:t>
            </a:r>
          </a:p>
          <a:p>
            <a:r>
              <a:rPr lang="uk-UA" sz="2000" dirty="0"/>
              <a:t>контроль за поведінкою.</a:t>
            </a:r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470581" y="237382"/>
            <a:ext cx="10548593" cy="549285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4. Методи індивідуальної профілактики</a:t>
            </a:r>
          </a:p>
          <a:p>
            <a:r>
              <a:rPr lang="uk-UA" sz="2000" b="1" dirty="0"/>
              <a:t>1. Метод переконання</a:t>
            </a:r>
          </a:p>
          <a:p>
            <a:r>
              <a:rPr lang="uk-UA" sz="2000" dirty="0"/>
              <a:t>Включає:</a:t>
            </a:r>
          </a:p>
          <a:p>
            <a:r>
              <a:rPr lang="uk-UA" sz="2000" dirty="0"/>
              <a:t>профілактичні бесіди;</a:t>
            </a:r>
          </a:p>
          <a:p>
            <a:r>
              <a:rPr lang="uk-UA" sz="2000" dirty="0"/>
              <a:t>роз’яснення законодавства;</a:t>
            </a:r>
          </a:p>
          <a:p>
            <a:r>
              <a:rPr lang="uk-UA" sz="2000" dirty="0"/>
              <a:t>попередження про відповідальність.</a:t>
            </a:r>
          </a:p>
          <a:p>
            <a:r>
              <a:rPr lang="uk-UA" sz="2000" b="1" dirty="0"/>
              <a:t>2. Виховні методи</a:t>
            </a:r>
          </a:p>
          <a:p>
            <a:r>
              <a:rPr lang="uk-UA" sz="2000" dirty="0"/>
              <a:t>Спрямовані на формування правової культури та законослухняної поведінки.</a:t>
            </a:r>
          </a:p>
          <a:p>
            <a:r>
              <a:rPr lang="uk-UA" sz="2000" b="1" dirty="0"/>
              <a:t>3. Психологічні методи</a:t>
            </a:r>
          </a:p>
          <a:p>
            <a:r>
              <a:rPr lang="uk-UA" sz="2000" dirty="0"/>
              <a:t>Передбачають:</a:t>
            </a:r>
          </a:p>
          <a:p>
            <a:r>
              <a:rPr lang="uk-UA" sz="2000" dirty="0"/>
              <a:t>психологічні консультації;</a:t>
            </a:r>
          </a:p>
          <a:p>
            <a:r>
              <a:rPr lang="uk-UA" sz="2000" dirty="0"/>
              <a:t>корекцію поведінки;</a:t>
            </a:r>
          </a:p>
          <a:p>
            <a:r>
              <a:rPr lang="uk-UA" sz="2000" dirty="0"/>
              <a:t>індивідуальну роботу з особою.</a:t>
            </a:r>
          </a:p>
          <a:p>
            <a:r>
              <a:rPr lang="uk-UA" sz="2000" b="1" dirty="0"/>
              <a:t>4. Адміністративні методи</a:t>
            </a:r>
          </a:p>
          <a:p>
            <a:r>
              <a:rPr lang="uk-UA" sz="2000" dirty="0"/>
              <a:t>Включають:</a:t>
            </a:r>
          </a:p>
          <a:p>
            <a:r>
              <a:rPr lang="uk-UA" sz="2000" dirty="0"/>
              <a:t>офіційні попередження;</a:t>
            </a:r>
          </a:p>
          <a:p>
            <a:r>
              <a:rPr lang="uk-UA" sz="2000" dirty="0"/>
              <a:t>адміністративний контроль;</a:t>
            </a:r>
          </a:p>
          <a:p>
            <a:r>
              <a:rPr lang="uk-UA" sz="2000" dirty="0"/>
              <a:t>притягнення до відповідальності.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164098"/>
            <a:ext cx="105544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5. Стадії індивідуальної профілактики</a:t>
            </a:r>
          </a:p>
          <a:p>
            <a:r>
              <a:rPr lang="uk-UA" dirty="0"/>
              <a:t>Індивідуальна профілактика здійснюється у кілька етапів:</a:t>
            </a:r>
          </a:p>
          <a:p>
            <a:r>
              <a:rPr lang="uk-UA" b="1" dirty="0"/>
              <a:t>1. Виявлення осіб групи ризику</a:t>
            </a:r>
          </a:p>
          <a:p>
            <a:r>
              <a:rPr lang="uk-UA" dirty="0"/>
              <a:t>особи, які раніше вчиняли правопорушення;</a:t>
            </a:r>
          </a:p>
          <a:p>
            <a:r>
              <a:rPr lang="uk-UA" dirty="0"/>
              <a:t>особи з асоціальною поведінкою;</a:t>
            </a:r>
          </a:p>
          <a:p>
            <a:r>
              <a:rPr lang="uk-UA" dirty="0"/>
              <a:t>неповнолітні правопорушники.</a:t>
            </a:r>
          </a:p>
          <a:p>
            <a:r>
              <a:rPr lang="uk-UA" b="1" dirty="0"/>
              <a:t>2. Вивчення особи</a:t>
            </a:r>
          </a:p>
          <a:p>
            <a:r>
              <a:rPr lang="uk-UA" dirty="0"/>
              <a:t>аналіз умов життя;</a:t>
            </a:r>
          </a:p>
          <a:p>
            <a:r>
              <a:rPr lang="uk-UA" dirty="0"/>
              <a:t>вивчення соціального середовища;</a:t>
            </a:r>
          </a:p>
          <a:p>
            <a:r>
              <a:rPr lang="uk-UA" dirty="0"/>
              <a:t>оцінка ризику правопорушення.</a:t>
            </a:r>
          </a:p>
          <a:p>
            <a:r>
              <a:rPr lang="uk-UA" b="1" dirty="0"/>
              <a:t>3. Планування профілактичних заходів</a:t>
            </a:r>
          </a:p>
          <a:p>
            <a:r>
              <a:rPr lang="uk-UA" dirty="0"/>
              <a:t>визначення методів впливу;</a:t>
            </a:r>
          </a:p>
          <a:p>
            <a:r>
              <a:rPr lang="uk-UA" dirty="0"/>
              <a:t>підготовка індивідуальної програми роботи.</a:t>
            </a:r>
          </a:p>
          <a:p>
            <a:r>
              <a:rPr lang="uk-UA" b="1" dirty="0"/>
              <a:t>4. Реалізація профілактичних заходів</a:t>
            </a:r>
          </a:p>
          <a:p>
            <a:r>
              <a:rPr lang="uk-UA" dirty="0"/>
              <a:t>проведення бесід;</a:t>
            </a:r>
          </a:p>
          <a:p>
            <a:r>
              <a:rPr lang="uk-UA" dirty="0"/>
              <a:t>соціальна допомога;</a:t>
            </a:r>
          </a:p>
          <a:p>
            <a:r>
              <a:rPr lang="uk-UA" dirty="0"/>
              <a:t>контроль за поведінкою.</a:t>
            </a:r>
          </a:p>
          <a:p>
            <a:r>
              <a:rPr lang="uk-UA" b="1" dirty="0"/>
              <a:t>5. Оцінка результатів</a:t>
            </a:r>
          </a:p>
          <a:p>
            <a:r>
              <a:rPr lang="uk-UA" dirty="0"/>
              <a:t>аналіз ефективності профілактики;</a:t>
            </a:r>
          </a:p>
          <a:p>
            <a:r>
              <a:rPr lang="uk-UA" dirty="0"/>
              <a:t>коригування заходів.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6019-A6A5-78AB-4619-E8A4F4AA8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7924D4E8-E913-90AC-FDE0-127C66F259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5505A3-9ED9-925F-CF68-D98586D9F69D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FCB4A3-A426-9CA3-4AFA-6B17BF12ADEA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8403FF36-0BB2-7E4B-0BE9-38B8E09A25E3}"/>
              </a:ext>
            </a:extLst>
          </p:cNvPr>
          <p:cNvSpPr/>
          <p:nvPr/>
        </p:nvSpPr>
        <p:spPr>
          <a:xfrm>
            <a:off x="1728302" y="324019"/>
            <a:ext cx="10140043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6. Завдання працівників Національної поліції у профілактичній роботі</a:t>
            </a:r>
          </a:p>
          <a:p>
            <a:r>
              <a:rPr lang="uk-UA" sz="2000" dirty="0"/>
              <a:t>Працівники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 під час індивідуальної профілактики повинні:</a:t>
            </a:r>
          </a:p>
          <a:p>
            <a:r>
              <a:rPr lang="uk-UA" sz="2000" dirty="0"/>
              <a:t>виявляти осіб, схильних до правопорушень;</a:t>
            </a:r>
          </a:p>
          <a:p>
            <a:r>
              <a:rPr lang="uk-UA" sz="2000" dirty="0"/>
              <a:t>встановлювати причини та умови протиправної поведінки;</a:t>
            </a:r>
          </a:p>
          <a:p>
            <a:r>
              <a:rPr lang="uk-UA" sz="2000" dirty="0"/>
              <a:t>проводити профілактичні бесіди;</a:t>
            </a:r>
          </a:p>
          <a:p>
            <a:r>
              <a:rPr lang="uk-UA" sz="2000" dirty="0"/>
              <a:t>контролювати поведінку осіб групи ризику;</a:t>
            </a:r>
          </a:p>
          <a:p>
            <a:r>
              <a:rPr lang="uk-UA" sz="2000" dirty="0"/>
              <a:t>взаємодіяти з соціальними службами та освітніми установами;</a:t>
            </a:r>
          </a:p>
          <a:p>
            <a:r>
              <a:rPr lang="uk-UA" sz="2000" dirty="0"/>
              <a:t>забезпечувати дотримання прав і свобод громадян.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6053B0-8A31-8D5B-5020-1A948ACC2F89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202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389</Words>
  <Application>Microsoft Office PowerPoint</Application>
  <PresentationFormat>Широкий екран</PresentationFormat>
  <Paragraphs>72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53</cp:revision>
  <dcterms:created xsi:type="dcterms:W3CDTF">2023-10-26T16:51:04Z</dcterms:created>
  <dcterms:modified xsi:type="dcterms:W3CDTF">2026-03-05T09:40:29Z</dcterms:modified>
</cp:coreProperties>
</file>