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6" r:id="rId2"/>
    <p:sldId id="267" r:id="rId3"/>
    <p:sldId id="279" r:id="rId4"/>
    <p:sldId id="280" r:id="rId5"/>
    <p:sldId id="281" r:id="rId6"/>
    <p:sldId id="282" r:id="rId7"/>
    <p:sldId id="283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B2EA8E3-5659-49D1-B229-B2BCE6233A46}">
          <p14:sldIdLst>
            <p14:sldId id="266"/>
            <p14:sldId id="267"/>
            <p14:sldId id="279"/>
            <p14:sldId id="280"/>
            <p14:sldId id="281"/>
            <p14:sldId id="282"/>
            <p14:sldId id="283"/>
          </p14:sldIdLst>
        </p14:section>
        <p14:section name="Раздел без заголовка" id="{16A2AEB6-FBCE-4968-929D-02716759D7F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99" autoAdjust="0"/>
    <p:restoredTop sz="94660"/>
  </p:normalViewPr>
  <p:slideViewPr>
    <p:cSldViewPr snapToGrid="0">
      <p:cViewPr varScale="1">
        <p:scale>
          <a:sx n="81" d="100"/>
          <a:sy n="81" d="100"/>
        </p:scale>
        <p:origin x="749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5344B3-07F3-4519-A735-5D3413D013BA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1EA31B-BB1B-430B-80A6-C5578429FB8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4619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6267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7720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5996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0430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9804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1946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5860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4888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620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7459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8605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223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7299960" cy="3368040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/>
              <a:t>Тема 6. </a:t>
            </a:r>
            <a:r>
              <a:rPr lang="ru-RU" sz="3200" dirty="0" err="1"/>
              <a:t>Індивідуальна</a:t>
            </a:r>
            <a:r>
              <a:rPr lang="ru-RU" sz="3200" dirty="0"/>
              <a:t> </a:t>
            </a:r>
            <a:r>
              <a:rPr lang="ru-RU" sz="3200" dirty="0" err="1"/>
              <a:t>профілактика</a:t>
            </a:r>
            <a:r>
              <a:rPr lang="ru-RU" sz="3200" dirty="0"/>
              <a:t> </a:t>
            </a:r>
            <a:r>
              <a:rPr lang="ru-RU" sz="3200" dirty="0" err="1"/>
              <a:t>правопорушень</a:t>
            </a:r>
            <a:r>
              <a:rPr lang="ru-RU" sz="3200" dirty="0"/>
              <a:t> у </a:t>
            </a:r>
            <a:r>
              <a:rPr lang="ru-RU" sz="3200" dirty="0" err="1"/>
              <a:t>діяльності</a:t>
            </a:r>
            <a:r>
              <a:rPr lang="ru-RU" sz="3200" dirty="0"/>
              <a:t> </a:t>
            </a:r>
            <a:r>
              <a:rPr lang="ru-RU" sz="3200" dirty="0" err="1"/>
              <a:t>правоохоронних</a:t>
            </a:r>
            <a:r>
              <a:rPr lang="ru-RU" sz="3200" dirty="0"/>
              <a:t> </a:t>
            </a:r>
            <a:r>
              <a:rPr lang="ru-RU" sz="3200" dirty="0" err="1"/>
              <a:t>органів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3662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582303" y="874455"/>
            <a:ext cx="10132293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b="1" dirty="0"/>
              <a:t>1. Поняття індивідуальної профілактики правопорушень</a:t>
            </a:r>
          </a:p>
          <a:p>
            <a:r>
              <a:rPr lang="uk-UA" sz="2000" b="1" dirty="0"/>
              <a:t>Індивідуальна профілактика правопорушень</a:t>
            </a:r>
            <a:r>
              <a:rPr lang="uk-UA" sz="2000" dirty="0"/>
              <a:t> — це система заходів, спрямованих на попередження правопорушень шляхом </a:t>
            </a:r>
            <a:r>
              <a:rPr lang="uk-UA" sz="2000" b="1" dirty="0"/>
              <a:t>цілеспрямованого впливу на конкретних осіб</a:t>
            </a:r>
            <a:r>
              <a:rPr lang="uk-UA" sz="2000" dirty="0"/>
              <a:t>, які схильні до протиправної поведінки.</a:t>
            </a:r>
          </a:p>
          <a:p>
            <a:r>
              <a:rPr lang="uk-UA" sz="2000" dirty="0"/>
              <a:t>Вона передбачає:</a:t>
            </a:r>
          </a:p>
          <a:p>
            <a:r>
              <a:rPr lang="uk-UA" sz="2000" dirty="0"/>
              <a:t>виявлення осіб групи ризику;</a:t>
            </a:r>
          </a:p>
          <a:p>
            <a:r>
              <a:rPr lang="uk-UA" sz="2000" dirty="0"/>
              <a:t>вивчення їх поведінки;</a:t>
            </a:r>
          </a:p>
          <a:p>
            <a:r>
              <a:rPr lang="uk-UA" sz="2000" dirty="0"/>
              <a:t>проведення профілактичної роботи;</a:t>
            </a:r>
          </a:p>
          <a:p>
            <a:r>
              <a:rPr lang="uk-UA" sz="2000" dirty="0"/>
              <a:t>усунення причин та умов можливого правопорушення.</a:t>
            </a:r>
          </a:p>
          <a:p>
            <a:r>
              <a:rPr lang="uk-UA" sz="2000" dirty="0"/>
              <a:t>Індивідуальна профілактика є складовою загальної системи запобігання злочинності.</a:t>
            </a:r>
          </a:p>
        </p:txBody>
      </p:sp>
    </p:spTree>
    <p:extLst>
      <p:ext uri="{BB962C8B-B14F-4D97-AF65-F5344CB8AC3E}">
        <p14:creationId xmlns:p14="http://schemas.microsoft.com/office/powerpoint/2010/main" val="261623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728303" y="324019"/>
            <a:ext cx="9390068" cy="5082202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000" b="1" dirty="0"/>
              <a:t>2. Повноваження Національної поліції щодо індивідуальної профілактики</a:t>
            </a:r>
          </a:p>
          <a:p>
            <a:r>
              <a:rPr lang="uk-UA" sz="2000" dirty="0"/>
              <a:t>Важливу роль у здійсненні індивідуальної профілактики відіграє </a:t>
            </a:r>
            <a:r>
              <a:rPr lang="uk-UA" sz="2000" b="1" dirty="0"/>
              <a:t>Національна поліція України</a:t>
            </a:r>
            <a:r>
              <a:rPr lang="uk-UA" sz="2000" dirty="0"/>
              <a:t>.</a:t>
            </a:r>
          </a:p>
          <a:p>
            <a:r>
              <a:rPr lang="uk-UA" sz="2000" dirty="0"/>
              <a:t>Її діяльність регулюється </a:t>
            </a:r>
            <a:r>
              <a:rPr lang="uk-UA" sz="2000" b="1" dirty="0"/>
              <a:t>Закон України «Про Національну поліцію»</a:t>
            </a:r>
            <a:r>
              <a:rPr lang="uk-UA" sz="2000" dirty="0"/>
              <a:t>.</a:t>
            </a:r>
          </a:p>
          <a:p>
            <a:r>
              <a:rPr lang="uk-UA" sz="2000" dirty="0"/>
              <a:t>Основні повноваження поліції:</a:t>
            </a:r>
          </a:p>
          <a:p>
            <a:r>
              <a:rPr lang="uk-UA" sz="2000" dirty="0"/>
              <a:t>виявлення осіб, схильних до правопорушень;</a:t>
            </a:r>
          </a:p>
          <a:p>
            <a:r>
              <a:rPr lang="uk-UA" sz="2000" dirty="0"/>
              <a:t>проведення профілактичних бесід;</a:t>
            </a:r>
          </a:p>
          <a:p>
            <a:r>
              <a:rPr lang="uk-UA" sz="2000" dirty="0"/>
              <a:t>здійснення профілактичного обліку;</a:t>
            </a:r>
          </a:p>
          <a:p>
            <a:r>
              <a:rPr lang="uk-UA" sz="2000" dirty="0"/>
              <a:t>контроль за поведінкою осіб групи ризику;</a:t>
            </a:r>
          </a:p>
          <a:p>
            <a:r>
              <a:rPr lang="uk-UA" sz="2000" dirty="0"/>
              <a:t>взаємодія з соціальними службами та громадськістю.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5048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727080-E633-ABD3-7B60-C76E8C7F4C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>
            <a:extLst>
              <a:ext uri="{FF2B5EF4-FFF2-40B4-BE49-F238E27FC236}">
                <a16:creationId xmlns:a16="http://schemas.microsoft.com/office/drawing/2014/main" id="{8F5F7BBB-486A-EF1D-BF36-5382CEA5840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6467CDE-1CD6-6C39-5D8A-4E39ECE7FB22}"/>
              </a:ext>
            </a:extLst>
          </p:cNvPr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E8B829B-2C45-0CD0-8704-70A2DDCC4568}"/>
              </a:ext>
            </a:extLst>
          </p:cNvPr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D8844214-ED7E-9CC7-2440-65D952E59ADE}"/>
              </a:ext>
            </a:extLst>
          </p:cNvPr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05B9266-E2EF-5476-931C-231D29144441}"/>
              </a:ext>
            </a:extLst>
          </p:cNvPr>
          <p:cNvSpPr/>
          <p:nvPr/>
        </p:nvSpPr>
        <p:spPr>
          <a:xfrm>
            <a:off x="1519237" y="496076"/>
            <a:ext cx="915352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b="1" dirty="0"/>
              <a:t>3. Сутність індивідуальної профілактики</a:t>
            </a:r>
          </a:p>
          <a:p>
            <a:r>
              <a:rPr lang="uk-UA" sz="2000" dirty="0"/>
              <a:t>Сутність індивідуальної профілактики полягає у </a:t>
            </a:r>
            <a:r>
              <a:rPr lang="uk-UA" sz="2000" b="1" dirty="0"/>
              <a:t>цілеспрямованому впливі на особу</a:t>
            </a:r>
            <a:r>
              <a:rPr lang="uk-UA" sz="2000" dirty="0"/>
              <a:t>, щоб запобігти вчиненню нею правопорушення.</a:t>
            </a:r>
          </a:p>
          <a:p>
            <a:r>
              <a:rPr lang="uk-UA" sz="2000" dirty="0"/>
              <a:t>Основні напрями:</a:t>
            </a:r>
          </a:p>
          <a:p>
            <a:r>
              <a:rPr lang="uk-UA" sz="2000" dirty="0"/>
              <a:t>виховний вплив;</a:t>
            </a:r>
          </a:p>
          <a:p>
            <a:r>
              <a:rPr lang="uk-UA" sz="2000" dirty="0"/>
              <a:t>правове інформування;</a:t>
            </a:r>
          </a:p>
          <a:p>
            <a:r>
              <a:rPr lang="uk-UA" sz="2000" dirty="0"/>
              <a:t>соціальна допомога;</a:t>
            </a:r>
          </a:p>
          <a:p>
            <a:r>
              <a:rPr lang="uk-UA" sz="2000" dirty="0"/>
              <a:t>психологічна підтримка;</a:t>
            </a:r>
          </a:p>
          <a:p>
            <a:r>
              <a:rPr lang="uk-UA" sz="2000" dirty="0"/>
              <a:t>контроль за поведінкою.</a:t>
            </a:r>
          </a:p>
        </p:txBody>
      </p:sp>
    </p:spTree>
    <p:extLst>
      <p:ext uri="{BB962C8B-B14F-4D97-AF65-F5344CB8AC3E}">
        <p14:creationId xmlns:p14="http://schemas.microsoft.com/office/powerpoint/2010/main" val="42063800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C1322E-9D0E-7FE4-D1C9-421E883E75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>
            <a:extLst>
              <a:ext uri="{FF2B5EF4-FFF2-40B4-BE49-F238E27FC236}">
                <a16:creationId xmlns:a16="http://schemas.microsoft.com/office/drawing/2014/main" id="{6C5C6823-17D4-85ED-3BCC-9CCC2B314BC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8AC8C1E-41EF-0135-07B4-A6DD832A75C8}"/>
              </a:ext>
            </a:extLst>
          </p:cNvPr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120CF5F-7D8F-F0CF-71EE-57E4E2AD4159}"/>
              </a:ext>
            </a:extLst>
          </p:cNvPr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>
            <a:extLst>
              <a:ext uri="{FF2B5EF4-FFF2-40B4-BE49-F238E27FC236}">
                <a16:creationId xmlns:a16="http://schemas.microsoft.com/office/drawing/2014/main" id="{974B2BAF-594D-28F3-D114-1BEFDF43A90F}"/>
              </a:ext>
            </a:extLst>
          </p:cNvPr>
          <p:cNvSpPr/>
          <p:nvPr/>
        </p:nvSpPr>
        <p:spPr>
          <a:xfrm>
            <a:off x="1470581" y="237382"/>
            <a:ext cx="10548593" cy="5492858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000" b="1" dirty="0"/>
              <a:t>4. Методи індивідуальної профілактики</a:t>
            </a:r>
          </a:p>
          <a:p>
            <a:r>
              <a:rPr lang="uk-UA" sz="2000" b="1" dirty="0"/>
              <a:t>1. Метод переконання</a:t>
            </a:r>
          </a:p>
          <a:p>
            <a:r>
              <a:rPr lang="uk-UA" sz="2000" dirty="0"/>
              <a:t>Включає:</a:t>
            </a:r>
          </a:p>
          <a:p>
            <a:r>
              <a:rPr lang="uk-UA" sz="2000" dirty="0"/>
              <a:t>профілактичні бесіди;</a:t>
            </a:r>
          </a:p>
          <a:p>
            <a:r>
              <a:rPr lang="uk-UA" sz="2000" dirty="0"/>
              <a:t>роз’яснення законодавства;</a:t>
            </a:r>
          </a:p>
          <a:p>
            <a:r>
              <a:rPr lang="uk-UA" sz="2000" dirty="0"/>
              <a:t>попередження про відповідальність.</a:t>
            </a:r>
          </a:p>
          <a:p>
            <a:r>
              <a:rPr lang="uk-UA" sz="2000" b="1" dirty="0"/>
              <a:t>2. Виховні методи</a:t>
            </a:r>
          </a:p>
          <a:p>
            <a:r>
              <a:rPr lang="uk-UA" sz="2000" dirty="0"/>
              <a:t>Спрямовані на формування правової культури та законослухняної поведінки.</a:t>
            </a:r>
          </a:p>
          <a:p>
            <a:r>
              <a:rPr lang="uk-UA" sz="2000" b="1" dirty="0"/>
              <a:t>3. Психологічні методи</a:t>
            </a:r>
          </a:p>
          <a:p>
            <a:r>
              <a:rPr lang="uk-UA" sz="2000" dirty="0"/>
              <a:t>Передбачають:</a:t>
            </a:r>
          </a:p>
          <a:p>
            <a:r>
              <a:rPr lang="uk-UA" sz="2000" dirty="0"/>
              <a:t>психологічні консультації;</a:t>
            </a:r>
          </a:p>
          <a:p>
            <a:r>
              <a:rPr lang="uk-UA" sz="2000" dirty="0"/>
              <a:t>корекцію поведінки;</a:t>
            </a:r>
          </a:p>
          <a:p>
            <a:r>
              <a:rPr lang="uk-UA" sz="2000" dirty="0"/>
              <a:t>індивідуальну роботу з особою.</a:t>
            </a:r>
          </a:p>
          <a:p>
            <a:r>
              <a:rPr lang="uk-UA" sz="2000" b="1" dirty="0"/>
              <a:t>4. Адміністративні методи</a:t>
            </a:r>
          </a:p>
          <a:p>
            <a:r>
              <a:rPr lang="uk-UA" sz="2000" dirty="0"/>
              <a:t>Включають:</a:t>
            </a:r>
          </a:p>
          <a:p>
            <a:r>
              <a:rPr lang="uk-UA" sz="2000" dirty="0"/>
              <a:t>офіційні попередження;</a:t>
            </a:r>
          </a:p>
          <a:p>
            <a:r>
              <a:rPr lang="uk-UA" sz="2000" dirty="0"/>
              <a:t>адміністративний контроль;</a:t>
            </a:r>
          </a:p>
          <a:p>
            <a:r>
              <a:rPr lang="uk-UA" sz="2000" dirty="0"/>
              <a:t>притягнення до відповідальності.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A34B043B-A179-3BDE-AB82-486B8C282453}"/>
              </a:ext>
            </a:extLst>
          </p:cNvPr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26904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6AB802-E6E5-2455-E874-21A516B3C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>
            <a:extLst>
              <a:ext uri="{FF2B5EF4-FFF2-40B4-BE49-F238E27FC236}">
                <a16:creationId xmlns:a16="http://schemas.microsoft.com/office/drawing/2014/main" id="{96261206-A0AB-1B9B-8933-7EB489041A6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F4F0C80-FFBE-CD99-C2B7-410ABC00AC7A}"/>
              </a:ext>
            </a:extLst>
          </p:cNvPr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EE44BA6F-66E6-953E-3BB3-30C06F683C9F}"/>
              </a:ext>
            </a:extLst>
          </p:cNvPr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31CDAAB1-2574-067C-1049-05CB093C4A02}"/>
              </a:ext>
            </a:extLst>
          </p:cNvPr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E667008-F80D-95F0-3B1C-60682A4D7202}"/>
              </a:ext>
            </a:extLst>
          </p:cNvPr>
          <p:cNvSpPr/>
          <p:nvPr/>
        </p:nvSpPr>
        <p:spPr>
          <a:xfrm>
            <a:off x="1637513" y="164098"/>
            <a:ext cx="1055448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/>
              <a:t>5. Стадії індивідуальної профілактики</a:t>
            </a:r>
          </a:p>
          <a:p>
            <a:r>
              <a:rPr lang="uk-UA" dirty="0"/>
              <a:t>Індивідуальна профілактика здійснюється у кілька етапів:</a:t>
            </a:r>
          </a:p>
          <a:p>
            <a:r>
              <a:rPr lang="uk-UA" b="1" dirty="0"/>
              <a:t>1. Виявлення осіб групи ризику</a:t>
            </a:r>
          </a:p>
          <a:p>
            <a:r>
              <a:rPr lang="uk-UA" dirty="0"/>
              <a:t>особи, які раніше вчиняли правопорушення;</a:t>
            </a:r>
          </a:p>
          <a:p>
            <a:r>
              <a:rPr lang="uk-UA" dirty="0"/>
              <a:t>особи з асоціальною поведінкою;</a:t>
            </a:r>
          </a:p>
          <a:p>
            <a:r>
              <a:rPr lang="uk-UA" dirty="0"/>
              <a:t>неповнолітні правопорушники.</a:t>
            </a:r>
          </a:p>
          <a:p>
            <a:r>
              <a:rPr lang="uk-UA" b="1" dirty="0"/>
              <a:t>2. Вивчення особи</a:t>
            </a:r>
          </a:p>
          <a:p>
            <a:r>
              <a:rPr lang="uk-UA" dirty="0"/>
              <a:t>аналіз умов життя;</a:t>
            </a:r>
          </a:p>
          <a:p>
            <a:r>
              <a:rPr lang="uk-UA" dirty="0"/>
              <a:t>вивчення соціального середовища;</a:t>
            </a:r>
          </a:p>
          <a:p>
            <a:r>
              <a:rPr lang="uk-UA" dirty="0"/>
              <a:t>оцінка ризику правопорушення.</a:t>
            </a:r>
          </a:p>
          <a:p>
            <a:r>
              <a:rPr lang="uk-UA" b="1" dirty="0"/>
              <a:t>3. Планування профілактичних заходів</a:t>
            </a:r>
          </a:p>
          <a:p>
            <a:r>
              <a:rPr lang="uk-UA" dirty="0"/>
              <a:t>визначення методів впливу;</a:t>
            </a:r>
          </a:p>
          <a:p>
            <a:r>
              <a:rPr lang="uk-UA" dirty="0"/>
              <a:t>підготовка індивідуальної програми роботи.</a:t>
            </a:r>
          </a:p>
          <a:p>
            <a:r>
              <a:rPr lang="uk-UA" b="1" dirty="0"/>
              <a:t>4. Реалізація профілактичних заходів</a:t>
            </a:r>
          </a:p>
          <a:p>
            <a:r>
              <a:rPr lang="uk-UA" dirty="0"/>
              <a:t>проведення бесід;</a:t>
            </a:r>
          </a:p>
          <a:p>
            <a:r>
              <a:rPr lang="uk-UA" dirty="0"/>
              <a:t>соціальна допомога;</a:t>
            </a:r>
          </a:p>
          <a:p>
            <a:r>
              <a:rPr lang="uk-UA" dirty="0"/>
              <a:t>контроль за поведінкою.</a:t>
            </a:r>
          </a:p>
          <a:p>
            <a:r>
              <a:rPr lang="uk-UA" b="1" dirty="0"/>
              <a:t>5. Оцінка результатів</a:t>
            </a:r>
          </a:p>
          <a:p>
            <a:r>
              <a:rPr lang="uk-UA" dirty="0"/>
              <a:t>аналіз ефективності профілактики;</a:t>
            </a:r>
          </a:p>
          <a:p>
            <a:r>
              <a:rPr lang="uk-UA" dirty="0"/>
              <a:t>коригування заходів.</a:t>
            </a:r>
          </a:p>
        </p:txBody>
      </p:sp>
    </p:spTree>
    <p:extLst>
      <p:ext uri="{BB962C8B-B14F-4D97-AF65-F5344CB8AC3E}">
        <p14:creationId xmlns:p14="http://schemas.microsoft.com/office/powerpoint/2010/main" val="21425592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836019-A6A5-78AB-4619-E8A4F4AA82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>
            <a:extLst>
              <a:ext uri="{FF2B5EF4-FFF2-40B4-BE49-F238E27FC236}">
                <a16:creationId xmlns:a16="http://schemas.microsoft.com/office/drawing/2014/main" id="{7924D4E8-E913-90AC-FDE0-127C66F2597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25505A3-9ED9-925F-CF68-D98586D9F69D}"/>
              </a:ext>
            </a:extLst>
          </p:cNvPr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1FCB4A3-A426-9CA3-4AFA-6B17BF12ADEA}"/>
              </a:ext>
            </a:extLst>
          </p:cNvPr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>
            <a:extLst>
              <a:ext uri="{FF2B5EF4-FFF2-40B4-BE49-F238E27FC236}">
                <a16:creationId xmlns:a16="http://schemas.microsoft.com/office/drawing/2014/main" id="{8403FF36-0BB2-7E4B-0BE9-38B8E09A25E3}"/>
              </a:ext>
            </a:extLst>
          </p:cNvPr>
          <p:cNvSpPr/>
          <p:nvPr/>
        </p:nvSpPr>
        <p:spPr>
          <a:xfrm>
            <a:off x="1728302" y="324019"/>
            <a:ext cx="10140043" cy="5082202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000" b="1" dirty="0"/>
              <a:t>6. Завдання працівників Національної поліції у профілактичній роботі</a:t>
            </a:r>
          </a:p>
          <a:p>
            <a:r>
              <a:rPr lang="uk-UA" sz="2000" dirty="0"/>
              <a:t>Працівники </a:t>
            </a:r>
            <a:r>
              <a:rPr lang="uk-UA" sz="2000" b="1" dirty="0"/>
              <a:t>Національна поліція України</a:t>
            </a:r>
            <a:r>
              <a:rPr lang="uk-UA" sz="2000" dirty="0"/>
              <a:t> під час індивідуальної профілактики повинні:</a:t>
            </a:r>
          </a:p>
          <a:p>
            <a:r>
              <a:rPr lang="uk-UA" sz="2000" dirty="0"/>
              <a:t>виявляти осіб, схильних до правопорушень;</a:t>
            </a:r>
          </a:p>
          <a:p>
            <a:r>
              <a:rPr lang="uk-UA" sz="2000" dirty="0"/>
              <a:t>встановлювати причини та умови протиправної поведінки;</a:t>
            </a:r>
          </a:p>
          <a:p>
            <a:r>
              <a:rPr lang="uk-UA" sz="2000" dirty="0"/>
              <a:t>проводити профілактичні бесіди;</a:t>
            </a:r>
          </a:p>
          <a:p>
            <a:r>
              <a:rPr lang="uk-UA" sz="2000" dirty="0"/>
              <a:t>контролювати поведінку осіб групи ризику;</a:t>
            </a:r>
          </a:p>
          <a:p>
            <a:r>
              <a:rPr lang="uk-UA" sz="2000" dirty="0"/>
              <a:t>взаємодіяти з соціальними службами та освітніми установами;</a:t>
            </a:r>
          </a:p>
          <a:p>
            <a:r>
              <a:rPr lang="uk-UA" sz="2000" dirty="0"/>
              <a:t>забезпечувати дотримання прав і свобод громадян.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9C6053B0-8A31-8D5B-5020-1A948ACC2F89}"/>
              </a:ext>
            </a:extLst>
          </p:cNvPr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32026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389</Words>
  <Application>Microsoft Office PowerPoint</Application>
  <PresentationFormat>Широкий екран</PresentationFormat>
  <Paragraphs>72</Paragraphs>
  <Slides>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Тема Office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Довічний фінансовий моніторинг Голови та суддів КСУ, ВС, вищих спеціалізованих судів – «крок» до впровадження європейських стандартів чи «загроза» для приватної автономії особи</dc:title>
  <dc:creator>User</dc:creator>
  <cp:lastModifiedBy>PC</cp:lastModifiedBy>
  <cp:revision>52</cp:revision>
  <dcterms:created xsi:type="dcterms:W3CDTF">2023-10-26T16:51:04Z</dcterms:created>
  <dcterms:modified xsi:type="dcterms:W3CDTF">2026-03-05T09:37:54Z</dcterms:modified>
</cp:coreProperties>
</file>