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6" r:id="rId4"/>
    <p:sldId id="285" r:id="rId5"/>
    <p:sldId id="287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75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67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303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438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9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92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25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032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18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67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380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B16FC-3F67-4C5E-BF55-2126FACFD50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D7990-63FF-49B5-9F26-5DA02518773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877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015" y="88912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904240" y="3683318"/>
            <a:ext cx="9144000" cy="1655762"/>
          </a:xfrm>
        </p:spPr>
        <p:txBody>
          <a:bodyPr/>
          <a:lstStyle/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57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Фон с человечками для презентации (51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854" y="2508373"/>
            <a:ext cx="4409587" cy="27135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175" y="1636035"/>
            <a:ext cx="7839806" cy="40005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1. </a:t>
            </a:r>
            <a:r>
              <a:rPr lang="ru-RU" b="1" dirty="0" err="1"/>
              <a:t>Поняття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Профілактика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масових</a:t>
            </a:r>
            <a:r>
              <a:rPr lang="ru-RU" dirty="0"/>
              <a:t> та </a:t>
            </a:r>
            <a:r>
              <a:rPr lang="ru-RU" dirty="0" err="1"/>
              <a:t>охоронних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b="1" dirty="0" err="1"/>
              <a:t>попередження</a:t>
            </a:r>
            <a:r>
              <a:rPr lang="ru-RU" b="1" dirty="0"/>
              <a:t> </a:t>
            </a:r>
            <a:r>
              <a:rPr lang="ru-RU" b="1" dirty="0" err="1"/>
              <a:t>порушень</a:t>
            </a:r>
            <a:r>
              <a:rPr lang="ru-RU" b="1" dirty="0"/>
              <a:t> </a:t>
            </a:r>
            <a:r>
              <a:rPr lang="ru-RU" b="1" dirty="0" err="1"/>
              <a:t>громадського</a:t>
            </a:r>
            <a:r>
              <a:rPr lang="ru-RU" b="1" dirty="0"/>
              <a:t> порядку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проведення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 err="1"/>
              <a:t>мітингів</a:t>
            </a:r>
            <a:r>
              <a:rPr lang="ru-RU" dirty="0"/>
              <a:t>, </a:t>
            </a:r>
            <a:r>
              <a:rPr lang="ru-RU" dirty="0" err="1"/>
              <a:t>демонстрацій</a:t>
            </a:r>
            <a:r>
              <a:rPr lang="ru-RU" dirty="0"/>
              <a:t>, </a:t>
            </a:r>
            <a:r>
              <a:rPr lang="ru-RU" dirty="0" err="1"/>
              <a:t>концертів</a:t>
            </a:r>
            <a:r>
              <a:rPr lang="ru-RU" dirty="0"/>
              <a:t>, </a:t>
            </a:r>
            <a:r>
              <a:rPr lang="ru-RU" dirty="0" err="1"/>
              <a:t>спортивних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err="1"/>
              <a:t>офіційних</a:t>
            </a:r>
            <a:r>
              <a:rPr lang="ru-RU" dirty="0"/>
              <a:t>, </a:t>
            </a:r>
            <a:r>
              <a:rPr lang="ru-RU" dirty="0" err="1"/>
              <a:t>державних</a:t>
            </a:r>
            <a:r>
              <a:rPr lang="ru-RU" dirty="0"/>
              <a:t> та </a:t>
            </a:r>
            <a:r>
              <a:rPr lang="ru-RU" dirty="0" err="1"/>
              <a:t>урочистих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.</a:t>
            </a:r>
          </a:p>
          <a:p>
            <a:pPr marL="0" indent="0">
              <a:buNone/>
            </a:pPr>
            <a:br>
              <a:rPr lang="ru-RU" dirty="0"/>
            </a:br>
            <a:endParaRPr lang="ru-RU" dirty="0"/>
          </a:p>
          <a:p>
            <a:pPr marL="0" indent="0">
              <a:buNone/>
            </a:pPr>
            <a:r>
              <a:rPr lang="ru-RU" b="1" dirty="0"/>
              <a:t>2. </a:t>
            </a:r>
            <a:r>
              <a:rPr lang="ru-RU" b="1" dirty="0" err="1"/>
              <a:t>Завдання</a:t>
            </a:r>
            <a:r>
              <a:rPr lang="ru-RU" b="1" dirty="0"/>
              <a:t> </a:t>
            </a:r>
            <a:r>
              <a:rPr lang="ru-RU" b="1" dirty="0" err="1"/>
              <a:t>профілактики</a:t>
            </a:r>
            <a:r>
              <a:rPr lang="ru-RU" b="1" dirty="0"/>
              <a:t> на </a:t>
            </a:r>
            <a:r>
              <a:rPr lang="ru-RU" b="1" dirty="0" err="1"/>
              <a:t>масових</a:t>
            </a:r>
            <a:r>
              <a:rPr lang="ru-RU" b="1" dirty="0"/>
              <a:t> заходах</a:t>
            </a:r>
          </a:p>
          <a:p>
            <a:pPr marL="0" indent="0">
              <a:buNone/>
            </a:pP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громадського</a:t>
            </a:r>
            <a:r>
              <a:rPr lang="ru-RU" dirty="0"/>
              <a:t> порядку і </a:t>
            </a:r>
            <a:r>
              <a:rPr lang="ru-RU" dirty="0" err="1"/>
              <a:t>безпеки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 err="1"/>
              <a:t>виявлення</a:t>
            </a:r>
            <a:r>
              <a:rPr lang="ru-RU" dirty="0"/>
              <a:t> та </a:t>
            </a: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потенційних</a:t>
            </a:r>
            <a:r>
              <a:rPr lang="ru-RU" dirty="0"/>
              <a:t> </a:t>
            </a:r>
            <a:r>
              <a:rPr lang="ru-RU" dirty="0" err="1"/>
              <a:t>загроз</a:t>
            </a:r>
            <a:r>
              <a:rPr lang="ru-RU" dirty="0"/>
              <a:t>;</a:t>
            </a:r>
          </a:p>
          <a:p>
            <a:pPr marL="0" indent="0">
              <a:buNone/>
            </a:pPr>
            <a:r>
              <a:rPr lang="ru-RU" dirty="0"/>
              <a:t>контроль за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заходу;</a:t>
            </a:r>
          </a:p>
          <a:p>
            <a:pPr marL="0" indent="0">
              <a:buNone/>
            </a:pP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та </a:t>
            </a:r>
            <a:r>
              <a:rPr lang="ru-RU" dirty="0" err="1"/>
              <a:t>правопорушень</a:t>
            </a:r>
            <a:r>
              <a:rPr lang="ru-RU" dirty="0"/>
              <a:t>.</a:t>
            </a:r>
          </a:p>
        </p:txBody>
      </p:sp>
      <p:sp>
        <p:nvSpPr>
          <p:cNvPr id="5" name="AutoShape 2" descr="Человечки для фото - 99 фото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Человечки для фото - 99 фото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Человечки для фото - 99 фото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Картинки Для Презентации Человечки - 63 фото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D9516C6D-87B4-553E-3BAC-B393D70DE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9977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Скачать картинки Маленькие человечки, стоковые фото Маленькие человечки в  хорошем качестве | Depositphotos"/>
          <p:cNvSpPr>
            <a:spLocks noChangeAspect="1" noChangeArrowheads="1"/>
          </p:cNvSpPr>
          <p:nvPr/>
        </p:nvSpPr>
        <p:spPr bwMode="auto">
          <a:xfrm>
            <a:off x="2501940" y="856681"/>
            <a:ext cx="112549" cy="112549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0" name="Picture 4" descr="Компьютерные человечки - 80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522" y="1907621"/>
            <a:ext cx="3517167" cy="269063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311" y="761490"/>
            <a:ext cx="83351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3. Методи профілактики на масових заходах</a:t>
            </a:r>
          </a:p>
          <a:p>
            <a:r>
              <a:rPr lang="uk-UA" b="1" dirty="0"/>
              <a:t>Метод переконання</a:t>
            </a:r>
            <a:endParaRPr lang="uk-UA" dirty="0"/>
          </a:p>
          <a:p>
            <a:pPr lvl="1"/>
            <a:r>
              <a:rPr lang="uk-UA" dirty="0"/>
              <a:t>попередження учасників про відповідальність;</a:t>
            </a:r>
          </a:p>
          <a:p>
            <a:pPr lvl="1"/>
            <a:r>
              <a:rPr lang="uk-UA" dirty="0"/>
              <a:t>роз’яснення правил поведінки;</a:t>
            </a:r>
          </a:p>
          <a:p>
            <a:pPr lvl="1"/>
            <a:r>
              <a:rPr lang="uk-UA" dirty="0"/>
              <a:t>профілактичні бесіди.</a:t>
            </a:r>
          </a:p>
          <a:p>
            <a:r>
              <a:rPr lang="uk-UA" b="1" dirty="0"/>
              <a:t>Адміністративні методи</a:t>
            </a:r>
            <a:endParaRPr lang="uk-UA" dirty="0"/>
          </a:p>
          <a:p>
            <a:pPr lvl="1"/>
            <a:r>
              <a:rPr lang="uk-UA" dirty="0"/>
              <a:t>контроль доступу на територію;</a:t>
            </a:r>
          </a:p>
          <a:p>
            <a:pPr lvl="1"/>
            <a:r>
              <a:rPr lang="uk-UA" dirty="0"/>
              <a:t>перевірка документів;</a:t>
            </a:r>
          </a:p>
          <a:p>
            <a:pPr lvl="1"/>
            <a:r>
              <a:rPr lang="uk-UA" dirty="0"/>
              <a:t>застосування заходів адміністративного впливу у разі порушень.</a:t>
            </a:r>
          </a:p>
          <a:p>
            <a:r>
              <a:rPr lang="uk-UA" b="1" dirty="0"/>
              <a:t>Технічні та організаційні методи</a:t>
            </a:r>
            <a:endParaRPr lang="uk-UA" dirty="0"/>
          </a:p>
          <a:p>
            <a:pPr lvl="1"/>
            <a:r>
              <a:rPr lang="uk-UA" dirty="0"/>
              <a:t>встановлення охоронних постів і камер спостереження;</a:t>
            </a:r>
          </a:p>
          <a:p>
            <a:pPr lvl="1"/>
            <a:r>
              <a:rPr lang="uk-UA" dirty="0"/>
              <a:t>координація дій між підрозділами;</a:t>
            </a:r>
          </a:p>
          <a:p>
            <a:pPr lvl="1"/>
            <a:r>
              <a:rPr lang="uk-UA" dirty="0"/>
              <a:t>розробка планів евакуації та забезпечення безпеки.</a:t>
            </a:r>
          </a:p>
          <a:p>
            <a:br>
              <a:rPr lang="uk-UA" dirty="0"/>
            </a:br>
            <a:endParaRPr lang="uk-UA" dirty="0"/>
          </a:p>
          <a:p>
            <a:r>
              <a:rPr lang="uk-UA" b="1" dirty="0"/>
              <a:t>4. Особливості під час воєнного стану</a:t>
            </a:r>
          </a:p>
          <a:p>
            <a:r>
              <a:rPr lang="uk-UA" dirty="0"/>
              <a:t>посилений контроль за дотриманням комендантської години;</a:t>
            </a:r>
          </a:p>
          <a:p>
            <a:r>
              <a:rPr lang="uk-UA" dirty="0"/>
              <a:t>перевірка учасників на наявність зброї та заборонених предметів;</a:t>
            </a:r>
          </a:p>
          <a:p>
            <a:r>
              <a:rPr lang="uk-UA" dirty="0"/>
              <a:t>тісна взаємодія з військовими та службами безпеки;</a:t>
            </a:r>
          </a:p>
          <a:p>
            <a:r>
              <a:rPr lang="uk-UA" dirty="0"/>
              <a:t>попередження провокацій та дестабілізацій.</a:t>
            </a:r>
          </a:p>
        </p:txBody>
      </p:sp>
    </p:spTree>
    <p:extLst>
      <p:ext uri="{BB962C8B-B14F-4D97-AF65-F5344CB8AC3E}">
        <p14:creationId xmlns:p14="http://schemas.microsoft.com/office/powerpoint/2010/main" val="22693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8778" y="1197001"/>
            <a:ext cx="833510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400" b="1" dirty="0"/>
              <a:t>Особливості профілактики правопорушень щодо молодіжних неформальних громадських об’єднань</a:t>
            </a:r>
          </a:p>
          <a:p>
            <a:r>
              <a:rPr lang="uk-UA" sz="1400" b="1" dirty="0"/>
              <a:t>1. Молодіжні неформальні об’єднання як суб’єкт ризику</a:t>
            </a:r>
          </a:p>
          <a:p>
            <a:r>
              <a:rPr lang="uk-UA" sz="1400" b="1" dirty="0"/>
              <a:t>Неформальні об’єднання молоді</a:t>
            </a:r>
            <a:r>
              <a:rPr lang="uk-UA" sz="1400" dirty="0"/>
              <a:t> — це групи, які об’єднані спільними інтересами, але не завжди формально зареєстровані.</a:t>
            </a:r>
          </a:p>
          <a:p>
            <a:r>
              <a:rPr lang="uk-UA" sz="1400" dirty="0"/>
              <a:t>Можуть стати суб’єктами правопорушень через:</a:t>
            </a:r>
          </a:p>
          <a:p>
            <a:r>
              <a:rPr lang="uk-UA" sz="1400" dirty="0"/>
              <a:t>асоціальну поведінку;</a:t>
            </a:r>
          </a:p>
          <a:p>
            <a:r>
              <a:rPr lang="uk-UA" sz="1400" dirty="0"/>
              <a:t>участь у конфліктах, хуліганстві;</a:t>
            </a:r>
          </a:p>
          <a:p>
            <a:r>
              <a:rPr lang="uk-UA" sz="1400" dirty="0"/>
              <a:t>радикалізацію або вплив на молодь під час воєнного стану.</a:t>
            </a:r>
          </a:p>
          <a:p>
            <a:br>
              <a:rPr lang="uk-UA" sz="1400" dirty="0"/>
            </a:br>
            <a:endParaRPr lang="uk-UA" sz="1400" dirty="0"/>
          </a:p>
          <a:p>
            <a:r>
              <a:rPr lang="uk-UA" sz="1400" b="1" dirty="0"/>
              <a:t>2. Особливості профілактики щодо молодіжних об’єднань</a:t>
            </a:r>
          </a:p>
          <a:p>
            <a:r>
              <a:rPr lang="uk-UA" sz="1400" dirty="0"/>
              <a:t>проведення бесід із лідерами груп і членами об’єднань;</a:t>
            </a:r>
          </a:p>
          <a:p>
            <a:r>
              <a:rPr lang="uk-UA" sz="1400" dirty="0"/>
              <a:t>залучення до виховних і просвітницьких програм;</a:t>
            </a:r>
          </a:p>
          <a:p>
            <a:r>
              <a:rPr lang="uk-UA" sz="1400" dirty="0"/>
              <a:t>взаємодія з навчальними закладами та соціальними службами;</a:t>
            </a:r>
          </a:p>
          <a:p>
            <a:r>
              <a:rPr lang="uk-UA" sz="1400" dirty="0"/>
              <a:t>застосування методу переконання перед адміністративними чи кримінальними заходами;</a:t>
            </a:r>
          </a:p>
          <a:p>
            <a:r>
              <a:rPr lang="uk-UA" sz="1400" dirty="0"/>
              <a:t>контроль за поведінкою у громадських місцях;</a:t>
            </a:r>
          </a:p>
          <a:p>
            <a:r>
              <a:rPr lang="uk-UA" sz="1400" dirty="0"/>
              <a:t>профілактика радикалізації та насильства у період воєнного стану.</a:t>
            </a:r>
          </a:p>
        </p:txBody>
      </p:sp>
      <p:pic>
        <p:nvPicPr>
          <p:cNvPr id="13314" name="Picture 2" descr="Человечки для презентации вектор (50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9079" y="1748875"/>
            <a:ext cx="4712921" cy="4712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3784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Фон с человечками для презентации (40 лучших фото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692" y="5172074"/>
            <a:ext cx="2705100" cy="1685926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8778" y="1182810"/>
            <a:ext cx="10515600" cy="1325563"/>
          </a:xfrm>
        </p:spPr>
        <p:txBody>
          <a:bodyPr>
            <a:normAutofit/>
          </a:bodyPr>
          <a:lstStyle/>
          <a:p>
            <a:br>
              <a:rPr lang="ru-RU" dirty="0"/>
            </a:b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855" y="1182810"/>
            <a:ext cx="114006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3. Метод переконання у діяльності правоохоронних органів</a:t>
            </a:r>
          </a:p>
          <a:p>
            <a:r>
              <a:rPr lang="uk-UA" b="1" dirty="0"/>
              <a:t>Суть:</a:t>
            </a:r>
            <a:r>
              <a:rPr lang="uk-UA" dirty="0"/>
              <a:t> вплив на свідомість і моральні переконання людини, а не застосування примусу.</a:t>
            </a:r>
          </a:p>
          <a:p>
            <a:r>
              <a:rPr lang="uk-UA" b="1" dirty="0"/>
              <a:t>Форми застосування:</a:t>
            </a:r>
            <a:endParaRPr lang="uk-UA" dirty="0"/>
          </a:p>
          <a:p>
            <a:pPr lvl="1"/>
            <a:r>
              <a:rPr lang="uk-UA" dirty="0"/>
              <a:t>індивідуальні та групові бесіди;</a:t>
            </a:r>
          </a:p>
          <a:p>
            <a:pPr lvl="1"/>
            <a:r>
              <a:rPr lang="uk-UA" dirty="0"/>
              <a:t>роз’яснення прав і обов’язків;</a:t>
            </a:r>
          </a:p>
          <a:p>
            <a:pPr lvl="1"/>
            <a:r>
              <a:rPr lang="uk-UA" dirty="0"/>
              <a:t>попередження про наслідки протиправної поведінки;</a:t>
            </a:r>
          </a:p>
          <a:p>
            <a:pPr lvl="1"/>
            <a:r>
              <a:rPr lang="uk-UA" dirty="0"/>
              <a:t>залучення до соціально корисної діяльності.</a:t>
            </a:r>
          </a:p>
          <a:p>
            <a:r>
              <a:rPr lang="uk-UA" dirty="0"/>
              <a:t>Метод переконання є основним інструментом профілактики серед молоді та неформальних груп, оскільки формує </a:t>
            </a:r>
            <a:r>
              <a:rPr lang="uk-UA" b="1" dirty="0"/>
              <a:t>правосвідомість і законослухняну поведінку</a:t>
            </a:r>
            <a:r>
              <a:rPr lang="uk-UA" dirty="0"/>
              <a:t>.</a:t>
            </a:r>
          </a:p>
          <a:p>
            <a:br>
              <a:rPr lang="uk-UA" dirty="0"/>
            </a:br>
            <a:endParaRPr lang="uk-UA" dirty="0"/>
          </a:p>
          <a:p>
            <a:r>
              <a:rPr lang="uk-UA" b="1" dirty="0"/>
              <a:t>4. Особливості під час воєнного стану</a:t>
            </a:r>
          </a:p>
          <a:p>
            <a:r>
              <a:rPr lang="uk-UA" dirty="0"/>
              <a:t>акцент на запобігання антидержавній та дестабілізуючій поведінці;</a:t>
            </a:r>
          </a:p>
          <a:p>
            <a:r>
              <a:rPr lang="uk-UA" dirty="0"/>
              <a:t>тісна взаємодія правоохоронних органів із органами місцевої влади та військовими;</a:t>
            </a:r>
          </a:p>
          <a:p>
            <a:r>
              <a:rPr lang="uk-UA" dirty="0"/>
              <a:t>контроль за мобілізаційними та безпековими заходами;</a:t>
            </a:r>
          </a:p>
          <a:p>
            <a:r>
              <a:rPr lang="uk-UA" dirty="0"/>
              <a:t>інформаційно-просвітницька робота через соцмережі та медіа.</a:t>
            </a:r>
          </a:p>
        </p:txBody>
      </p:sp>
      <p:sp>
        <p:nvSpPr>
          <p:cNvPr id="8" name="AutoShape 2" descr="Картинки человечек для презентации (24 фото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381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411</Words>
  <Application>Microsoft Office PowerPoint</Application>
  <PresentationFormat>Широкий екран</PresentationFormat>
  <Paragraphs>62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Особливості профілактики правопорушень під час масових і охоронних заходів</vt:lpstr>
      <vt:lpstr>Презентація PowerPoint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«Адміністративно – деліктне право»</dc:title>
  <dc:creator>User</dc:creator>
  <cp:lastModifiedBy>PC</cp:lastModifiedBy>
  <cp:revision>29</cp:revision>
  <dcterms:created xsi:type="dcterms:W3CDTF">2022-09-04T15:29:10Z</dcterms:created>
  <dcterms:modified xsi:type="dcterms:W3CDTF">2026-03-05T09:54:24Z</dcterms:modified>
</cp:coreProperties>
</file>