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6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04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56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6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03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89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45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60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3847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637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760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399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0589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26906-1750-4FF1-85A0-8B78E9B2BD76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7D5F5-CF85-4CA9-BECD-8437936F3CC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49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6042" y="1468536"/>
            <a:ext cx="11348720" cy="2387600"/>
          </a:xfrm>
        </p:spPr>
        <p:txBody>
          <a:bodyPr>
            <a:normAutofit fontScale="90000"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13.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засіб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профілактики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5280" y="5135881"/>
            <a:ext cx="9144000" cy="1655762"/>
          </a:xfrm>
        </p:spPr>
        <p:txBody>
          <a:bodyPr/>
          <a:lstStyle/>
          <a:p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818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6750" y="701478"/>
            <a:ext cx="11115675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1. Поняття та значення звернень громадян</a:t>
            </a:r>
          </a:p>
          <a:p>
            <a:pPr marL="0" indent="0">
              <a:buNone/>
            </a:pPr>
            <a:r>
              <a:rPr lang="uk-UA" b="1" dirty="0"/>
              <a:t>Звернення громадян</a:t>
            </a:r>
            <a:r>
              <a:rPr lang="uk-UA" dirty="0"/>
              <a:t> — це письмові, усні або електронні повідомлення, запити чи скарги, які надходять до органів державної влади, органів місцевого самоврядування або правоохоронних органів.</a:t>
            </a:r>
          </a:p>
          <a:p>
            <a:pPr marL="0" indent="0">
              <a:buNone/>
            </a:pPr>
            <a:r>
              <a:rPr lang="uk-UA" dirty="0"/>
              <a:t>Значення у профілактиці правопорушень:</a:t>
            </a:r>
          </a:p>
          <a:p>
            <a:pPr marL="0" indent="0">
              <a:buNone/>
            </a:pPr>
            <a:r>
              <a:rPr lang="uk-UA" dirty="0"/>
              <a:t>джерело інформації про злочини та правопорушення;</a:t>
            </a:r>
          </a:p>
          <a:p>
            <a:pPr marL="0" indent="0">
              <a:buNone/>
            </a:pPr>
            <a:r>
              <a:rPr lang="uk-UA" dirty="0"/>
              <a:t>спосіб своєчасного виявлення порушень;</a:t>
            </a:r>
          </a:p>
          <a:p>
            <a:pPr marL="0" indent="0">
              <a:buNone/>
            </a:pPr>
            <a:r>
              <a:rPr lang="uk-UA" dirty="0"/>
              <a:t>інструмент забезпечення законності та контролю діяльності органів влади;</a:t>
            </a:r>
          </a:p>
          <a:p>
            <a:pPr marL="0" indent="0">
              <a:buNone/>
            </a:pPr>
            <a:r>
              <a:rPr lang="uk-UA" dirty="0"/>
              <a:t>засіб взаємодії правоохоронних органів із населенням.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636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8EC7F6-6873-4002-5A11-3E63E327C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A72CE1C-7578-82FB-1279-EB0870E17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750" y="701478"/>
            <a:ext cx="11115675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2. Право на </a:t>
            </a:r>
            <a:r>
              <a:rPr lang="ru-RU" b="1" dirty="0" err="1"/>
              <a:t>звернення</a:t>
            </a:r>
            <a:r>
              <a:rPr lang="ru-RU" b="1" dirty="0"/>
              <a:t> </a:t>
            </a:r>
            <a:r>
              <a:rPr lang="ru-RU" b="1" dirty="0" err="1"/>
              <a:t>громадян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Гарантується</a:t>
            </a:r>
            <a:r>
              <a:rPr lang="ru-RU" dirty="0"/>
              <a:t> </a:t>
            </a:r>
            <a:r>
              <a:rPr lang="ru-RU" dirty="0" err="1"/>
              <a:t>Конституцією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законами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b="1" dirty="0"/>
              <a:t>Закон </a:t>
            </a:r>
            <a:r>
              <a:rPr lang="ru-RU" b="1" dirty="0" err="1"/>
              <a:t>України</a:t>
            </a:r>
            <a:r>
              <a:rPr lang="ru-RU" b="1" dirty="0"/>
              <a:t> «Про </a:t>
            </a:r>
            <a:r>
              <a:rPr lang="ru-RU" b="1" dirty="0" err="1"/>
              <a:t>звернення</a:t>
            </a:r>
            <a:r>
              <a:rPr lang="ru-RU" b="1" dirty="0"/>
              <a:t> </a:t>
            </a:r>
            <a:r>
              <a:rPr lang="ru-RU" b="1" dirty="0" err="1"/>
              <a:t>громадян</a:t>
            </a:r>
            <a:r>
              <a:rPr lang="ru-RU" b="1" dirty="0"/>
              <a:t>»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b="1" dirty="0" err="1"/>
              <a:t>воєнного</a:t>
            </a:r>
            <a:r>
              <a:rPr lang="ru-RU" b="1" dirty="0"/>
              <a:t> стану в </a:t>
            </a:r>
            <a:r>
              <a:rPr lang="ru-RU" b="1" dirty="0" err="1"/>
              <a:t>Україні</a:t>
            </a:r>
            <a:r>
              <a:rPr lang="ru-RU" dirty="0"/>
              <a:t> право на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зберігається</a:t>
            </a:r>
            <a:r>
              <a:rPr lang="ru-RU" dirty="0"/>
              <a:t>, </a:t>
            </a:r>
            <a:r>
              <a:rPr lang="ru-RU" dirty="0" err="1"/>
              <a:t>але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діяти</a:t>
            </a:r>
            <a:r>
              <a:rPr lang="ru-RU" dirty="0"/>
              <a:t>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регламенти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та порядку </a:t>
            </a:r>
            <a:r>
              <a:rPr lang="ru-RU" dirty="0" err="1"/>
              <a:t>розгляду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Громадяни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право на:</a:t>
            </a:r>
          </a:p>
          <a:p>
            <a:pPr marL="457200" lvl="1" indent="0">
              <a:buNone/>
            </a:pPr>
            <a:r>
              <a:rPr lang="ru-RU" dirty="0" err="1"/>
              <a:t>інформування</a:t>
            </a:r>
            <a:r>
              <a:rPr lang="ru-RU" dirty="0"/>
              <a:t> про стан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;</a:t>
            </a:r>
          </a:p>
          <a:p>
            <a:pPr marL="457200" lvl="1" indent="0">
              <a:buNone/>
            </a:pP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у </a:t>
            </a:r>
            <a:r>
              <a:rPr lang="ru-RU" dirty="0" err="1"/>
              <a:t>встановлені</a:t>
            </a:r>
            <a:r>
              <a:rPr lang="ru-RU" dirty="0"/>
              <a:t> строки;</a:t>
            </a:r>
          </a:p>
          <a:p>
            <a:pPr marL="457200" lvl="1" indent="0">
              <a:buNone/>
            </a:pP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незаконного </a:t>
            </a:r>
            <a:r>
              <a:rPr lang="ru-RU" dirty="0" err="1"/>
              <a:t>впливу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тиску</a:t>
            </a:r>
            <a:r>
              <a:rPr lang="ru-RU" dirty="0"/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3544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629F08-9201-47C1-DB0B-F02EDC19C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BAC8CB9-C470-ECE4-CA16-064B163F6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750" y="701478"/>
            <a:ext cx="11115675" cy="5032375"/>
          </a:xfrm>
        </p:spPr>
        <p:txBody>
          <a:bodyPr>
            <a:normAutofit lnSpcReduction="10000"/>
          </a:bodyPr>
          <a:lstStyle/>
          <a:p>
            <a:r>
              <a:rPr lang="uk-UA" b="1" dirty="0"/>
              <a:t>3. Порядок прийняття та оформлення повідомлень</a:t>
            </a:r>
          </a:p>
          <a:p>
            <a:r>
              <a:rPr lang="uk-UA" dirty="0"/>
              <a:t>Прийняття звернення:</a:t>
            </a:r>
          </a:p>
          <a:p>
            <a:pPr lvl="1"/>
            <a:r>
              <a:rPr lang="uk-UA" dirty="0"/>
              <a:t>особисто в підрозділі;</a:t>
            </a:r>
          </a:p>
          <a:p>
            <a:pPr lvl="1"/>
            <a:r>
              <a:rPr lang="uk-UA" dirty="0"/>
              <a:t>поштою;</a:t>
            </a:r>
          </a:p>
          <a:p>
            <a:pPr lvl="1"/>
            <a:r>
              <a:rPr lang="uk-UA" dirty="0"/>
              <a:t>електронним способом.</a:t>
            </a:r>
          </a:p>
          <a:p>
            <a:r>
              <a:rPr lang="uk-UA" dirty="0"/>
              <a:t>Реєстрація:</a:t>
            </a:r>
          </a:p>
          <a:p>
            <a:pPr lvl="1"/>
            <a:r>
              <a:rPr lang="uk-UA" dirty="0"/>
              <a:t>у журналі чи електронній системі;</a:t>
            </a:r>
          </a:p>
          <a:p>
            <a:pPr lvl="1"/>
            <a:r>
              <a:rPr lang="uk-UA" dirty="0"/>
              <a:t>присвоєння унікального номера.</a:t>
            </a:r>
          </a:p>
          <a:p>
            <a:r>
              <a:rPr lang="uk-UA" dirty="0"/>
              <a:t>Розгляд та реагування:</a:t>
            </a:r>
          </a:p>
          <a:p>
            <a:pPr lvl="1"/>
            <a:r>
              <a:rPr lang="uk-UA" dirty="0"/>
              <a:t>аналіз повідомлення;</a:t>
            </a:r>
          </a:p>
          <a:p>
            <a:pPr lvl="1"/>
            <a:r>
              <a:rPr lang="uk-UA" dirty="0"/>
              <a:t>вжиття профілактичних або правових заходів;</a:t>
            </a:r>
          </a:p>
          <a:p>
            <a:pPr lvl="1"/>
            <a:r>
              <a:rPr lang="uk-UA" dirty="0"/>
              <a:t>відповідь громадянину.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0170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12DBC5-2854-03B9-C7CE-004718189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7E35827-C0B5-5E24-451C-0521273179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750" y="701478"/>
            <a:ext cx="11115675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4. Принцип </a:t>
            </a:r>
            <a:r>
              <a:rPr lang="ru-RU" b="1" dirty="0" err="1"/>
              <a:t>оперативності</a:t>
            </a:r>
            <a:r>
              <a:rPr lang="ru-RU" b="1" dirty="0"/>
              <a:t> </a:t>
            </a:r>
            <a:r>
              <a:rPr lang="ru-RU" b="1" dirty="0" err="1"/>
              <a:t>реагування</a:t>
            </a:r>
            <a:endParaRPr lang="ru-RU" b="1" dirty="0"/>
          </a:p>
          <a:p>
            <a:pPr marL="0" indent="0">
              <a:buNone/>
            </a:pPr>
            <a:r>
              <a:rPr lang="ru-RU" dirty="0" err="1"/>
              <a:t>Оперативне</a:t>
            </a:r>
            <a:r>
              <a:rPr lang="ru-RU" dirty="0"/>
              <a:t> </a:t>
            </a:r>
            <a:r>
              <a:rPr lang="ru-RU" dirty="0" err="1"/>
              <a:t>реагування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:</a:t>
            </a:r>
          </a:p>
          <a:p>
            <a:pPr marL="457200" lvl="1" indent="0">
              <a:buNone/>
            </a:pPr>
            <a:r>
              <a:rPr lang="ru-RU" dirty="0" err="1"/>
              <a:t>швидко</a:t>
            </a:r>
            <a:r>
              <a:rPr lang="ru-RU" dirty="0"/>
              <a:t> </a:t>
            </a:r>
            <a:r>
              <a:rPr lang="ru-RU" dirty="0" err="1"/>
              <a:t>припиняти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;</a:t>
            </a:r>
          </a:p>
          <a:p>
            <a:pPr marL="457200" lvl="1" indent="0">
              <a:buNone/>
            </a:pPr>
            <a:r>
              <a:rPr lang="ru-RU" dirty="0" err="1"/>
              <a:t>своєчасно</a:t>
            </a:r>
            <a:r>
              <a:rPr lang="ru-RU" dirty="0"/>
              <a:t> </a:t>
            </a:r>
            <a:r>
              <a:rPr lang="ru-RU" dirty="0" err="1"/>
              <a:t>запобігати</a:t>
            </a:r>
            <a:r>
              <a:rPr lang="ru-RU" dirty="0"/>
              <a:t> </a:t>
            </a:r>
            <a:r>
              <a:rPr lang="ru-RU" dirty="0" err="1"/>
              <a:t>потенційним</a:t>
            </a:r>
            <a:r>
              <a:rPr lang="ru-RU" dirty="0"/>
              <a:t> </a:t>
            </a:r>
            <a:r>
              <a:rPr lang="ru-RU" dirty="0" err="1"/>
              <a:t>загрозам</a:t>
            </a:r>
            <a:r>
              <a:rPr lang="ru-RU" dirty="0"/>
              <a:t>;</a:t>
            </a:r>
          </a:p>
          <a:p>
            <a:pPr marL="457200" lvl="1" indent="0">
              <a:buNone/>
            </a:pPr>
            <a:r>
              <a:rPr lang="ru-RU" dirty="0" err="1"/>
              <a:t>підвищувати</a:t>
            </a:r>
            <a:r>
              <a:rPr lang="ru-RU" dirty="0"/>
              <a:t> </a:t>
            </a:r>
            <a:r>
              <a:rPr lang="ru-RU" dirty="0" err="1"/>
              <a:t>довіру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до </a:t>
            </a:r>
            <a:r>
              <a:rPr lang="ru-RU" dirty="0" err="1"/>
              <a:t>правоохоронних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Строки </a:t>
            </a:r>
            <a:r>
              <a:rPr lang="ru-RU" dirty="0" err="1"/>
              <a:t>реагування</a:t>
            </a:r>
            <a:r>
              <a:rPr lang="ru-RU" dirty="0"/>
              <a:t> </a:t>
            </a:r>
            <a:r>
              <a:rPr lang="ru-RU" dirty="0" err="1"/>
              <a:t>регламентуються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і </a:t>
            </a:r>
            <a:r>
              <a:rPr lang="ru-RU" dirty="0" err="1"/>
              <a:t>внутрішніми</a:t>
            </a:r>
            <a:r>
              <a:rPr lang="ru-RU" dirty="0"/>
              <a:t> </a:t>
            </a:r>
            <a:r>
              <a:rPr lang="ru-RU" dirty="0" err="1"/>
              <a:t>положеннями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343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EEF2C-D67A-E30A-8DD1-5C6EB897B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A685A64-E541-E294-B5EA-A5777797D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750" y="701478"/>
            <a:ext cx="11115675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/>
              <a:t>5. Суб’єкти та види звернень</a:t>
            </a:r>
          </a:p>
          <a:p>
            <a:pPr marL="0" indent="0">
              <a:buNone/>
            </a:pPr>
            <a:r>
              <a:rPr lang="uk-UA" b="1" dirty="0"/>
              <a:t>1. Суб’єкти:</a:t>
            </a:r>
          </a:p>
          <a:p>
            <a:pPr marL="0" indent="0">
              <a:buNone/>
            </a:pPr>
            <a:r>
              <a:rPr lang="uk-UA" dirty="0"/>
              <a:t>фізичні особи (громадяни);</a:t>
            </a:r>
          </a:p>
          <a:p>
            <a:pPr marL="0" indent="0">
              <a:buNone/>
            </a:pPr>
            <a:r>
              <a:rPr lang="uk-UA" dirty="0"/>
              <a:t>юридичні особи;</a:t>
            </a:r>
          </a:p>
          <a:p>
            <a:pPr marL="0" indent="0">
              <a:buNone/>
            </a:pPr>
            <a:r>
              <a:rPr lang="uk-UA" dirty="0"/>
              <a:t>громадські організації.</a:t>
            </a:r>
          </a:p>
          <a:p>
            <a:pPr marL="0" indent="0">
              <a:buNone/>
            </a:pPr>
            <a:r>
              <a:rPr lang="uk-UA" b="1" dirty="0"/>
              <a:t>2. Види звернень:</a:t>
            </a:r>
          </a:p>
          <a:p>
            <a:pPr marL="0" indent="0">
              <a:buNone/>
            </a:pPr>
            <a:r>
              <a:rPr lang="uk-UA" b="1" dirty="0"/>
              <a:t>Петиції</a:t>
            </a:r>
            <a:r>
              <a:rPr lang="uk-UA" dirty="0"/>
              <a:t> – колективні прохання;</a:t>
            </a:r>
          </a:p>
          <a:p>
            <a:pPr marL="0" indent="0">
              <a:buNone/>
            </a:pPr>
            <a:r>
              <a:rPr lang="uk-UA" b="1" dirty="0"/>
              <a:t>Скарги</a:t>
            </a:r>
            <a:r>
              <a:rPr lang="uk-UA" dirty="0"/>
              <a:t> – на порушення прав;</a:t>
            </a:r>
          </a:p>
          <a:p>
            <a:pPr marL="0" indent="0">
              <a:buNone/>
            </a:pPr>
            <a:r>
              <a:rPr lang="uk-UA" b="1" dirty="0"/>
              <a:t>Повідомлення</a:t>
            </a:r>
            <a:r>
              <a:rPr lang="uk-UA" dirty="0"/>
              <a:t> – про правопорушення;</a:t>
            </a:r>
          </a:p>
          <a:p>
            <a:pPr marL="0" indent="0">
              <a:buNone/>
            </a:pPr>
            <a:r>
              <a:rPr lang="uk-UA" b="1" dirty="0"/>
              <a:t>Запити</a:t>
            </a:r>
            <a:r>
              <a:rPr lang="uk-UA" dirty="0"/>
              <a:t> – на отримання інформації;</a:t>
            </a:r>
          </a:p>
          <a:p>
            <a:pPr marL="0" indent="0">
              <a:buNone/>
            </a:pPr>
            <a:r>
              <a:rPr lang="uk-UA" b="1" dirty="0"/>
              <a:t>Електронні звернення</a:t>
            </a:r>
            <a:r>
              <a:rPr lang="uk-UA" dirty="0"/>
              <a:t> – через портали та додатки.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761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E951A-1489-9869-75F7-497CFAC5E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5F7E696-A065-3352-DF34-EE613FE94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750" y="701478"/>
            <a:ext cx="11115675" cy="50323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b="1" dirty="0"/>
              <a:t>6. Електронні звернення</a:t>
            </a:r>
          </a:p>
          <a:p>
            <a:pPr marL="0" indent="0">
              <a:buNone/>
            </a:pPr>
            <a:r>
              <a:rPr lang="uk-UA" dirty="0"/>
              <a:t>Новітній та ефективний засіб забезпечення законності.</a:t>
            </a:r>
          </a:p>
          <a:p>
            <a:pPr marL="0" indent="0">
              <a:buNone/>
            </a:pPr>
            <a:r>
              <a:rPr lang="uk-UA" dirty="0"/>
              <a:t>Можливості:</a:t>
            </a:r>
          </a:p>
          <a:p>
            <a:pPr marL="457200" lvl="1" indent="0">
              <a:buNone/>
            </a:pPr>
            <a:r>
              <a:rPr lang="uk-UA" dirty="0"/>
              <a:t>швидка реєстрація та облік;</a:t>
            </a:r>
          </a:p>
          <a:p>
            <a:pPr marL="457200" lvl="1" indent="0">
              <a:buNone/>
            </a:pPr>
            <a:r>
              <a:rPr lang="uk-UA" dirty="0"/>
              <a:t>оперативне реагування;</a:t>
            </a:r>
          </a:p>
          <a:p>
            <a:pPr marL="457200" lvl="1" indent="0">
              <a:buNone/>
            </a:pPr>
            <a:r>
              <a:rPr lang="uk-UA" dirty="0"/>
              <a:t>контроль за виконанням;</a:t>
            </a:r>
          </a:p>
          <a:p>
            <a:pPr marL="457200" lvl="1" indent="0">
              <a:buNone/>
            </a:pPr>
            <a:r>
              <a:rPr lang="uk-UA" dirty="0"/>
              <a:t>інтеграція з іншими інформаційними системами правоохоронних органів.</a:t>
            </a:r>
          </a:p>
          <a:p>
            <a:pPr marL="0" indent="0">
              <a:buNone/>
            </a:pPr>
            <a:br>
              <a:rPr lang="uk-UA" dirty="0"/>
            </a:br>
            <a:endParaRPr lang="uk-UA" dirty="0"/>
          </a:p>
          <a:p>
            <a:pPr marL="0" indent="0">
              <a:buNone/>
            </a:pPr>
            <a:r>
              <a:rPr lang="uk-UA" b="1" dirty="0"/>
              <a:t>7. Роль звернень у профілактиці правопорушень</a:t>
            </a:r>
          </a:p>
          <a:p>
            <a:pPr marL="0" indent="0">
              <a:buNone/>
            </a:pPr>
            <a:r>
              <a:rPr lang="uk-UA" dirty="0"/>
              <a:t>Джерело інформації для планування профілактичної роботи;</a:t>
            </a:r>
          </a:p>
          <a:p>
            <a:pPr marL="0" indent="0">
              <a:buNone/>
            </a:pPr>
            <a:r>
              <a:rPr lang="uk-UA" dirty="0"/>
              <a:t>Засіб контролю за поведінкою осіб та діяльністю органів;</a:t>
            </a:r>
          </a:p>
          <a:p>
            <a:pPr marL="0" indent="0">
              <a:buNone/>
            </a:pPr>
            <a:r>
              <a:rPr lang="uk-UA" dirty="0"/>
              <a:t>Інструмент запобігання адміністративним і кримінальним правопорушенням;</a:t>
            </a:r>
          </a:p>
          <a:p>
            <a:pPr marL="0" indent="0">
              <a:buNone/>
            </a:pPr>
            <a:r>
              <a:rPr lang="uk-UA" dirty="0"/>
              <a:t>Підвищує ефективність індивідуальної та загальної профілактики.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17802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353</Words>
  <Application>Microsoft Office PowerPoint</Application>
  <PresentationFormat>Широкий екран</PresentationFormat>
  <Paragraphs>57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Тема 13. Звернення громадян як засіб профілактики правопорушень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Адміністративне правопорушення та його юридичний склад</dc:title>
  <dc:creator>User</dc:creator>
  <cp:lastModifiedBy>PC</cp:lastModifiedBy>
  <cp:revision>14</cp:revision>
  <dcterms:created xsi:type="dcterms:W3CDTF">2022-09-04T17:35:51Z</dcterms:created>
  <dcterms:modified xsi:type="dcterms:W3CDTF">2026-03-05T10:01:31Z</dcterms:modified>
</cp:coreProperties>
</file>