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6" r:id="rId4"/>
    <p:sldId id="285" r:id="rId5"/>
    <p:sldId id="287" r:id="rId6"/>
    <p:sldId id="28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3630" y="244454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Фон с человечками для презентации (51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854" y="2508373"/>
            <a:ext cx="4409587" cy="27135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175" y="1636035"/>
            <a:ext cx="7839806" cy="4000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/>
              <a:t>1. Поняття взаємодії у профілактиці правопорушень</a:t>
            </a:r>
          </a:p>
          <a:p>
            <a:pPr marL="0" indent="0">
              <a:buNone/>
            </a:pPr>
            <a:r>
              <a:rPr lang="uk-UA" b="1" dirty="0"/>
              <a:t>Взаємодія підрозділів поліції</a:t>
            </a:r>
            <a:r>
              <a:rPr lang="uk-UA" dirty="0"/>
              <a:t> — це організоване співробітництво між різними службами поліції та іншими державними і недержавними структурами для </a:t>
            </a:r>
            <a:r>
              <a:rPr lang="uk-UA" b="1" dirty="0"/>
              <a:t>запобігання правопорушенням та забезпечення громадського порядку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Мета взаємодії:</a:t>
            </a:r>
          </a:p>
          <a:p>
            <a:pPr marL="0" indent="0">
              <a:buNone/>
            </a:pPr>
            <a:r>
              <a:rPr lang="uk-UA" dirty="0"/>
              <a:t>координація дій підрозділів;</a:t>
            </a:r>
          </a:p>
          <a:p>
            <a:pPr marL="0" indent="0">
              <a:buNone/>
            </a:pPr>
            <a:r>
              <a:rPr lang="uk-UA" dirty="0"/>
              <a:t>ефективне використання ресурсів;</a:t>
            </a:r>
          </a:p>
          <a:p>
            <a:pPr marL="0" indent="0">
              <a:buNone/>
            </a:pPr>
            <a:r>
              <a:rPr lang="uk-UA" dirty="0"/>
              <a:t>швидке реагування на загрози;</a:t>
            </a:r>
          </a:p>
          <a:p>
            <a:pPr marL="0" indent="0">
              <a:buNone/>
            </a:pPr>
            <a:r>
              <a:rPr lang="uk-UA" dirty="0"/>
              <a:t>забезпечення законності та безпеки населення.</a:t>
            </a:r>
          </a:p>
        </p:txBody>
      </p:sp>
      <p:sp>
        <p:nvSpPr>
          <p:cNvPr id="5" name="AutoShape 2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Картинки Для Презентации Человечки - 63 фото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D9516C6D-87B4-553E-3BAC-B393D70DE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9977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Скачать картинки Маленькие человечки, стоковые фото Маленькие человечки в  хорошем качестве | Depositphotos"/>
          <p:cNvSpPr>
            <a:spLocks noChangeAspect="1" noChangeArrowheads="1"/>
          </p:cNvSpPr>
          <p:nvPr/>
        </p:nvSpPr>
        <p:spPr bwMode="auto">
          <a:xfrm>
            <a:off x="2501940" y="856681"/>
            <a:ext cx="112549" cy="11254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0" name="Picture 4" descr="Компьютерные человечки - 80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522" y="1907621"/>
            <a:ext cx="3517167" cy="269063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311" y="1279964"/>
            <a:ext cx="83351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2. Суб’єкти взаємодії</a:t>
            </a:r>
          </a:p>
          <a:p>
            <a:r>
              <a:rPr lang="uk-UA" sz="2400" b="1" dirty="0"/>
              <a:t>1. Внутрішні суб’єкти</a:t>
            </a:r>
          </a:p>
          <a:p>
            <a:r>
              <a:rPr lang="uk-UA" sz="2400" dirty="0"/>
              <a:t>підрозділи </a:t>
            </a:r>
            <a:r>
              <a:rPr lang="uk-UA" sz="2400" b="1" dirty="0"/>
              <a:t>Національна поліція України</a:t>
            </a:r>
            <a:r>
              <a:rPr lang="uk-UA" sz="2400" dirty="0"/>
              <a:t>: кримінальна поліція, превентивна поліція, патрульна служба, підрозділи реагування на надзвичайні ситуації.</a:t>
            </a:r>
          </a:p>
          <a:p>
            <a:endParaRPr lang="uk-UA" sz="2400" dirty="0"/>
          </a:p>
          <a:p>
            <a:r>
              <a:rPr lang="uk-UA" sz="2400" b="1" dirty="0"/>
              <a:t>2. Зовнішні суб’єкти</a:t>
            </a:r>
          </a:p>
          <a:p>
            <a:r>
              <a:rPr lang="uk-UA" sz="2400" dirty="0"/>
              <a:t>державні органи: МВС, СБУ, органи юстиції;</a:t>
            </a:r>
          </a:p>
          <a:p>
            <a:r>
              <a:rPr lang="uk-UA" sz="2400" dirty="0"/>
              <a:t>місцеві органи влади;</a:t>
            </a:r>
          </a:p>
          <a:p>
            <a:r>
              <a:rPr lang="uk-UA" sz="2400" dirty="0"/>
              <a:t>підприємства, установи та організації;</a:t>
            </a:r>
          </a:p>
          <a:p>
            <a:r>
              <a:rPr lang="uk-UA" sz="2400" dirty="0"/>
              <a:t>громадські об’єднання та волонтерські структури.</a:t>
            </a:r>
          </a:p>
        </p:txBody>
      </p:sp>
    </p:spTree>
    <p:extLst>
      <p:ext uri="{BB962C8B-B14F-4D97-AF65-F5344CB8AC3E}">
        <p14:creationId xmlns:p14="http://schemas.microsoft.com/office/powerpoint/2010/main" val="22693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8778" y="1197001"/>
            <a:ext cx="83351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3. Форми взаємодії</a:t>
            </a:r>
          </a:p>
          <a:p>
            <a:r>
              <a:rPr lang="uk-UA" b="1" dirty="0"/>
              <a:t>Інформаційна</a:t>
            </a:r>
            <a:endParaRPr lang="uk-UA" dirty="0"/>
          </a:p>
          <a:p>
            <a:pPr lvl="1"/>
            <a:r>
              <a:rPr lang="uk-UA" dirty="0"/>
              <a:t>обмін даними про правопорушення;</a:t>
            </a:r>
          </a:p>
          <a:p>
            <a:pPr lvl="1"/>
            <a:r>
              <a:rPr lang="uk-UA" dirty="0"/>
              <a:t>передача статистики, аналітичних матеріалів;</a:t>
            </a:r>
          </a:p>
          <a:p>
            <a:pPr lvl="1"/>
            <a:r>
              <a:rPr lang="uk-UA" dirty="0"/>
              <a:t>спільні інформаційні кампанії.</a:t>
            </a:r>
          </a:p>
          <a:p>
            <a:r>
              <a:rPr lang="uk-UA" b="1" dirty="0"/>
              <a:t>Організаційна</a:t>
            </a:r>
            <a:endParaRPr lang="uk-UA" dirty="0"/>
          </a:p>
          <a:p>
            <a:pPr lvl="1"/>
            <a:r>
              <a:rPr lang="uk-UA" dirty="0"/>
              <a:t>спільне планування заходів;</a:t>
            </a:r>
          </a:p>
          <a:p>
            <a:pPr lvl="1"/>
            <a:r>
              <a:rPr lang="uk-UA" dirty="0"/>
              <a:t>координація дій під час масових заходів;</a:t>
            </a:r>
          </a:p>
          <a:p>
            <a:pPr lvl="1"/>
            <a:r>
              <a:rPr lang="uk-UA" dirty="0"/>
              <a:t>створення міжвідомчих робочих груп.</a:t>
            </a:r>
          </a:p>
          <a:p>
            <a:r>
              <a:rPr lang="uk-UA" b="1" dirty="0"/>
              <a:t>Правова</a:t>
            </a:r>
            <a:endParaRPr lang="uk-UA" dirty="0"/>
          </a:p>
          <a:p>
            <a:pPr lvl="1"/>
            <a:r>
              <a:rPr lang="uk-UA" dirty="0"/>
              <a:t>узгодження нормативної бази та дій;</a:t>
            </a:r>
          </a:p>
          <a:p>
            <a:pPr lvl="1"/>
            <a:r>
              <a:rPr lang="uk-UA" dirty="0"/>
              <a:t>реалізація законів щодо профілактики правопорушень.</a:t>
            </a:r>
          </a:p>
          <a:p>
            <a:r>
              <a:rPr lang="uk-UA" b="1" dirty="0"/>
              <a:t>Практична</a:t>
            </a:r>
            <a:endParaRPr lang="uk-UA" dirty="0"/>
          </a:p>
          <a:p>
            <a:pPr lvl="1"/>
            <a:r>
              <a:rPr lang="uk-UA" dirty="0"/>
              <a:t>спільне патрулювання;</a:t>
            </a:r>
          </a:p>
          <a:p>
            <a:pPr lvl="1"/>
            <a:r>
              <a:rPr lang="uk-UA" dirty="0"/>
              <a:t>участь у рейдах, перевірках, заходах безпеки;</a:t>
            </a:r>
          </a:p>
          <a:p>
            <a:pPr lvl="1"/>
            <a:r>
              <a:rPr lang="uk-UA" dirty="0"/>
              <a:t>проведення спільних навчань та тренінгів.</a:t>
            </a:r>
          </a:p>
        </p:txBody>
      </p:sp>
      <p:pic>
        <p:nvPicPr>
          <p:cNvPr id="13314" name="Picture 2" descr="Человечки для презентации вектор (50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079" y="1748875"/>
            <a:ext cx="4712921" cy="4712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78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Фон с человечками для презентации (40 лучших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692" y="5172074"/>
            <a:ext cx="2705100" cy="168592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855" y="1182810"/>
            <a:ext cx="114006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4. Методи взаємодії</a:t>
            </a:r>
          </a:p>
          <a:p>
            <a:r>
              <a:rPr lang="uk-UA" b="1" dirty="0"/>
              <a:t>Метод переконання та роз’яснення</a:t>
            </a:r>
            <a:r>
              <a:rPr lang="uk-UA" dirty="0"/>
              <a:t> — з громадськістю та підприємствами;</a:t>
            </a:r>
          </a:p>
          <a:p>
            <a:r>
              <a:rPr lang="uk-UA" b="1" dirty="0"/>
              <a:t>Адміністративні методи</a:t>
            </a:r>
            <a:r>
              <a:rPr lang="uk-UA" dirty="0"/>
              <a:t> — спільні перевірки, контроль за дотриманням правил;</a:t>
            </a:r>
          </a:p>
          <a:p>
            <a:r>
              <a:rPr lang="uk-UA" b="1" dirty="0"/>
              <a:t>Організаційні методи</a:t>
            </a:r>
            <a:r>
              <a:rPr lang="uk-UA" dirty="0"/>
              <a:t> — планування, координація та розподіл обов’язків;</a:t>
            </a:r>
          </a:p>
          <a:p>
            <a:r>
              <a:rPr lang="uk-UA" b="1" dirty="0"/>
              <a:t>Технічні методи</a:t>
            </a:r>
            <a:r>
              <a:rPr lang="uk-UA" dirty="0"/>
              <a:t> — використання інформаційних систем, відеоспостереження, засобів зв’язку.</a:t>
            </a:r>
          </a:p>
          <a:p>
            <a:br>
              <a:rPr lang="uk-UA" dirty="0"/>
            </a:br>
            <a:endParaRPr lang="uk-UA" dirty="0"/>
          </a:p>
          <a:p>
            <a:r>
              <a:rPr lang="uk-UA" b="1" dirty="0"/>
              <a:t>5. Особливості взаємодії за звичайних умов</a:t>
            </a:r>
          </a:p>
          <a:p>
            <a:r>
              <a:rPr lang="uk-UA" dirty="0"/>
              <a:t>регулярний обмін інформацією між підрозділами;</a:t>
            </a:r>
          </a:p>
          <a:p>
            <a:r>
              <a:rPr lang="uk-UA" dirty="0"/>
              <a:t>планування спільних профілактичних заходів;</a:t>
            </a:r>
          </a:p>
          <a:p>
            <a:r>
              <a:rPr lang="uk-UA" dirty="0"/>
              <a:t>координація з органами місцевого самоврядування та громадськими організаціями;</a:t>
            </a:r>
          </a:p>
          <a:p>
            <a:r>
              <a:rPr lang="uk-UA" dirty="0"/>
              <a:t>активне залучення населення до попередження правопорушень.</a:t>
            </a:r>
          </a:p>
        </p:txBody>
      </p:sp>
      <p:sp>
        <p:nvSpPr>
          <p:cNvPr id="8" name="AutoShape 2" descr="Картинки человечек для презентации (24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3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F38FA-7889-9DCA-5FA2-BE8BCB9C9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ECC8CD-0233-F936-75D7-DBE9F361C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7BA9CD8-8893-B811-21FC-1565094D1547}"/>
              </a:ext>
            </a:extLst>
          </p:cNvPr>
          <p:cNvSpPr/>
          <p:nvPr/>
        </p:nvSpPr>
        <p:spPr>
          <a:xfrm>
            <a:off x="178778" y="1197001"/>
            <a:ext cx="83351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6. Особливості взаємодії за режиму надзвичайного або воєнного стану</a:t>
            </a:r>
          </a:p>
          <a:p>
            <a:r>
              <a:rPr lang="uk-UA" dirty="0"/>
              <a:t>посилене міжвідомче співробітництво з військовими та органами безпеки;</a:t>
            </a:r>
          </a:p>
          <a:p>
            <a:r>
              <a:rPr lang="uk-UA" dirty="0"/>
              <a:t>спільне патрулювання стратегічно важливих об’єктів;</a:t>
            </a:r>
          </a:p>
          <a:p>
            <a:r>
              <a:rPr lang="uk-UA" dirty="0"/>
              <a:t>контроль за дотриманням особливих правил (комендантська година, режимні обмеження);</a:t>
            </a:r>
          </a:p>
          <a:p>
            <a:r>
              <a:rPr lang="uk-UA" dirty="0"/>
              <a:t>активне використання технічних та інформаційних ресурсів для оперативного реагування;</a:t>
            </a:r>
          </a:p>
          <a:p>
            <a:r>
              <a:rPr lang="uk-UA" dirty="0"/>
              <a:t>залучення волонтерських та громадських організацій для підтримки безпеки населення.</a:t>
            </a:r>
          </a:p>
          <a:p>
            <a:br>
              <a:rPr lang="uk-UA" dirty="0"/>
            </a:br>
            <a:endParaRPr lang="uk-UA" dirty="0"/>
          </a:p>
          <a:p>
            <a:r>
              <a:rPr lang="uk-UA" b="1" dirty="0"/>
              <a:t>7. Значення взаємодії для профілактики правопорушень</a:t>
            </a:r>
          </a:p>
          <a:p>
            <a:r>
              <a:rPr lang="uk-UA" dirty="0"/>
              <a:t>забезпечує комплексний підхід до запобігання правопорушенням;</a:t>
            </a:r>
          </a:p>
          <a:p>
            <a:r>
              <a:rPr lang="uk-UA" dirty="0"/>
              <a:t>підвищує ефективність оперативного реагування;</a:t>
            </a:r>
          </a:p>
          <a:p>
            <a:r>
              <a:rPr lang="uk-UA" dirty="0"/>
              <a:t>дозволяє попереджати масові порушення громадського порядку;</a:t>
            </a:r>
          </a:p>
          <a:p>
            <a:r>
              <a:rPr lang="uk-UA" dirty="0"/>
              <a:t>забезпечує захист громадян та підтримку законності у складних умовах, включно з воєнним станом.</a:t>
            </a:r>
          </a:p>
        </p:txBody>
      </p:sp>
      <p:pic>
        <p:nvPicPr>
          <p:cNvPr id="13314" name="Picture 2" descr="Человечки для презентации вектор (50 фото)">
            <a:extLst>
              <a:ext uri="{FF2B5EF4-FFF2-40B4-BE49-F238E27FC236}">
                <a16:creationId xmlns:a16="http://schemas.microsoft.com/office/drawing/2014/main" id="{7E44DDDA-B7C3-F7A1-580D-B43072047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079" y="1748875"/>
            <a:ext cx="4712921" cy="4712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172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378</Words>
  <Application>Microsoft Office PowerPoint</Application>
  <PresentationFormat>Широкий екран</PresentationFormat>
  <Paragraphs>60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Тема 14. Взаємодія підрозділів поліції та інших суб’єктів у профілактиці правопорушень</vt:lpstr>
      <vt:lpstr>Презентація PowerPoint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31</cp:revision>
  <dcterms:created xsi:type="dcterms:W3CDTF">2022-09-04T15:29:10Z</dcterms:created>
  <dcterms:modified xsi:type="dcterms:W3CDTF">2026-03-05T10:04:53Z</dcterms:modified>
</cp:coreProperties>
</file>