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94" r:id="rId9"/>
    <p:sldId id="263" r:id="rId10"/>
    <p:sldId id="265" r:id="rId11"/>
    <p:sldId id="266" r:id="rId12"/>
    <p:sldId id="267" r:id="rId13"/>
    <p:sldId id="29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57" r:id="rId36"/>
    <p:sldId id="289" r:id="rId37"/>
    <p:sldId id="290" r:id="rId38"/>
    <p:sldId id="291" r:id="rId39"/>
    <p:sldId id="292" r:id="rId40"/>
    <p:sldId id="293" r:id="rId41"/>
    <p:sldId id="296" r:id="rId42"/>
    <p:sldId id="297" r:id="rId4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7"/>
  </p:normalViewPr>
  <p:slideViewPr>
    <p:cSldViewPr snapToGrid="0">
      <p:cViewPr>
        <p:scale>
          <a:sx n="121" d="100"/>
          <a:sy n="121" d="100"/>
        </p:scale>
        <p:origin x="304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610-5509-320A-BE28-522F36AA8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7529F-C19A-3A94-7637-DBD42095B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DE175-9E3E-215A-7CCE-BDC8F6FB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ED99B-1F4A-A986-EC46-3382839F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41849-E39F-3B64-085B-AB1E9B7A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5149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9172-4A76-4AD4-624D-3D8C2181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9D4A5-9AE7-6A9F-1787-ABBAAC82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AADDA-3216-3D3E-63C0-393944AD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601B-BD36-C0F7-10AA-AD84DFB6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F3666-AE52-6FFD-2917-D25CF56B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3474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27C46-0BC6-46DB-F621-B62D7B660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CB677-666B-786D-2935-66CD45FA9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4C827-FE05-D321-7B21-8C5C9C92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1E-2C73-C36B-2790-B8A25105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8B5DE-249F-DF73-3D5E-44B6C033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1721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B185-9194-8742-2360-0328C6B2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C485-4F0D-B386-99F4-499BF380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9DAB6-7869-B4F7-6604-74BCAC70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7998-BADC-2CF3-2E70-AC18857B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08BF8-305B-DEB5-8F77-6216A7D0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503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F840-F978-4236-FE01-FA5B32C3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D5F5-5BA3-9EA9-33DA-E775756D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9A2AC-8322-781D-EBA0-2F9C1381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FDF25-CCB3-98F6-442D-07DA7BF0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25AB2-1440-9D76-20C3-859EAC1E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469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791E-5382-51EE-488C-82DC60F3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BBBA-7E6F-1AD2-904F-A1366281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043F7-F3D6-0081-6D93-46BFDC8E8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01F96-38B9-1CBB-22E4-BBE3404E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3E9BD-70EF-0B6E-E6F9-21BA045D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DCEA5-069A-9FDD-D0D1-C9F1947B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6658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F06C-9148-2251-B2CC-A883855E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6C31C-D0FA-0F60-34F7-B6BCBF480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7C69-EA70-20EB-0C52-A84B6CB35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9A871-3F08-77AA-52D5-A7920E407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5F4F5-4321-6544-A91B-23A5BB0EC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FE29F-CB56-47F9-D734-8A919A38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C8A3E-52BB-310C-541B-933E1113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F3225-EF95-432A-1389-E367D6EF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5477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5378-B39E-FF0B-DC33-5BD1E3EC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81A64-A50B-497E-AF43-0D21EA94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C7C09-386A-6989-07E0-D1266730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AAD6D-7F96-D3F2-8D4D-63CFB0D9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0737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24608-3689-A575-B084-A2935E5A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274BF-71A8-568D-1BDF-F1322E49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89FEF-F44F-F3C1-0F9B-2E4597EE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6282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00A8-12F6-98BA-1874-4E97A84F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D2D3-E170-E5F3-D72B-075D9A1F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5703C-78A3-939E-4A55-45C64876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C87B-D85E-4B8B-CE1A-3FEF9DF4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4B3D8-1F2A-AC15-54A0-769B8DD2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26561-5EA8-8A7F-2510-D1F852AA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6541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8EF3-59D0-41C8-E275-8CF30D15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AEB03-8C68-E722-8B0B-0D31F1C17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C3C7F-A055-8A84-B466-52412D2CF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0C5CF-7E6D-0911-0989-E89903A4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B8C81-9710-6653-94CB-238DC5CA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B7582-58E5-D131-500C-3EA30D78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513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41BC2-234F-C545-AA54-6B9CBF59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6BCD8-43FC-8FB5-A08D-96E5F4D56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5135-AD34-DA87-03A7-60342F9D4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3272-9047-1F44-8F35-499205CF7416}" type="datetimeFigureOut">
              <a:rPr lang="en-UA" smtClean="0"/>
              <a:t>07.03.2026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BACE1-6481-9994-4E33-03CB59A20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DFBCF-95BD-A89B-CC67-1961DB336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89AB-136F-FD4E-8A07-58FBCE34ACC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402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193378" TargetMode="External"/><Relationship Id="rId2" Type="http://schemas.openxmlformats.org/officeDocument/2006/relationships/hyperlink" Target="https://apps.who.int/iris/bitstream/10665/77432/1/WHO_RHR_12.36_eng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3F08-3C9C-C007-905F-1010D16A5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 у близьких взаєминах: форми, механізми та прояви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контроль, приниження і маніпуляції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сприймаються як любов, турбота або ревнощі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7DEDA-C9E0-F179-13AF-9F56AD417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3332"/>
            <a:ext cx="10189580" cy="1122744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Гречаник.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психології</a:t>
            </a:r>
          </a:p>
          <a:p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B86F0-9A2E-1544-D8E9-B248F00A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28" y="2839918"/>
            <a:ext cx="2997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D3A5-A07E-7F3F-9696-2ACAFB61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Чинники: Міфи романтичного кохання та виправдання насильства</a:t>
            </a:r>
            <a:br>
              <a:rPr lang="uk-UA" b="1" dirty="0"/>
            </a:br>
            <a:r>
              <a:rPr lang="uk-UA" dirty="0"/>
              <a:t>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6C79B-76A5-F313-CFAF-9C9A5439E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377387"/>
            <a:ext cx="11122306" cy="4799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Дослідження* показують, що віра у </a:t>
            </a:r>
            <a:r>
              <a:rPr lang="uk-UA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міфи романтичного кохання</a:t>
            </a: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пов’язана з більшою ймовірністю виправдання насильства у стосунках.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таких міфів належать </a:t>
            </a:r>
            <a:r>
              <a:rPr lang="uk-UA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що: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любов може подолати будь-які труднощі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ревнощі є проявом любові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щастя необхідно мати романтичні стосунки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любов пов’язана зі стражданням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існує «єдина справжня половинка»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також показують зв’язок цих переконань із:</a:t>
            </a:r>
          </a:p>
          <a:p>
            <a:pPr marL="0" indent="0">
              <a:buNone/>
            </a:pPr>
            <a:r>
              <a:rPr lang="uk-UA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кіберконтролем</a:t>
            </a:r>
            <a:r>
              <a:rPr lang="uk-UA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партнера</a:t>
            </a:r>
            <a:endParaRPr lang="uk-UA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виправданням насильства у близьких стосунках</a:t>
            </a:r>
            <a:endParaRPr lang="uk-UA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Rollero</a:t>
            </a: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Tartaglia (2018)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міфи про кохання і виправдання насильства</a:t>
            </a:r>
          </a:p>
          <a:p>
            <a:pPr marL="0" indent="0">
              <a:buNone/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Bonomi, M. </a:t>
            </a:r>
            <a:r>
              <a:rPr lang="en-US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Altenburger</a:t>
            </a: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Walton (2014)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романтичні міфи та насильство</a:t>
            </a:r>
          </a:p>
          <a:p>
            <a:pPr marL="0" indent="0">
              <a:buNone/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C. Levy (2009)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ревнощі та романтичні переконання</a:t>
            </a:r>
          </a:p>
          <a:p>
            <a:pPr marL="0" indent="0">
              <a:buNone/>
            </a:pPr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показують, що віра у романтичні міфи підвищує толерантність до насильницької поведінки у стосунках.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57FD6-C2B5-5151-8A61-379E7754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167" y="1948375"/>
            <a:ext cx="4381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1AEB-74FD-03F2-EF57-D7EF71F2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8" y="365125"/>
            <a:ext cx="11122572" cy="102224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чинники ризику насильства у близьких стосунках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D8144-2BBB-9C16-1A7D-71B374B4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208690"/>
            <a:ext cx="11122572" cy="4968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 Justice (NIJ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показують, що існують певні демографічні фактори, пов’язані з вищим ризиком насильства у партнерських стосунках.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Раннє батьківство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Жінки, які народили дитину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21 року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 рази вищий ризик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пережити насильство з боку партнера.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Чоловіки, які стали батьками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21 року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більш ніж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3 рази частіше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вчиняють насильство у стосунках.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психоактивними речовинами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осіб, що чинять насильство, мають проблеми 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алкоголем або наркотиками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2/3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чоловіків, які вчинили або намагалися вчинити вбивство партнера, під час інциденту перебували під впливом алкоголю або наркотиків.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nij.ojp.gov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/topics/articles/causes-and-consequences-intimate-partner-violence</a:t>
            </a:r>
            <a:endParaRPr lang="uk-UA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45876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BB2C-88B7-5390-CA15-CFE1AF79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та психологічні наслідки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(NIJ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58F7E-2414-105A-58C0-9BCEBBD4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1177159"/>
            <a:ext cx="10723179" cy="49998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чинники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нижчий дохід домогосподарства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вищі показники насильства у близьких стосунках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у стосунках може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зменшувати можливості працевлаштування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стабільність зайнятості.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жінок, які отримували соціальну допомогу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AFDC (Aid to Families with Dependent Children)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показало: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пов’язане 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нестабільною зайнятістю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 у збереженні роботи.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 здоров’я постраждалих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жінок, які повідомляють про серйозне насильство у стосунках: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відповідають критеріям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депресивного розладу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посттравматичний стресовий розлад (ПТСР)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страждають від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тривожних розладів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125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5A2B-D3AB-9B4C-4361-0F3DD5A5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Примусовий контроль (с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oercive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Evan Stark (2007)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DC12DA-AE20-6D12-D35C-60B3CF0B0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091" y="627995"/>
            <a:ext cx="7189076" cy="6011423"/>
          </a:xfrm>
        </p:spPr>
      </p:pic>
    </p:spTree>
    <p:extLst>
      <p:ext uri="{BB962C8B-B14F-4D97-AF65-F5344CB8AC3E}">
        <p14:creationId xmlns:p14="http://schemas.microsoft.com/office/powerpoint/2010/main" val="247961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6DA2-477A-3864-14F9-726B0646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365125"/>
            <a:ext cx="11834649" cy="73846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I³ Theory (I-cubed Theory)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пояснення насильства у близьких стосунках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4DEA-0698-4503-3E3A-5B3999885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103586"/>
            <a:ext cx="11070021" cy="50733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I³ Theory (I-cubed Theory)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 насильство як результат взаємодії трьох процесів: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Instigation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провокація)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тригер або конфліктна подія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ревнощі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зрада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або відторгнення партнера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Impellance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спонукальні чинники)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які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 агресивну реакцію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або наркотики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імпульсивність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слабка саморегуляція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 досвід насильства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маскулінність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Finkel, T. Eckhardt, C. Slotter (2012)</a:t>
            </a:r>
            <a:endParaRPr lang="uk-UA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6D760-D710-FE82-AA83-5BED8F2C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85" y="2513943"/>
            <a:ext cx="4025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9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4620-8010-56CF-C6AD-A7F6B49A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I³ Theory: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що стримують насильство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9871-316B-BB36-E293-B170A2D6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124607"/>
            <a:ext cx="11006959" cy="50523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стримувальні чинники)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які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 імовірність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належать: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емпатія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стресу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стабільність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санкції за агресію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провокація + слабкі спонукальні чинники + сильні стримувальні чинники = низький ризик насильства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I³ Theory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для пояснення насильства у різних типах стосунків: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 - жінка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 - чоловік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одностатеві стосунки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4FA6B-1F98-7AA4-E95C-81BEC53F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20" y="1690688"/>
            <a:ext cx="3644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7A30-D9EF-8C72-3C68-D3E33798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 насильства у близьких стосунках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Johnson)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C88B-2F6E-FA8B-5B13-8A1D407B2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114097"/>
            <a:ext cx="10985938" cy="50628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 дослідник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 (2008)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 типологію насильства у близьких стосунках. Центри контролю та профілактики захворювань США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поділяють домашнє насильство на типи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виділив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основні типи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terrorism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 насильство з метою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партнера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 resistance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на контроль і агресію партнера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couple violence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Конфліктне насильство, що виникає під час суперечок.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violent control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Ситуація, коли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 партнери використовують насильство і контроль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13829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9D27-CBFF-1473-F4B8-B24285CE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Terrorism (Coercive Controlling Violence)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093D-CD34-650B-2AB8-7BC644F1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" y="1019504"/>
            <a:ext cx="11196145" cy="51574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terrorism (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інтимний тероризм)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форма насильства у близьких стосунках, при якій один партнер систематично використовує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владу та примус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іншого партнера.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тип насильства описаний у типології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 (2001; 2008)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характеристики: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над партнером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 та погрози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ізоляція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контроль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або сексуальне насильство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є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тотальний контроль над життям партнера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у більшості випадків:</a:t>
            </a:r>
          </a:p>
          <a:p>
            <a:pPr marL="0" indent="0">
              <a:buNone/>
            </a:pP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кривдників інтимного тероризму — чоловіки</a:t>
            </a:r>
            <a:b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Johnson, 2001)</a:t>
            </a:r>
          </a:p>
          <a:p>
            <a:pPr marL="0" indent="0" algn="l">
              <a:buNone/>
            </a:pP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Garcia-Moreno, Claudia; et al. (2012).</a:t>
            </a:r>
            <a:r>
              <a:rPr lang="en-US" b="0" i="1" dirty="0">
                <a:effectLst/>
                <a:latin typeface="Arial" panose="020B0604020202020204" pitchFamily="34" charset="0"/>
              </a:rPr>
              <a:t> </a:t>
            </a:r>
            <a:r>
              <a:rPr lang="en-US" b="0" i="1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"Intimate Partner Violence"</a:t>
            </a:r>
            <a:r>
              <a:rPr lang="en-US" b="0" i="1" dirty="0"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(PDF). World Health Organization. Retrieved April 4, 2017.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Karakurt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Gunnur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Smith Douglas; Whiting Jason (2014). </a:t>
            </a:r>
            <a:r>
              <a:rPr lang="en-US" b="0" i="1" u="sng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"Impact of Intimate Partner Violence on Women's Mental Health"</a:t>
            </a:r>
            <a:r>
              <a:rPr lang="en-US" b="0" i="1" u="sng" dirty="0">
                <a:effectLst/>
                <a:latin typeface="Arial" panose="020B0604020202020204" pitchFamily="34" charset="0"/>
              </a:rPr>
              <a:t>.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Journal of Family Violence. </a:t>
            </a:r>
            <a:r>
              <a:rPr lang="en-U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(7): 693–702.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994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E6F4-8012-48EC-3774-1D69F83D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та особливості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Terrorism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69D39-7622-45C3-C873-D92FE0D7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240221"/>
            <a:ext cx="11017469" cy="493674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terrorism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тенденцію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посилюватися з часом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включає кілька форм насильства одночасно.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насильства можуть включати: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форм насильства використовується, тим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важчі довгострокові наслідки для постраждалих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наслідки: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хронічний біль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гінекологічні та гастроентерологічні проблеми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депресія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посттравматичний стресовий розлад (ПТСР)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 розлади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занижена самооцінка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психоактивними речовинами</a:t>
            </a:r>
          </a:p>
          <a:p>
            <a:r>
              <a:rPr lang="en-US" b="1" dirty="0"/>
              <a:t>M. P. Johnson (2001; 2008)</a:t>
            </a:r>
            <a:endParaRPr lang="en-US" dirty="0"/>
          </a:p>
          <a:p>
            <a:r>
              <a:rPr lang="en-US" b="1" dirty="0"/>
              <a:t>CDC – Centers for Disease Control and Prevention</a:t>
            </a:r>
            <a:endParaRPr lang="en-US" dirty="0"/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95777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574F-0B24-5643-E482-741A8FF7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Насильницький опір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 Resistance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P. Johnson (2001; 2008)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48E8A-F1FC-2ADC-8CC4-DFA9CD75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061545"/>
            <a:ext cx="11017469" cy="5115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Насильницький опір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 resistance (VR)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форма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постраждала людина застосовує насильство у відповідь 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 боку партнера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поняття описане у типології насильства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характеристики: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на систематичне насильство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 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агресії партнера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на меті контроль над партнером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96% осіб, що чинять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 resistance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Johnson, 2001)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57829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7112-BF2B-212D-D58C-5D04FF3B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7D3-BDEB-6AE6-7D2A-20B306BA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365125"/>
            <a:ext cx="10925537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 боку інтимного партнера (НП)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partner violence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домашнє насильство з боку нинішнього або колишнього чоловіка/дружини чи партнера в інтимних стосунках щодо іншого чоловіка/дружини чи партнера.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приймати різні форми, включаючи фізичне, економічне та сексуальне насильство.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 організація охорони здоров'я (ВООЗ) визначає НП як «будь-яку поведінку в інтимних стосунках, яка завдає фізичної, психологічної або сексуальної шкоди тим, хто у стосунках, включаючи акти фізичної агресії, сексуального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примусу,психологічного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насильства та контролюючої поведінки».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 іноді називають просто побиттям або жорстоким поводженням з боку чоловіка/дружини чи партнера.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0" i="1" dirty="0" err="1">
                <a:solidFill>
                  <a:srgbClr val="1B1B1B"/>
                </a:solidFill>
                <a:effectLst/>
                <a:latin typeface="Roboto Mono Web"/>
              </a:rPr>
              <a:t>Dokkedahl</a:t>
            </a:r>
            <a:r>
              <a:rPr lang="en-US" sz="1500" b="0" i="1" dirty="0">
                <a:solidFill>
                  <a:srgbClr val="1B1B1B"/>
                </a:solidFill>
                <a:effectLst/>
                <a:latin typeface="Roboto Mono Web"/>
              </a:rPr>
              <a:t> SB, Kirubakaran R, Bech-Hansen D, Kristensen TR, </a:t>
            </a:r>
            <a:r>
              <a:rPr lang="en-US" sz="1500" b="0" i="1" dirty="0" err="1">
                <a:solidFill>
                  <a:srgbClr val="1B1B1B"/>
                </a:solidFill>
                <a:effectLst/>
                <a:latin typeface="Roboto Mono Web"/>
              </a:rPr>
              <a:t>Elklit</a:t>
            </a:r>
            <a:r>
              <a:rPr lang="en-US" sz="1500" b="0" i="1" dirty="0">
                <a:solidFill>
                  <a:srgbClr val="1B1B1B"/>
                </a:solidFill>
                <a:effectLst/>
                <a:latin typeface="Roboto Mono Web"/>
              </a:rPr>
              <a:t> A. The psychological subtype of intimate partner violence and its effect on mental health: a systematic review with meta-analyses. Syst Rev. 2022 Aug 10;11(1):163. </a:t>
            </a:r>
            <a:r>
              <a:rPr lang="en-US" sz="1500" b="0" i="1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1500" b="0" i="1" dirty="0">
                <a:solidFill>
                  <a:srgbClr val="1B1B1B"/>
                </a:solidFill>
                <a:effectLst/>
                <a:latin typeface="Roboto Mono Web"/>
              </a:rPr>
              <a:t>: 10.1186/s13643-022-02025-z. PMID: 35948921; PMCID: PMC9364557</a:t>
            </a:r>
            <a:r>
              <a:rPr lang="en-US" b="0" i="0" dirty="0">
                <a:solidFill>
                  <a:srgbClr val="1B1B1B"/>
                </a:solidFill>
                <a:effectLst/>
                <a:latin typeface="Roboto Mono Web"/>
              </a:rPr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6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9B5A-F618-BDFB-E46F-F448128C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насильницького опору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 Resistance</a:t>
            </a:r>
            <a:br>
              <a:rPr lang="en-US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126E-39CB-5379-7F71-A8BBEFF2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408386"/>
            <a:ext cx="11122572" cy="47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Насильницький опір може виникати: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миттєва реакція на напад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захисний механізм після тривалого насильства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випадках постраждала людина може сприймати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як єдиний спосіб захистити себе або втекти з небезпечної ситуації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крайніх випадках це може призводити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фатальних наслідків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людина вважає, що єдиний спосіб врятуватися — це смертельна відповідь партнеру.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68295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3577-1EE5-9941-A7E7-5FFCF4D5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Ситуативне насильство в парі (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Couple Violence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P. Johnson (2001; 2008)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C330-D461-FBD1-493E-C248A0CC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956442"/>
            <a:ext cx="11154103" cy="5220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couple violence (SCV)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тип насильства, який виникає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конфлікту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пов’язаний із систематичним контролем партнера.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особливості: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сварки або конфлікту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на меті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або владу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проявлятися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обох сторін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що: серед студентів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44% випадків ініціюють жінки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56% — чоловіки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D517A-7BDF-3772-417F-50515537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608" y="2104258"/>
            <a:ext cx="4076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3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393F-BCBA-A43B-B8FF-78E1339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характеристики Ситуативного насильства в парі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Couple Violence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79D9-2C75-4889-49A9-1632F6928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1303283"/>
            <a:ext cx="11269717" cy="4873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couple violence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найпоширенішою формою насильства у стосунках, особливо серед молодих пар.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характеристики: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прояву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кидання предметів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штовхання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ляпаси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подряпини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смикання за волосся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епізодично під час конфліктів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Серйозність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 тяжка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ніж </a:t>
            </a:r>
            <a:r>
              <a:rPr lang="uk-UA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насильсто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інтимного партнера</a:t>
            </a:r>
          </a:p>
          <a:p>
            <a:pPr marL="0" indent="0">
              <a:buNone/>
            </a:pPr>
            <a:r>
              <a:rPr lang="uk-UA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призводить до серйозних травм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Взаємність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може здійснювати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партнер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оцінками досліджень, приблизно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пар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переживати такий тип конфліктного насильства.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4F056-CCC7-C539-A6EC-AD5AFCD6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22" y="1690688"/>
            <a:ext cx="26543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241E2-8DEC-965E-F9B1-98850DB4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19" y="2698723"/>
            <a:ext cx="3213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C1C0-B73C-4F0E-A5E4-A8E1038C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та невзаємне насильство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vs Non-Reciprocal Violence</a:t>
            </a:r>
            <a:br>
              <a:rPr lang="en-US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2CA1-923B-13C0-E4E5-1BCB8FE3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187669"/>
            <a:ext cx="11133083" cy="4989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класифікацією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 (CDC)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у близьких стосунках можна поділити на два основні типи: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violence (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насильство)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 партнери застосовують насильство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 може виникати з обох сторін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Non-reciprocal violence (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невзаємне насильство)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здійснює лише один партнер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 партнер виступає постраждалою стороною</a:t>
            </a:r>
          </a:p>
          <a:p>
            <a:pPr marL="0" indent="0">
              <a:buNone/>
            </a:pPr>
            <a:r>
              <a:rPr lang="en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 – Centers for Disease Control and Prevention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A71E8-3D92-9A24-A40D-24BCC023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76" y="1855295"/>
            <a:ext cx="3048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4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4D18-F3FB-A6B8-54B3-7248EF57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аспекти насильства у близьких стосунках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38CEE-4DB6-9574-0BF9-BE8573ED1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1271752"/>
            <a:ext cx="10996448" cy="4905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1970–1980-х роках дослідження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Straus (1979; 1990)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 (2001; 2008)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використовували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репрезентативні вибірки населення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показали, що жінки можуть виявляти фізичну агресію у стосунках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так само часто, як і чоловіки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результати значно відрізнялися від даних: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притулків для постраждалих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лікарень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поліцейської статистики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спричинило наукову дискусію, відому як: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Дебати про гендерну симетрію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Symmetry Debate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uk-UA" dirty="0"/>
            </a:b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237CE-347B-FAC8-85ED-5026697B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798" y="2468836"/>
            <a:ext cx="29845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BA07-82B3-2F9D-88A6-6E2CAD00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Дебати про гендерну симетрію насильства (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Symmetry Debate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EA71-12A4-DE53-5558-BD7706008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1229710"/>
            <a:ext cx="11217166" cy="494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науковій літературі сформувалися дві основні позиції.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гендерної асиметрії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asymmetry perspective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у близьких стосунках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 здійснюють чоловіки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 позицію підтримують дослідження: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 (2008)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гендерної симетрії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symmetry perspective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та жінки можуть здійснювати насильство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з однаковою частотою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 позицію підтримують дослідження: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Straus (1979; 1990)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Gelles (1987)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навіть дослідження гендерної симетрії показують, що: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частіше використовують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серйозне насильство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 у постраждалих зазвичай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083901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53A-ACA7-20FB-F2A7-F82CE1B1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відмінності у насильстві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1839-B37F-8612-9F3B-F545E671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1250731"/>
            <a:ext cx="11175124" cy="4926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насильства може відрізнятися залежно від статі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результати досліджень: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 частіше застосовують насильство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 або відповідь на агресію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частіше використовують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та домінування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Tactics Scale (CTS)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психометричний інструмент для вимірювання способів, якими партнери вирішують конфлікти у близьких стосунках, включаючи прояви насильства.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Tactics Scale (CTS)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критикована, оскільки вона не враховує: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враховує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насильства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розрізняє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 і контрольне насильство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вимірює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агресії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28828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F97-28F5-D802-E287-5DD9347C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 асиметрія насильства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Asymmetry)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5D44-3369-72DA-6687-CF0A2B58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1241"/>
            <a:ext cx="11049000" cy="491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і жінки можуть бути як постраждалими, так і кривдниками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більшість випадків насильства у близьких стосунках спрямована проти жінок.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Дослідження* показують, що: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 значно частіше зазнають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 та тяжких наслідків насильства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тяжкі форми домашнього насильства частіше здійснюються чоловіками</a:t>
            </a:r>
          </a:p>
          <a:p>
            <a:pPr marL="0" indent="0">
              <a:buNone/>
            </a:pPr>
            <a:br>
              <a:rPr lang="uk-UA" dirty="0"/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Archer (2000)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P. Johnson (2008)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Dobash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Dobash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(2004)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60B9-18D7-6BB7-6493-5748DDCC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78" y="4116990"/>
            <a:ext cx="232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28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F5D4-5BA0-EDEE-CECB-0CA50AF4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насильства у чоловіків і жінок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0776-5D79-7881-D653-84CA3C7CA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1187669"/>
            <a:ext cx="11154103" cy="49892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 огляди* показують різницю у мотивації насильства.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 частіше застосовують насильство: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відповідь на насильство партнера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частіше застосовують насильство: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контролю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 у стосунках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Archer K. (2000)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Violence and Victims review (2008)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Trauma, Violence &amp; Abuse (2010)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4EE94-2D03-31C5-AAF2-5B545B7A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36" y="2513232"/>
            <a:ext cx="3588626" cy="21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7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877F-1F0E-B5AD-9E7D-A64434A6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54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гендерної симетрії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Symmetry)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ED7B-9BAA-8CC0-D086-4CD7E917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7" y="987972"/>
            <a:ext cx="11164614" cy="51889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symmetry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стверджує, що чоловіки і жінки можуть здійснювати насильство у близьких стосунках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з однаковою частотою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емпіричні дані були отримані у: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National Family Violence Survey (1975)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Дослідники: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A. Straus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J. Gelles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дослідження (2146 сімей):</a:t>
            </a: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11.6% чоловіків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повідомили про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 боку інтимного партнера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повідомили про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 боку інтимного партнера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Тяжке насильство:</a:t>
            </a: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4.6% чоловіків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3.8% жінок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Straus M. A., Gelles R. J. (1975)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08FC4-58F6-735F-8350-DFA25CA9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892" y="4308474"/>
            <a:ext cx="3467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1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34CE-D004-4B29-7548-46512B92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B841-9615-71D3-6088-E39754C78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273269"/>
            <a:ext cx="11101552" cy="590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 боку інтимного партнера відбувається між двома людьми, які перебувають у близьких або колишніх стосунках. Воно може траплятися між гетеросексуальними або гомосексуальними парами, а жертвами можуть бути чоловіки або жінки. Пари можуть зустрічатися, проживати разом або бути одруженими, а насильство може відбуватися вдома або поза ним.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Howe, Tasha R. (2012). "Families in crisis: violence, abuse, and neglect: intimate partner violence: marital rape". In Howe, Tasha R. (ed.). </a:t>
            </a:r>
            <a:r>
              <a:rPr lang="en-US" sz="16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Marriages and families in the 21st century a bioecological approach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Chichester, West Sussex Malden, Massachusetts: John Wiley &amp; Sons.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E59A4-EDB4-10DB-CA82-062A68FE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74" y="2808014"/>
            <a:ext cx="38735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2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A2E2-9E6C-504A-1244-FCE2CFBD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59510" cy="580806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побитого чоловіка та двостороннє насильство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76FD2-6D91-4C15-804F-1387D68F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840828"/>
            <a:ext cx="11059510" cy="49367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Suzanne K. Steinmetz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ввела суперечливий термін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«синдром побитого чоловіка»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Battered Husband Syndrome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1977 році.  З моменту публікації висновків Штрауса та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Геллеса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інші дослідники домашнього насильства сперечаються про те, чи дійсно існує гендерна симетрія.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: Соціолог Майкл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пише: «У домашньому насильстві немає «гендерної симетрії»; існують важливі відмінності між типовими моделями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чоловіків і жінок; і домашнє насильство становить лише невелику частину насильства, якому піддаються чоловіки».</a:t>
            </a: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Двостороннє насильство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дослідження показують, що насильство у стосунках може бути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взаємним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violence)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Одне з досліджень* показало, що: </a:t>
            </a:r>
            <a:r>
              <a:rPr lang="en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 насильства включають</a:t>
            </a: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взаємні агресивні дії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b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Straus M. A.</a:t>
            </a:r>
          </a:p>
          <a:p>
            <a:pPr marL="0" indent="0">
              <a:buNone/>
            </a:pP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60026-6EF8-FAF5-CE8A-0567ED71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0" y="4308474"/>
            <a:ext cx="21717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A168-5961-8C7C-D442-70F67951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FD66-2B65-E73A-4C1C-9E4725D7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1282262"/>
            <a:ext cx="11154103" cy="489470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 літератури* показує, що підтримка теорії гендерної симетрії залежить від того,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саме визначається насильство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не враховувати: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показники насильства можуть виглядати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однаковими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/>
              <a:t>*</a:t>
            </a:r>
            <a:r>
              <a:rPr lang="en-UA" dirty="0"/>
              <a:t> </a:t>
            </a:r>
            <a:r>
              <a:rPr lang="en-US" dirty="0"/>
              <a:t>Chan K. L. (2011)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DE47F-EE4F-B404-41AC-4F88610AB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99" y="2124630"/>
            <a:ext cx="3028293" cy="20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4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99BF-241D-AB01-0AF2-81DAC45A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типи насильства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F81-E32C-9469-B853-435C855D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072055"/>
            <a:ext cx="11143593" cy="5104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 огляд* показав, що: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 серйозні форми насильства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couple violence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здійснюватися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обома партнерами приблизно однаково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більш тяжке насильство: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Terrorism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 частіше здійснюється чоловіками.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 і насильство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насильство з боку жінок часто є: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самозахистом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Насильницьким опором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 на попереднє насильство партнера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 M. P. (2008)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7754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5792-24E6-48B2-C99B-2E323A85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70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 Killing (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 честі)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27EF-0FFC-713D-52DB-DA7FFE80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1156138"/>
            <a:ext cx="11154103" cy="50208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 killing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 честі) — це навмисне вбивство, яке здійснюється членами сім’ї з метою відновлення або збереження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«честі» родини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яку, на думку родичів, було втрачено через поведінку постраждалої особи.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більшості випадків це форма: </a:t>
            </a:r>
            <a:r>
              <a:rPr lang="uk-UA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феміциду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вбивства жінок) </a:t>
            </a:r>
          </a:p>
          <a:p>
            <a:pPr marL="0" indent="0">
              <a:buNone/>
            </a:pP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механізми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 killing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багатьох традиційних суспільствах існують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моральні стандарти для чоловіків і жінок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щодо: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сексуальної поведінки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шлюбу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соціальних ролей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цих норм може сприйматися як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ганьба для сім’ї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таких спільнотах: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сім’ї можуть зазнавати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 осуду та виключення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 розглядається як спосіб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соціального статусу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 A. (2014)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P. (2005)</a:t>
            </a:r>
            <a:endParaRPr lang="uk-UA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/>
              <a:t>UN Women</a:t>
            </a:r>
            <a:br>
              <a:rPr lang="en-US" sz="2400" dirty="0"/>
            </a:br>
            <a:r>
              <a:rPr lang="en-UA" sz="2400" dirty="0"/>
              <a:t> </a:t>
            </a:r>
            <a:r>
              <a:rPr lang="en-US" sz="2400" dirty="0"/>
              <a:t>WHO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ABB59-F73E-CB1F-58C3-ADAC5F2B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544" y="3270688"/>
            <a:ext cx="4051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5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0B46-37B7-CD4E-997C-68B956AE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 killing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7448A-0337-A7B8-53D2-4DEB87E1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1166648"/>
            <a:ext cx="11217166" cy="5010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можуть бути різні дії, які вважаються порушенням соціальних норм: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від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примусового шлюбу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розлучитися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дошлюбні або позашлюбні стосунки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з людьми іншої касти чи групи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 орієнтація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зґвалтування або сексуальне насильство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 killings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 killings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зустрічаються у регіонах: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Близький Схід, Північна Африка, Південна Азія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вони також фіксуються: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Кавказькому регіоні, Латинській Америці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 Африці,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діаспорах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цих культур у західних країнах.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P. (2005)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 A.,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(2014)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E110A-6427-94C8-602F-7905C578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466" y="234731"/>
            <a:ext cx="32639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F5CBC8-2D57-867C-777B-FCD32CA7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436" y="2041525"/>
            <a:ext cx="3416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7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575E-8587-ABC5-BE15-F9D7C271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 стосунки: визначення</a:t>
            </a:r>
            <a:br>
              <a:rPr lang="uk-UA" sz="2800" b="1" dirty="0"/>
            </a:b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2DAB-F64B-FE7E-4AE8-45358182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" y="1435261"/>
            <a:ext cx="11029709" cy="47417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Lillian Glass (1995)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 з перших авторок, що системно описала поняття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relationships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поп-психологія!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 стосунки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взаємодія між людьми, у якій один або обидва партнери постійно демонструють поведінку, що підриває емоційне благополуччя іншого, викликає психологічне виснаження, почуття провини, тривоги або зниження самооцінки.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концепції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relationships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 психологія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завжди чіткі критерії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спрощення складних стосунків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Glass, L. (1995).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People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Simon &amp; Schuster.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2E11E-9735-E9C1-97A0-5F7A45D5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84" y="3708400"/>
            <a:ext cx="4356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45CB-E2D2-6F25-0050-F1E89636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проявів токсичних стосунків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6B16-AF95-9097-3653-EEA8E3DF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818290"/>
            <a:ext cx="11070021" cy="43586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Емоційні симптоми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symptoms)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рівень токсичності проявляється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 реакціях після взаємодії з людиною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ознаки: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 оніміння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пригніченості після спілкування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самооцінки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знецінення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провини або сорому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 виснаження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відчуття, що людина вас не любить або не приймає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смуток або депресивні переживання після контакту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L. (1995)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1DCB4-7274-690A-6471-E8CEEE41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817" y="2747142"/>
            <a:ext cx="3937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C0E6-7A01-3BAA-84D6-E78F88C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-оцінювальні симптоми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26D4-D2F8-0383-351E-D452C7B8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303283"/>
            <a:ext cx="11017469" cy="487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рівень пов’язаний із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внутрішніми оцінками себе та стосунків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відчуття критики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переконання, що «ви робите все неправильно»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зради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відчуття власної компетентності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безнадії у взаємодії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переконання, що ситуація не зміниться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9DC0A-B569-87D1-1568-FC66C8C4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569" y="2132943"/>
            <a:ext cx="3683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4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4DEA-E7C8-169C-651D-1E00E2F4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Поведінкові симптоми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symptoms)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4B9A-9C58-F56B-435C-98B198BE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240221"/>
            <a:ext cx="11133083" cy="4936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 стосунки починають впливати 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 людини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з’являтися: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 уникати цієї людини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способів уникнення контакту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 реакції у відповідь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 вживання алкоголю або їжі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 поведінкові реакції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 підлеглість або, навпаки, агресивність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0C17F-DD53-B53E-38F0-13A9D5CE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89" y="1943292"/>
            <a:ext cx="42672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3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C6FD-8AD0-3D71-593B-06A6022D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Фізіологічні симптоми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symptoms)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6D58-EA5E-436D-CCCE-06B6171A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208690"/>
            <a:ext cx="10943897" cy="49682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Токсична взаємодія часто проявляється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соматичними реакціями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симптоми: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біль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нудота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 у шиї та спині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прискорене серцебиття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нестачі повітря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пітливість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панічні симптоми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пов’язано 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активацією стресової реакції організму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A6AC4-D4CA-8EBA-6F4D-BA875E9D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022" y="2311400"/>
            <a:ext cx="24511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9CD5-5813-DCD0-B495-A4382315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7E934-908E-B278-E6BA-8A55996E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2759"/>
            <a:ext cx="11049000" cy="591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Дослідження* 1990-х років показали, що як чоловіки, так і жінки можуть бути кривдниками або постраждалими від домашнього насильства. Жінки частіше вдаються до насильства у відповідь або для самооборони та схильні до менш тяжких форм насильства, ніж чоловіки, тоді як чоловіки частіше вчиняють довгострокові цикли насильства, ніж жінки.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1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uk-UA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uk-UA" sz="11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uk-UA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uk-UA" sz="11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uk-UA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Gelles 1980, 1989; McNeely and Mann 1990; Shupe, Stacey, and Hazelwood 1987; Straus 1973; Straus, Gelles, and Steinmetz 1980; Steinmetz 1977/1978</a:t>
            </a:r>
            <a:r>
              <a:rPr lang="en-US" sz="15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4F2A6-F90B-8664-C4C6-F796CD7E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205" y="2878959"/>
            <a:ext cx="3441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49B1-432C-3199-78C5-B7ED44B7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Комунікативні симптоми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symptoms)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46E0-5699-8BCD-8148-7A800771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208690"/>
            <a:ext cx="11017469" cy="496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помітні прояви токсичних стосунків з’являються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прояви: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відчуття, що потрібно «ходити навшпиньки»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сказати щось неправильно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сарказм або принизливі жарти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знецінення висловлювань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агресивний тон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 критика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 блоки (люди ніби говорять «різними мовами»)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E0D6B-4258-08DB-B39E-42EEFFC5C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574" y="2097033"/>
            <a:ext cx="2959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6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F6D2-F239-E9F4-B76F-92AE6CA3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 прапорці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warning signs)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05E6-8078-106D-4923-BF9AC338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1240221"/>
            <a:ext cx="11091041" cy="4936742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 ознаки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аб'юзивних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стосунків: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швидка емоційна близькість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ревнощі як норма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ізоляція від друзів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часу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газлайтинг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B15C7-3DA8-ADF8-45FF-D8AC0BAC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339" y="1813253"/>
            <a:ext cx="5707281" cy="32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F28-E7D1-2BB1-0BD1-AA3EBE7A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62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2147-3EC2-935D-05DB-1F1CFC509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515007"/>
            <a:ext cx="11217166" cy="56619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Міні-дослідження та самоаналіз: ревнощі, контроль і комунікація у стосунках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соціальні уявлення про ревнощі та контроль у стосунках і проаналізувати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комунікаційні реакції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подібних ситуаціях.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роботи: презентація (6–8 слайдів)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Проведіть міні-опитування :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питання щонайменше 5 людям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використовувати: переписку в месенджерах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 / Telegram / Viber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опитування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особисту розмову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Чи є ревнощі ознакою любові?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може партнер контролювати вас, якщо він/вона вас любить?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Зробіть скріншоти відповідей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презентації мають бути: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скріншоти переписок або опитування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 20 людей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Обов’язково(!):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приховати імена або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аватарки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розкривати особисті дані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Проаналізуйте відповіді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презентації поясніть: які відповіді зустрічалися найчастіше, чи є відмінності між людьми різного віку, які аргументи люди використовують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Проаналізуйте результати через концепти лекції: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міфи романтичного кохання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амбівалентний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Glick &amp; Fiske)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 контролю у стосунках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Проаналізуйте власну комунікацію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 слайд: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Опишіть коротко ситуацію зі свого досвіду, де виникала тема: ревнощів, контролю, обмеження свободи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Поясніть: як ви реагували, які емоції виникали, чи була у комунікації напруга або маніпуляція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презентації мають бути: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скріншоти відповідей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короткий психологічний аналіз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власні спостереження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без реальних прикладів відповідей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зараховуються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59512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41CA-0113-D75F-9099-725F0CA7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A81-214B-5B9F-84E5-5C0C41AD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4" y="283779"/>
            <a:ext cx="10933386" cy="589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 від насильства з боку інтимного партнера є серйозними. Насильство з боку інтимного партнера пов'язане зі збільшенням рівня зловживання психоактивними речовинами серед постраждалих, включаючи вживання тютюну. Ті, хто є постраждалими насильства з боку інтимного партнера, також частіше страждають від депресії, посттравматичного стресового розладу, тривоги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Miller, Elizabeth; McCaw, Brigid (February 28, 2019). "Intimate Partner Violence". </a:t>
            </a:r>
            <a:r>
              <a:rPr lang="en-US" sz="16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England Journal of Medicine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(9): 850–857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7437D-DA0E-AB05-C7F4-BD9CA906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31" y="3026323"/>
            <a:ext cx="3733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1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06B5-3D0F-87A4-AA79-B0890F11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3D2B-9FD1-B223-7343-447081922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199697"/>
            <a:ext cx="10859814" cy="5977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Жінки, які зазнають насильства з боку інтимного партнера, мають вищий ризик небажаної вагітності та інфекцій, що передаються статевим шляхом, включаючи ВІЛ. Вважається, що це пов'язано з примусовим або вимушеним сексом та репродуктивним примусом (тобто видаленням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презерватива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сексу або блокуванням доступу жінки до контрацепції).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Діти, чиї батьки зазнають насильства з боку інтимного партнера, частіше самі стають постраждалими від насильства з боку інтимного партнера або стають винуватцями насильства пізніше в житті.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Miller, Elizabeth; McCaw, Brigid (February 28, 2019). "Intimate Partner Violence". </a:t>
            </a:r>
            <a:r>
              <a:rPr lang="en-US" sz="16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England Journal of Medicine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(9): 850–857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21510-B4CA-F2B3-A4D2-816B199B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538" y="3704897"/>
            <a:ext cx="2184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2927-C61D-ED1B-1301-F848582A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7C99-D222-BDDD-F093-DA8F1BF3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Травми, які часто спостерігаються у постраждалих від насильства з боку інтимного партнера, включають забої, рвані рани, переломи (особливо голови, шиї та обличчя), задушення (сильний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предиктор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майбутніх серйозних травм або смерті), струси мозку та черепно-мозкові травми.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69D1C-DDEB-5255-AFD1-701F6745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97" y="3992563"/>
            <a:ext cx="35814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254BE-1CE1-1867-1578-4C689BAD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381" y="3992563"/>
            <a:ext cx="3489434" cy="2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785E-5E5B-181C-6535-F400009A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насильства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Lenore Walker (1979)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C8E4-43DA-C27C-F6CE-EE825A4E9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/>
              <a:t>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Наростання напруги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критика, контроль, агресивні коментарі</a:t>
            </a:r>
          </a:p>
          <a:p>
            <a:pPr marL="0" indent="0">
              <a:buNone/>
            </a:pPr>
            <a:r>
              <a:rPr lang="uk-UA" dirty="0"/>
              <a:t>           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циклу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dirty="0"/>
              <a:t>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Інцидент насильства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«медового місяця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вибачення, подарунки, обіцянки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E467F9-4B84-8AA7-5B3E-11DD057A3953}"/>
              </a:ext>
            </a:extLst>
          </p:cNvPr>
          <p:cNvCxnSpPr/>
          <p:nvPr/>
        </p:nvCxnSpPr>
        <p:spPr>
          <a:xfrm>
            <a:off x="8261132" y="2732690"/>
            <a:ext cx="840827" cy="111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19D86C-5C2D-065D-1547-0C047A236FB7}"/>
              </a:ext>
            </a:extLst>
          </p:cNvPr>
          <p:cNvCxnSpPr/>
          <p:nvPr/>
        </p:nvCxnSpPr>
        <p:spPr>
          <a:xfrm flipH="1">
            <a:off x="8187559" y="4445876"/>
            <a:ext cx="1313793" cy="515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B34E8C-4881-0A44-4886-D23CD4557B4F}"/>
              </a:ext>
            </a:extLst>
          </p:cNvPr>
          <p:cNvCxnSpPr/>
          <p:nvPr/>
        </p:nvCxnSpPr>
        <p:spPr>
          <a:xfrm flipH="1" flipV="1">
            <a:off x="2806262" y="4078014"/>
            <a:ext cx="767255" cy="114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292F07-AFD7-2576-C63F-A5281A9C371D}"/>
              </a:ext>
            </a:extLst>
          </p:cNvPr>
          <p:cNvCxnSpPr/>
          <p:nvPr/>
        </p:nvCxnSpPr>
        <p:spPr>
          <a:xfrm flipV="1">
            <a:off x="2438400" y="2617076"/>
            <a:ext cx="1124607" cy="67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5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5F67-EDBC-BDCE-3FED-029891F9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Чинники: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истські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та виправдання насильства</a:t>
            </a:r>
            <a:br>
              <a:rPr lang="uk-UA" sz="2800" b="1" dirty="0"/>
            </a:b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DA7-2F6E-6998-ECE3-FA8FF91FB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1273215"/>
            <a:ext cx="11087582" cy="49037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Амбівалентний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підвищує прийняття міфів, що виправдовують насильство у близьких стосунках.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амбівалентного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описує два типи установок: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-ворожий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hostile sexism)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доброзичливий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benevolent sexism)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люди з більш традиційними гендерними установками частіше: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виправдовують насильство у партнерських стосунках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звинувачують жертву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 серйозність насильства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Glick, S. T. Fiske (1996)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амбівалентного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Rollero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Tartaglia (2018)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прийняттям міфів про насильство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показали, що: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ворожість до жінок та доброзичливість до чоловіків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сприяють легітимації насильства у стосунках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82555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3768</Words>
  <Application>Microsoft Macintosh PowerPoint</Application>
  <PresentationFormat>Widescreen</PresentationFormat>
  <Paragraphs>422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Roboto Mono Web</vt:lpstr>
      <vt:lpstr>Times New Roman</vt:lpstr>
      <vt:lpstr>Office Theme</vt:lpstr>
      <vt:lpstr>Психологічне насильство у близьких взаєминах: форми, механізми та прояви Чому контроль, приниження і маніпуляції часто сприймаються як любов, турбота або ревнощі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Цикл насильства Lenore Walker (1979)</vt:lpstr>
      <vt:lpstr>Чинники: Секcистські установки та виправдання насильства </vt:lpstr>
      <vt:lpstr>Чинники: Міфи романтичного кохання та виправдання насильства  </vt:lpstr>
      <vt:lpstr>Демографічні чинники ризику насильства у близьких стосунках</vt:lpstr>
      <vt:lpstr>Соціально-економічні та психологічні наслідки (NIJ, 2007)  </vt:lpstr>
      <vt:lpstr>Примусовий контроль (сoercive control) Evan Stark (2007) </vt:lpstr>
      <vt:lpstr>I³ Theory (I-cubed Theory) пояснення насильства у близьких стосунках</vt:lpstr>
      <vt:lpstr>I³ Theory: чинники, що стримують насильство </vt:lpstr>
      <vt:lpstr>Типологія насильства у близьких стосунках (M. Johnson) </vt:lpstr>
      <vt:lpstr>Intimate Terrorism (Coercive Controlling Violence) </vt:lpstr>
      <vt:lpstr>Наслідки та особливості Intimate Terrorism </vt:lpstr>
      <vt:lpstr>Насильницький опір (Violent Resistance) M. P. Johnson (2001; 2008). </vt:lpstr>
      <vt:lpstr>Особливості насильницького опору Violent Resistance </vt:lpstr>
      <vt:lpstr>Ситуативне насильство в парі (Situational Couple Violence) M. P. Johnson (2001; 2008).  </vt:lpstr>
      <vt:lpstr>Основні характеристики Ситуативного насильства в парі (Situational Couple Violence) </vt:lpstr>
      <vt:lpstr>Взаємне та невзаємне насильство Reciprocal vs Non-Reciprocal Violence </vt:lpstr>
      <vt:lpstr>Гендерні аспекти насильства у близьких стосунках </vt:lpstr>
      <vt:lpstr>Дебати про гендерну симетрію насильства (Gender Symmetry Debate) </vt:lpstr>
      <vt:lpstr>Гендерні відмінності у насильстві </vt:lpstr>
      <vt:lpstr>Гендерна асиметрія насильства (Gender Asymmetry) </vt:lpstr>
      <vt:lpstr>Мотиви насильства у чоловіків і жінок </vt:lpstr>
      <vt:lpstr>Теорія гендерної симетрії (Gender Symmetry) </vt:lpstr>
      <vt:lpstr>Синдром побитого чоловіка та двостороннє насильство</vt:lpstr>
      <vt:lpstr>Контекст насильства</vt:lpstr>
      <vt:lpstr>Різні типи насильства </vt:lpstr>
      <vt:lpstr>Honor Killing (вбивство честі) </vt:lpstr>
      <vt:lpstr>Причини honor killing </vt:lpstr>
      <vt:lpstr>Токсичні стосунки: визначення </vt:lpstr>
      <vt:lpstr>Рівні проявів токсичних стосунків </vt:lpstr>
      <vt:lpstr>2. Когнітивно-оцінювальні симптоми </vt:lpstr>
      <vt:lpstr>3. Поведінкові симптоми (Behavioral symptoms) </vt:lpstr>
      <vt:lpstr>4. Фізіологічні симптоми (Physical symptoms) </vt:lpstr>
      <vt:lpstr>5. Комунікативні симптоми (Communication symptoms) </vt:lpstr>
      <vt:lpstr>Червоні прапорці (early warning signs) </vt:lpstr>
      <vt:lpstr>Домашнє завдання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9</cp:revision>
  <dcterms:created xsi:type="dcterms:W3CDTF">2026-03-07T12:17:14Z</dcterms:created>
  <dcterms:modified xsi:type="dcterms:W3CDTF">2026-03-08T12:03:06Z</dcterms:modified>
</cp:coreProperties>
</file>