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3" r:id="rId28"/>
    <p:sldId id="282" r:id="rId29"/>
    <p:sldId id="286" r:id="rId30"/>
    <p:sldId id="274" r:id="rId3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 snapToGrid="0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A30B-3AC5-AADC-3089-8BA1A3BA9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810AC-121D-6D17-F07B-63D076F7B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BE43-2337-9042-BA62-802AC39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16A3-40A7-8833-B479-8627B6CF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CCEC7-0D93-1834-20B3-2B27C4DD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7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B9F0-995A-8477-0C05-FE000D3E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FC1AB-4D5E-E2FF-4D6F-03A166633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C9AA1-F926-3126-7D27-56467E2F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7BBE-DB0E-D1B5-5EC6-FC32D7F0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87BE-B4F2-9A7C-5F6B-52730AD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299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2C84D-ACD9-620B-A0C5-E65D31AC2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C8245-913C-607F-7E21-BCA9142C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3894-4BB7-919F-DE23-E9F0F10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20D58-6A7F-1B7E-17AE-478C24C9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9070-9BF4-FC27-D717-C3FC8902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2233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9671-9C94-C831-4948-DF22268C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BDAB-6727-9500-3EDF-CBBE69E5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3166-6DD9-4BFF-6C64-595D725F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C557-C54A-76F5-10C6-6C0DAFCB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4062-0117-46EE-1A8D-EB600B7E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705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2127-B3A8-5A09-25FF-D3A35A16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7665-2436-325C-F375-CD843A3B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5491-7B13-4311-3F6D-EF5FD1A9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BA3D8-9DE5-208D-3A74-560AD109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8018-7594-DEF5-E1D1-17EBAC8D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7964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E0B2-4587-BCD1-BDD3-9A25982A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DC94-6D1C-9D71-CA8A-38B3A20CF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5B615-F85B-B0ED-4752-0600D2B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4D33-E517-3122-7369-956DF4FA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11D77-C80F-1323-BA76-14C71691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35239-2F71-4922-0909-2CDB0693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03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07A3-E179-7263-5FD8-926085A0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9C2C8-0123-C894-0252-CE18AF5A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4D41-6074-5ECC-E928-25B286E47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8B327-F60D-D94D-E862-DAEBDB827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4F904-4287-3EA8-9ECD-FF71FC5F3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4B14F-A1FF-E874-3E3B-072E9C38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601D5-6140-37AC-7DB4-A6719F82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494CD-C5C6-08EC-4024-BD40F8A2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7032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1B38-0CE8-9156-C86E-7671DC8F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A7692-F0B4-8DC9-BA61-0709546D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B4382-EB6B-2BE8-F10C-7A772E7E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FE525-B4DF-D20A-EE3B-A0DFB86A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8208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AD112-6B30-9858-4957-1A60A40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BB876-F861-0ED7-B330-92619DA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9CB90-A9C2-4848-85B2-1D2E00E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576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D527-D05B-71AD-688C-968F682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A212-CD3D-E2B6-3341-E15D84EA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8CED4-3465-C888-6EF6-3FEAE07FF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C8D0F-F636-FA1C-6300-CD15FD30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684B7-BA2E-983E-7335-8DE0860A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635C0-9A0A-5E0B-4BAD-7723DF9E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924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4062-DC84-118F-F7A2-B9F8BCA4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9C8D9-78A3-C206-14A9-6F4D09490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FFE0-832B-A747-C934-7DF77D898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4D2E8-2617-0F20-ECF2-5C626B74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5B254-2CDB-4290-1CDE-17A4AF56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8B24F-04BF-E1D0-1CF2-9205EBB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6142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D4F06-0885-F92F-1A14-FF7A682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80645-D7A1-87E3-56B3-D0237A72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652F-8D6B-B8BB-15C9-5BCE0465B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4FFE-5B71-8146-884C-E6F79D9DB03B}" type="datetimeFigureOut">
              <a:rPr lang="en-UA" smtClean="0"/>
              <a:t>08.03.2026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3EE57-DDCA-86F0-1DE0-2398A5E54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B084-F9FE-37D0-91BC-603C87F09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D1F5-0621-EA4D-B039-2D53D9430C2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99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B221-8530-8F71-5C59-97E9DE879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1470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свідка у ситуаціях насильства</a:t>
            </a:r>
            <a:endParaRPr lang="en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21F20-70D2-3C12-6729-55E6604BB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03494"/>
            <a:ext cx="9471949" cy="454306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психології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F45C-346F-649B-CC0E-50EF99E7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59" y="2489200"/>
            <a:ext cx="2967942" cy="20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6AE7-EEBF-CB05-75C0-17E9CBB0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свідки не втручаються у домашнє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D31C-E767-B6F2-C593-586586DC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1111170"/>
            <a:ext cx="11099157" cy="5065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показують, що навіть коли люди знають про насильство, вони часто не втручаються.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бар’єри: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Переконання, що конфлікти у сім’ї — «особиста справа»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Страх конфлікту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бояться: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 з боку кривдника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 соціальних відносин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Невпевненість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часто не знають: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реагувати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допомогти безпечно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 (2013)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Powell, A. (2015)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148CC-F09C-D5D6-03E3-B13CC5E6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65" y="1344533"/>
            <a:ext cx="38227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E2B21-5EEF-B962-591C-208593F5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211" y="3762296"/>
            <a:ext cx="2565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8B02-9D5A-6CC8-F698-F2FF4D42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як свідки насильства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5D15-816C-BAAC-1A78-F8F25EF6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064871"/>
            <a:ext cx="11076008" cy="5112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є однією з найбільш уразливих груп свідків.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психологічній літературі це називається: зіткнення з домашнім насильством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domestic violence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показують, що діти, які спостерігають насильство в сім’ї, мають підвищений ризик: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 розладів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 проблем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агресивної поведінки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 у майбутніх стосунках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Holt, Buckley &amp; Whelan (2008)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Kitzmann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(2003)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2F291-A197-632A-FFF3-5C3B2F33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749" y="2867025"/>
            <a:ext cx="334010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D2A1DA-9E7E-77D2-331E-73DFFBEB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849" y="2803525"/>
            <a:ext cx="3441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B986-486C-5491-A055-34A0BC12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 і роль свідків </a:t>
            </a:r>
            <a:r>
              <a:rPr lang="en-US" sz="1100" dirty="0"/>
              <a:t>(Social Norms Theory)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259F-DC66-11B6-1BA0-49BC3A1C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041722"/>
            <a:ext cx="11145456" cy="5135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формують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 щодо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люди: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виправдовують агресію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можуть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легітимізувати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 активна позиція свідків: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 соціальну толерантність до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постраждалих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 поведінку кривдників</a:t>
            </a:r>
          </a:p>
          <a:p>
            <a:pPr marL="0" indent="0"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Berkowitz, A. D. (2009).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ability: A complete guide to bystander intervention.</a:t>
            </a:r>
            <a:b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(2014).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Improving college campus-based prevention of violence.</a:t>
            </a:r>
            <a:endParaRPr lang="en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AB37-5670-830A-3A6B-7366817A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259" y="1939885"/>
            <a:ext cx="34925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5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12A1-DAD2-84AB-AAAA-EDB9B568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свідок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Bystander)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B2E9-494F-9266-C98F-4C78A726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099595"/>
            <a:ext cx="11018134" cy="507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програмах профілактики насильства ключовою є концепція: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bystander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свідок — це людина, яка: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 ризик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залишається пасивною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втручається безпечним способом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постраждалу людину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 (2014)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Katz (2011)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22E42-29F6-2BBA-51EE-DE9BD707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57" y="1867141"/>
            <a:ext cx="3782993" cy="26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F484-E5DA-3FFA-2BEA-A0722279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профілактики насильства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Intervention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8C9F-1DFA-5D37-6DD3-0B5EF02B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145894"/>
            <a:ext cx="11133881" cy="503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intervention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стратегія профілактики насильства, яка спрямована на: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 соціальних норм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відповідальності свідків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навичок безпечного втручання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підхід активно використовується у програмах: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 сексуального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 кампаніях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 громадської безпеки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Moynihan &amp; Plante (2007)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Coker et al. (2011)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5E1ED-46FA-E278-1093-00B2BAD2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36" y="2305050"/>
            <a:ext cx="302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BC69-91B8-C404-6EF4-4A07AECC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 свідка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AC4D-07C5-B8E5-2AFD-50BBF7A4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111170"/>
            <a:ext cx="11122306" cy="506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сучасних стратегій втручання є модель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пропонує різні способи допомоги.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пряме втручання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Distract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відволікання уваги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Delegate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інших людей або служб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постраждалого після ситуації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події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Be (2020)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 (2014)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46F13-8FEF-2F67-58EA-69A870CE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662" y="1817003"/>
            <a:ext cx="3303929" cy="2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B9B0-757F-54D4-FC80-11DF4510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299" cy="1325563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відсторонення свідків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 Disengagement of Bystanders)</a:t>
            </a:r>
            <a:br>
              <a:rPr lang="en-US" dirty="0"/>
            </a:b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FCEDB-3EBB-0A9F-0A9C-DCFAE14E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01" y="752354"/>
            <a:ext cx="11095299" cy="54246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іноді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втручаються у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що використовують психологічні механізми, які дозволяють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виправдати власну пасивність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механізми називаються: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відсторонення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 disengagement).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 запропонував: 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Bandura (1999; 2016)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механізми морального відсторонення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виправдання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 їхній особистий конфлікт»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шкоди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«нічого серйозного не сталося»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Перекладання відповідальності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 повинна вирішувати поліція»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Звинувачення постраждалого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«вона сама спровокувала»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відсторонення дозволяє людям: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ігнорувати насильство, зменшувати власну відповідальність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 пасивними свідками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Bandura, A. (1999).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disengagement in the perpetration of inhumanities.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Bandura, A. (2016).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disengagement: How people do harm and live with themselves.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FBBD6-CDC7-B816-2F07-7200AD9D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2457"/>
            <a:ext cx="3545953" cy="26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3DA5-E8BE-E69B-C93B-175CC53D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свідки насильства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Bystanders)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5690-BA7B-859F-F82D-6EBFED5B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891251"/>
            <a:ext cx="11214904" cy="5285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суспільстві насильство часто відбувається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онлайн-просторі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Свідками можуть бути: підписники у соцмережах, учасники чатів, користувачі онлайн-платформ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явище називають: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свідчення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bystanding).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цифрових свідків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Онлайн-свідки можуть: підтримувати постраждалого, повідомляти про агресію, або підсилювати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через: поширення образливого контенту, коментарі, лайки агресивних повідомлень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проблема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 та дистанція можуть: знижувати емпатію, посилювати агресивну поведінку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Powell, A. (2015).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Seeking rape justice in the digital age.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Salmivalli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(2010).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Bullying and the peer group.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9A60F-1203-A87F-4D44-30375F19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48" y="1478022"/>
            <a:ext cx="2334067" cy="18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91F4-46E3-72A5-F7CF-95F7736A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242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 реакції свідків насильства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992F-1274-00A1-739D-56C154B2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625033"/>
            <a:ext cx="11191754" cy="55519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насильства можуть переживати різні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 реакції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впливають на їхню поведінку та готовність втручатися у ситуацію. Ці емоції можуть як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 допомогу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перешкоджати втручанню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емоційні реакції свідків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боятися: агресії з боку кривдника, фізичної небезпеки, соціальних наслідків втручання., Страх часто призводить до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 ситуації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Розгубленість (невизначеність)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не розуміти: чи є ситуація справді насильством, чи потрібно втручатися, Це пов’язано з феноменом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плюралістичної неосвіченості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люди орієнтуються на реакцію інших.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провини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ситуації свідки можуть відчувати: провину за пасивність, відчуття моральної відповідальності. Це може мотивувати людей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 активніше у майбутньому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безсилля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вважати, що: вони не здатні змінити ситуацію, їхнє втручання нічого не змінить. Таке відчуття знижує ймовірність допомоги.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 реакції свідків є важливим фактором, який впливає на: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інтерпретацію ситуації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ризику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втрутитися.</a:t>
            </a:r>
          </a:p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Fischer, P., Krueger, J., Greitemeyer, T., et al. (2011).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bystander-effect: A meta-analytic review.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Bulletin.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Latané, B., &amp; Darley, J. (1970).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Unresponsive Bystander: Why Doesn’t He Help?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5514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D5EB-71DA-EF85-595D-0378F7D2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03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особливості реакцій свідків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0DD1-D4A6-F925-B90F-46E249CF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810228"/>
            <a:ext cx="11214904" cy="53667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реакції свідків у ситуаціях насильства можуть відрізнятися залежно від: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гендерних соціальних ролей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загрози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очікувань щодо допомоги.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відмінності у втручанні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що: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частіше втручаються у ситуації фізичного конфлікту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коли допомога передбачає ризик або фізичну дію;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частіше використовують непрямі форми допомоги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наприклад: звернення до інших людей, виклик допомоги, емоційну підтримку постраждалого.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пояснення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відмінності можуть бути пов’язані з: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 нормами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маскулінності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фемінності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 сприйняттям фізичної небезпеки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очікуваннями щодо соціальної ролі допомоги.</a:t>
            </a:r>
          </a:p>
          <a:p>
            <a:pPr marL="0" indent="0">
              <a:buNone/>
            </a:pP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впливає не стільки на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допомагати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скільки на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обраної стратегії втручання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Eagly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H., &amp; Crowley, M. (1986).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and helping behavior: A meta-analytic review.</a:t>
            </a:r>
          </a:p>
          <a:p>
            <a:pPr marL="0" indent="0">
              <a:buNone/>
            </a:pP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Fischer, P., et al. (2011).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bystander-effect: A meta-analytic review.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Bulletin.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Levine, M., &amp; Crowther, S. (2008).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responsive bystander.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3A44-9B88-5EA4-4FA8-C95C21F2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353" y="3429000"/>
            <a:ext cx="1950897" cy="1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A5E0-3A6E-DED7-1464-DF07D76B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поняття </a:t>
            </a: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EF33-2F26-40AE-6F9E-A3FA76EF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70" y="1423686"/>
            <a:ext cx="11157030" cy="4753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- 1. Людина, що була присутня при якій-небудь події, пригоді й особисто бачила що-небудь; очевидець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свідків - наодинці з ким-небудь; без зайвих людей.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яку викликають до суду для посвідчення відомих їй обставин справи.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Особа, присутня при чому-небудь для офіційного підтвердження дійсності або правильності чогось.</a:t>
            </a:r>
          </a:p>
          <a:p>
            <a:pPr marL="0" indent="0" algn="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української мови</a:t>
            </a:r>
            <a:endParaRPr lang="en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5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9A0E-C7E6-7D8D-007A-B9B7D772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73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групової динаміки у поведінці свідків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AD91-EE65-960D-4CB1-0080BF68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9" y="44299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 свідків у ситуаціях насильства часто визначається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 контекстом і груповою динамікою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інших людей може змінювати: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ситуації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відповідальності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втрутитися.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 механізми, що впливають на поведінку свідків</a:t>
            </a:r>
          </a:p>
          <a:p>
            <a:pPr marL="0" indent="0">
              <a:buNone/>
            </a:pPr>
            <a:r>
              <a:rPr lang="uk-UA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Конформність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схильні орієнтуватися на поведінку інших членів групи.. Якщо інші свідки не реагують, ситуація може сприйматися як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 серйозна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тиск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боятися: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 оцінки групи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 з іншими людьми.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може стримувати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 втручання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 відповідальності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присутні кілька свідків, відповідальність розподіляється між ними.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знижує ймовірність того, що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 один втрутиться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більша кількість свідків у групі, тим більше: невизначеності, розподілу відповідальності, соціального впливу. У результаті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втручання може зменшуватися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Levine, M., &amp; Crowther, S. (2008).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responsive bystander: How social group membership influences helping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Fischer, P., et al. (2011).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bystander-effect: A meta-analytic review. </a:t>
            </a:r>
            <a:r>
              <a:rPr lang="en-US" sz="6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Bulletin.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Latané, B., &amp; Darley, J. (1970).</a:t>
            </a:r>
            <a:r>
              <a:rPr lang="en-US" sz="6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Unresponsive Bystander.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08981-DC8D-07AA-36AE-789294E4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42" y="2793437"/>
            <a:ext cx="3365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E2DD-05A3-607E-9DFF-970197B2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8448" cy="1325563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ефективність свідків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Efficacy of Bystanders)</a:t>
            </a:r>
            <a:br>
              <a:rPr lang="en-US" dirty="0"/>
            </a:b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083AC-C822-0073-3A38-E94FAB59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2" y="775504"/>
            <a:ext cx="11118448" cy="540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 підкреслюється роль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 ефективності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віри групи у власну здатність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протидіяти насильству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у групі існує переконання, що: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є неприйнятним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групи готові підтримувати один одного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втручання свідків зростає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груп з високою колективною ефективністю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взаємна підтримка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соціальні норми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колективного втручання.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(2014).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college campus-based prevention of violence.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Sampson, R. J. (2012).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American City: Chicago and the Enduring Neighborhood Effect.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79BA2-5D49-33CB-9057-27699561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54" y="1472396"/>
            <a:ext cx="4124445" cy="22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F2B3-2CF5-A498-2EF0-B1C0F903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Плюралістична неосвіченість свідків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Pluralistic Ignorance)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53E65-D81B-B9C6-53B9-8D668D48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157468"/>
            <a:ext cx="10983410" cy="50194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Плюралістична неосвіченість виникає тоді, коли люди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 на поведінку інших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зрозуміти, як інтерпретувати ситуацію.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інші свідки: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мовчать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реагують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 спокійно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може зробити висновок, що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не потрібна або ситуація не є серйозною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формується ситуація, коли: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чекає реакції інших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 не бере відповідальність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не надається.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механізм є одним із психологічних пояснень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 свідка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Miller, D. T., &amp; McFarland, C. (1991).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Pluralistic ignorance: When similarity is interpreted as dissimilarity. 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Personality and Social Psychology.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881A1-DFAE-1C90-98EE-3855B839E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16" y="1387997"/>
            <a:ext cx="2984258" cy="17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A5B1-6B0C-55B0-9104-676702A1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Dot: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насильства через свідків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A01-CD04-E4B5-325A-CB2AEA18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4" y="1203767"/>
            <a:ext cx="11678856" cy="49731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Dot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найбільш відомих програм профілактики насильства, що базується на підході втручання сторонніх осіб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intervention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спрямована на зміну соціальної культури 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 роль свідків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цілі програми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людей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розпізнавати ризик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навички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 втручання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 норму нетерпимості до насильства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ідея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свідок може створити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«зелений сигнал»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dot)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дію, яка: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зупиняє потенційне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постраждалу людину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 соціальні норми у групі.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показали, що впровадження програми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Dot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студентських спільнотах пов’язане зі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 рівня сексуального та міжособистісного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Coker, A. L., et al. (2011)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Green Dot bystander intervention program.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Preventive Medicine.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93A4F-CAD3-17EF-0FD3-1134712F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370" y="1577403"/>
            <a:ext cx="2768600" cy="19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2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FA06-A7F9-3AAC-4D31-A3F9BE03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«Залучення свідка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in the Bystander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AEEE-2866-BA5E-76D0-A3F57A8F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4" y="1064871"/>
            <a:ext cx="10948686" cy="51120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in the Bystander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перших програм профілактики насильства, що базується на підході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свідка (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bystander)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була розроблена для навчання студентів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розпізнавати ризик насильства та безпечно втручатися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програми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стосунках і сексуальне насильство розглядаються як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проблема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лише індивідуальна поведінка агресора.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відповідальність за запобігання насильству може розподілятися між членами спільноти.</a:t>
            </a: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навчає програма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 потенційно небезпечні ситуації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їх як ризик насильства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 відповідальність за втручання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 стратегії допомоги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показали, що участь у програмі пов’язана з: підвищенням готовності втручатися, зростанням емпатії до постраждалих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 толерантності до насильства.</a:t>
            </a:r>
          </a:p>
          <a:p>
            <a:pPr marL="0" indent="0">
              <a:buNone/>
            </a:pPr>
            <a:r>
              <a:rPr lang="en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L., Moynihan, M. M., &amp; Plante, E. G. (2007).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violence prevention through bystander education: An experimental evaluation. </a:t>
            </a:r>
            <a:r>
              <a:rPr lang="en-US" sz="6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Community Psychology.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B848F-D20F-8EB1-A11D-DF62D86A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08" y="2883744"/>
            <a:ext cx="3746500" cy="18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56FF-7CE0-ADEF-AE34-02593E3E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 in Violence Prevention (MVP)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F939-0D43-1B92-44AF-32B74785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111170"/>
            <a:ext cx="11272777" cy="506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 in Violence Prevention (MVP)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перших програм профілактики гендерного насильства, що використовує підхід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свідка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approach)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була розроблена для того, щоб залучати членів спільноти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 протидії насильству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підходу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чоловічими групами та лідерами спільнот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 свідків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 аналіз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гендерних норм і моделей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маскулінності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культури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втручання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09406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6A92-290C-9D11-8372-E4258BEE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 сміливість свідків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 Courage of Bystanders)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9F1A-695A-4042-4E86-C5B365F8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1053296"/>
            <a:ext cx="11180180" cy="51236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 у ситуації насильства часто потребує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 сміливості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 сміливість означає готовність: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 всупереч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 тиску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 іншу людину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ситуації несправедливості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 комфортом, статусом або безпекою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моральної сміливості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 сміливі дії свідків можуть: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постраждалих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 у групі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навіть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активна людина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вплинути на поведінку інших свідків.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Staub, E. (2015).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roots of goodness and resistance to evil: Inclusive caring, moral courage, altruism born of suffering, active bystandership.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Staub, E. (2003).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psychology of good and evil: Why children, adults, and groups help and harm others.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61220-8945-42B8-2D56-CAFC5401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545" y="1812925"/>
            <a:ext cx="3695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D807-7D56-DDD2-6478-DE069E3B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505236" cy="45084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Вікарна травма свідка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Vicarious Trauma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0C01-7597-C251-5A6A-4CA1B693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815974"/>
            <a:ext cx="10705618" cy="52260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насильства можуть переживати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наслідки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навіть якщо вони не є прямо постраждалими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психології це явище називають: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вікарна травма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vicarious trauma)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вторинний травматичний стрес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traumatic stress)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реакція на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або знання про травматичні події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переживає інша людина.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переживати: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безсилля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нав’язливі спогади про подію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виснаження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підвищену настороженість.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випадках симптоми можуть нагадувати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 стрес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вікарної травматизації може бути вищим у: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 друзів і родичів постраждалих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професіоналів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допомагаючих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які часто стикаються з насильством.</a:t>
            </a:r>
          </a:p>
          <a:p>
            <a:pPr marL="0" indent="0">
              <a:buNone/>
            </a:pP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Figley, C. R. (1995).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Compassion Fatigue.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McCann, I. L., &amp; Pearlman, L. A. (1990).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Vicarious traumatization.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Traumatic Stress.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BC1A2-F20D-099A-BA43-50302A56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805" y="2189303"/>
            <a:ext cx="3365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9D8D-B6DC-0C3E-EA98-93555345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6" y="365126"/>
            <a:ext cx="11064433" cy="31591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травматичного досвіду: відмінності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B0B3-CA27-8371-D9F6-8954F7BC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6" y="681038"/>
            <a:ext cx="11064434" cy="549592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психології розрізняють кілька типів травматичного досвіду залежно від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залученості людини до події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65238C-CEFD-C9F3-0FE6-5AE6C58F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88789"/>
              </p:ext>
            </p:extLst>
          </p:nvPr>
        </p:nvGraphicFramePr>
        <p:xfrm>
          <a:off x="289366" y="1551008"/>
          <a:ext cx="11064434" cy="4324807"/>
        </p:xfrm>
        <a:graphic>
          <a:graphicData uri="http://schemas.openxmlformats.org/drawingml/2006/table">
            <a:tbl>
              <a:tblPr/>
              <a:tblGrid>
                <a:gridCol w="5532217">
                  <a:extLst>
                    <a:ext uri="{9D8B030D-6E8A-4147-A177-3AD203B41FA5}">
                      <a16:colId xmlns:a16="http://schemas.microsoft.com/office/drawing/2014/main" val="2777109308"/>
                    </a:ext>
                  </a:extLst>
                </a:gridCol>
                <a:gridCol w="5532217">
                  <a:extLst>
                    <a:ext uri="{9D8B030D-6E8A-4147-A177-3AD203B41FA5}">
                      <a16:colId xmlns:a16="http://schemas.microsoft.com/office/drawing/2014/main" val="3817712329"/>
                    </a:ext>
                  </a:extLst>
                </a:gridCol>
              </a:tblGrid>
              <a:tr h="421932">
                <a:tc>
                  <a:txBody>
                    <a:bodyPr/>
                    <a:lstStyle/>
                    <a:p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досвіду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73520"/>
                  </a:ext>
                </a:extLst>
              </a:tr>
              <a:tr h="738382">
                <a:tc>
                  <a:txBody>
                    <a:bodyPr/>
                    <a:lstStyle/>
                    <a:p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 травма (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trauma)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безпосередньо переживає травматичну подію (насильство, напад, катастрофу).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4542"/>
                  </a:ext>
                </a:extLst>
              </a:tr>
              <a:tr h="1054831">
                <a:tc>
                  <a:txBody>
                    <a:bodyPr/>
                    <a:lstStyle/>
                    <a:p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Вторинний травматичний стрес (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traumatic stress)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Реакції виникають у людей, які допомагають постраждалим або постійно працюють із травматичними історіями.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29378"/>
                  </a:ext>
                </a:extLst>
              </a:tr>
              <a:tr h="1054831">
                <a:tc>
                  <a:txBody>
                    <a:bodyPr/>
                    <a:lstStyle/>
                    <a:p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Вікарна травматизація (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Vicarious trauma)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у сприйнятті світу та емоційній сфері, що виникають у результаті тривалого контакту з травматичними історіями інших людей.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48022"/>
                  </a:ext>
                </a:extLst>
              </a:tr>
              <a:tr h="1054831">
                <a:tc>
                  <a:txBody>
                    <a:bodyPr/>
                    <a:lstStyle/>
                    <a:p>
                      <a:r>
                        <a:rPr lang="uk-UA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 свідка (</a:t>
                      </a: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Witness trauma)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Психологічна реакція людини, яка безпосередньо спостерігала насильство або агресію щодо іншої особи.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20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2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F938-04F3-C0DC-4DE5-36431A5D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Мовчазна культура згоди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of Silence / Tacit Consent)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207B9-4908-363F-D973-ACEF7627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027906"/>
            <a:ext cx="10960261" cy="50657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багатьох соціальних контекстах насильство може підтримуватися 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мовчазну згоду оточення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явище описують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мовчання або мовчазна згода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умовах люди: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реагують на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уникають втручання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 агресію як «приватну справу».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Мовчазна культура може виникати через: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соціального конфлікту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нормалізацію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дифузію відповідальності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переконання, що «це не моя справа».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Мовчазна згода може: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легітимізувати насильство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ізолювати постраждалих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посилювати безкарність агресора.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позиція свідків, навпаки,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 культуру мовчання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Freire, P. (1970).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Pedagogy of the Oppressed.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(2014).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College Campus-Based Prevention of Violence.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Berkowitz, A. D. (2009).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Ability: A Complete Guide to Bystander Intervention.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AAD21-9D07-1263-4630-7F053A88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69" y="1517248"/>
            <a:ext cx="375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ED8B-E01E-650D-006C-365E09EE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соціальна подія: роль свідка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3072-666F-CF6F-1969-FF670DDB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1412111"/>
            <a:ext cx="10890813" cy="4764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лише взаємодією між кривдником і постраждалим.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багатьох випадках воно відбувається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 середовищі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присутні інші люди 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виконувати різні ролі у динаміці насильства: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спостерігачі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нормалізатори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мовчазні співучасники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захисники або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інтервентори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поведінка свідків може: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 насильство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посилювати його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його продовження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Darley, J. M., &amp; Latané, B. (1968)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(2014)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395BD-9788-5561-5ECF-945CF945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004" y="3048711"/>
            <a:ext cx="2627212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8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DB56-3758-9177-8CB4-40A615E1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09D8-8841-D3AE-1438-E27C12DF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1203767"/>
            <a:ext cx="11052858" cy="49731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Свідки психологічного тиску у соціальних мережах</a:t>
            </a:r>
          </a:p>
          <a:p>
            <a:pPr marL="0" indent="0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соціальних мережах психологічний тиск часто проявляється у коментарях. Це можуть бути саркастичні зауваження, публічне висміювання або знецінення думки людини. Такі ситуації можуть виглядати як «жарт», але фактично є формою онлайн-приниження або агресії.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Знайдіть у соціальних мережах 5–7 постів або коментарів, у яких можна побачити прояви психологічного тиску (сарказм, висміювання, знецінення, образливі жарти).</a:t>
            </a:r>
          </a:p>
          <a:p>
            <a:pPr marL="0" indent="0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проаналізуйте: Яка форма психологічного тиску присутня?</a:t>
            </a:r>
          </a:p>
          <a:p>
            <a:pPr marL="0" indent="0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реагують свідки (інші люди у коментарях)? Які є особливості цифрового свідчення та цифрових свідків?</a:t>
            </a:r>
            <a:endParaRPr lang="en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2E4F-69D8-FE5E-42FF-2FD77867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Тріадна взаємодія у ситуації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80A4-B9BC-CB27-B94D-3AE6B38B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</a:t>
            </a: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(пасивність / підтримка /</a:t>
            </a: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активне втручання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насильницька дія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17E7E6-A50F-9C85-BCF2-DB00CB2185AF}"/>
              </a:ext>
            </a:extLst>
          </p:cNvPr>
          <p:cNvCxnSpPr/>
          <p:nvPr/>
        </p:nvCxnSpPr>
        <p:spPr>
          <a:xfrm>
            <a:off x="5256835" y="5278056"/>
            <a:ext cx="1678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BB31D2-DC4A-A790-9F95-B3EAC7497BC9}"/>
              </a:ext>
            </a:extLst>
          </p:cNvPr>
          <p:cNvCxnSpPr/>
          <p:nvPr/>
        </p:nvCxnSpPr>
        <p:spPr>
          <a:xfrm>
            <a:off x="5613722" y="3333509"/>
            <a:ext cx="0" cy="544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28F094-A19D-A019-88CB-A93D1C4D7D73}"/>
              </a:ext>
            </a:extLst>
          </p:cNvPr>
          <p:cNvCxnSpPr/>
          <p:nvPr/>
        </p:nvCxnSpPr>
        <p:spPr>
          <a:xfrm>
            <a:off x="6782765" y="3429000"/>
            <a:ext cx="0" cy="39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7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FAA4-6A5C-B85C-877E-94C8F106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Континуум ролей свідка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Salmivalli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ED1F-B48F-6FDD-CA35-B8E41913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238491"/>
            <a:ext cx="10856089" cy="493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описала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roles in bullying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є: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bully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 кривдника)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reinforcer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outsider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 спостерігач)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фактично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континуум ролей свідків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Salmivalli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(2010)</a:t>
            </a: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A4F0C-6CCB-B368-E602-7BE52E8E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216" y="1875662"/>
            <a:ext cx="3492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C510-2449-38A3-5AB6-D6DC1D89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0DE587-D240-CE2E-32A3-AF08B29A1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349" y="151458"/>
            <a:ext cx="5775767" cy="6706542"/>
          </a:xfrm>
        </p:spPr>
      </p:pic>
    </p:spTree>
    <p:extLst>
      <p:ext uri="{BB962C8B-B14F-4D97-AF65-F5344CB8AC3E}">
        <p14:creationId xmlns:p14="http://schemas.microsoft.com/office/powerpoint/2010/main" val="364219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5DEB-D6BE-8B3A-455F-5C61D635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Континуум втручання свідка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A201-1DA8-4C3D-C2BD-E1AE77BCF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960699"/>
            <a:ext cx="11145456" cy="5216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моделях профілактики насильства поведінка свідків розглядається не як бінарна (втрутитися / не втрутитися), а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континуум можливих реакцій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можуть займати різні позиції у ситуації насильства — від пасивності до активного втручання.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насильства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Пасивне спостереження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Непряма допомога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 втручання</a:t>
            </a:r>
          </a:p>
          <a:p>
            <a:pPr marL="0" indent="0">
              <a:buNone/>
            </a:pP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L., Moynihan, M. M., &amp; Plante, E. G. (2007).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violence prevention through bystander education.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5865AD2-9E52-6B60-82E7-8F05B4FD746A}"/>
              </a:ext>
            </a:extLst>
          </p:cNvPr>
          <p:cNvSpPr/>
          <p:nvPr/>
        </p:nvSpPr>
        <p:spPr>
          <a:xfrm>
            <a:off x="1059083" y="2208468"/>
            <a:ext cx="324091" cy="4166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4C83DE3-1346-4654-C276-A11AA7F7B519}"/>
              </a:ext>
            </a:extLst>
          </p:cNvPr>
          <p:cNvSpPr/>
          <p:nvPr/>
        </p:nvSpPr>
        <p:spPr>
          <a:xfrm>
            <a:off x="1035933" y="3164054"/>
            <a:ext cx="335666" cy="4514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52900E5-CD2A-5FF8-AF7C-A158738828F5}"/>
              </a:ext>
            </a:extLst>
          </p:cNvPr>
          <p:cNvSpPr/>
          <p:nvPr/>
        </p:nvSpPr>
        <p:spPr>
          <a:xfrm>
            <a:off x="1059083" y="4075944"/>
            <a:ext cx="335666" cy="5324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365A-53DC-91F5-16CA-3E28CB62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74" y="1828044"/>
            <a:ext cx="2984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64D9-6A8B-FADD-174C-A579F02D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0575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модель втручання свідка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Model of Helping)</a:t>
            </a:r>
            <a:br>
              <a:rPr lang="en-US" sz="2800" dirty="0"/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1A80-5437-3F41-20A8-79D34752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25" y="925976"/>
            <a:ext cx="11420355" cy="5250988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Когнітивна модель втручання свідка </a:t>
            </a:r>
            <a:r>
              <a:rPr lang="uk-UA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Model of Helping)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Свідок проходить </a:t>
            </a:r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психологічних рішень</a:t>
            </a:r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ніж втрутитися у ситуацію насильства.</a:t>
            </a:r>
            <a:b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кожному етапі можуть виникати </a:t>
            </a:r>
            <a:r>
              <a:rPr lang="uk-UA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бар’єри, які зупиняють допомогу</a:t>
            </a:r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ідея</a:t>
            </a:r>
          </a:p>
          <a:p>
            <a:pPr marL="0" indent="0">
              <a:buNone/>
            </a:pP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людей є свідками ситуації,</a:t>
            </a:r>
            <a:b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 менша ймовірність, що хтось втрутиться.</a:t>
            </a:r>
            <a:endParaRPr lang="uk-UA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феномен отримав назву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Bystander Effect</a:t>
            </a:r>
            <a:endParaRPr lang="uk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/>
              <a:t>Darley, J. M., &amp; Latané, B. (1968).</a:t>
            </a:r>
            <a:br>
              <a:rPr lang="en-US" sz="4800" dirty="0"/>
            </a:br>
            <a:r>
              <a:rPr lang="en-US" sz="4800" dirty="0"/>
              <a:t>Bystander intervention in emergencies: diffusion of responsibility. </a:t>
            </a:r>
            <a:r>
              <a:rPr lang="en-US" sz="4800" i="1" dirty="0"/>
              <a:t>Journal of Personality and Social Psychology.</a:t>
            </a:r>
            <a:endParaRPr lang="en-US" sz="4800" dirty="0"/>
          </a:p>
          <a:p>
            <a:pPr marL="0" indent="0">
              <a:buNone/>
            </a:pPr>
            <a:r>
              <a:rPr lang="en-UA" sz="4800" dirty="0"/>
              <a:t> </a:t>
            </a:r>
            <a:r>
              <a:rPr lang="en-US" sz="4800" b="1" dirty="0"/>
              <a:t>Latané, B., &amp; Darley, J. (1970).</a:t>
            </a:r>
            <a:br>
              <a:rPr lang="en-US" sz="4800" dirty="0"/>
            </a:br>
            <a:r>
              <a:rPr lang="en-US" sz="4800" i="1" dirty="0"/>
              <a:t>The Unresponsive Bystander: Why Doesn’t He Help?</a:t>
            </a:r>
            <a:endParaRPr lang="en-US" sz="4800" dirty="0"/>
          </a:p>
          <a:p>
            <a:pPr marL="0" indent="0">
              <a:buNone/>
            </a:pP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ПОМІТИТИ СИТУАЦІЮ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(увага, зайнятість, відволікання)</a:t>
            </a: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ІНТЕРПРЕТУВАТИ ЇЇ ЯК ПРОБЛЕМУ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(невизначеність, реакції інших людей)</a:t>
            </a: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ВЗЯТИ ОСОБИСТУ ВІДПОВІДАЛЬНІСТЬ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(дифузія відповідальності)</a:t>
            </a: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ЗНАТИ, ЯК ДІЯТИ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(брак навичок втручання)</a:t>
            </a: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ПРИЙНЯТИ РІШЕННЯ ДОПОМОГТИ</a:t>
            </a:r>
          </a:p>
          <a:p>
            <a:pPr marL="0" indent="0">
              <a:buNone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(страх соціальних або фізичних наслідків)</a:t>
            </a:r>
            <a:endParaRPr lang="en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0FA-A744-D460-9C83-C212CB2B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14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у гендерному насильстві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0779-1919-B4F3-9511-D1C29BBE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752354"/>
            <a:ext cx="11180181" cy="54246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дослідженнях* гендерного насильства свідки розглядаються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 соціальний контекст насильницької взаємодії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стосунках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повністю приватним явищем.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нього часто знають: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однокурсники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онлайн-спільноти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ці соціальні групи можуть: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ігнорувати насильство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нормалізувати його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втрутитися і підтримати постраждалу людину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Banyard, V. L. (2014)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Powell, A. (2015)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22BE0-F368-0F63-BE36-3828515E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37" y="1845438"/>
            <a:ext cx="3657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3079</Words>
  <Application>Microsoft Macintosh PowerPoint</Application>
  <PresentationFormat>Widescreen</PresentationFormat>
  <Paragraphs>367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Роль свідка у ситуаціях насильства</vt:lpstr>
      <vt:lpstr>Визначення поняття </vt:lpstr>
      <vt:lpstr>Насильство як соціальна подія: роль свідка</vt:lpstr>
      <vt:lpstr>Тріадна взаємодія у ситуації насильства</vt:lpstr>
      <vt:lpstr>Континуум ролей свідка (Christina Salmivalli) </vt:lpstr>
      <vt:lpstr>PowerPoint Presentation</vt:lpstr>
      <vt:lpstr>Континуум втручання свідка</vt:lpstr>
      <vt:lpstr>Когнітивна модель втручання свідка (Decision Model of Helping)  </vt:lpstr>
      <vt:lpstr>Свідки у гендерному насильстві </vt:lpstr>
      <vt:lpstr>Чому свідки не втручаються у домашнє насильство </vt:lpstr>
      <vt:lpstr>Діти як свідки насильства </vt:lpstr>
      <vt:lpstr>Соціальні норми і роль свідків (Social Norms Theory) </vt:lpstr>
      <vt:lpstr>Активний свідок (Active Bystander) </vt:lpstr>
      <vt:lpstr>Стратегія профілактики насильства (Bystander Intervention) </vt:lpstr>
      <vt:lpstr>Модель 5D втручання свідка </vt:lpstr>
      <vt:lpstr>Моральне відсторонення свідків(Moral Disengagement of Bystanders)  </vt:lpstr>
      <vt:lpstr>Цифрові свідки насильства (Digital Bystanders)  </vt:lpstr>
      <vt:lpstr>Емоційні реакції свідків насильства </vt:lpstr>
      <vt:lpstr>Гендерні особливості реакцій свідків</vt:lpstr>
      <vt:lpstr>Роль групової динаміки у поведінці свідків </vt:lpstr>
      <vt:lpstr>Колективна ефективність свідків (Collective Efficacy of Bystanders)  </vt:lpstr>
      <vt:lpstr>Плюралістична неосвіченість свідків (Pluralistic Ignorance) </vt:lpstr>
      <vt:lpstr>Програма Green Dot: профілактика насильства через свідків </vt:lpstr>
      <vt:lpstr>Програма «Залучення свідка (Bringing in the Bystander)» </vt:lpstr>
      <vt:lpstr>Програма Mentors in Violence Prevention (MVP) </vt:lpstr>
      <vt:lpstr>Моральна сміливість свідків (Moral Courage of Bystanders) </vt:lpstr>
      <vt:lpstr>Вікарна травма свідка (Vicarious Trauma</vt:lpstr>
      <vt:lpstr>Види травматичного досвіду: відмінності </vt:lpstr>
      <vt:lpstr>Мовчазна культура згоди (Culture of Silence / Tacit Consent) </vt:lpstr>
      <vt:lpstr>Домашнє завдання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11</cp:revision>
  <dcterms:created xsi:type="dcterms:W3CDTF">2026-03-08T12:05:42Z</dcterms:created>
  <dcterms:modified xsi:type="dcterms:W3CDTF">2026-03-08T20:03:52Z</dcterms:modified>
</cp:coreProperties>
</file>