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464" y="4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ccd479d7f1_0_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ccd479d7f1_0_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ccd479d7f1_0_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3ccd479d7f1_0_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ccd479d7f1_0_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3ccd479d7f1_0_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ccd479d7f1_0_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3ccd479d7f1_0_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ccd479d7f1_0_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3ccd479d7f1_0_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ccd479d7f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ccd479d7f1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ccd479d7f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ccd479d7f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ccd479d7f1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ccd479d7f1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ccd479d7f1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ccd479d7f1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ccd479d7f1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ccd479d7f1_0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ccd479d7f1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ccd479d7f1_0_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ccd479d7f1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ccd479d7f1_0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ccd479d7f1_0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3ccd479d7f1_0_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Сучасні підходи до аналізу держави</a:t>
            </a: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Інституційна стабільність і зміни</a:t>
            </a:r>
            <a:endParaRPr/>
          </a:p>
        </p:txBody>
      </p:sp>
      <p:sp>
        <p:nvSpPr>
          <p:cNvPr id="109" name="Google Shape;109;p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1600">
                <a:solidFill>
                  <a:schemeClr val="dk1"/>
                </a:solidFill>
              </a:rPr>
              <a:t>Інститути забезпечують </a:t>
            </a:r>
            <a:r>
              <a:rPr lang="uk" sz="1600" b="1">
                <a:solidFill>
                  <a:schemeClr val="dk1"/>
                </a:solidFill>
              </a:rPr>
              <a:t>стабільність політичної системи</a:t>
            </a:r>
            <a:r>
              <a:rPr lang="uk" sz="1600">
                <a:solidFill>
                  <a:schemeClr val="dk1"/>
                </a:solidFill>
              </a:rPr>
              <a:t>, але можуть змінюватися через:</a:t>
            </a:r>
            <a:endParaRPr sz="1600">
              <a:solidFill>
                <a:schemeClr val="dk1"/>
              </a:solidFill>
            </a:endParaRPr>
          </a:p>
          <a:p>
            <a:pPr marL="457200" lvl="0" indent="-3302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uk" sz="1600">
                <a:solidFill>
                  <a:schemeClr val="dk1"/>
                </a:solidFill>
              </a:rPr>
              <a:t>реформи</a:t>
            </a:r>
            <a:br>
              <a:rPr lang="uk" sz="1600">
                <a:solidFill>
                  <a:schemeClr val="dk1"/>
                </a:solidFill>
              </a:rPr>
            </a:br>
            <a:endParaRPr sz="1600">
              <a:solidFill>
                <a:schemeClr val="dk1"/>
              </a:solidFill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uk" sz="1600">
                <a:solidFill>
                  <a:schemeClr val="dk1"/>
                </a:solidFill>
              </a:rPr>
              <a:t>економічні кризи</a:t>
            </a:r>
            <a:br>
              <a:rPr lang="uk" sz="1600">
                <a:solidFill>
                  <a:schemeClr val="dk1"/>
                </a:solidFill>
              </a:rPr>
            </a:br>
            <a:endParaRPr sz="1600">
              <a:solidFill>
                <a:schemeClr val="dk1"/>
              </a:solidFill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uk" sz="1600">
                <a:solidFill>
                  <a:schemeClr val="dk1"/>
                </a:solidFill>
              </a:rPr>
              <a:t>соціальні зміни</a:t>
            </a:r>
            <a:br>
              <a:rPr lang="uk" sz="1600">
                <a:solidFill>
                  <a:schemeClr val="dk1"/>
                </a:solidFill>
              </a:rPr>
            </a:br>
            <a:endParaRPr sz="1600">
              <a:solidFill>
                <a:schemeClr val="dk1"/>
              </a:solidFill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uk" sz="1600">
                <a:solidFill>
                  <a:schemeClr val="dk1"/>
                </a:solidFill>
              </a:rPr>
              <a:t>міжнародний вплив.</a:t>
            </a:r>
            <a:endParaRPr sz="16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Неомарксистські та критичні підходи</a:t>
            </a:r>
            <a:endParaRPr/>
          </a:p>
        </p:txBody>
      </p:sp>
      <p:sp>
        <p:nvSpPr>
          <p:cNvPr id="115" name="Google Shape;115;p2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40000" lnSpcReduction="20000"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35059"/>
              <a:buFont typeface="Arial"/>
              <a:buNone/>
            </a:pPr>
            <a:r>
              <a:rPr lang="uk" sz="3137"/>
              <a:t>Неомарксизм аналізує:</a:t>
            </a:r>
            <a:endParaRPr sz="3137"/>
          </a:p>
          <a:p>
            <a:pPr marL="457200" lvl="0" indent="-290513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77689"/>
              <a:buChar char="●"/>
            </a:pPr>
            <a:r>
              <a:rPr lang="uk" sz="3137"/>
              <a:t>взаємодію держави і капіталу</a:t>
            </a:r>
            <a:br>
              <a:rPr lang="uk" sz="3137"/>
            </a:br>
            <a:endParaRPr sz="3137"/>
          </a:p>
          <a:p>
            <a:pPr marL="457200" lvl="0" indent="-29051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7689"/>
              <a:buChar char="●"/>
            </a:pPr>
            <a:r>
              <a:rPr lang="uk" sz="3137"/>
              <a:t>вплив економічних еліт</a:t>
            </a:r>
            <a:br>
              <a:rPr lang="uk" sz="3137"/>
            </a:br>
            <a:endParaRPr sz="3137"/>
          </a:p>
          <a:p>
            <a:pPr marL="457200" lvl="0" indent="-29051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7689"/>
              <a:buChar char="●"/>
            </a:pPr>
            <a:r>
              <a:rPr lang="uk" sz="3137"/>
              <a:t>соціальну нерівність</a:t>
            </a:r>
            <a:br>
              <a:rPr lang="uk" sz="3137"/>
            </a:br>
            <a:endParaRPr sz="3137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35059"/>
              <a:buFont typeface="Arial"/>
              <a:buNone/>
            </a:pPr>
            <a:r>
              <a:rPr lang="uk" sz="3137"/>
              <a:t>Критичні теорії досліджують:</a:t>
            </a:r>
            <a:endParaRPr sz="3137"/>
          </a:p>
          <a:p>
            <a:pPr marL="457200" lvl="0" indent="-290513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77689"/>
              <a:buChar char="●"/>
            </a:pPr>
            <a:r>
              <a:rPr lang="uk" sz="3137"/>
              <a:t>владу</a:t>
            </a:r>
            <a:br>
              <a:rPr lang="uk" sz="3137"/>
            </a:br>
            <a:endParaRPr sz="3137"/>
          </a:p>
          <a:p>
            <a:pPr marL="457200" lvl="0" indent="-29051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7689"/>
              <a:buChar char="●"/>
            </a:pPr>
            <a:r>
              <a:rPr lang="uk" sz="3137"/>
              <a:t>домінування</a:t>
            </a:r>
            <a:br>
              <a:rPr lang="uk" sz="3137"/>
            </a:br>
            <a:endParaRPr sz="3137"/>
          </a:p>
          <a:p>
            <a:pPr marL="457200" lvl="0" indent="-29051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7689"/>
              <a:buChar char="●"/>
            </a:pPr>
            <a:r>
              <a:rPr lang="uk" sz="3137"/>
              <a:t>ідеологію.</a:t>
            </a:r>
            <a:endParaRPr sz="3137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Структурно-функціональний підхід</a:t>
            </a:r>
            <a:endParaRPr/>
          </a:p>
        </p:txBody>
      </p:sp>
      <p:sp>
        <p:nvSpPr>
          <p:cNvPr id="121" name="Google Shape;121;p2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1600">
                <a:solidFill>
                  <a:schemeClr val="dk1"/>
                </a:solidFill>
              </a:rPr>
              <a:t>Цей підхід розглядає державу як </a:t>
            </a:r>
            <a:r>
              <a:rPr lang="uk" sz="1600" b="1">
                <a:solidFill>
                  <a:schemeClr val="dk1"/>
                </a:solidFill>
              </a:rPr>
              <a:t>систему взаємопов’язаних елементів</a:t>
            </a:r>
            <a:r>
              <a:rPr lang="uk" sz="1600">
                <a:solidFill>
                  <a:schemeClr val="dk1"/>
                </a:solidFill>
              </a:rPr>
              <a:t>.</a:t>
            </a:r>
            <a:endParaRPr sz="16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1600">
                <a:solidFill>
                  <a:schemeClr val="dk1"/>
                </a:solidFill>
              </a:rPr>
              <a:t>Основні функції держави:</a:t>
            </a:r>
            <a:endParaRPr sz="1600">
              <a:solidFill>
                <a:schemeClr val="dk1"/>
              </a:solidFill>
            </a:endParaRPr>
          </a:p>
          <a:p>
            <a:pPr marL="457200" lvl="0" indent="-3302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uk" sz="1600">
                <a:solidFill>
                  <a:schemeClr val="dk1"/>
                </a:solidFill>
              </a:rPr>
              <a:t>підтримання соціального порядку</a:t>
            </a:r>
            <a:br>
              <a:rPr lang="uk" sz="1600">
                <a:solidFill>
                  <a:schemeClr val="dk1"/>
                </a:solidFill>
              </a:rPr>
            </a:br>
            <a:endParaRPr sz="1600">
              <a:solidFill>
                <a:schemeClr val="dk1"/>
              </a:solidFill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uk" sz="1600">
                <a:solidFill>
                  <a:schemeClr val="dk1"/>
                </a:solidFill>
              </a:rPr>
              <a:t>регулювання конфліктів</a:t>
            </a:r>
            <a:br>
              <a:rPr lang="uk" sz="1600">
                <a:solidFill>
                  <a:schemeClr val="dk1"/>
                </a:solidFill>
              </a:rPr>
            </a:br>
            <a:endParaRPr sz="1600">
              <a:solidFill>
                <a:schemeClr val="dk1"/>
              </a:solidFill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uk" sz="1600">
                <a:solidFill>
                  <a:schemeClr val="dk1"/>
                </a:solidFill>
              </a:rPr>
              <a:t>забезпечення стабільності</a:t>
            </a:r>
            <a:br>
              <a:rPr lang="uk" sz="1600">
                <a:solidFill>
                  <a:schemeClr val="dk1"/>
                </a:solidFill>
              </a:rPr>
            </a:br>
            <a:endParaRPr sz="1600">
              <a:solidFill>
                <a:schemeClr val="dk1"/>
              </a:solidFill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uk" sz="1600">
                <a:solidFill>
                  <a:schemeClr val="dk1"/>
                </a:solidFill>
              </a:rPr>
              <a:t>координація соціальних інститутів.</a:t>
            </a:r>
            <a:endParaRPr sz="16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Плюралістичний та елітарний підходи</a:t>
            </a:r>
            <a:endParaRPr/>
          </a:p>
        </p:txBody>
      </p:sp>
      <p:sp>
        <p:nvSpPr>
          <p:cNvPr id="127" name="Google Shape;127;p2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1500" b="1">
                <a:solidFill>
                  <a:schemeClr val="dk1"/>
                </a:solidFill>
              </a:rPr>
              <a:t>Плюралістичний підхід</a:t>
            </a:r>
            <a:endParaRPr sz="1500" b="1">
              <a:solidFill>
                <a:schemeClr val="dk1"/>
              </a:solidFill>
            </a:endParaRPr>
          </a:p>
          <a:p>
            <a:pPr marL="457200" lvl="0" indent="-32385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uk" sz="1500">
                <a:solidFill>
                  <a:schemeClr val="dk1"/>
                </a:solidFill>
              </a:rPr>
              <a:t>влада розподілена між різними групами</a:t>
            </a:r>
            <a:br>
              <a:rPr lang="uk" sz="1500">
                <a:solidFill>
                  <a:schemeClr val="dk1"/>
                </a:solidFill>
              </a:rPr>
            </a:br>
            <a:endParaRPr sz="1500">
              <a:solidFill>
                <a:schemeClr val="dk1"/>
              </a:solidFill>
            </a:endParaRPr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uk" sz="1500">
                <a:solidFill>
                  <a:schemeClr val="dk1"/>
                </a:solidFill>
              </a:rPr>
              <a:t>політичні рішення — результат конкуренції інтересів</a:t>
            </a:r>
            <a:br>
              <a:rPr lang="uk" sz="1500">
                <a:solidFill>
                  <a:schemeClr val="dk1"/>
                </a:solidFill>
              </a:rPr>
            </a:br>
            <a:endParaRPr sz="15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1500" b="1">
                <a:solidFill>
                  <a:schemeClr val="dk1"/>
                </a:solidFill>
              </a:rPr>
              <a:t>Елітарний підхід</a:t>
            </a:r>
            <a:endParaRPr sz="1500" b="1">
              <a:solidFill>
                <a:schemeClr val="dk1"/>
              </a:solidFill>
            </a:endParaRPr>
          </a:p>
          <a:p>
            <a:pPr marL="457200" lvl="0" indent="-32385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uk" sz="1500">
                <a:solidFill>
                  <a:schemeClr val="dk1"/>
                </a:solidFill>
              </a:rPr>
              <a:t>реальна влада належить невеликій групі еліт</a:t>
            </a:r>
            <a:br>
              <a:rPr lang="uk" sz="1500">
                <a:solidFill>
                  <a:schemeClr val="dk1"/>
                </a:solidFill>
              </a:rPr>
            </a:br>
            <a:endParaRPr sz="1500">
              <a:solidFill>
                <a:schemeClr val="dk1"/>
              </a:solidFill>
            </a:endParaRPr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uk" sz="1500">
                <a:solidFill>
                  <a:schemeClr val="dk1"/>
                </a:solidFill>
              </a:rPr>
              <a:t>політична та економічна еліта впливають на державні рішення.</a:t>
            </a:r>
            <a:endParaRPr sz="15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Висновок</a:t>
            </a:r>
            <a:endParaRPr/>
          </a:p>
        </p:txBody>
      </p:sp>
      <p:sp>
        <p:nvSpPr>
          <p:cNvPr id="133" name="Google Shape;133;p2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47500" lnSpcReduction="20000"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46761"/>
              <a:buFont typeface="Arial"/>
              <a:buNone/>
            </a:pPr>
            <a:r>
              <a:rPr lang="uk" sz="2352"/>
              <a:t>Сучасні підходи до аналізу держави показують, що держава є:</a:t>
            </a:r>
            <a:endParaRPr sz="2352"/>
          </a:p>
          <a:p>
            <a:pPr marL="457200" lvl="0" indent="-278438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70242"/>
              <a:buChar char="●"/>
            </a:pPr>
            <a:r>
              <a:rPr lang="uk" sz="2352"/>
              <a:t>складним соціальним інститутом</a:t>
            </a:r>
            <a:br>
              <a:rPr lang="uk" sz="2352"/>
            </a:br>
            <a:endParaRPr sz="2352"/>
          </a:p>
          <a:p>
            <a:pPr marL="457200" lvl="0" indent="-278438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0242"/>
              <a:buChar char="●"/>
            </a:pPr>
            <a:r>
              <a:rPr lang="uk" sz="2352"/>
              <a:t>динамічною системою</a:t>
            </a:r>
            <a:br>
              <a:rPr lang="uk" sz="2352"/>
            </a:br>
            <a:endParaRPr sz="2352"/>
          </a:p>
          <a:p>
            <a:pPr marL="457200" lvl="0" indent="-278438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0242"/>
              <a:buChar char="●"/>
            </a:pPr>
            <a:r>
              <a:rPr lang="uk" sz="2352"/>
              <a:t>результатом взаємодії різних соціальних сил</a:t>
            </a:r>
            <a:br>
              <a:rPr lang="uk" sz="2352"/>
            </a:br>
            <a:endParaRPr sz="2352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46761"/>
              <a:buFont typeface="Arial"/>
              <a:buNone/>
            </a:pPr>
            <a:r>
              <a:rPr lang="uk" sz="2352"/>
              <a:t>Основні сучасні підходи:</a:t>
            </a:r>
            <a:endParaRPr sz="2352"/>
          </a:p>
          <a:p>
            <a:pPr marL="457200" lvl="0" indent="-278438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70242"/>
              <a:buChar char="●"/>
            </a:pPr>
            <a:r>
              <a:rPr lang="uk" sz="2352"/>
              <a:t>неоінституціоналізм</a:t>
            </a:r>
            <a:br>
              <a:rPr lang="uk" sz="2352"/>
            </a:br>
            <a:endParaRPr sz="2352"/>
          </a:p>
          <a:p>
            <a:pPr marL="457200" lvl="0" indent="-278438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0242"/>
              <a:buChar char="●"/>
            </a:pPr>
            <a:r>
              <a:rPr lang="uk" sz="2352"/>
              <a:t>неомарксизм</a:t>
            </a:r>
            <a:br>
              <a:rPr lang="uk" sz="2352"/>
            </a:br>
            <a:endParaRPr sz="2352"/>
          </a:p>
          <a:p>
            <a:pPr marL="457200" lvl="0" indent="-278438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0242"/>
              <a:buChar char="●"/>
            </a:pPr>
            <a:r>
              <a:rPr lang="uk" sz="2352"/>
              <a:t>структурно-функціональний аналіз</a:t>
            </a:r>
            <a:br>
              <a:rPr lang="uk" sz="2352"/>
            </a:br>
            <a:endParaRPr sz="2352"/>
          </a:p>
          <a:p>
            <a:pPr marL="457200" lvl="0" indent="-278438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0242"/>
              <a:buChar char="●"/>
            </a:pPr>
            <a:r>
              <a:rPr lang="uk" sz="2352"/>
              <a:t>плюралістичні та елітарні теорії.</a:t>
            </a:r>
            <a:endParaRPr sz="2352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Актуальність теми</a:t>
            </a:r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55000" lnSpcReduction="20000"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34493"/>
              <a:buFont typeface="Arial"/>
              <a:buNone/>
            </a:pPr>
            <a:r>
              <a:rPr lang="uk" sz="3189">
                <a:solidFill>
                  <a:schemeClr val="dk1"/>
                </a:solidFill>
              </a:rPr>
              <a:t>У сучасному світі держава функціонує в умовах:</a:t>
            </a:r>
            <a:endParaRPr sz="3189">
              <a:solidFill>
                <a:schemeClr val="dk1"/>
              </a:solidFill>
            </a:endParaRPr>
          </a:p>
          <a:p>
            <a:pPr marL="457200" lvl="0" indent="-339975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uk" sz="3189">
                <a:solidFill>
                  <a:schemeClr val="dk1"/>
                </a:solidFill>
              </a:rPr>
              <a:t>глобалізації</a:t>
            </a:r>
            <a:br>
              <a:rPr lang="uk" sz="3189">
                <a:solidFill>
                  <a:schemeClr val="dk1"/>
                </a:solidFill>
              </a:rPr>
            </a:br>
            <a:endParaRPr sz="3189">
              <a:solidFill>
                <a:schemeClr val="dk1"/>
              </a:solidFill>
            </a:endParaRPr>
          </a:p>
          <a:p>
            <a:pPr marL="457200" lvl="0" indent="-33997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uk" sz="3189">
                <a:solidFill>
                  <a:schemeClr val="dk1"/>
                </a:solidFill>
              </a:rPr>
              <a:t>цифровізації</a:t>
            </a:r>
            <a:br>
              <a:rPr lang="uk" sz="3189">
                <a:solidFill>
                  <a:schemeClr val="dk1"/>
                </a:solidFill>
              </a:rPr>
            </a:br>
            <a:endParaRPr sz="3189">
              <a:solidFill>
                <a:schemeClr val="dk1"/>
              </a:solidFill>
            </a:endParaRPr>
          </a:p>
          <a:p>
            <a:pPr marL="457200" lvl="0" indent="-33997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uk" sz="3189">
                <a:solidFill>
                  <a:schemeClr val="dk1"/>
                </a:solidFill>
              </a:rPr>
              <a:t>економічних трансформацій</a:t>
            </a:r>
            <a:br>
              <a:rPr lang="uk" sz="3189">
                <a:solidFill>
                  <a:schemeClr val="dk1"/>
                </a:solidFill>
              </a:rPr>
            </a:br>
            <a:endParaRPr sz="3189">
              <a:solidFill>
                <a:schemeClr val="dk1"/>
              </a:solidFill>
            </a:endParaRPr>
          </a:p>
          <a:p>
            <a:pPr marL="457200" lvl="0" indent="-33997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uk" sz="3189">
                <a:solidFill>
                  <a:schemeClr val="dk1"/>
                </a:solidFill>
              </a:rPr>
              <a:t>розвитку міжнародних інститутів</a:t>
            </a:r>
            <a:br>
              <a:rPr lang="uk" sz="3189">
                <a:solidFill>
                  <a:schemeClr val="dk1"/>
                </a:solidFill>
              </a:rPr>
            </a:br>
            <a:endParaRPr sz="3189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34493"/>
              <a:buFont typeface="Arial"/>
              <a:buNone/>
            </a:pPr>
            <a:r>
              <a:rPr lang="uk" sz="3189">
                <a:solidFill>
                  <a:schemeClr val="dk1"/>
                </a:solidFill>
              </a:rPr>
              <a:t>Це зумовлює необхідність </a:t>
            </a:r>
            <a:r>
              <a:rPr lang="uk" sz="3189" b="1">
                <a:solidFill>
                  <a:schemeClr val="dk1"/>
                </a:solidFill>
              </a:rPr>
              <a:t>нових підходів до аналізу держави</a:t>
            </a:r>
            <a:r>
              <a:rPr lang="uk" sz="3189">
                <a:solidFill>
                  <a:schemeClr val="dk1"/>
                </a:solidFill>
              </a:rPr>
              <a:t>.</a:t>
            </a:r>
            <a:endParaRPr sz="3189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Трансформація держави</a:t>
            </a:r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40000" lnSpcReduction="20000"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29768"/>
              <a:buFont typeface="Arial"/>
              <a:buNone/>
            </a:pPr>
            <a:r>
              <a:rPr lang="uk" sz="3695"/>
              <a:t>У період модерну держава була:</a:t>
            </a:r>
            <a:endParaRPr sz="3695"/>
          </a:p>
          <a:p>
            <a:pPr marL="457200" lvl="0" indent="-290414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81056"/>
              <a:buChar char="●"/>
            </a:pPr>
            <a:r>
              <a:rPr lang="uk" sz="3695"/>
              <a:t>центральним політичним інститутом</a:t>
            </a:r>
            <a:br>
              <a:rPr lang="uk" sz="3695"/>
            </a:br>
            <a:endParaRPr sz="3695"/>
          </a:p>
          <a:p>
            <a:pPr marL="457200" lvl="0" indent="-290414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81056"/>
              <a:buChar char="●"/>
            </a:pPr>
            <a:r>
              <a:rPr lang="uk" sz="3695"/>
              <a:t>основним регулятором економіки</a:t>
            </a:r>
            <a:br>
              <a:rPr lang="uk" sz="3695"/>
            </a:br>
            <a:endParaRPr sz="3695"/>
          </a:p>
          <a:p>
            <a:pPr marL="457200" lvl="0" indent="-290414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81056"/>
              <a:buChar char="●"/>
            </a:pPr>
            <a:r>
              <a:rPr lang="uk" sz="3695"/>
              <a:t>гарантом соціального порядку</a:t>
            </a:r>
            <a:br>
              <a:rPr lang="uk" sz="3695"/>
            </a:br>
            <a:endParaRPr sz="3695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29768"/>
              <a:buFont typeface="Arial"/>
              <a:buNone/>
            </a:pPr>
            <a:r>
              <a:rPr lang="uk" sz="3695"/>
              <a:t>У постмодерному суспільстві її роль змінюється через:</a:t>
            </a:r>
            <a:endParaRPr sz="3695"/>
          </a:p>
          <a:p>
            <a:pPr marL="457200" lvl="0" indent="-290414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81056"/>
              <a:buChar char="●"/>
            </a:pPr>
            <a:r>
              <a:rPr lang="uk" sz="3695"/>
              <a:t>глобальні ринки</a:t>
            </a:r>
            <a:br>
              <a:rPr lang="uk" sz="3695"/>
            </a:br>
            <a:endParaRPr sz="3695"/>
          </a:p>
          <a:p>
            <a:pPr marL="457200" lvl="0" indent="-290414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81056"/>
              <a:buChar char="●"/>
            </a:pPr>
            <a:r>
              <a:rPr lang="uk" sz="3695"/>
              <a:t>міжнародні організації</a:t>
            </a:r>
            <a:br>
              <a:rPr lang="uk" sz="3695"/>
            </a:br>
            <a:endParaRPr sz="3695"/>
          </a:p>
          <a:p>
            <a:pPr marL="457200" lvl="0" indent="-290414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81056"/>
              <a:buChar char="●"/>
            </a:pPr>
            <a:r>
              <a:rPr lang="uk" sz="3695"/>
              <a:t>інформаційні технології.</a:t>
            </a:r>
            <a:endParaRPr sz="3695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Криза класичних теорій</a:t>
            </a:r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1400">
                <a:solidFill>
                  <a:schemeClr val="dk1"/>
                </a:solidFill>
              </a:rPr>
              <a:t>Класичні теорії (Вебер, Маркс, Дюркгайм) пояснювали державу в умовах індустріального суспільства.</a:t>
            </a:r>
            <a:endParaRPr sz="1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1400">
                <a:solidFill>
                  <a:schemeClr val="dk1"/>
                </a:solidFill>
              </a:rPr>
              <a:t>Проте сучасні реалії показали їхні обмеження:</a:t>
            </a:r>
            <a:endParaRPr sz="1400">
              <a:solidFill>
                <a:schemeClr val="dk1"/>
              </a:solidFill>
            </a:endParaRPr>
          </a:p>
          <a:p>
            <a:pPr marL="457200" lvl="0" indent="-3175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uk" sz="1400">
                <a:solidFill>
                  <a:schemeClr val="dk1"/>
                </a:solidFill>
              </a:rPr>
              <a:t>складність політичних систем</a:t>
            </a:r>
            <a:br>
              <a:rPr lang="uk" sz="1400">
                <a:solidFill>
                  <a:schemeClr val="dk1"/>
                </a:solidFill>
              </a:rPr>
            </a:br>
            <a:endParaRPr sz="1400">
              <a:solidFill>
                <a:schemeClr val="dk1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uk" sz="1400">
                <a:solidFill>
                  <a:schemeClr val="dk1"/>
                </a:solidFill>
              </a:rPr>
              <a:t>глобальна економіка</a:t>
            </a:r>
            <a:br>
              <a:rPr lang="uk" sz="1400">
                <a:solidFill>
                  <a:schemeClr val="dk1"/>
                </a:solidFill>
              </a:rPr>
            </a:br>
            <a:endParaRPr sz="1400">
              <a:solidFill>
                <a:schemeClr val="dk1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uk" sz="1400">
                <a:solidFill>
                  <a:schemeClr val="dk1"/>
                </a:solidFill>
              </a:rPr>
              <a:t>нові форми влади.</a:t>
            </a:r>
            <a:br>
              <a:rPr lang="uk" sz="1400">
                <a:solidFill>
                  <a:schemeClr val="dk1"/>
                </a:solidFill>
              </a:rPr>
            </a:br>
            <a:endParaRPr sz="1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1400">
                <a:solidFill>
                  <a:schemeClr val="dk1"/>
                </a:solidFill>
              </a:rPr>
              <a:t>Тому виникла потреба у </a:t>
            </a:r>
            <a:r>
              <a:rPr lang="uk" sz="1400" b="1">
                <a:solidFill>
                  <a:schemeClr val="dk1"/>
                </a:solidFill>
              </a:rPr>
              <a:t>сучасних теоретичних підходах</a:t>
            </a:r>
            <a:r>
              <a:rPr lang="uk" sz="1400">
                <a:solidFill>
                  <a:schemeClr val="dk1"/>
                </a:solidFill>
              </a:rPr>
              <a:t>.</a:t>
            </a:r>
            <a:endParaRPr sz="1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Глобалізація і держава</a:t>
            </a:r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1700">
                <a:solidFill>
                  <a:schemeClr val="dk1"/>
                </a:solidFill>
              </a:rPr>
              <a:t>Глобалізація впливає на державу через:</a:t>
            </a:r>
            <a:endParaRPr sz="1700">
              <a:solidFill>
                <a:schemeClr val="dk1"/>
              </a:solidFill>
            </a:endParaRPr>
          </a:p>
          <a:p>
            <a:pPr marL="457200" lvl="0" indent="-33655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lang="uk" sz="1700">
                <a:solidFill>
                  <a:schemeClr val="dk1"/>
                </a:solidFill>
              </a:rPr>
              <a:t>інтеграцію світової економіки</a:t>
            </a:r>
            <a:br>
              <a:rPr lang="uk" sz="1700">
                <a:solidFill>
                  <a:schemeClr val="dk1"/>
                </a:solidFill>
              </a:rPr>
            </a:br>
            <a:endParaRPr sz="1700">
              <a:solidFill>
                <a:schemeClr val="dk1"/>
              </a:solidFill>
            </a:endParaRPr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lang="uk" sz="1700">
                <a:solidFill>
                  <a:schemeClr val="dk1"/>
                </a:solidFill>
              </a:rPr>
              <a:t>міжнародні політичні структури</a:t>
            </a:r>
            <a:br>
              <a:rPr lang="uk" sz="1700">
                <a:solidFill>
                  <a:schemeClr val="dk1"/>
                </a:solidFill>
              </a:rPr>
            </a:br>
            <a:endParaRPr sz="1700">
              <a:solidFill>
                <a:schemeClr val="dk1"/>
              </a:solidFill>
            </a:endParaRPr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lang="uk" sz="1700">
                <a:solidFill>
                  <a:schemeClr val="dk1"/>
                </a:solidFill>
              </a:rPr>
              <a:t>транснаціональні корпорації</a:t>
            </a:r>
            <a:br>
              <a:rPr lang="uk" sz="1700">
                <a:solidFill>
                  <a:schemeClr val="dk1"/>
                </a:solidFill>
              </a:rPr>
            </a:br>
            <a:endParaRPr sz="17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1700">
                <a:solidFill>
                  <a:schemeClr val="dk1"/>
                </a:solidFill>
              </a:rPr>
              <a:t>Це обмежує </a:t>
            </a:r>
            <a:r>
              <a:rPr lang="uk" sz="1700" b="1">
                <a:solidFill>
                  <a:schemeClr val="dk1"/>
                </a:solidFill>
              </a:rPr>
              <a:t>повну автономію національних держав</a:t>
            </a:r>
            <a:r>
              <a:rPr lang="uk" sz="1700">
                <a:solidFill>
                  <a:schemeClr val="dk1"/>
                </a:solidFill>
              </a:rPr>
              <a:t>.</a:t>
            </a:r>
            <a:endParaRPr sz="17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Цифровізація та неолібералізм</a:t>
            </a:r>
            <a:endParaRPr/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0000" lnSpcReduction="20000"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57093"/>
              <a:buFont typeface="Arial"/>
              <a:buNone/>
            </a:pPr>
            <a:r>
              <a:rPr lang="uk" sz="1926" b="1">
                <a:solidFill>
                  <a:schemeClr val="dk1"/>
                </a:solidFill>
              </a:rPr>
              <a:t>Цифровізація:</a:t>
            </a:r>
            <a:endParaRPr sz="1926" b="1">
              <a:solidFill>
                <a:schemeClr val="dk1"/>
              </a:solidFill>
            </a:endParaRPr>
          </a:p>
          <a:p>
            <a:pPr marL="457200" lvl="0" indent="-305065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uk" sz="1926">
                <a:solidFill>
                  <a:schemeClr val="dk1"/>
                </a:solidFill>
              </a:rPr>
              <a:t>електронне урядування</a:t>
            </a:r>
            <a:br>
              <a:rPr lang="uk" sz="1926">
                <a:solidFill>
                  <a:schemeClr val="dk1"/>
                </a:solidFill>
              </a:rPr>
            </a:br>
            <a:endParaRPr sz="1926">
              <a:solidFill>
                <a:schemeClr val="dk1"/>
              </a:solidFill>
            </a:endParaRPr>
          </a:p>
          <a:p>
            <a:pPr marL="457200" lvl="0" indent="-30506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uk" sz="1926">
                <a:solidFill>
                  <a:schemeClr val="dk1"/>
                </a:solidFill>
              </a:rPr>
              <a:t>цифрові державні послуги</a:t>
            </a:r>
            <a:br>
              <a:rPr lang="uk" sz="1926">
                <a:solidFill>
                  <a:schemeClr val="dk1"/>
                </a:solidFill>
              </a:rPr>
            </a:br>
            <a:endParaRPr sz="1926">
              <a:solidFill>
                <a:schemeClr val="dk1"/>
              </a:solidFill>
            </a:endParaRPr>
          </a:p>
          <a:p>
            <a:pPr marL="457200" lvl="0" indent="-30506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uk" sz="1926">
                <a:solidFill>
                  <a:schemeClr val="dk1"/>
                </a:solidFill>
              </a:rPr>
              <a:t>онлайн-комунікація влади і громадян</a:t>
            </a:r>
            <a:br>
              <a:rPr lang="uk" sz="1926">
                <a:solidFill>
                  <a:schemeClr val="dk1"/>
                </a:solidFill>
              </a:rPr>
            </a:br>
            <a:endParaRPr sz="1926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57093"/>
              <a:buFont typeface="Arial"/>
              <a:buNone/>
            </a:pPr>
            <a:r>
              <a:rPr lang="uk" sz="1926" b="1">
                <a:solidFill>
                  <a:schemeClr val="dk1"/>
                </a:solidFill>
              </a:rPr>
              <a:t>Неолібералізм:</a:t>
            </a:r>
            <a:endParaRPr sz="1926" b="1">
              <a:solidFill>
                <a:schemeClr val="dk1"/>
              </a:solidFill>
            </a:endParaRPr>
          </a:p>
          <a:p>
            <a:pPr marL="457200" lvl="0" indent="-305065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uk" sz="1926">
                <a:solidFill>
                  <a:schemeClr val="dk1"/>
                </a:solidFill>
              </a:rPr>
              <a:t>зменшення ролі держави в економіці</a:t>
            </a:r>
            <a:br>
              <a:rPr lang="uk" sz="1926">
                <a:solidFill>
                  <a:schemeClr val="dk1"/>
                </a:solidFill>
              </a:rPr>
            </a:br>
            <a:endParaRPr sz="1926">
              <a:solidFill>
                <a:schemeClr val="dk1"/>
              </a:solidFill>
            </a:endParaRPr>
          </a:p>
          <a:p>
            <a:pPr marL="457200" lvl="0" indent="-30506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uk" sz="1926">
                <a:solidFill>
                  <a:schemeClr val="dk1"/>
                </a:solidFill>
              </a:rPr>
              <a:t>приватизація</a:t>
            </a:r>
            <a:br>
              <a:rPr lang="uk" sz="1926">
                <a:solidFill>
                  <a:schemeClr val="dk1"/>
                </a:solidFill>
              </a:rPr>
            </a:br>
            <a:endParaRPr sz="1926">
              <a:solidFill>
                <a:schemeClr val="dk1"/>
              </a:solidFill>
            </a:endParaRPr>
          </a:p>
          <a:p>
            <a:pPr marL="457200" lvl="0" indent="-30506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uk" sz="1926">
                <a:solidFill>
                  <a:schemeClr val="dk1"/>
                </a:solidFill>
              </a:rPr>
              <a:t>посилення ролі ринку.</a:t>
            </a:r>
            <a:endParaRPr sz="1926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Держава як динамічний соціальний феномен</a:t>
            </a:r>
            <a:endParaRPr/>
          </a:p>
        </p:txBody>
      </p:sp>
      <p:sp>
        <p:nvSpPr>
          <p:cNvPr id="91" name="Google Shape;91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1700">
                <a:solidFill>
                  <a:schemeClr val="dk1"/>
                </a:solidFill>
              </a:rPr>
              <a:t>У сучасній соціології держава розглядається як:</a:t>
            </a:r>
            <a:endParaRPr sz="1700">
              <a:solidFill>
                <a:schemeClr val="dk1"/>
              </a:solidFill>
            </a:endParaRPr>
          </a:p>
          <a:p>
            <a:pPr marL="457200" lvl="0" indent="-33655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lang="uk" sz="1700">
                <a:solidFill>
                  <a:schemeClr val="dk1"/>
                </a:solidFill>
              </a:rPr>
              <a:t>складна соціальна система</a:t>
            </a:r>
            <a:br>
              <a:rPr lang="uk" sz="1700">
                <a:solidFill>
                  <a:schemeClr val="dk1"/>
                </a:solidFill>
              </a:rPr>
            </a:br>
            <a:endParaRPr sz="1700">
              <a:solidFill>
                <a:schemeClr val="dk1"/>
              </a:solidFill>
            </a:endParaRPr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lang="uk" sz="1700">
                <a:solidFill>
                  <a:schemeClr val="dk1"/>
                </a:solidFill>
              </a:rPr>
              <a:t>інститут, що постійно змінюється</a:t>
            </a:r>
            <a:br>
              <a:rPr lang="uk" sz="1700">
                <a:solidFill>
                  <a:schemeClr val="dk1"/>
                </a:solidFill>
              </a:rPr>
            </a:br>
            <a:endParaRPr sz="1700">
              <a:solidFill>
                <a:schemeClr val="dk1"/>
              </a:solidFill>
            </a:endParaRPr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lang="uk" sz="1700">
                <a:solidFill>
                  <a:schemeClr val="dk1"/>
                </a:solidFill>
              </a:rPr>
              <a:t>результат взаємодії різних соціальних сил</a:t>
            </a:r>
            <a:br>
              <a:rPr lang="uk" sz="1700">
                <a:solidFill>
                  <a:schemeClr val="dk1"/>
                </a:solidFill>
              </a:rPr>
            </a:br>
            <a:endParaRPr sz="17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1700">
                <a:solidFill>
                  <a:schemeClr val="dk1"/>
                </a:solidFill>
              </a:rPr>
              <a:t>Держава адаптується до </a:t>
            </a:r>
            <a:r>
              <a:rPr lang="uk" sz="1700" b="1">
                <a:solidFill>
                  <a:schemeClr val="dk1"/>
                </a:solidFill>
              </a:rPr>
              <a:t>соціальних і політичних змін</a:t>
            </a:r>
            <a:r>
              <a:rPr lang="uk" sz="1700">
                <a:solidFill>
                  <a:schemeClr val="dk1"/>
                </a:solidFill>
              </a:rPr>
              <a:t>.</a:t>
            </a:r>
            <a:endParaRPr sz="17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Неоінституціональний підхід</a:t>
            </a:r>
            <a:endParaRPr/>
          </a:p>
        </p:txBody>
      </p:sp>
      <p:sp>
        <p:nvSpPr>
          <p:cNvPr id="97" name="Google Shape;97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2400">
                <a:solidFill>
                  <a:schemeClr val="dk1"/>
                </a:solidFill>
              </a:rPr>
              <a:t>Неоінституціоналізм — один із ключових сучасних підходів.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2400">
                <a:solidFill>
                  <a:schemeClr val="dk1"/>
                </a:solidFill>
              </a:rPr>
              <a:t>Його основна ідея: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2400">
                <a:solidFill>
                  <a:schemeClr val="dk1"/>
                </a:solidFill>
              </a:rPr>
              <a:t>функціонування держави визначається </a:t>
            </a:r>
            <a:r>
              <a:rPr lang="uk" sz="2400" b="1">
                <a:solidFill>
                  <a:schemeClr val="dk1"/>
                </a:solidFill>
              </a:rPr>
              <a:t>інститутами, правилами та нормами</a:t>
            </a:r>
            <a:r>
              <a:rPr lang="uk" sz="2400">
                <a:solidFill>
                  <a:schemeClr val="dk1"/>
                </a:solidFill>
              </a:rPr>
              <a:t>.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2400">
                <a:solidFill>
                  <a:schemeClr val="dk1"/>
                </a:solidFill>
              </a:rPr>
              <a:t>Інститути формують поведінку політичних акторів.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Формальні та неформальні інститути</a:t>
            </a:r>
            <a:endParaRPr/>
          </a:p>
        </p:txBody>
      </p:sp>
      <p:sp>
        <p:nvSpPr>
          <p:cNvPr id="103" name="Google Shape;103;p21"/>
          <p:cNvSpPr txBox="1">
            <a:spLocks noGrp="1"/>
          </p:cNvSpPr>
          <p:nvPr>
            <p:ph type="body" idx="1"/>
          </p:nvPr>
        </p:nvSpPr>
        <p:spPr>
          <a:xfrm>
            <a:off x="217300" y="1136750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25000" lnSpcReduction="20000"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26575"/>
              <a:buFont typeface="Arial"/>
              <a:buNone/>
            </a:pPr>
            <a:r>
              <a:rPr lang="uk" sz="4139" b="1">
                <a:solidFill>
                  <a:schemeClr val="dk1"/>
                </a:solidFill>
              </a:rPr>
              <a:t>Формальні інститути:</a:t>
            </a:r>
            <a:endParaRPr sz="4139" b="1">
              <a:solidFill>
                <a:schemeClr val="dk1"/>
              </a:solidFill>
            </a:endParaRPr>
          </a:p>
          <a:p>
            <a:pPr marL="457200" lvl="0" indent="-294307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uk" sz="4139">
                <a:solidFill>
                  <a:schemeClr val="dk1"/>
                </a:solidFill>
              </a:rPr>
              <a:t>конституція</a:t>
            </a:r>
            <a:br>
              <a:rPr lang="uk" sz="4139">
                <a:solidFill>
                  <a:schemeClr val="dk1"/>
                </a:solidFill>
              </a:rPr>
            </a:br>
            <a:endParaRPr sz="4139">
              <a:solidFill>
                <a:schemeClr val="dk1"/>
              </a:solidFill>
            </a:endParaRPr>
          </a:p>
          <a:p>
            <a:pPr marL="457200" lvl="0" indent="-294307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uk" sz="4139">
                <a:solidFill>
                  <a:schemeClr val="dk1"/>
                </a:solidFill>
              </a:rPr>
              <a:t>закони</a:t>
            </a:r>
            <a:br>
              <a:rPr lang="uk" sz="4139">
                <a:solidFill>
                  <a:schemeClr val="dk1"/>
                </a:solidFill>
              </a:rPr>
            </a:br>
            <a:endParaRPr sz="4139">
              <a:solidFill>
                <a:schemeClr val="dk1"/>
              </a:solidFill>
            </a:endParaRPr>
          </a:p>
          <a:p>
            <a:pPr marL="457200" lvl="0" indent="-294307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uk" sz="4139">
                <a:solidFill>
                  <a:schemeClr val="dk1"/>
                </a:solidFill>
              </a:rPr>
              <a:t>державні органи</a:t>
            </a:r>
            <a:br>
              <a:rPr lang="uk" sz="4139">
                <a:solidFill>
                  <a:schemeClr val="dk1"/>
                </a:solidFill>
              </a:rPr>
            </a:br>
            <a:endParaRPr sz="4139">
              <a:solidFill>
                <a:schemeClr val="dk1"/>
              </a:solidFill>
            </a:endParaRPr>
          </a:p>
          <a:p>
            <a:pPr marL="457200" lvl="0" indent="-294307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uk" sz="4139">
                <a:solidFill>
                  <a:schemeClr val="dk1"/>
                </a:solidFill>
              </a:rPr>
              <a:t>адміністративні правила</a:t>
            </a:r>
            <a:br>
              <a:rPr lang="uk" sz="4139">
                <a:solidFill>
                  <a:schemeClr val="dk1"/>
                </a:solidFill>
              </a:rPr>
            </a:br>
            <a:endParaRPr sz="4139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26575"/>
              <a:buFont typeface="Arial"/>
              <a:buNone/>
            </a:pPr>
            <a:r>
              <a:rPr lang="uk" sz="4139" b="1">
                <a:solidFill>
                  <a:schemeClr val="dk1"/>
                </a:solidFill>
              </a:rPr>
              <a:t>Неформальні інститути:</a:t>
            </a:r>
            <a:endParaRPr sz="4139" b="1">
              <a:solidFill>
                <a:schemeClr val="dk1"/>
              </a:solidFill>
            </a:endParaRPr>
          </a:p>
          <a:p>
            <a:pPr marL="457200" lvl="0" indent="-294307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uk" sz="4139">
                <a:solidFill>
                  <a:schemeClr val="dk1"/>
                </a:solidFill>
              </a:rPr>
              <a:t>традиції</a:t>
            </a:r>
            <a:br>
              <a:rPr lang="uk" sz="4139">
                <a:solidFill>
                  <a:schemeClr val="dk1"/>
                </a:solidFill>
              </a:rPr>
            </a:br>
            <a:endParaRPr sz="4139">
              <a:solidFill>
                <a:schemeClr val="dk1"/>
              </a:solidFill>
            </a:endParaRPr>
          </a:p>
          <a:p>
            <a:pPr marL="457200" lvl="0" indent="-294307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uk" sz="4139">
                <a:solidFill>
                  <a:schemeClr val="dk1"/>
                </a:solidFill>
              </a:rPr>
              <a:t>політична культура</a:t>
            </a:r>
            <a:br>
              <a:rPr lang="uk" sz="4139">
                <a:solidFill>
                  <a:schemeClr val="dk1"/>
                </a:solidFill>
              </a:rPr>
            </a:br>
            <a:endParaRPr sz="4139">
              <a:solidFill>
                <a:schemeClr val="dk1"/>
              </a:solidFill>
            </a:endParaRPr>
          </a:p>
          <a:p>
            <a:pPr marL="457200" lvl="0" indent="-294307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uk" sz="4139">
                <a:solidFill>
                  <a:schemeClr val="dk1"/>
                </a:solidFill>
              </a:rPr>
              <a:t>соціальні норми</a:t>
            </a:r>
            <a:br>
              <a:rPr lang="uk" sz="4139">
                <a:solidFill>
                  <a:schemeClr val="dk1"/>
                </a:solidFill>
              </a:rPr>
            </a:br>
            <a:endParaRPr sz="4139">
              <a:solidFill>
                <a:schemeClr val="dk1"/>
              </a:solidFill>
            </a:endParaRPr>
          </a:p>
          <a:p>
            <a:pPr marL="457200" lvl="0" indent="-294307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uk" sz="4139">
                <a:solidFill>
                  <a:schemeClr val="dk1"/>
                </a:solidFill>
              </a:rPr>
              <a:t>неформальні практики.</a:t>
            </a:r>
            <a:endParaRPr sz="4139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434</Words>
  <Application>Microsoft Office PowerPoint</Application>
  <PresentationFormat>Экран (16:9)</PresentationFormat>
  <Paragraphs>100</Paragraphs>
  <Slides>14</Slides>
  <Notes>14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6" baseType="lpstr">
      <vt:lpstr>Arial</vt:lpstr>
      <vt:lpstr>Simple Light</vt:lpstr>
      <vt:lpstr>Сучасні підходи до аналізу держави</vt:lpstr>
      <vt:lpstr>Актуальність теми</vt:lpstr>
      <vt:lpstr>Трансформація держави</vt:lpstr>
      <vt:lpstr>Криза класичних теорій</vt:lpstr>
      <vt:lpstr>Глобалізація і держава</vt:lpstr>
      <vt:lpstr>Цифровізація та неолібералізм</vt:lpstr>
      <vt:lpstr>Держава як динамічний соціальний феномен</vt:lpstr>
      <vt:lpstr>Неоінституціональний підхід</vt:lpstr>
      <vt:lpstr>Формальні та неформальні інститути</vt:lpstr>
      <vt:lpstr>Інституційна стабільність і зміни</vt:lpstr>
      <vt:lpstr>Неомарксистські та критичні підходи</vt:lpstr>
      <vt:lpstr>Структурно-функціональний підхід</vt:lpstr>
      <vt:lpstr>Плюралістичний та елітарний підходи</vt:lpstr>
      <vt:lpstr>Висновок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Сучасні підходи до аналізу держави</dc:title>
  <dc:creator>Oleg</dc:creator>
  <cp:lastModifiedBy>Oleg</cp:lastModifiedBy>
  <cp:revision>2</cp:revision>
  <dcterms:modified xsi:type="dcterms:W3CDTF">2026-03-04T04:58:28Z</dcterms:modified>
</cp:coreProperties>
</file>