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2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0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5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10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5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6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88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602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9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80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B68EC-CF4A-4CA4-A6F8-8331F7FC98E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1F74A-424E-420A-8F9A-319B86550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1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hop-express.ua/ukr/google-shopping/" TargetMode="External"/><Relationship Id="rId2" Type="http://schemas.openxmlformats.org/officeDocument/2006/relationships/hyperlink" Target="https://shop-express.ua/ukr/blog/online-store-promotion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hop-express.ua/ukr/blog/content-strategy-for-ecommerce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249526"/>
            <a:ext cx="12192000" cy="2387600"/>
          </a:xfrm>
        </p:spPr>
        <p:txBody>
          <a:bodyPr/>
          <a:lstStyle/>
          <a:p>
            <a:r>
              <a:rPr lang="ru-RU" dirty="0" err="1" smtClean="0"/>
              <a:t>Сучасний</a:t>
            </a:r>
            <a:r>
              <a:rPr lang="ru-RU" dirty="0" smtClean="0"/>
              <a:t> </a:t>
            </a:r>
            <a:r>
              <a:rPr lang="ru-RU" dirty="0" err="1" smtClean="0"/>
              <a:t>товарний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цифрової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17323" y="3285754"/>
            <a:ext cx="1184978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71500" marR="0" lvl="0" indent="-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Поняття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цифрової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економіки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571500" marR="0" lvl="0" indent="-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Трансформація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товарних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ринків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під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впливом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цифрових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технологій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571500" marR="0" lvl="0" indent="-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Електронна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комерція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як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ключовий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елемент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сучасного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ринку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571500" marR="0" lvl="0" indent="-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Поведінка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споживачів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цифровому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середовищі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571500" marR="0" lvl="0" indent="-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Тенденції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розвитку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товарних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ринків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040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3778"/>
          </a:xfrm>
        </p:spPr>
        <p:txBody>
          <a:bodyPr>
            <a:normAutofit fontScale="90000"/>
          </a:bodyPr>
          <a:lstStyle/>
          <a:p>
            <a:r>
              <a:rPr lang="en-US" altLang="en-US" dirty="0" err="1">
                <a:latin typeface="Arial" panose="020B0604020202020204" pitchFamily="34" charset="0"/>
              </a:rPr>
              <a:t>Поняття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цифрової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економіки</a:t>
            </a:r>
            <a:r>
              <a:rPr lang="en-US" altLang="en-US" dirty="0">
                <a:latin typeface="Arial" panose="020B0604020202020204" pitchFamily="34" charset="0"/>
              </a:rPr>
              <a:t/>
            </a:r>
            <a:br>
              <a:rPr lang="en-US" alt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1018904"/>
            <a:ext cx="11612880" cy="5551713"/>
          </a:xfrm>
        </p:spPr>
        <p:txBody>
          <a:bodyPr/>
          <a:lstStyle/>
          <a:p>
            <a:r>
              <a:rPr lang="ru-RU" b="1" dirty="0" err="1" smtClean="0"/>
              <a:t>Цифрова</a:t>
            </a:r>
            <a:r>
              <a:rPr lang="ru-RU" b="1" dirty="0" smtClean="0"/>
              <a:t> </a:t>
            </a:r>
            <a:r>
              <a:rPr lang="ru-RU" b="1" dirty="0" err="1" smtClean="0"/>
              <a:t>економіка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вся </a:t>
            </a:r>
            <a:r>
              <a:rPr lang="ru-RU" dirty="0" err="1" smtClean="0"/>
              <a:t>економічна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, яка </a:t>
            </a:r>
            <a:r>
              <a:rPr lang="ru-RU" dirty="0" err="1" smtClean="0"/>
              <a:t>забезпечується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інформаційно-комунікаційних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ІТ-</a:t>
            </a:r>
            <a:r>
              <a:rPr lang="ru-RU" dirty="0" err="1" smtClean="0"/>
              <a:t>розробки</a:t>
            </a:r>
            <a:r>
              <a:rPr lang="ru-RU" dirty="0" smtClean="0"/>
              <a:t> та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 smtClean="0"/>
              <a:t>цифрові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а й </a:t>
            </a:r>
            <a:r>
              <a:rPr lang="ru-RU" dirty="0" err="1" smtClean="0"/>
              <a:t>електронна</a:t>
            </a:r>
            <a:r>
              <a:rPr lang="ru-RU" dirty="0" smtClean="0"/>
              <a:t> </a:t>
            </a:r>
            <a:r>
              <a:rPr lang="ru-RU" dirty="0" err="1" smtClean="0"/>
              <a:t>комерція</a:t>
            </a:r>
            <a:r>
              <a:rPr lang="ru-RU" dirty="0" smtClean="0"/>
              <a:t>, онлайн-</a:t>
            </a:r>
            <a:r>
              <a:rPr lang="ru-RU" dirty="0" err="1" smtClean="0"/>
              <a:t>послуги</a:t>
            </a:r>
            <a:r>
              <a:rPr lang="ru-RU" dirty="0" smtClean="0"/>
              <a:t> та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цифровізованих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той час як </a:t>
            </a:r>
            <a:r>
              <a:rPr lang="ru-RU" dirty="0" err="1" smtClean="0"/>
              <a:t>традиційна</a:t>
            </a:r>
            <a:r>
              <a:rPr lang="ru-RU" dirty="0" smtClean="0"/>
              <a:t> </a:t>
            </a:r>
            <a:r>
              <a:rPr lang="ru-RU" dirty="0" err="1" smtClean="0"/>
              <a:t>економіка</a:t>
            </a:r>
            <a:r>
              <a:rPr lang="ru-RU" dirty="0" smtClean="0"/>
              <a:t> </a:t>
            </a:r>
            <a:r>
              <a:rPr lang="ru-RU" dirty="0" err="1" smtClean="0"/>
              <a:t>зосереджена</a:t>
            </a:r>
            <a:r>
              <a:rPr lang="ru-RU" dirty="0" smtClean="0"/>
              <a:t> на </a:t>
            </a:r>
            <a:r>
              <a:rPr lang="ru-RU" dirty="0" err="1" smtClean="0"/>
              <a:t>фізичних</a:t>
            </a:r>
            <a:r>
              <a:rPr lang="ru-RU" dirty="0" smtClean="0"/>
              <a:t> товарах та </a:t>
            </a:r>
            <a:r>
              <a:rPr lang="ru-RU" dirty="0" err="1" smtClean="0"/>
              <a:t>фізичних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підприємствах</a:t>
            </a:r>
            <a:r>
              <a:rPr lang="ru-RU" dirty="0" smtClean="0"/>
              <a:t>, </a:t>
            </a:r>
            <a:r>
              <a:rPr lang="ru-RU" dirty="0" err="1" smtClean="0"/>
              <a:t>цифрова</a:t>
            </a:r>
            <a:r>
              <a:rPr lang="ru-RU" dirty="0" smtClean="0"/>
              <a:t> </a:t>
            </a:r>
            <a:r>
              <a:rPr lang="ru-RU" dirty="0" err="1" smtClean="0"/>
              <a:t>економіка</a:t>
            </a:r>
            <a:r>
              <a:rPr lang="ru-RU" dirty="0" smtClean="0"/>
              <a:t> </a:t>
            </a:r>
            <a:r>
              <a:rPr lang="ru-RU" dirty="0" err="1" smtClean="0"/>
              <a:t>здебільшого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та </a:t>
            </a:r>
            <a:r>
              <a:rPr lang="ru-RU" dirty="0" err="1" smtClean="0"/>
              <a:t>електронних</a:t>
            </a:r>
            <a:r>
              <a:rPr lang="ru-RU" dirty="0" smtClean="0"/>
              <a:t> </a:t>
            </a:r>
            <a:r>
              <a:rPr lang="ru-RU" dirty="0" err="1" smtClean="0"/>
              <a:t>транзакцій</a:t>
            </a:r>
            <a:r>
              <a:rPr lang="ru-RU" dirty="0" smtClean="0"/>
              <a:t>. 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традиційної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, яка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звичайних</a:t>
            </a:r>
            <a:r>
              <a:rPr lang="ru-RU" dirty="0" smtClean="0"/>
              <a:t> </a:t>
            </a:r>
            <a:r>
              <a:rPr lang="ru-RU" dirty="0" err="1" smtClean="0"/>
              <a:t>рекламних</a:t>
            </a:r>
            <a:r>
              <a:rPr lang="ru-RU" dirty="0" smtClean="0"/>
              <a:t> </a:t>
            </a:r>
            <a:r>
              <a:rPr lang="ru-RU" dirty="0" err="1" smtClean="0"/>
              <a:t>стратегій</a:t>
            </a:r>
            <a:r>
              <a:rPr lang="ru-RU" dirty="0" smtClean="0"/>
              <a:t>, </a:t>
            </a:r>
            <a:r>
              <a:rPr lang="ru-RU" dirty="0" err="1" smtClean="0"/>
              <a:t>цифрова</a:t>
            </a:r>
            <a:r>
              <a:rPr lang="ru-RU" dirty="0" smtClean="0"/>
              <a:t> </a:t>
            </a:r>
            <a:r>
              <a:rPr lang="ru-RU" dirty="0" err="1" smtClean="0"/>
              <a:t>економіка</a:t>
            </a:r>
            <a:r>
              <a:rPr lang="ru-RU" dirty="0" smtClean="0"/>
              <a:t> </a:t>
            </a:r>
            <a:r>
              <a:rPr lang="ru-RU" dirty="0" err="1" smtClean="0"/>
              <a:t>значною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платформ,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мереж, </a:t>
            </a:r>
            <a:r>
              <a:rPr lang="en-US" dirty="0" smtClean="0"/>
              <a:t>SEO </a:t>
            </a:r>
            <a:r>
              <a:rPr lang="ru-RU" dirty="0" smtClean="0"/>
              <a:t>та онлайн-маркетингу.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938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9" y="218115"/>
            <a:ext cx="1206137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Цифрова</a:t>
            </a:r>
            <a:r>
              <a:rPr lang="ru-RU" dirty="0" smtClean="0"/>
              <a:t> </a:t>
            </a:r>
            <a:r>
              <a:rPr lang="ru-RU" dirty="0" err="1" smtClean="0"/>
              <a:t>економіка</a:t>
            </a:r>
            <a:r>
              <a:rPr lang="ru-RU" dirty="0" smtClean="0"/>
              <a:t> стала </a:t>
            </a:r>
            <a:r>
              <a:rPr lang="ru-RU" dirty="0" err="1" smtClean="0"/>
              <a:t>важливою</a:t>
            </a:r>
            <a:r>
              <a:rPr lang="ru-RU" dirty="0" smtClean="0"/>
              <a:t> для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, </a:t>
            </a:r>
            <a:r>
              <a:rPr lang="ru-RU" dirty="0" err="1" smtClean="0"/>
              <a:t>потенційно</a:t>
            </a:r>
            <a:r>
              <a:rPr lang="ru-RU" dirty="0" smtClean="0"/>
              <a:t> </a:t>
            </a:r>
            <a:r>
              <a:rPr lang="ru-RU" dirty="0" err="1" smtClean="0"/>
              <a:t>впливаючи</a:t>
            </a:r>
            <a:r>
              <a:rPr lang="ru-RU" dirty="0" smtClean="0"/>
              <a:t> на </a:t>
            </a:r>
            <a:r>
              <a:rPr lang="ru-RU" dirty="0" err="1" smtClean="0"/>
              <a:t>їхній</a:t>
            </a:r>
            <a:r>
              <a:rPr lang="ru-RU" dirty="0" smtClean="0"/>
              <a:t> масштаб та </a:t>
            </a:r>
            <a:r>
              <a:rPr lang="ru-RU" dirty="0" err="1" smtClean="0"/>
              <a:t>продуктивність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конкурентну</a:t>
            </a:r>
            <a:r>
              <a:rPr lang="ru-RU" dirty="0" smtClean="0"/>
              <a:t> </a:t>
            </a:r>
            <a:r>
              <a:rPr lang="ru-RU" dirty="0" err="1" smtClean="0"/>
              <a:t>позицію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, </a:t>
            </a:r>
            <a:r>
              <a:rPr lang="ru-RU" dirty="0" err="1" smtClean="0"/>
              <a:t>полегшуючи</a:t>
            </a:r>
            <a:r>
              <a:rPr lang="ru-RU" dirty="0" smtClean="0"/>
              <a:t> доступ </a:t>
            </a:r>
            <a:r>
              <a:rPr lang="ru-RU" dirty="0" err="1" smtClean="0"/>
              <a:t>клієнтів</a:t>
            </a:r>
            <a:r>
              <a:rPr lang="ru-RU" dirty="0" smtClean="0"/>
              <a:t> через </a:t>
            </a:r>
            <a:r>
              <a:rPr lang="ru-RU" dirty="0" err="1" smtClean="0"/>
              <a:t>нові</a:t>
            </a:r>
            <a:r>
              <a:rPr lang="ru-RU" dirty="0" smtClean="0"/>
              <a:t> канали, </a:t>
            </a:r>
            <a:r>
              <a:rPr lang="ru-RU" dirty="0" err="1" smtClean="0"/>
              <a:t>змінюючи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, </a:t>
            </a:r>
            <a:r>
              <a:rPr lang="ru-RU" dirty="0" err="1" smtClean="0"/>
              <a:t>впливаючи</a:t>
            </a:r>
            <a:r>
              <a:rPr lang="ru-RU" dirty="0" smtClean="0"/>
              <a:t> на структуру </a:t>
            </a:r>
            <a:r>
              <a:rPr lang="ru-RU" dirty="0" err="1" smtClean="0"/>
              <a:t>витрат</a:t>
            </a:r>
            <a:r>
              <a:rPr lang="ru-RU" dirty="0" smtClean="0"/>
              <a:t> та </a:t>
            </a:r>
            <a:r>
              <a:rPr lang="ru-RU" dirty="0" err="1" smtClean="0"/>
              <a:t>дозволяючи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подальших</a:t>
            </a:r>
            <a:r>
              <a:rPr lang="ru-RU" dirty="0" smtClean="0"/>
              <a:t> </a:t>
            </a:r>
            <a:r>
              <a:rPr lang="ru-RU" dirty="0" err="1" smtClean="0"/>
              <a:t>потоків</a:t>
            </a:r>
            <a:r>
              <a:rPr lang="ru-RU" dirty="0" smtClean="0"/>
              <a:t> </a:t>
            </a:r>
            <a:r>
              <a:rPr lang="ru-RU" dirty="0" err="1" smtClean="0"/>
              <a:t>доходів</a:t>
            </a:r>
            <a:r>
              <a:rPr lang="ru-RU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охоплення</a:t>
            </a:r>
            <a:r>
              <a:rPr lang="ru-RU" dirty="0" smtClean="0"/>
              <a:t> є </a:t>
            </a:r>
            <a:r>
              <a:rPr lang="ru-RU" dirty="0" err="1" smtClean="0"/>
              <a:t>величезною</a:t>
            </a:r>
            <a:r>
              <a:rPr lang="ru-RU" dirty="0" smtClean="0"/>
              <a:t> </a:t>
            </a:r>
            <a:r>
              <a:rPr lang="ru-RU" dirty="0" err="1" smtClean="0"/>
              <a:t>перевагою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організаціям</a:t>
            </a:r>
            <a:r>
              <a:rPr lang="ru-RU" dirty="0" smtClean="0"/>
              <a:t> </a:t>
            </a:r>
            <a:r>
              <a:rPr lang="ru-RU" dirty="0" err="1" smtClean="0"/>
              <a:t>виходити</a:t>
            </a:r>
            <a:r>
              <a:rPr lang="ru-RU" dirty="0" smtClean="0"/>
              <a:t> на </a:t>
            </a:r>
            <a:r>
              <a:rPr lang="ru-RU" dirty="0" err="1" smtClean="0"/>
              <a:t>глобальні</a:t>
            </a:r>
            <a:r>
              <a:rPr lang="ru-RU" dirty="0" smtClean="0"/>
              <a:t> ринки та </a:t>
            </a:r>
            <a:r>
              <a:rPr lang="ru-RU" dirty="0" err="1" smtClean="0"/>
              <a:t>широку</a:t>
            </a:r>
            <a:r>
              <a:rPr lang="ru-RU" dirty="0" smtClean="0"/>
              <a:t> </a:t>
            </a:r>
            <a:r>
              <a:rPr lang="ru-RU" dirty="0" err="1" smtClean="0"/>
              <a:t>клієнтську</a:t>
            </a:r>
            <a:r>
              <a:rPr lang="ru-RU" dirty="0" smtClean="0"/>
              <a:t> базу.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dirty="0" err="1" smtClean="0"/>
              <a:t>Операційна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впливати</a:t>
            </a:r>
            <a:r>
              <a:rPr lang="ru-RU" dirty="0" smtClean="0"/>
              <a:t> на </a:t>
            </a:r>
            <a:r>
              <a:rPr lang="ru-RU" dirty="0" err="1" smtClean="0"/>
              <a:t>процедури</a:t>
            </a:r>
            <a:r>
              <a:rPr lang="ru-RU" dirty="0" smtClean="0"/>
              <a:t> та </a:t>
            </a:r>
            <a:r>
              <a:rPr lang="ru-RU" dirty="0" err="1" smtClean="0"/>
              <a:t>накладні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використанню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інструментів</a:t>
            </a:r>
            <a:r>
              <a:rPr lang="ru-RU" dirty="0" smtClean="0"/>
              <a:t> та </a:t>
            </a:r>
            <a:r>
              <a:rPr lang="ru-RU" dirty="0" err="1" smtClean="0"/>
              <a:t>автоматизації</a:t>
            </a:r>
            <a:r>
              <a:rPr lang="ru-RU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та </a:t>
            </a:r>
            <a:r>
              <a:rPr lang="ru-RU" dirty="0" err="1" smtClean="0"/>
              <a:t>цифрові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в рамках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-моделей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впливати</a:t>
            </a:r>
            <a:r>
              <a:rPr lang="ru-RU" dirty="0" smtClean="0"/>
              <a:t> на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інновацій</a:t>
            </a:r>
            <a:r>
              <a:rPr lang="ru-RU" dirty="0" smtClean="0"/>
              <a:t> та </a:t>
            </a:r>
            <a:r>
              <a:rPr lang="ru-RU" dirty="0" err="1" smtClean="0"/>
              <a:t>спостережувану</a:t>
            </a:r>
            <a:r>
              <a:rPr lang="ru-RU" dirty="0" smtClean="0"/>
              <a:t> </a:t>
            </a:r>
            <a:r>
              <a:rPr lang="ru-RU" dirty="0" err="1" smtClean="0"/>
              <a:t>економічну</a:t>
            </a:r>
            <a:r>
              <a:rPr lang="ru-RU" dirty="0" smtClean="0"/>
              <a:t> </a:t>
            </a:r>
            <a:r>
              <a:rPr lang="ru-RU" dirty="0" err="1" smtClean="0"/>
              <a:t>вигоду</a:t>
            </a:r>
            <a:r>
              <a:rPr lang="ru-RU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На </a:t>
            </a:r>
            <a:r>
              <a:rPr lang="ru-RU" dirty="0" err="1" smtClean="0"/>
              <a:t>цифрову</a:t>
            </a:r>
            <a:r>
              <a:rPr lang="ru-RU" dirty="0" smtClean="0"/>
              <a:t> </a:t>
            </a:r>
            <a:r>
              <a:rPr lang="ru-RU" dirty="0" err="1" smtClean="0"/>
              <a:t>економіку</a:t>
            </a:r>
            <a:r>
              <a:rPr lang="ru-RU" dirty="0" smtClean="0"/>
              <a:t> та </a:t>
            </a:r>
            <a:r>
              <a:rPr lang="ru-RU" dirty="0" err="1" smtClean="0"/>
              <a:t>інновації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en-US" dirty="0" smtClean="0"/>
              <a:t>AI, </a:t>
            </a:r>
            <a:r>
              <a:rPr lang="en-US" dirty="0" err="1" smtClean="0"/>
              <a:t>IoT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блокчейн</a:t>
            </a:r>
            <a:r>
              <a:rPr lang="ru-RU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dirty="0" err="1" smtClean="0"/>
              <a:t>Ризики</a:t>
            </a:r>
            <a:r>
              <a:rPr lang="ru-RU" dirty="0" smtClean="0"/>
              <a:t> </a:t>
            </a:r>
            <a:r>
              <a:rPr lang="ru-RU" dirty="0" err="1" smtClean="0"/>
              <a:t>кібербезпеки</a:t>
            </a:r>
            <a:r>
              <a:rPr lang="ru-RU" dirty="0" smtClean="0"/>
              <a:t> </a:t>
            </a:r>
            <a:r>
              <a:rPr lang="ru-RU" dirty="0" err="1" smtClean="0"/>
              <a:t>викликають</a:t>
            </a:r>
            <a:r>
              <a:rPr lang="ru-RU" dirty="0" smtClean="0"/>
              <a:t> все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занепокоєння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інвестицій</a:t>
            </a:r>
            <a:r>
              <a:rPr lang="ru-RU" dirty="0" smtClean="0"/>
              <a:t> у </a:t>
            </a:r>
            <a:r>
              <a:rPr lang="ru-RU" dirty="0" err="1" smtClean="0"/>
              <a:t>потужні</a:t>
            </a:r>
            <a:r>
              <a:rPr lang="ru-RU" dirty="0" smtClean="0"/>
              <a:t> заходи </a:t>
            </a:r>
            <a:r>
              <a:rPr lang="ru-RU" dirty="0" err="1" smtClean="0"/>
              <a:t>безпеки</a:t>
            </a:r>
            <a:r>
              <a:rPr lang="ru-RU" dirty="0" smtClean="0"/>
              <a:t> для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та систем.  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Потреба в </a:t>
            </a:r>
            <a:r>
              <a:rPr lang="ru-RU" dirty="0" err="1" smtClean="0"/>
              <a:t>постійній</a:t>
            </a:r>
            <a:r>
              <a:rPr lang="ru-RU" dirty="0" smtClean="0"/>
              <a:t> </a:t>
            </a:r>
            <a:r>
              <a:rPr lang="ru-RU" dirty="0" err="1" smtClean="0"/>
              <a:t>адаптації</a:t>
            </a:r>
            <a:r>
              <a:rPr lang="ru-RU" dirty="0" smtClean="0"/>
              <a:t> до </a:t>
            </a:r>
            <a:r>
              <a:rPr lang="ru-RU" dirty="0" err="1" smtClean="0"/>
              <a:t>швидкозмінних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складною та </a:t>
            </a:r>
            <a:r>
              <a:rPr lang="ru-RU" dirty="0" err="1" smtClean="0"/>
              <a:t>ресурсомісткою</a:t>
            </a:r>
            <a:r>
              <a:rPr lang="ru-RU" dirty="0" smtClean="0"/>
              <a:t>. 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dirty="0" err="1" smtClean="0"/>
              <a:t>Цифровий</a:t>
            </a:r>
            <a:r>
              <a:rPr lang="ru-RU" dirty="0" smtClean="0"/>
              <a:t> </a:t>
            </a:r>
            <a:r>
              <a:rPr lang="ru-RU" dirty="0" err="1" smtClean="0"/>
              <a:t>розрив</a:t>
            </a:r>
            <a:r>
              <a:rPr lang="ru-RU" dirty="0" smtClean="0"/>
              <a:t> та </a:t>
            </a:r>
            <a:r>
              <a:rPr lang="ru-RU" dirty="0" err="1" smtClean="0"/>
              <a:t>нерівний</a:t>
            </a:r>
            <a:r>
              <a:rPr lang="ru-RU" dirty="0" smtClean="0"/>
              <a:t> доступ до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обмежувати</a:t>
            </a:r>
            <a:r>
              <a:rPr lang="ru-RU" dirty="0" smtClean="0"/>
              <a:t> </a:t>
            </a:r>
            <a:r>
              <a:rPr lang="ru-RU" dirty="0" err="1" smtClean="0"/>
              <a:t>охоплення</a:t>
            </a:r>
            <a:r>
              <a:rPr lang="ru-RU" dirty="0" smtClean="0"/>
              <a:t> та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ініціатив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гравців</a:t>
            </a:r>
            <a:r>
              <a:rPr lang="ru-RU" dirty="0" smtClean="0"/>
              <a:t> </a:t>
            </a:r>
            <a:r>
              <a:rPr lang="ru-RU" dirty="0" err="1" smtClean="0"/>
              <a:t>цифрової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 – </a:t>
            </a:r>
            <a:r>
              <a:rPr lang="ru-RU" dirty="0" err="1" smtClean="0"/>
              <a:t>відомі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en-US" dirty="0" smtClean="0"/>
              <a:t>Amazon, Netflix </a:t>
            </a:r>
            <a:r>
              <a:rPr lang="ru-RU" dirty="0" smtClean="0"/>
              <a:t>та </a:t>
            </a:r>
            <a:r>
              <a:rPr lang="en-US" dirty="0" smtClean="0"/>
              <a:t>Airbnb, </a:t>
            </a:r>
            <a:r>
              <a:rPr lang="ru-RU" dirty="0" err="1" smtClean="0"/>
              <a:t>цифрові</a:t>
            </a:r>
            <a:r>
              <a:rPr lang="ru-RU" dirty="0" smtClean="0"/>
              <a:t> </a:t>
            </a:r>
            <a:r>
              <a:rPr lang="ru-RU" dirty="0" err="1" smtClean="0"/>
              <a:t>платформи</a:t>
            </a:r>
            <a:r>
              <a:rPr lang="ru-RU" dirty="0" smtClean="0"/>
              <a:t>, як-от </a:t>
            </a:r>
            <a:r>
              <a:rPr lang="en-US" dirty="0" smtClean="0"/>
              <a:t>Uber </a:t>
            </a:r>
            <a:r>
              <a:rPr lang="ru-RU" dirty="0" smtClean="0"/>
              <a:t>та </a:t>
            </a:r>
            <a:r>
              <a:rPr lang="en-US" dirty="0" smtClean="0"/>
              <a:t>Google, </a:t>
            </a:r>
            <a:r>
              <a:rPr lang="ru-RU" dirty="0" smtClean="0"/>
              <a:t>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цифрові</a:t>
            </a:r>
            <a:r>
              <a:rPr lang="ru-RU" dirty="0" smtClean="0"/>
              <a:t> </a:t>
            </a:r>
            <a:r>
              <a:rPr lang="ru-RU" dirty="0" err="1" smtClean="0"/>
              <a:t>корпорації</a:t>
            </a:r>
            <a:r>
              <a:rPr lang="ru-RU" dirty="0" smtClean="0"/>
              <a:t>. 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цими</a:t>
            </a:r>
            <a:r>
              <a:rPr lang="ru-RU" dirty="0" smtClean="0"/>
              <a:t> </a:t>
            </a:r>
            <a:r>
              <a:rPr lang="ru-RU" dirty="0" err="1" smtClean="0"/>
              <a:t>компаніями</a:t>
            </a:r>
            <a:r>
              <a:rPr lang="ru-RU" dirty="0" smtClean="0"/>
              <a:t> для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та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бізнес-можливостей</a:t>
            </a:r>
            <a:r>
              <a:rPr lang="ru-RU" dirty="0" smtClean="0"/>
              <a:t> </a:t>
            </a:r>
            <a:r>
              <a:rPr lang="ru-RU" dirty="0" err="1" smtClean="0"/>
              <a:t>пов'язане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змінами</a:t>
            </a:r>
            <a:r>
              <a:rPr lang="ru-RU" dirty="0" smtClean="0"/>
              <a:t> у </a:t>
            </a:r>
            <a:r>
              <a:rPr lang="ru-RU" dirty="0" err="1" smtClean="0"/>
              <a:t>сформованих</a:t>
            </a:r>
            <a:r>
              <a:rPr lang="ru-RU" dirty="0" smtClean="0"/>
              <a:t> </a:t>
            </a:r>
            <a:r>
              <a:rPr lang="ru-RU" dirty="0" err="1" smtClean="0"/>
              <a:t>галузях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.  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взаємопов’язаному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цифрова</a:t>
            </a:r>
            <a:r>
              <a:rPr lang="ru-RU" dirty="0" smtClean="0"/>
              <a:t> </a:t>
            </a:r>
            <a:r>
              <a:rPr lang="ru-RU" dirty="0" err="1" smtClean="0"/>
              <a:t>економіка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незалежних</a:t>
            </a:r>
            <a:r>
              <a:rPr lang="ru-RU" dirty="0" smtClean="0"/>
              <a:t> </a:t>
            </a:r>
            <a:r>
              <a:rPr lang="ru-RU" dirty="0" err="1" smtClean="0"/>
              <a:t>виробників</a:t>
            </a:r>
            <a:r>
              <a:rPr lang="ru-RU" dirty="0" smtClean="0"/>
              <a:t>, </a:t>
            </a:r>
            <a:r>
              <a:rPr lang="ru-RU" dirty="0" err="1" smtClean="0"/>
              <a:t>підприємців</a:t>
            </a:r>
            <a:r>
              <a:rPr lang="ru-RU" dirty="0" smtClean="0"/>
              <a:t>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 та </a:t>
            </a:r>
            <a:r>
              <a:rPr lang="ru-RU" dirty="0" err="1" smtClean="0"/>
              <a:t>бізнес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. 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цифрова</a:t>
            </a:r>
            <a:r>
              <a:rPr lang="ru-RU" dirty="0" smtClean="0"/>
              <a:t> </a:t>
            </a:r>
            <a:r>
              <a:rPr lang="ru-RU" dirty="0" err="1" smtClean="0"/>
              <a:t>економіка</a:t>
            </a:r>
            <a:r>
              <a:rPr lang="ru-RU" dirty="0" smtClean="0"/>
              <a:t> </a:t>
            </a:r>
            <a:r>
              <a:rPr lang="ru-RU" dirty="0" err="1" smtClean="0"/>
              <a:t>пропонує</a:t>
            </a:r>
            <a:r>
              <a:rPr lang="ru-RU" dirty="0" smtClean="0"/>
              <a:t> </a:t>
            </a:r>
            <a:r>
              <a:rPr lang="ru-RU" dirty="0" err="1" smtClean="0"/>
              <a:t>численні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, вона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недоліки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кібербезпеки</a:t>
            </a:r>
            <a:r>
              <a:rPr lang="ru-RU" dirty="0" smtClean="0"/>
              <a:t>,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конфіденційності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та </a:t>
            </a:r>
            <a:r>
              <a:rPr lang="ru-RU" dirty="0" err="1" smtClean="0"/>
              <a:t>мінливий</a:t>
            </a:r>
            <a:r>
              <a:rPr lang="ru-RU" dirty="0" smtClean="0"/>
              <a:t> характер </a:t>
            </a:r>
            <a:r>
              <a:rPr lang="ru-RU" dirty="0" err="1" smtClean="0"/>
              <a:t>роботи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51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606" y="613954"/>
            <a:ext cx="941832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708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39" y="116954"/>
            <a:ext cx="1178269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Мобільні технології</a:t>
            </a:r>
            <a:r>
              <a:rPr lang="uk-UA" dirty="0" smtClean="0"/>
              <a:t> – це широкий спектр цифрових і повністю портативних мобільних пристроїв (смартфонів, планшетних комп'ютерів, електронних книг тощо) і програмного забезпечення, що дозволяють здійснювати операції з отримання, обробки та поширення інформації.</a:t>
            </a:r>
          </a:p>
          <a:p>
            <a:r>
              <a:rPr lang="en-US" b="1" dirty="0" smtClean="0"/>
              <a:t>Big data (</a:t>
            </a:r>
            <a:r>
              <a:rPr lang="ru-RU" b="1" dirty="0" err="1" smtClean="0"/>
              <a:t>великі</a:t>
            </a:r>
            <a:r>
              <a:rPr lang="ru-RU" b="1" dirty="0" smtClean="0"/>
              <a:t> </a:t>
            </a:r>
            <a:r>
              <a:rPr lang="ru-RU" b="1" dirty="0" err="1" smtClean="0"/>
              <a:t>дані</a:t>
            </a:r>
            <a:r>
              <a:rPr lang="ru-RU" b="1" dirty="0" smtClean="0"/>
              <a:t>) </a:t>
            </a:r>
            <a:r>
              <a:rPr lang="ru-RU" dirty="0" smtClean="0"/>
              <a:t>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група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та </a:t>
            </a:r>
            <a:r>
              <a:rPr lang="ru-RU" dirty="0" err="1" smtClean="0"/>
              <a:t>методів</a:t>
            </a:r>
            <a:r>
              <a:rPr lang="ru-RU" dirty="0" smtClean="0"/>
              <a:t>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аналізують</a:t>
            </a:r>
            <a:r>
              <a:rPr lang="ru-RU" dirty="0" smtClean="0"/>
              <a:t> і </a:t>
            </a:r>
            <a:r>
              <a:rPr lang="ru-RU" dirty="0" err="1" smtClean="0"/>
              <a:t>обробляють</a:t>
            </a:r>
            <a:r>
              <a:rPr lang="ru-RU" dirty="0" smtClean="0"/>
              <a:t> </a:t>
            </a:r>
            <a:r>
              <a:rPr lang="ru-RU" dirty="0" err="1" smtClean="0"/>
              <a:t>величезну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якісно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найперше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,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покращити</a:t>
            </a:r>
            <a:r>
              <a:rPr lang="ru-RU" dirty="0" smtClean="0"/>
              <a:t> будь-яку ланку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як </a:t>
            </a:r>
            <a:r>
              <a:rPr lang="ru-RU" dirty="0" err="1" smtClean="0"/>
              <a:t>історичні</a:t>
            </a:r>
            <a:r>
              <a:rPr lang="ru-RU" dirty="0" smtClean="0"/>
              <a:t>, так і </a:t>
            </a:r>
            <a:r>
              <a:rPr lang="ru-RU" dirty="0" err="1" smtClean="0"/>
              <a:t>поточні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вчасно</a:t>
            </a:r>
            <a:r>
              <a:rPr lang="ru-RU" dirty="0" smtClean="0"/>
              <a:t> </a:t>
            </a:r>
            <a:r>
              <a:rPr lang="ru-RU" dirty="0" err="1" smtClean="0"/>
              <a:t>помічати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у </a:t>
            </a:r>
            <a:r>
              <a:rPr lang="ru-RU" dirty="0" err="1" smtClean="0"/>
              <a:t>вподобаннях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і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задовольняти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потреби.</a:t>
            </a:r>
          </a:p>
          <a:p>
            <a:r>
              <a:rPr lang="ru-RU" dirty="0" smtClean="0"/>
              <a:t>Чим </a:t>
            </a:r>
            <a:r>
              <a:rPr lang="ru-RU" dirty="0" err="1" smtClean="0"/>
              <a:t>ефективніше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великих </a:t>
            </a:r>
            <a:r>
              <a:rPr lang="ru-RU" dirty="0" err="1" smtClean="0"/>
              <a:t>даних</a:t>
            </a:r>
            <a:r>
              <a:rPr lang="ru-RU" dirty="0" smtClean="0"/>
              <a:t> —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більша</a:t>
            </a:r>
            <a:r>
              <a:rPr lang="ru-RU" dirty="0" smtClean="0"/>
              <a:t> конкурента </a:t>
            </a:r>
            <a:r>
              <a:rPr lang="ru-RU" dirty="0" err="1" smtClean="0"/>
              <a:t>перевага</a:t>
            </a:r>
            <a:r>
              <a:rPr lang="ru-RU" dirty="0" smtClean="0"/>
              <a:t> над </a:t>
            </a:r>
            <a:r>
              <a:rPr lang="ru-RU" dirty="0" err="1" smtClean="0"/>
              <a:t>тими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роблять</a:t>
            </a:r>
            <a:r>
              <a:rPr lang="ru-RU" dirty="0" smtClean="0"/>
              <a:t> </a:t>
            </a:r>
            <a:r>
              <a:rPr lang="ru-RU" dirty="0" err="1" smtClean="0"/>
              <a:t>гірше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не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взагалі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Власне</a:t>
            </a:r>
            <a:r>
              <a:rPr lang="ru-RU" dirty="0" smtClean="0"/>
              <a:t> </a:t>
            </a:r>
            <a:r>
              <a:rPr lang="ru-RU" dirty="0" err="1" smtClean="0"/>
              <a:t>аналітика</a:t>
            </a:r>
            <a:r>
              <a:rPr lang="ru-RU" dirty="0" smtClean="0"/>
              <a:t> великих </a:t>
            </a:r>
            <a:r>
              <a:rPr lang="ru-RU" dirty="0" err="1" smtClean="0"/>
              <a:t>даних</a:t>
            </a:r>
            <a:r>
              <a:rPr lang="ru-RU" dirty="0" smtClean="0"/>
              <a:t> —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того, яку </a:t>
            </a:r>
            <a:r>
              <a:rPr lang="ru-RU" dirty="0" err="1" smtClean="0"/>
              <a:t>цінність</a:t>
            </a:r>
            <a:r>
              <a:rPr lang="ru-RU" dirty="0" smtClean="0"/>
              <a:t> вони </a:t>
            </a:r>
            <a:r>
              <a:rPr lang="ru-RU" dirty="0" err="1" smtClean="0"/>
              <a:t>несуть</a:t>
            </a:r>
            <a:r>
              <a:rPr lang="ru-RU" dirty="0" smtClean="0"/>
              <a:t> для </a:t>
            </a:r>
            <a:r>
              <a:rPr lang="ru-RU" dirty="0" err="1" smtClean="0"/>
              <a:t>бізнесу</a:t>
            </a:r>
            <a:r>
              <a:rPr lang="ru-RU" dirty="0" smtClean="0"/>
              <a:t>, — </a:t>
            </a:r>
            <a:r>
              <a:rPr lang="ru-RU" dirty="0" err="1" smtClean="0"/>
              <a:t>вже</a:t>
            </a:r>
            <a:r>
              <a:rPr lang="ru-RU" dirty="0" smtClean="0"/>
              <a:t> є </a:t>
            </a:r>
            <a:r>
              <a:rPr lang="ru-RU" dirty="0" err="1" smtClean="0"/>
              <a:t>істотною</a:t>
            </a:r>
            <a:r>
              <a:rPr lang="ru-RU" dirty="0" smtClean="0"/>
              <a:t> конкурентною </a:t>
            </a:r>
            <a:r>
              <a:rPr lang="ru-RU" dirty="0" err="1" smtClean="0"/>
              <a:t>перевагою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обробляєте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аналізуєте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використовуєте</a:t>
            </a:r>
            <a:r>
              <a:rPr lang="ru-RU" dirty="0" smtClean="0"/>
              <a:t> для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, то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перебуваєте</a:t>
            </a:r>
            <a:r>
              <a:rPr lang="ru-RU" dirty="0" smtClean="0"/>
              <a:t> на шляху до </a:t>
            </a:r>
            <a:r>
              <a:rPr lang="ru-RU" dirty="0" err="1" smtClean="0"/>
              <a:t>більш</a:t>
            </a:r>
            <a:r>
              <a:rPr lang="ru-RU" dirty="0" smtClean="0"/>
              <a:t> точного </a:t>
            </a:r>
            <a:r>
              <a:rPr lang="ru-RU" dirty="0" err="1" smtClean="0"/>
              <a:t>планування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Але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аналізують</a:t>
            </a:r>
            <a:r>
              <a:rPr lang="ru-RU" dirty="0" smtClean="0"/>
              <a:t>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обсяги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а й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керують</a:t>
            </a:r>
            <a:r>
              <a:rPr lang="ru-RU" dirty="0" smtClean="0"/>
              <a:t> ними та </a:t>
            </a:r>
            <a:r>
              <a:rPr lang="ru-RU" dirty="0" err="1" smtClean="0"/>
              <a:t>інтегрують</a:t>
            </a:r>
            <a:r>
              <a:rPr lang="ru-RU" dirty="0" smtClean="0"/>
              <a:t> у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, </a:t>
            </a:r>
            <a:r>
              <a:rPr lang="ru-RU" dirty="0" err="1" smtClean="0"/>
              <a:t>отримують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переваг</a:t>
            </a:r>
            <a:r>
              <a:rPr lang="ru-RU" dirty="0" smtClean="0"/>
              <a:t>:</a:t>
            </a:r>
          </a:p>
          <a:p>
            <a:r>
              <a:rPr lang="ru-RU" dirty="0" smtClean="0"/>
              <a:t>1️⃣</a:t>
            </a:r>
            <a:r>
              <a:rPr lang="ru-RU" dirty="0" err="1" smtClean="0"/>
              <a:t>Розширене</a:t>
            </a:r>
            <a:r>
              <a:rPr lang="ru-RU" dirty="0" smtClean="0"/>
              <a:t> </a:t>
            </a:r>
            <a:r>
              <a:rPr lang="ru-RU" dirty="0" err="1" smtClean="0"/>
              <a:t>ухвалення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. Чим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проаналізованих</a:t>
            </a:r>
            <a:r>
              <a:rPr lang="ru-RU" dirty="0" smtClean="0"/>
              <a:t> і </a:t>
            </a:r>
            <a:r>
              <a:rPr lang="ru-RU" dirty="0" err="1" smtClean="0"/>
              <a:t>відсегментованих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—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чіткіше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ризиків</a:t>
            </a:r>
            <a:r>
              <a:rPr lang="ru-RU" dirty="0" smtClean="0"/>
              <a:t> і </a:t>
            </a:r>
            <a:r>
              <a:rPr lang="ru-RU" dirty="0" err="1" smtClean="0"/>
              <a:t>можливостей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оперативно </a:t>
            </a:r>
            <a:r>
              <a:rPr lang="ru-RU" dirty="0" err="1" smtClean="0"/>
              <a:t>реагувати</a:t>
            </a:r>
            <a:r>
              <a:rPr lang="ru-RU" dirty="0" smtClean="0"/>
              <a:t> на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аналітиці</a:t>
            </a:r>
            <a:r>
              <a:rPr lang="ru-RU" dirty="0" smtClean="0"/>
              <a:t> в реальному </a:t>
            </a:r>
            <a:r>
              <a:rPr lang="ru-RU" dirty="0" err="1" smtClean="0"/>
              <a:t>часі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2️⃣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і </a:t>
            </a:r>
            <a:r>
              <a:rPr lang="ru-RU" dirty="0" err="1" smtClean="0"/>
              <a:t>ринку.Великі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допомагають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поведінкові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, </a:t>
            </a:r>
            <a:r>
              <a:rPr lang="ru-RU" dirty="0" err="1" smtClean="0"/>
              <a:t>ринкові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 та потреби </a:t>
            </a:r>
            <a:r>
              <a:rPr lang="ru-RU" dirty="0" err="1" smtClean="0"/>
              <a:t>цільової</a:t>
            </a:r>
            <a:r>
              <a:rPr lang="ru-RU" dirty="0" smtClean="0"/>
              <a:t> </a:t>
            </a:r>
            <a:r>
              <a:rPr lang="ru-RU" dirty="0" err="1" smtClean="0"/>
              <a:t>авдиторії</a:t>
            </a:r>
            <a:r>
              <a:rPr lang="ru-RU" dirty="0" smtClean="0"/>
              <a:t> — особливо </a:t>
            </a:r>
            <a:r>
              <a:rPr lang="ru-RU" dirty="0" err="1" smtClean="0"/>
              <a:t>важливо</a:t>
            </a:r>
            <a:r>
              <a:rPr lang="ru-RU" dirty="0" smtClean="0"/>
              <a:t> для продуктового </a:t>
            </a:r>
            <a:r>
              <a:rPr lang="ru-RU" dirty="0" err="1" smtClean="0"/>
              <a:t>розвитку</a:t>
            </a:r>
            <a:r>
              <a:rPr lang="ru-RU" dirty="0" smtClean="0"/>
              <a:t> та </a:t>
            </a:r>
            <a:r>
              <a:rPr lang="en-US" dirty="0" smtClean="0"/>
              <a:t>B2B-</a:t>
            </a:r>
            <a:r>
              <a:rPr lang="ru-RU" dirty="0" smtClean="0"/>
              <a:t>маркетингу і </a:t>
            </a:r>
            <a:r>
              <a:rPr lang="ru-RU" dirty="0" err="1" smtClean="0"/>
              <a:t>продажів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3️⃣</a:t>
            </a:r>
            <a:r>
              <a:rPr lang="ru-RU" dirty="0" err="1" smtClean="0"/>
              <a:t>Економія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. </a:t>
            </a:r>
            <a:r>
              <a:rPr lang="ru-RU" dirty="0" err="1" smtClean="0"/>
              <a:t>Аналітика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точно </a:t>
            </a:r>
            <a:r>
              <a:rPr lang="ru-RU" dirty="0" err="1" smtClean="0"/>
              <a:t>виявити</a:t>
            </a:r>
            <a:r>
              <a:rPr lang="ru-RU" dirty="0" smtClean="0"/>
              <a:t>, де </a:t>
            </a:r>
            <a:r>
              <a:rPr lang="ru-RU" dirty="0" err="1" smtClean="0"/>
              <a:t>бізнес</a:t>
            </a:r>
            <a:r>
              <a:rPr lang="ru-RU" dirty="0" smtClean="0"/>
              <a:t> </a:t>
            </a:r>
            <a:r>
              <a:rPr lang="ru-RU" dirty="0" err="1" smtClean="0"/>
              <a:t>втрачає</a:t>
            </a:r>
            <a:r>
              <a:rPr lang="ru-RU" dirty="0" smtClean="0"/>
              <a:t> </a:t>
            </a:r>
            <a:r>
              <a:rPr lang="ru-RU" dirty="0" err="1" smtClean="0"/>
              <a:t>гроші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неефективно</a:t>
            </a:r>
            <a:r>
              <a:rPr lang="ru-RU" dirty="0" smtClean="0"/>
              <a:t> — </a:t>
            </a:r>
            <a:r>
              <a:rPr lang="ru-RU" dirty="0" err="1" smtClean="0"/>
              <a:t>наприклад</a:t>
            </a:r>
            <a:r>
              <a:rPr lang="ru-RU" dirty="0" smtClean="0"/>
              <a:t>, у </a:t>
            </a:r>
            <a:r>
              <a:rPr lang="ru-RU" dirty="0" err="1" smtClean="0"/>
              <a:t>логістиці</a:t>
            </a:r>
            <a:r>
              <a:rPr lang="ru-RU" dirty="0" smtClean="0"/>
              <a:t>, </a:t>
            </a:r>
            <a:r>
              <a:rPr lang="ru-RU" dirty="0" err="1" smtClean="0"/>
              <a:t>енергоспоживанні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закупівлях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136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383" y="148272"/>
            <a:ext cx="1170432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Блокчейн</a:t>
            </a:r>
            <a:r>
              <a:rPr lang="ru-RU" dirty="0" smtClean="0"/>
              <a:t> (англ. </a:t>
            </a:r>
            <a:r>
              <a:rPr lang="en-US" dirty="0" err="1" smtClean="0"/>
              <a:t>blockchain</a:t>
            </a:r>
            <a:r>
              <a:rPr lang="en-US" dirty="0" smtClean="0"/>
              <a:t>, block chain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en-US" dirty="0" smtClean="0"/>
              <a:t>block — </a:t>
            </a:r>
            <a:r>
              <a:rPr lang="ru-RU" dirty="0" smtClean="0"/>
              <a:t>блок, </a:t>
            </a:r>
            <a:r>
              <a:rPr lang="en-US" dirty="0" smtClean="0"/>
              <a:t>chain — </a:t>
            </a:r>
            <a:r>
              <a:rPr lang="ru-RU" dirty="0" err="1" smtClean="0"/>
              <a:t>ланцюг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ланцюжок</a:t>
            </a:r>
            <a:r>
              <a:rPr lang="ru-RU" dirty="0" smtClean="0"/>
              <a:t> </a:t>
            </a:r>
            <a:r>
              <a:rPr lang="ru-RU" dirty="0" err="1" smtClean="0"/>
              <a:t>блоків</a:t>
            </a:r>
            <a:r>
              <a:rPr lang="ru-RU" dirty="0" smtClean="0"/>
              <a:t>) — </a:t>
            </a:r>
            <a:r>
              <a:rPr lang="ru-RU" dirty="0" err="1" smtClean="0"/>
              <a:t>розподілена</a:t>
            </a:r>
            <a:r>
              <a:rPr lang="ru-RU" dirty="0" smtClean="0"/>
              <a:t> база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зберігає</a:t>
            </a:r>
            <a:r>
              <a:rPr lang="ru-RU" dirty="0" smtClean="0"/>
              <a:t> </a:t>
            </a:r>
            <a:r>
              <a:rPr lang="ru-RU" dirty="0" err="1" smtClean="0"/>
              <a:t>впорядкований</a:t>
            </a:r>
            <a:r>
              <a:rPr lang="ru-RU" dirty="0" smtClean="0"/>
              <a:t> </a:t>
            </a:r>
            <a:r>
              <a:rPr lang="ru-RU" dirty="0" err="1" smtClean="0"/>
              <a:t>ланцюжок</a:t>
            </a:r>
            <a:r>
              <a:rPr lang="ru-RU" dirty="0" smtClean="0"/>
              <a:t> </a:t>
            </a:r>
            <a:r>
              <a:rPr lang="ru-RU" dirty="0" err="1" smtClean="0"/>
              <a:t>записів</a:t>
            </a:r>
            <a:r>
              <a:rPr lang="ru-RU" dirty="0" smtClean="0"/>
              <a:t> (так </a:t>
            </a:r>
            <a:r>
              <a:rPr lang="ru-RU" dirty="0" err="1" smtClean="0"/>
              <a:t>званих</a:t>
            </a:r>
            <a:r>
              <a:rPr lang="ru-RU" dirty="0" smtClean="0"/>
              <a:t> </a:t>
            </a:r>
            <a:r>
              <a:rPr lang="ru-RU" dirty="0" err="1" smtClean="0"/>
              <a:t>блоків</a:t>
            </a:r>
            <a:r>
              <a:rPr lang="ru-RU" dirty="0" smtClean="0"/>
              <a:t>),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довшає</a:t>
            </a:r>
            <a:r>
              <a:rPr lang="ru-RU" dirty="0" smtClean="0"/>
              <a:t>. </a:t>
            </a:r>
            <a:r>
              <a:rPr lang="ru-RU" dirty="0" err="1" smtClean="0"/>
              <a:t>Кожен</a:t>
            </a:r>
            <a:r>
              <a:rPr lang="ru-RU" dirty="0" smtClean="0"/>
              <a:t> блок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часову</a:t>
            </a:r>
            <a:r>
              <a:rPr lang="ru-RU" dirty="0" smtClean="0"/>
              <a:t> </a:t>
            </a:r>
            <a:r>
              <a:rPr lang="ru-RU" dirty="0" err="1" smtClean="0"/>
              <a:t>позначку</a:t>
            </a:r>
            <a:r>
              <a:rPr lang="ru-RU" dirty="0" smtClean="0"/>
              <a:t>, </a:t>
            </a:r>
            <a:r>
              <a:rPr lang="ru-RU" dirty="0" err="1" smtClean="0"/>
              <a:t>хеш</a:t>
            </a:r>
            <a:r>
              <a:rPr lang="ru-RU" dirty="0" smtClean="0"/>
              <a:t> </a:t>
            </a:r>
            <a:r>
              <a:rPr lang="ru-RU" dirty="0" err="1" smtClean="0"/>
              <a:t>попереднього</a:t>
            </a:r>
            <a:r>
              <a:rPr lang="ru-RU" dirty="0" smtClean="0"/>
              <a:t> блоку та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транзакцій</a:t>
            </a:r>
            <a:r>
              <a:rPr lang="ru-RU" dirty="0" smtClean="0"/>
              <a:t>, </a:t>
            </a:r>
            <a:r>
              <a:rPr lang="ru-RU" dirty="0" err="1" smtClean="0"/>
              <a:t>подані</a:t>
            </a:r>
            <a:r>
              <a:rPr lang="ru-RU" dirty="0" smtClean="0"/>
              <a:t> як </a:t>
            </a:r>
            <a:r>
              <a:rPr lang="ru-RU" dirty="0" err="1" smtClean="0"/>
              <a:t>хеш</a:t>
            </a:r>
            <a:r>
              <a:rPr lang="ru-RU" dirty="0" smtClean="0"/>
              <a:t>-дерево.</a:t>
            </a:r>
          </a:p>
          <a:p>
            <a:r>
              <a:rPr lang="ru-RU" dirty="0" smtClean="0"/>
              <a:t>У 1991 </a:t>
            </a:r>
            <a:r>
              <a:rPr lang="ru-RU" dirty="0" err="1" smtClean="0"/>
              <a:t>році</a:t>
            </a:r>
            <a:r>
              <a:rPr lang="ru-RU" dirty="0" smtClean="0"/>
              <a:t> Стюарт </a:t>
            </a:r>
            <a:r>
              <a:rPr lang="ru-RU" dirty="0" err="1" smtClean="0"/>
              <a:t>Хабер</a:t>
            </a:r>
            <a:r>
              <a:rPr lang="ru-RU" dirty="0" smtClean="0"/>
              <a:t> і У. Скотт </a:t>
            </a:r>
            <a:r>
              <a:rPr lang="ru-RU" dirty="0" err="1" smtClean="0"/>
              <a:t>Сторнетта</a:t>
            </a:r>
            <a:r>
              <a:rPr lang="ru-RU" dirty="0" smtClean="0"/>
              <a:t> </a:t>
            </a:r>
            <a:r>
              <a:rPr lang="ru-RU" dirty="0" err="1" smtClean="0"/>
              <a:t>запропонували</a:t>
            </a:r>
            <a:r>
              <a:rPr lang="ru-RU" dirty="0" smtClean="0"/>
              <a:t> систему для </a:t>
            </a:r>
            <a:r>
              <a:rPr lang="ru-RU" dirty="0" err="1" smtClean="0"/>
              <a:t>тимчасової</a:t>
            </a:r>
            <a:r>
              <a:rPr lang="ru-RU" dirty="0" smtClean="0"/>
              <a:t> </a:t>
            </a:r>
            <a:r>
              <a:rPr lang="ru-RU" dirty="0" err="1" smtClean="0"/>
              <a:t>мітки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 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ланцюжка</a:t>
            </a:r>
            <a:r>
              <a:rPr lang="ru-RU" dirty="0" smtClean="0"/>
              <a:t> </a:t>
            </a:r>
            <a:r>
              <a:rPr lang="ru-RU" dirty="0" err="1" smtClean="0"/>
              <a:t>криптографічно</a:t>
            </a:r>
            <a:r>
              <a:rPr lang="ru-RU" dirty="0" smtClean="0"/>
              <a:t> </a:t>
            </a:r>
            <a:r>
              <a:rPr lang="ru-RU" dirty="0" err="1" smtClean="0"/>
              <a:t>захищених</a:t>
            </a:r>
            <a:r>
              <a:rPr lang="ru-RU" dirty="0" smtClean="0"/>
              <a:t> </a:t>
            </a:r>
            <a:r>
              <a:rPr lang="ru-RU" dirty="0" err="1" smtClean="0"/>
              <a:t>блоків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одним з перших </a:t>
            </a:r>
            <a:r>
              <a:rPr lang="ru-RU" dirty="0" err="1" smtClean="0"/>
              <a:t>кроків</a:t>
            </a:r>
            <a:r>
              <a:rPr lang="ru-RU" dirty="0" smtClean="0"/>
              <a:t> до </a:t>
            </a:r>
            <a:r>
              <a:rPr lang="ru-RU" dirty="0" err="1" smtClean="0"/>
              <a:t>блокчейн-технології</a:t>
            </a:r>
            <a:r>
              <a:rPr lang="ru-RU" dirty="0" smtClean="0"/>
              <a:t>, але </a:t>
            </a:r>
            <a:r>
              <a:rPr lang="ru-RU" dirty="0" err="1" smtClean="0"/>
              <a:t>ще</a:t>
            </a:r>
            <a:r>
              <a:rPr lang="ru-RU" dirty="0" smtClean="0"/>
              <a:t> не включало </a:t>
            </a:r>
            <a:r>
              <a:rPr lang="ru-RU" dirty="0" err="1" smtClean="0"/>
              <a:t>ідеї</a:t>
            </a:r>
            <a:r>
              <a:rPr lang="ru-RU" dirty="0" smtClean="0"/>
              <a:t> </a:t>
            </a:r>
            <a:r>
              <a:rPr lang="ru-RU" dirty="0" err="1" smtClean="0"/>
              <a:t>децентралізації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2008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анонімний</a:t>
            </a:r>
            <a:r>
              <a:rPr lang="ru-RU" dirty="0" smtClean="0"/>
              <a:t> </a:t>
            </a:r>
            <a:r>
              <a:rPr lang="ru-RU" dirty="0" err="1" smtClean="0"/>
              <a:t>розробник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група</a:t>
            </a:r>
            <a:r>
              <a:rPr lang="ru-RU" dirty="0" smtClean="0"/>
              <a:t> </a:t>
            </a:r>
            <a:r>
              <a:rPr lang="ru-RU" dirty="0" err="1" smtClean="0"/>
              <a:t>розробників</a:t>
            </a:r>
            <a:r>
              <a:rPr lang="ru-RU" dirty="0" smtClean="0"/>
              <a:t>, </a:t>
            </a:r>
            <a:r>
              <a:rPr lang="ru-RU" dirty="0" err="1" smtClean="0"/>
              <a:t>відома</a:t>
            </a:r>
            <a:r>
              <a:rPr lang="ru-RU" dirty="0" smtClean="0"/>
              <a:t> як </a:t>
            </a:r>
            <a:r>
              <a:rPr lang="ru-RU" dirty="0" err="1" smtClean="0"/>
              <a:t>Сатоші</a:t>
            </a:r>
            <a:r>
              <a:rPr lang="ru-RU" dirty="0" smtClean="0"/>
              <a:t> </a:t>
            </a:r>
            <a:r>
              <a:rPr lang="ru-RU" dirty="0" err="1" smtClean="0"/>
              <a:t>Накамото</a:t>
            </a:r>
            <a:r>
              <a:rPr lang="ru-RU" dirty="0" smtClean="0"/>
              <a:t>, </a:t>
            </a:r>
            <a:r>
              <a:rPr lang="ru-RU" dirty="0" err="1" smtClean="0"/>
              <a:t>запропонували</a:t>
            </a:r>
            <a:r>
              <a:rPr lang="ru-RU" dirty="0" smtClean="0"/>
              <a:t> </a:t>
            </a:r>
            <a:r>
              <a:rPr lang="en-US" dirty="0" smtClean="0"/>
              <a:t>Bitcoin — </a:t>
            </a:r>
            <a:r>
              <a:rPr lang="ru-RU" dirty="0" smtClean="0"/>
              <a:t>першу </a:t>
            </a:r>
            <a:r>
              <a:rPr lang="ru-RU" dirty="0" err="1" smtClean="0"/>
              <a:t>криптовалюту</a:t>
            </a:r>
            <a:r>
              <a:rPr lang="ru-RU" dirty="0" smtClean="0"/>
              <a:t>, </a:t>
            </a:r>
            <a:r>
              <a:rPr lang="ru-RU" dirty="0" err="1" smtClean="0"/>
              <a:t>побудовану</a:t>
            </a:r>
            <a:r>
              <a:rPr lang="ru-RU" dirty="0" smtClean="0"/>
              <a:t> на </a:t>
            </a:r>
            <a:r>
              <a:rPr lang="ru-RU" dirty="0" err="1" smtClean="0"/>
              <a:t>блокчейн-технології</a:t>
            </a:r>
            <a:r>
              <a:rPr lang="ru-RU" dirty="0" smtClean="0"/>
              <a:t>. У 2009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запущений</a:t>
            </a:r>
            <a:r>
              <a:rPr lang="ru-RU" dirty="0" smtClean="0"/>
              <a:t> </a:t>
            </a:r>
            <a:r>
              <a:rPr lang="ru-RU" dirty="0" err="1" smtClean="0"/>
              <a:t>блокчейн</a:t>
            </a:r>
            <a:r>
              <a:rPr lang="ru-RU" dirty="0" smtClean="0"/>
              <a:t> </a:t>
            </a:r>
            <a:r>
              <a:rPr lang="ru-RU" dirty="0" err="1" smtClean="0"/>
              <a:t>біткоїна</a:t>
            </a:r>
            <a:r>
              <a:rPr lang="ru-RU" dirty="0" smtClean="0"/>
              <a:t>. </a:t>
            </a:r>
            <a:r>
              <a:rPr lang="ru-RU" dirty="0" err="1" smtClean="0"/>
              <a:t>Цей</a:t>
            </a:r>
            <a:r>
              <a:rPr lang="ru-RU" dirty="0" smtClean="0"/>
              <a:t> момент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вважати</a:t>
            </a:r>
            <a:r>
              <a:rPr lang="ru-RU" dirty="0" smtClean="0"/>
              <a:t> </a:t>
            </a:r>
            <a:r>
              <a:rPr lang="ru-RU" dirty="0" err="1" smtClean="0"/>
              <a:t>народженням</a:t>
            </a:r>
            <a:r>
              <a:rPr lang="ru-RU" dirty="0" smtClean="0"/>
              <a:t> </a:t>
            </a:r>
            <a:r>
              <a:rPr lang="ru-RU" dirty="0" err="1" smtClean="0"/>
              <a:t>справжнього</a:t>
            </a:r>
            <a:r>
              <a:rPr lang="ru-RU" dirty="0" smtClean="0"/>
              <a:t> </a:t>
            </a:r>
            <a:r>
              <a:rPr lang="ru-RU" dirty="0" err="1" smtClean="0"/>
              <a:t>блокчейну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спроєктований</a:t>
            </a:r>
            <a:r>
              <a:rPr lang="ru-RU" dirty="0" smtClean="0"/>
              <a:t> так,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виключити</a:t>
            </a:r>
            <a:r>
              <a:rPr lang="ru-RU" dirty="0" smtClean="0"/>
              <a:t> </a:t>
            </a:r>
            <a:r>
              <a:rPr lang="ru-RU" dirty="0" err="1" smtClean="0"/>
              <a:t>необхідність</a:t>
            </a:r>
            <a:r>
              <a:rPr lang="ru-RU" dirty="0" smtClean="0"/>
              <a:t> в </a:t>
            </a:r>
            <a:r>
              <a:rPr lang="ru-RU" dirty="0" err="1" smtClean="0"/>
              <a:t>посередниках</a:t>
            </a:r>
            <a:r>
              <a:rPr lang="ru-RU" dirty="0" smtClean="0"/>
              <a:t>, таких як банки.</a:t>
            </a:r>
          </a:p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</a:t>
            </a:r>
            <a:r>
              <a:rPr lang="ru-RU" dirty="0" err="1" smtClean="0"/>
              <a:t>біткоїна</a:t>
            </a:r>
            <a:r>
              <a:rPr lang="ru-RU" dirty="0" smtClean="0"/>
              <a:t> </a:t>
            </a:r>
            <a:r>
              <a:rPr lang="ru-RU" dirty="0" err="1" smtClean="0"/>
              <a:t>блокчейн-технологія</a:t>
            </a:r>
            <a:r>
              <a:rPr lang="ru-RU" dirty="0" smtClean="0"/>
              <a:t> </a:t>
            </a:r>
            <a:r>
              <a:rPr lang="ru-RU" dirty="0" err="1" smtClean="0"/>
              <a:t>продовжувала</a:t>
            </a:r>
            <a:r>
              <a:rPr lang="ru-RU" dirty="0" smtClean="0"/>
              <a:t> </a:t>
            </a:r>
            <a:r>
              <a:rPr lang="ru-RU" dirty="0" err="1" smtClean="0"/>
              <a:t>розвиватися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призвело</a:t>
            </a:r>
            <a:r>
              <a:rPr lang="ru-RU" dirty="0" smtClean="0"/>
              <a:t> до </a:t>
            </a:r>
            <a:r>
              <a:rPr lang="ru-RU" dirty="0" err="1" smtClean="0"/>
              <a:t>появи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інноваційних</a:t>
            </a:r>
            <a:r>
              <a:rPr lang="ru-RU" dirty="0" smtClean="0"/>
              <a:t> </a:t>
            </a:r>
            <a:r>
              <a:rPr lang="ru-RU" dirty="0" err="1" smtClean="0"/>
              <a:t>проєктів</a:t>
            </a:r>
            <a:r>
              <a:rPr lang="ru-RU" dirty="0" smtClean="0"/>
              <a:t>. Одним з </a:t>
            </a:r>
            <a:r>
              <a:rPr lang="ru-RU" dirty="0" err="1" smtClean="0"/>
              <a:t>найвідоміших</a:t>
            </a:r>
            <a:r>
              <a:rPr lang="ru-RU" dirty="0" smtClean="0"/>
              <a:t> став </a:t>
            </a:r>
            <a:r>
              <a:rPr lang="en-US" dirty="0" err="1" smtClean="0"/>
              <a:t>Ethereum</a:t>
            </a:r>
            <a:r>
              <a:rPr lang="en-US" dirty="0" smtClean="0"/>
              <a:t>, </a:t>
            </a:r>
            <a:r>
              <a:rPr lang="ru-RU" dirty="0" err="1" smtClean="0"/>
              <a:t>створений</a:t>
            </a:r>
            <a:r>
              <a:rPr lang="ru-RU" dirty="0" smtClean="0"/>
              <a:t> </a:t>
            </a:r>
            <a:r>
              <a:rPr lang="ru-RU" dirty="0" err="1" smtClean="0"/>
              <a:t>Віталіком</a:t>
            </a:r>
            <a:r>
              <a:rPr lang="ru-RU" dirty="0" smtClean="0"/>
              <a:t> </a:t>
            </a:r>
            <a:r>
              <a:rPr lang="ru-RU" dirty="0" err="1" smtClean="0"/>
              <a:t>Бутеріним</a:t>
            </a:r>
            <a:r>
              <a:rPr lang="ru-RU" dirty="0" smtClean="0"/>
              <a:t> у 2015 </a:t>
            </a:r>
            <a:r>
              <a:rPr lang="ru-RU" dirty="0" err="1" smtClean="0"/>
              <a:t>році</a:t>
            </a:r>
            <a:r>
              <a:rPr lang="ru-RU" dirty="0" smtClean="0"/>
              <a:t>. </a:t>
            </a:r>
            <a:r>
              <a:rPr lang="en-US" dirty="0" err="1" smtClean="0"/>
              <a:t>Ethereum</a:t>
            </a:r>
            <a:r>
              <a:rPr lang="en-US" dirty="0" smtClean="0"/>
              <a:t> </a:t>
            </a:r>
            <a:r>
              <a:rPr lang="ru-RU" dirty="0" smtClean="0"/>
              <a:t>додав смарт-</a:t>
            </a:r>
            <a:r>
              <a:rPr lang="ru-RU" dirty="0" err="1" smtClean="0"/>
              <a:t>контракти</a:t>
            </a:r>
            <a:r>
              <a:rPr lang="ru-RU" dirty="0" smtClean="0"/>
              <a:t> — </a:t>
            </a:r>
            <a:r>
              <a:rPr lang="ru-RU" dirty="0" err="1" smtClean="0"/>
              <a:t>автоматичні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автоматизувати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на </a:t>
            </a:r>
            <a:r>
              <a:rPr lang="ru-RU" dirty="0" err="1" smtClean="0"/>
              <a:t>блокчейні</a:t>
            </a:r>
            <a:r>
              <a:rPr lang="ru-RU" dirty="0" smtClean="0"/>
              <a:t>, </a:t>
            </a:r>
            <a:r>
              <a:rPr lang="ru-RU" dirty="0" err="1" smtClean="0"/>
              <a:t>розширюючи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Це</a:t>
            </a:r>
            <a:r>
              <a:rPr lang="ru-RU" dirty="0" smtClean="0"/>
              <a:t> стало основою для </a:t>
            </a:r>
            <a:r>
              <a:rPr lang="ru-RU" dirty="0" err="1" smtClean="0"/>
              <a:t>появи</a:t>
            </a:r>
            <a:r>
              <a:rPr lang="ru-RU" dirty="0" smtClean="0"/>
              <a:t> </a:t>
            </a:r>
            <a:r>
              <a:rPr lang="en-US" dirty="0" err="1" smtClean="0"/>
              <a:t>DeFi</a:t>
            </a:r>
            <a:r>
              <a:rPr lang="en-US" dirty="0" smtClean="0"/>
              <a:t> (</a:t>
            </a:r>
            <a:r>
              <a:rPr lang="ru-RU" dirty="0" err="1" smtClean="0"/>
              <a:t>децентралізованих</a:t>
            </a:r>
            <a:r>
              <a:rPr lang="ru-RU" dirty="0" smtClean="0"/>
              <a:t> </a:t>
            </a:r>
            <a:r>
              <a:rPr lang="ru-RU" dirty="0" err="1" smtClean="0"/>
              <a:t>фінансів</a:t>
            </a:r>
            <a:r>
              <a:rPr lang="ru-RU" dirty="0" smtClean="0"/>
              <a:t>), </a:t>
            </a:r>
            <a:r>
              <a:rPr lang="ru-RU" dirty="0" err="1" smtClean="0"/>
              <a:t>які</a:t>
            </a:r>
            <a:r>
              <a:rPr lang="ru-RU" dirty="0" smtClean="0"/>
              <a:t> дозволили </a:t>
            </a:r>
            <a:r>
              <a:rPr lang="ru-RU" dirty="0" err="1" smtClean="0"/>
              <a:t>користувачам</a:t>
            </a:r>
            <a:r>
              <a:rPr lang="ru-RU" dirty="0" smtClean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без </a:t>
            </a:r>
            <a:r>
              <a:rPr lang="ru-RU" dirty="0" err="1" smtClean="0"/>
              <a:t>посередників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en-US" dirty="0" smtClean="0"/>
              <a:t>NFT (</a:t>
            </a:r>
            <a:r>
              <a:rPr lang="ru-RU" dirty="0" err="1" smtClean="0"/>
              <a:t>невзаємозамінних</a:t>
            </a:r>
            <a:r>
              <a:rPr lang="ru-RU" dirty="0" smtClean="0"/>
              <a:t> </a:t>
            </a:r>
            <a:r>
              <a:rPr lang="ru-RU" dirty="0" err="1" smtClean="0"/>
              <a:t>токенів</a:t>
            </a:r>
            <a:r>
              <a:rPr lang="ru-RU" dirty="0" smtClean="0"/>
              <a:t>), </a:t>
            </a:r>
            <a:r>
              <a:rPr lang="ru-RU" dirty="0" err="1" smtClean="0"/>
              <a:t>надавши</a:t>
            </a:r>
            <a:r>
              <a:rPr lang="ru-RU" dirty="0" smtClean="0"/>
              <a:t> </a:t>
            </a:r>
            <a:r>
              <a:rPr lang="ru-RU" dirty="0" err="1" smtClean="0"/>
              <a:t>унікальні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для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активів</a:t>
            </a:r>
            <a:r>
              <a:rPr lang="ru-RU" dirty="0" smtClean="0"/>
              <a:t> і </a:t>
            </a:r>
            <a:r>
              <a:rPr lang="ru-RU" dirty="0" err="1" smtClean="0"/>
              <a:t>колекціонування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Слідом</a:t>
            </a:r>
            <a:r>
              <a:rPr lang="ru-RU" dirty="0" smtClean="0"/>
              <a:t> за </a:t>
            </a:r>
            <a:r>
              <a:rPr lang="en-US" dirty="0" err="1" smtClean="0"/>
              <a:t>Ethereum</a:t>
            </a:r>
            <a:r>
              <a:rPr lang="en-US" dirty="0" smtClean="0"/>
              <a:t> </a:t>
            </a:r>
            <a:r>
              <a:rPr lang="ru-RU" dirty="0" smtClean="0"/>
              <a:t>почали </a:t>
            </a:r>
            <a:r>
              <a:rPr lang="ru-RU" dirty="0" err="1" smtClean="0"/>
              <a:t>з’являтися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блокчейни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en-US" dirty="0" err="1" smtClean="0"/>
              <a:t>Polkadot</a:t>
            </a:r>
            <a:r>
              <a:rPr lang="en-US" dirty="0" smtClean="0"/>
              <a:t>, </a:t>
            </a:r>
            <a:r>
              <a:rPr lang="en-US" dirty="0" err="1" smtClean="0"/>
              <a:t>Cardano</a:t>
            </a:r>
            <a:r>
              <a:rPr lang="en-US" dirty="0" smtClean="0"/>
              <a:t> </a:t>
            </a:r>
            <a:r>
              <a:rPr lang="ru-RU" dirty="0" smtClean="0"/>
              <a:t>і </a:t>
            </a:r>
            <a:r>
              <a:rPr lang="en-US" dirty="0" smtClean="0"/>
              <a:t>Solana,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розв’язати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масштабованості</a:t>
            </a:r>
            <a:r>
              <a:rPr lang="ru-RU" dirty="0" smtClean="0"/>
              <a:t>, </a:t>
            </a:r>
            <a:r>
              <a:rPr lang="ru-RU" dirty="0" err="1" smtClean="0"/>
              <a:t>швидкості</a:t>
            </a:r>
            <a:r>
              <a:rPr lang="ru-RU" dirty="0" smtClean="0"/>
              <a:t> </a:t>
            </a:r>
            <a:r>
              <a:rPr lang="ru-RU" dirty="0" err="1" smtClean="0"/>
              <a:t>транзакцій</a:t>
            </a:r>
            <a:r>
              <a:rPr lang="ru-RU" dirty="0" smtClean="0"/>
              <a:t> і </a:t>
            </a:r>
            <a:r>
              <a:rPr lang="ru-RU" dirty="0" err="1" smtClean="0"/>
              <a:t>вартості</a:t>
            </a:r>
            <a:r>
              <a:rPr lang="ru-RU" dirty="0" smtClean="0"/>
              <a:t>, </a:t>
            </a:r>
            <a:r>
              <a:rPr lang="ru-RU" dirty="0" err="1" smtClean="0"/>
              <a:t>створюючи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екосистеми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активно </a:t>
            </a:r>
            <a:r>
              <a:rPr lang="ru-RU" dirty="0" err="1" smtClean="0"/>
              <a:t>розвиваються</a:t>
            </a:r>
            <a:r>
              <a:rPr lang="ru-RU" dirty="0" smtClean="0"/>
              <a:t> у </a:t>
            </a:r>
            <a:r>
              <a:rPr lang="ru-RU" dirty="0" err="1" smtClean="0"/>
              <a:t>фінансовому</a:t>
            </a:r>
            <a:r>
              <a:rPr lang="ru-RU" dirty="0" smtClean="0"/>
              <a:t>, </a:t>
            </a:r>
            <a:r>
              <a:rPr lang="ru-RU" dirty="0" err="1" smtClean="0"/>
              <a:t>ігровому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секторах.</a:t>
            </a:r>
          </a:p>
          <a:p>
            <a:r>
              <a:rPr lang="ru-RU" dirty="0" err="1" smtClean="0"/>
              <a:t>Технологія</a:t>
            </a:r>
            <a:r>
              <a:rPr lang="ru-RU" dirty="0" smtClean="0"/>
              <a:t> </a:t>
            </a:r>
            <a:r>
              <a:rPr lang="ru-RU" dirty="0" err="1" smtClean="0"/>
              <a:t>блокчейн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ряд </a:t>
            </a:r>
            <a:r>
              <a:rPr lang="ru-RU" dirty="0" err="1" smtClean="0"/>
              <a:t>унікальних</a:t>
            </a:r>
            <a:r>
              <a:rPr lang="ru-RU" dirty="0" smtClean="0"/>
              <a:t> характеристик,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Децентралізація</a:t>
            </a:r>
            <a:r>
              <a:rPr lang="ru-RU" dirty="0" smtClean="0"/>
              <a:t> — </a:t>
            </a:r>
            <a:r>
              <a:rPr lang="ru-RU" dirty="0" err="1" smtClean="0"/>
              <a:t>управління</a:t>
            </a:r>
            <a:r>
              <a:rPr lang="ru-RU" dirty="0" smtClean="0"/>
              <a:t> не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одного центрального органу, а </a:t>
            </a:r>
            <a:r>
              <a:rPr lang="ru-RU" dirty="0" err="1" smtClean="0"/>
              <a:t>розподілено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усіма</a:t>
            </a:r>
            <a:r>
              <a:rPr lang="ru-RU" dirty="0" smtClean="0"/>
              <a:t> </a:t>
            </a:r>
            <a:r>
              <a:rPr lang="ru-RU" dirty="0" err="1" smtClean="0"/>
              <a:t>учасниками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Незмінність</a:t>
            </a:r>
            <a:r>
              <a:rPr lang="ru-RU" dirty="0" smtClean="0"/>
              <a:t> —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неможливо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підтвердження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безпеку</a:t>
            </a:r>
            <a:r>
              <a:rPr lang="ru-RU" dirty="0" smtClean="0"/>
              <a:t> та </a:t>
            </a:r>
            <a:r>
              <a:rPr lang="ru-RU" dirty="0" err="1" smtClean="0"/>
              <a:t>незмінність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046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Прозорість</a:t>
            </a:r>
            <a:r>
              <a:rPr lang="ru-RU" dirty="0" smtClean="0"/>
              <a:t> — </a:t>
            </a:r>
            <a:r>
              <a:rPr lang="ru-RU" dirty="0" err="1" smtClean="0"/>
              <a:t>всі</a:t>
            </a:r>
            <a:r>
              <a:rPr lang="ru-RU" dirty="0" smtClean="0"/>
              <a:t> записи в </a:t>
            </a:r>
            <a:r>
              <a:rPr lang="ru-RU" dirty="0" err="1" smtClean="0"/>
              <a:t>блокчейні</a:t>
            </a:r>
            <a:r>
              <a:rPr lang="ru-RU" dirty="0" smtClean="0"/>
              <a:t> </a:t>
            </a:r>
            <a:r>
              <a:rPr lang="ru-RU" dirty="0" err="1" smtClean="0"/>
              <a:t>доступні</a:t>
            </a:r>
            <a:r>
              <a:rPr lang="ru-RU" dirty="0" smtClean="0"/>
              <a:t> для </a:t>
            </a:r>
            <a:r>
              <a:rPr lang="ru-RU" dirty="0" err="1" smtClean="0"/>
              <a:t>перевірки</a:t>
            </a:r>
            <a:r>
              <a:rPr lang="ru-RU" dirty="0" smtClean="0"/>
              <a:t> </a:t>
            </a:r>
            <a:r>
              <a:rPr lang="ru-RU" dirty="0" err="1" smtClean="0"/>
              <a:t>всіма</a:t>
            </a:r>
            <a:r>
              <a:rPr lang="ru-RU" dirty="0" smtClean="0"/>
              <a:t> </a:t>
            </a:r>
            <a:r>
              <a:rPr lang="ru-RU" dirty="0" err="1" smtClean="0"/>
              <a:t>користувачами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довіри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Смартконтракти</a:t>
            </a:r>
            <a:r>
              <a:rPr lang="ru-RU" dirty="0" smtClean="0"/>
              <a:t> — </a:t>
            </a:r>
            <a:r>
              <a:rPr lang="ru-RU" dirty="0" err="1" smtClean="0"/>
              <a:t>автоматичні</a:t>
            </a:r>
            <a:r>
              <a:rPr lang="ru-RU" dirty="0" smtClean="0"/>
              <a:t> </a:t>
            </a:r>
            <a:r>
              <a:rPr lang="ru-RU" dirty="0" err="1" smtClean="0"/>
              <a:t>контракти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виконуються</a:t>
            </a:r>
            <a:r>
              <a:rPr lang="ru-RU" dirty="0" smtClean="0"/>
              <a:t> за </a:t>
            </a:r>
            <a:r>
              <a:rPr lang="ru-RU" dirty="0" err="1" smtClean="0"/>
              <a:t>заздалегідь</a:t>
            </a:r>
            <a:r>
              <a:rPr lang="ru-RU" dirty="0" smtClean="0"/>
              <a:t> </a:t>
            </a:r>
            <a:r>
              <a:rPr lang="ru-RU" dirty="0" err="1" smtClean="0"/>
              <a:t>заданими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, без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участі</a:t>
            </a:r>
            <a:r>
              <a:rPr lang="ru-RU" dirty="0" smtClean="0"/>
              <a:t> </a:t>
            </a:r>
            <a:r>
              <a:rPr lang="ru-RU" dirty="0" err="1" smtClean="0"/>
              <a:t>посередників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 err="1" smtClean="0"/>
              <a:t>Хмарні</a:t>
            </a:r>
            <a:r>
              <a:rPr lang="ru-RU" b="1" dirty="0" smtClean="0"/>
              <a:t> </a:t>
            </a:r>
            <a:r>
              <a:rPr lang="ru-RU" b="1" dirty="0" err="1" smtClean="0"/>
              <a:t>технології</a:t>
            </a:r>
            <a:r>
              <a:rPr lang="ru-RU" b="1" dirty="0" smtClean="0"/>
              <a:t> (</a:t>
            </a:r>
            <a:r>
              <a:rPr lang="ru-RU" dirty="0" err="1" smtClean="0"/>
              <a:t>Сloud</a:t>
            </a:r>
            <a:r>
              <a:rPr lang="ru-RU" dirty="0" smtClean="0"/>
              <a:t> </a:t>
            </a:r>
            <a:r>
              <a:rPr lang="ru-RU" dirty="0" err="1" smtClean="0"/>
              <a:t>Technology</a:t>
            </a:r>
            <a:r>
              <a:rPr lang="ru-RU" dirty="0" smtClean="0"/>
              <a:t>)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обчислювальних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для </a:t>
            </a:r>
            <a:r>
              <a:rPr lang="ru-RU" dirty="0" err="1" smtClean="0"/>
              <a:t>обробки</a:t>
            </a:r>
            <a:r>
              <a:rPr lang="ru-RU" dirty="0" smtClean="0"/>
              <a:t> та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за принципом </a:t>
            </a:r>
            <a:r>
              <a:rPr lang="ru-RU" dirty="0" err="1" smtClean="0"/>
              <a:t>сервісу</a:t>
            </a:r>
            <a:r>
              <a:rPr lang="ru-RU" dirty="0" smtClean="0"/>
              <a:t>. </a:t>
            </a:r>
            <a:r>
              <a:rPr lang="ru-RU" dirty="0" err="1" smtClean="0"/>
              <a:t>Тобто</a:t>
            </a:r>
            <a:r>
              <a:rPr lang="ru-RU" dirty="0" smtClean="0"/>
              <a:t>, </a:t>
            </a:r>
            <a:r>
              <a:rPr lang="ru-RU" dirty="0" err="1" smtClean="0"/>
              <a:t>користувачеві</a:t>
            </a:r>
            <a:r>
              <a:rPr lang="ru-RU" dirty="0" smtClean="0"/>
              <a:t> не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купувати</a:t>
            </a:r>
            <a:r>
              <a:rPr lang="ru-RU" dirty="0" smtClean="0"/>
              <a:t> дороге </a:t>
            </a:r>
            <a:r>
              <a:rPr lang="ru-RU" dirty="0" err="1" smtClean="0"/>
              <a:t>комп’ютерне</a:t>
            </a:r>
            <a:r>
              <a:rPr lang="ru-RU" dirty="0" smtClean="0"/>
              <a:t> </a:t>
            </a:r>
            <a:r>
              <a:rPr lang="ru-RU" dirty="0" err="1" smtClean="0"/>
              <a:t>обладнання</a:t>
            </a:r>
            <a:r>
              <a:rPr lang="ru-RU" dirty="0" smtClean="0"/>
              <a:t> – </a:t>
            </a:r>
            <a:r>
              <a:rPr lang="ru-RU" dirty="0" err="1" smtClean="0"/>
              <a:t>готовий</a:t>
            </a:r>
            <a:r>
              <a:rPr lang="ru-RU" dirty="0" smtClean="0"/>
              <a:t> продукт </a:t>
            </a:r>
            <a:r>
              <a:rPr lang="ru-RU" dirty="0" err="1" smtClean="0"/>
              <a:t>адаптований</a:t>
            </a:r>
            <a:r>
              <a:rPr lang="ru-RU" dirty="0" smtClean="0"/>
              <a:t> для </a:t>
            </a:r>
            <a:r>
              <a:rPr lang="ru-RU" dirty="0" err="1" smtClean="0"/>
              <a:t>використання</a:t>
            </a:r>
            <a:r>
              <a:rPr lang="ru-RU" dirty="0" smtClean="0"/>
              <a:t> на </a:t>
            </a:r>
            <a:r>
              <a:rPr lang="ru-RU" dirty="0" err="1" smtClean="0"/>
              <a:t>звичайному</a:t>
            </a:r>
            <a:r>
              <a:rPr lang="ru-RU" dirty="0" smtClean="0"/>
              <a:t> </a:t>
            </a:r>
            <a:r>
              <a:rPr lang="ru-RU" dirty="0" err="1" smtClean="0"/>
              <a:t>гаджеті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ПК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додатку</a:t>
            </a:r>
            <a:r>
              <a:rPr lang="ru-RU" dirty="0" smtClean="0"/>
              <a:t>. Доступ до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надається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інтернет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Робота </a:t>
            </a:r>
            <a:r>
              <a:rPr lang="ru-RU" dirty="0" err="1" smtClean="0"/>
              <a:t>хмарних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підібраного</a:t>
            </a:r>
            <a:r>
              <a:rPr lang="ru-RU" dirty="0" smtClean="0"/>
              <a:t> </a:t>
            </a:r>
            <a:r>
              <a:rPr lang="ru-RU" dirty="0" err="1" smtClean="0"/>
              <a:t>обладнання</a:t>
            </a:r>
            <a:r>
              <a:rPr lang="ru-RU" dirty="0" smtClean="0"/>
              <a:t>, </a:t>
            </a:r>
            <a:r>
              <a:rPr lang="ru-RU" dirty="0" err="1" smtClean="0"/>
              <a:t>програмного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та </a:t>
            </a:r>
            <a:r>
              <a:rPr lang="ru-RU" dirty="0" err="1" smtClean="0"/>
              <a:t>архітектури</a:t>
            </a:r>
            <a:r>
              <a:rPr lang="ru-RU" dirty="0" smtClean="0"/>
              <a:t>. Основою будь-</a:t>
            </a:r>
            <a:r>
              <a:rPr lang="ru-RU" dirty="0" err="1" smtClean="0"/>
              <a:t>якої</a:t>
            </a:r>
            <a:r>
              <a:rPr lang="ru-RU" dirty="0" smtClean="0"/>
              <a:t> хмари є </a:t>
            </a:r>
            <a:r>
              <a:rPr lang="ru-RU" dirty="0" err="1" smtClean="0"/>
              <a:t>налаштування</a:t>
            </a:r>
            <a:r>
              <a:rPr lang="ru-RU" dirty="0" smtClean="0"/>
              <a:t> </a:t>
            </a:r>
            <a:r>
              <a:rPr lang="ru-RU" dirty="0" err="1" smtClean="0"/>
              <a:t>обладнання</a:t>
            </a:r>
            <a:r>
              <a:rPr lang="ru-RU" dirty="0" smtClean="0"/>
              <a:t> для </a:t>
            </a:r>
            <a:r>
              <a:rPr lang="ru-RU" dirty="0" err="1" smtClean="0"/>
              <a:t>побудови</a:t>
            </a:r>
            <a:r>
              <a:rPr lang="ru-RU" dirty="0" smtClean="0"/>
              <a:t> потужного сервера та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під’єднання</a:t>
            </a:r>
            <a:r>
              <a:rPr lang="ru-RU" dirty="0" smtClean="0"/>
              <a:t> до </a:t>
            </a:r>
            <a:r>
              <a:rPr lang="ru-RU" dirty="0" err="1" smtClean="0"/>
              <a:t>мережі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обов’язковою</a:t>
            </a:r>
            <a:r>
              <a:rPr lang="ru-RU" dirty="0" smtClean="0"/>
              <a:t> </a:t>
            </a:r>
            <a:r>
              <a:rPr lang="ru-RU" dirty="0" err="1" smtClean="0"/>
              <a:t>складовою</a:t>
            </a:r>
            <a:r>
              <a:rPr lang="ru-RU" dirty="0" smtClean="0"/>
              <a:t> є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програмні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, по </a:t>
            </a:r>
            <a:r>
              <a:rPr lang="ru-RU" dirty="0" err="1" smtClean="0"/>
              <a:t>суті</a:t>
            </a:r>
            <a:r>
              <a:rPr lang="ru-RU" dirty="0" smtClean="0"/>
              <a:t>, й є тою самою </a:t>
            </a:r>
            <a:r>
              <a:rPr lang="ru-RU" dirty="0" err="1" smtClean="0"/>
              <a:t>хмарною</a:t>
            </a:r>
            <a:r>
              <a:rPr lang="ru-RU" dirty="0" smtClean="0"/>
              <a:t> </a:t>
            </a:r>
            <a:r>
              <a:rPr lang="ru-RU" dirty="0" err="1" smtClean="0"/>
              <a:t>послугою</a:t>
            </a:r>
            <a:r>
              <a:rPr lang="ru-RU" dirty="0" smtClean="0"/>
              <a:t>, за яку </a:t>
            </a:r>
            <a:r>
              <a:rPr lang="ru-RU" dirty="0" err="1" smtClean="0"/>
              <a:t>користувач</a:t>
            </a:r>
            <a:r>
              <a:rPr lang="ru-RU" dirty="0" smtClean="0"/>
              <a:t> </a:t>
            </a:r>
            <a:r>
              <a:rPr lang="ru-RU" dirty="0" err="1" smtClean="0"/>
              <a:t>сплачує</a:t>
            </a:r>
            <a:r>
              <a:rPr lang="ru-RU" dirty="0" smtClean="0"/>
              <a:t> </a:t>
            </a:r>
            <a:r>
              <a:rPr lang="ru-RU" dirty="0" err="1" smtClean="0"/>
              <a:t>абонентську</a:t>
            </a:r>
            <a:r>
              <a:rPr lang="ru-RU" dirty="0" smtClean="0"/>
              <a:t> плату. </a:t>
            </a:r>
            <a:r>
              <a:rPr lang="ru-RU" dirty="0" err="1" smtClean="0"/>
              <a:t>Керування</a:t>
            </a:r>
            <a:r>
              <a:rPr lang="ru-RU" dirty="0" smtClean="0"/>
              <a:t> </a:t>
            </a:r>
            <a:r>
              <a:rPr lang="ru-RU" dirty="0" err="1" smtClean="0"/>
              <a:t>послугою</a:t>
            </a:r>
            <a:r>
              <a:rPr lang="ru-RU" dirty="0" smtClean="0"/>
              <a:t> </a:t>
            </a:r>
            <a:r>
              <a:rPr lang="ru-RU" dirty="0" err="1" smtClean="0"/>
              <a:t>можливо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зрозумілого</a:t>
            </a:r>
            <a:r>
              <a:rPr lang="ru-RU" dirty="0" smtClean="0"/>
              <a:t> </a:t>
            </a:r>
            <a:r>
              <a:rPr lang="ru-RU" dirty="0" err="1" smtClean="0"/>
              <a:t>інтерфейсу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Обладнання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хмари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розміщується</a:t>
            </a:r>
            <a:r>
              <a:rPr lang="ru-RU" dirty="0" smtClean="0"/>
              <a:t> в </a:t>
            </a:r>
            <a:r>
              <a:rPr lang="ru-RU" dirty="0" err="1" smtClean="0"/>
              <a:t>спеціальних</a:t>
            </a:r>
            <a:r>
              <a:rPr lang="ru-RU" dirty="0" smtClean="0"/>
              <a:t> дата-центрах.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звичайні</a:t>
            </a:r>
            <a:r>
              <a:rPr lang="ru-RU" dirty="0" smtClean="0"/>
              <a:t> </a:t>
            </a:r>
            <a:r>
              <a:rPr lang="ru-RU" dirty="0" err="1" smtClean="0"/>
              <a:t>компоненти</a:t>
            </a:r>
            <a:r>
              <a:rPr lang="ru-RU" dirty="0" smtClean="0"/>
              <a:t> для </a:t>
            </a:r>
            <a:r>
              <a:rPr lang="ru-RU" dirty="0" err="1" smtClean="0"/>
              <a:t>комп’ютерів</a:t>
            </a:r>
            <a:r>
              <a:rPr lang="ru-RU" dirty="0" smtClean="0"/>
              <a:t>, але з </a:t>
            </a:r>
            <a:r>
              <a:rPr lang="ru-RU" dirty="0" err="1" smtClean="0"/>
              <a:t>більшою</a:t>
            </a:r>
            <a:r>
              <a:rPr lang="ru-RU" dirty="0" smtClean="0"/>
              <a:t> </a:t>
            </a:r>
            <a:r>
              <a:rPr lang="ru-RU" dirty="0" err="1" smtClean="0"/>
              <a:t>потужністю</a:t>
            </a:r>
            <a:r>
              <a:rPr lang="ru-RU" dirty="0" smtClean="0"/>
              <a:t>. Вони </a:t>
            </a:r>
            <a:r>
              <a:rPr lang="ru-RU" dirty="0" err="1" smtClean="0"/>
              <a:t>працюють</a:t>
            </a:r>
            <a:r>
              <a:rPr lang="ru-RU" dirty="0" smtClean="0"/>
              <a:t> як один великий </a:t>
            </a:r>
            <a:r>
              <a:rPr lang="ru-RU" dirty="0" err="1" smtClean="0"/>
              <a:t>механізм</a:t>
            </a:r>
            <a:r>
              <a:rPr lang="ru-RU" dirty="0" smtClean="0"/>
              <a:t> з </a:t>
            </a:r>
            <a:r>
              <a:rPr lang="ru-RU" dirty="0" err="1" smtClean="0"/>
              <a:t>можливістю</a:t>
            </a:r>
            <a:r>
              <a:rPr lang="ru-RU" dirty="0" smtClean="0"/>
              <a:t> </a:t>
            </a:r>
            <a:r>
              <a:rPr lang="ru-RU" dirty="0" err="1" smtClean="0"/>
              <a:t>розподілення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за потребою. </a:t>
            </a:r>
            <a:r>
              <a:rPr lang="ru-RU" dirty="0" err="1" smtClean="0"/>
              <a:t>Наприклад</a:t>
            </a:r>
            <a:r>
              <a:rPr lang="ru-RU" dirty="0" smtClean="0"/>
              <a:t>,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віртуального</a:t>
            </a:r>
            <a:r>
              <a:rPr lang="ru-RU" dirty="0" smtClean="0"/>
              <a:t> </a:t>
            </a:r>
            <a:r>
              <a:rPr lang="ru-RU" dirty="0" err="1" smtClean="0"/>
              <a:t>робочого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.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базових</a:t>
            </a:r>
            <a:r>
              <a:rPr lang="ru-RU" dirty="0" smtClean="0"/>
              <a:t> </a:t>
            </a:r>
            <a:r>
              <a:rPr lang="ru-RU" dirty="0" err="1" smtClean="0"/>
              <a:t>налаштувань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в готовому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компанія-постачальник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публічною</a:t>
            </a:r>
            <a:r>
              <a:rPr lang="ru-RU" dirty="0" smtClean="0"/>
              <a:t> </a:t>
            </a:r>
            <a:r>
              <a:rPr lang="ru-RU" dirty="0" err="1" smtClean="0"/>
              <a:t>хмарою</a:t>
            </a:r>
            <a:r>
              <a:rPr lang="ru-RU" dirty="0" smtClean="0"/>
              <a:t> (</a:t>
            </a:r>
            <a:r>
              <a:rPr lang="en-US" dirty="0" smtClean="0"/>
              <a:t>Public Cloud) </a:t>
            </a:r>
            <a:r>
              <a:rPr lang="ru-RU" dirty="0" err="1" smtClean="0"/>
              <a:t>розуміють</a:t>
            </a:r>
            <a:r>
              <a:rPr lang="ru-RU" dirty="0" smtClean="0"/>
              <a:t> </a:t>
            </a:r>
            <a:r>
              <a:rPr lang="ru-RU" dirty="0" err="1" smtClean="0"/>
              <a:t>таку</a:t>
            </a:r>
            <a:r>
              <a:rPr lang="ru-RU" dirty="0" smtClean="0"/>
              <a:t> модель </a:t>
            </a:r>
            <a:r>
              <a:rPr lang="ru-RU" dirty="0" err="1" smtClean="0"/>
              <a:t>хмарних</a:t>
            </a:r>
            <a:r>
              <a:rPr lang="ru-RU" dirty="0" smtClean="0"/>
              <a:t> </a:t>
            </a:r>
            <a:r>
              <a:rPr lang="ru-RU" dirty="0" err="1" smtClean="0"/>
              <a:t>обчислень</a:t>
            </a:r>
            <a:r>
              <a:rPr lang="ru-RU" dirty="0" smtClean="0"/>
              <a:t>, </a:t>
            </a: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надаються</a:t>
            </a:r>
            <a:r>
              <a:rPr lang="ru-RU" dirty="0" smtClean="0"/>
              <a:t> </a:t>
            </a:r>
            <a:r>
              <a:rPr lang="ru-RU" dirty="0" err="1" smtClean="0"/>
              <a:t>усім</a:t>
            </a:r>
            <a:r>
              <a:rPr lang="ru-RU" dirty="0" smtClean="0"/>
              <a:t> </a:t>
            </a:r>
            <a:r>
              <a:rPr lang="ru-RU" dirty="0" err="1" smtClean="0"/>
              <a:t>користувачам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інтернету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програмне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, </a:t>
            </a:r>
            <a:r>
              <a:rPr lang="ru-RU" dirty="0" err="1" smtClean="0"/>
              <a:t>сховища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сервери</a:t>
            </a:r>
            <a:r>
              <a:rPr lang="ru-RU" dirty="0" smtClean="0"/>
              <a:t>. </a:t>
            </a:r>
            <a:r>
              <a:rPr lang="ru-RU" dirty="0" err="1" smtClean="0"/>
              <a:t>Користуватися</a:t>
            </a:r>
            <a:r>
              <a:rPr lang="ru-RU" dirty="0" smtClean="0"/>
              <a:t> </a:t>
            </a:r>
            <a:r>
              <a:rPr lang="ru-RU" dirty="0" err="1" smtClean="0"/>
              <a:t>послугами</a:t>
            </a:r>
            <a:r>
              <a:rPr lang="ru-RU" dirty="0" smtClean="0"/>
              <a:t> </a:t>
            </a:r>
            <a:r>
              <a:rPr lang="ru-RU" dirty="0" err="1" smtClean="0"/>
              <a:t>публічної</a:t>
            </a:r>
            <a:r>
              <a:rPr lang="ru-RU" dirty="0" smtClean="0"/>
              <a:t> хмари </a:t>
            </a:r>
            <a:r>
              <a:rPr lang="ru-RU" dirty="0" err="1" smtClean="0"/>
              <a:t>може</a:t>
            </a:r>
            <a:r>
              <a:rPr lang="ru-RU" dirty="0" smtClean="0"/>
              <a:t> будь-</a:t>
            </a:r>
            <a:r>
              <a:rPr lang="ru-RU" dirty="0" err="1" smtClean="0"/>
              <a:t>хто</a:t>
            </a:r>
            <a:r>
              <a:rPr lang="ru-RU" dirty="0" smtClean="0"/>
              <a:t>, але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зберігається</a:t>
            </a:r>
            <a:r>
              <a:rPr lang="ru-RU" dirty="0" smtClean="0"/>
              <a:t> </a:t>
            </a:r>
            <a:r>
              <a:rPr lang="ru-RU" dirty="0" err="1" smtClean="0"/>
              <a:t>конфіденційність</a:t>
            </a:r>
            <a:r>
              <a:rPr lang="ru-RU" dirty="0" smtClean="0"/>
              <a:t> </a:t>
            </a:r>
            <a:r>
              <a:rPr lang="ru-RU" dirty="0" err="1" smtClean="0"/>
              <a:t>приватної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 </a:t>
            </a:r>
            <a:r>
              <a:rPr lang="ru-RU" dirty="0" err="1" smtClean="0"/>
              <a:t>Ніхто</a:t>
            </a:r>
            <a:r>
              <a:rPr lang="ru-RU" dirty="0" smtClean="0"/>
              <a:t> з </a:t>
            </a:r>
            <a:r>
              <a:rPr lang="ru-RU" dirty="0" err="1" smtClean="0"/>
              <a:t>користувачів</a:t>
            </a:r>
            <a:r>
              <a:rPr lang="ru-RU" dirty="0" smtClean="0"/>
              <a:t> </a:t>
            </a:r>
            <a:r>
              <a:rPr lang="ru-RU" dirty="0" err="1" smtClean="0"/>
              <a:t>самовільно</a:t>
            </a:r>
            <a:r>
              <a:rPr lang="ru-RU" dirty="0" smtClean="0"/>
              <a:t> не </a:t>
            </a:r>
            <a:r>
              <a:rPr lang="ru-RU" dirty="0" err="1" smtClean="0"/>
              <a:t>зможе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доступ до </a:t>
            </a:r>
            <a:r>
              <a:rPr lang="ru-RU" dirty="0" err="1" smtClean="0"/>
              <a:t>виділеного</a:t>
            </a:r>
            <a:r>
              <a:rPr lang="ru-RU" dirty="0" smtClean="0"/>
              <a:t> простору для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відбутися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за </a:t>
            </a:r>
            <a:r>
              <a:rPr lang="ru-RU" dirty="0" err="1" smtClean="0"/>
              <a:t>необачності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користувача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2350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308" y="0"/>
            <a:ext cx="11717383" cy="679904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Трансформація</a:t>
            </a:r>
            <a:r>
              <a:rPr lang="ru-RU" sz="3600" b="1" dirty="0" smtClean="0"/>
              <a:t> товарного ринку </a:t>
            </a:r>
            <a:r>
              <a:rPr lang="ru-RU" sz="3600" b="1" dirty="0" err="1" smtClean="0"/>
              <a:t>під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впливом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цифровізації</a:t>
            </a: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7307" y="783771"/>
            <a:ext cx="11717383" cy="5852160"/>
          </a:xfrm>
        </p:spPr>
        <p:txBody>
          <a:bodyPr>
            <a:normAutofit/>
          </a:bodyPr>
          <a:lstStyle/>
          <a:p>
            <a:r>
              <a:rPr lang="ru-RU" sz="2400" dirty="0" err="1" smtClean="0"/>
              <a:t>Елемент</a:t>
            </a:r>
            <a:r>
              <a:rPr lang="ru-RU" sz="2400" dirty="0" smtClean="0"/>
              <a:t> ринку	    </a:t>
            </a:r>
            <a:r>
              <a:rPr lang="ru-RU" sz="2400" dirty="0" err="1" smtClean="0"/>
              <a:t>Традиційна</a:t>
            </a:r>
            <a:r>
              <a:rPr lang="ru-RU" sz="2400" dirty="0" smtClean="0"/>
              <a:t> модель	                </a:t>
            </a:r>
            <a:r>
              <a:rPr lang="ru-RU" sz="2400" dirty="0" err="1" smtClean="0"/>
              <a:t>Цифрова</a:t>
            </a:r>
            <a:r>
              <a:rPr lang="ru-RU" sz="2400" dirty="0" smtClean="0"/>
              <a:t> модель</a:t>
            </a:r>
          </a:p>
          <a:p>
            <a:r>
              <a:rPr lang="ru-RU" sz="2400" b="1" dirty="0" smtClean="0"/>
              <a:t>Продаж</a:t>
            </a:r>
            <a:r>
              <a:rPr lang="ru-RU" sz="2400" dirty="0" smtClean="0"/>
              <a:t>	            </a:t>
            </a:r>
            <a:r>
              <a:rPr lang="ru-RU" sz="2400" dirty="0" err="1" smtClean="0"/>
              <a:t>фізичні</a:t>
            </a:r>
            <a:r>
              <a:rPr lang="ru-RU" sz="2400" dirty="0" smtClean="0"/>
              <a:t> </a:t>
            </a:r>
            <a:r>
              <a:rPr lang="ru-RU" sz="2400" dirty="0" err="1" smtClean="0"/>
              <a:t>магазини</a:t>
            </a:r>
            <a:r>
              <a:rPr lang="ru-RU" sz="2400" dirty="0" smtClean="0"/>
              <a:t>                	</a:t>
            </a:r>
            <a:r>
              <a:rPr lang="ru-RU" sz="2400" dirty="0" err="1" smtClean="0"/>
              <a:t>інтернет-магазини</a:t>
            </a:r>
            <a:endParaRPr lang="ru-RU" sz="2400" dirty="0" smtClean="0"/>
          </a:p>
          <a:p>
            <a:r>
              <a:rPr lang="ru-RU" sz="2400" b="1" dirty="0" err="1" smtClean="0"/>
              <a:t>Комунікація</a:t>
            </a:r>
            <a:r>
              <a:rPr lang="ru-RU" sz="2400" dirty="0" smtClean="0"/>
              <a:t>	реклама	                                  </a:t>
            </a:r>
            <a:r>
              <a:rPr lang="ru-RU" sz="2400" dirty="0" err="1" smtClean="0"/>
              <a:t>соціальні</a:t>
            </a:r>
            <a:r>
              <a:rPr lang="ru-RU" sz="2400" dirty="0" smtClean="0"/>
              <a:t> </a:t>
            </a:r>
            <a:r>
              <a:rPr lang="ru-RU" sz="2400" dirty="0" err="1" smtClean="0"/>
              <a:t>мережі</a:t>
            </a:r>
            <a:endParaRPr lang="ru-RU" sz="2400" dirty="0" smtClean="0"/>
          </a:p>
          <a:p>
            <a:r>
              <a:rPr lang="ru-RU" sz="2400" b="1" dirty="0" err="1" smtClean="0"/>
              <a:t>Дослідження</a:t>
            </a:r>
            <a:r>
              <a:rPr lang="ru-RU" sz="2400" b="1" dirty="0" smtClean="0"/>
              <a:t> ринку</a:t>
            </a:r>
            <a:r>
              <a:rPr lang="ru-RU" sz="2400" dirty="0" smtClean="0"/>
              <a:t>	</a:t>
            </a:r>
            <a:r>
              <a:rPr lang="ru-RU" sz="2400" dirty="0" err="1" smtClean="0"/>
              <a:t>опитування</a:t>
            </a:r>
            <a:r>
              <a:rPr lang="ru-RU" sz="2400" dirty="0" smtClean="0"/>
              <a:t>	                       </a:t>
            </a:r>
            <a:r>
              <a:rPr lang="ru-RU" sz="2400" dirty="0" err="1" smtClean="0"/>
              <a:t>аналітика</a:t>
            </a:r>
            <a:r>
              <a:rPr lang="ru-RU" sz="2400" dirty="0" smtClean="0"/>
              <a:t> </a:t>
            </a:r>
            <a:r>
              <a:rPr lang="en-US" sz="2400" dirty="0" smtClean="0"/>
              <a:t>Big Data</a:t>
            </a:r>
            <a:endParaRPr lang="uk-UA" sz="2400" dirty="0" smtClean="0"/>
          </a:p>
          <a:p>
            <a:r>
              <a:rPr lang="ru-RU" sz="2400" b="1" dirty="0" err="1" smtClean="0"/>
              <a:t>Конкуренція</a:t>
            </a:r>
            <a:r>
              <a:rPr lang="ru-RU" sz="2400" dirty="0" smtClean="0"/>
              <a:t>	локальна	                                  глобальна</a:t>
            </a:r>
            <a:endParaRPr lang="en-US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4114" y="2965269"/>
            <a:ext cx="8281851" cy="3994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994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Цифрові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організацію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появи</a:t>
            </a:r>
            <a:r>
              <a:rPr lang="ru-RU" dirty="0" smtClean="0"/>
              <a:t> </a:t>
            </a:r>
            <a:r>
              <a:rPr lang="ru-RU" dirty="0" err="1" smtClean="0"/>
              <a:t>магазинів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форматів</a:t>
            </a:r>
            <a:r>
              <a:rPr lang="ru-RU" dirty="0" smtClean="0"/>
              <a:t>. </a:t>
            </a:r>
            <a:r>
              <a:rPr lang="ru-RU" dirty="0" err="1" smtClean="0"/>
              <a:t>Зявляються</a:t>
            </a:r>
            <a:r>
              <a:rPr lang="ru-RU" dirty="0" smtClean="0"/>
              <a:t> </a:t>
            </a:r>
            <a:r>
              <a:rPr lang="ru-RU" dirty="0" err="1" smtClean="0"/>
              <a:t>крамниці</a:t>
            </a:r>
            <a:r>
              <a:rPr lang="ru-RU" dirty="0" smtClean="0"/>
              <a:t> “без </a:t>
            </a:r>
            <a:r>
              <a:rPr lang="ru-RU" dirty="0" err="1" smtClean="0"/>
              <a:t>продавців</a:t>
            </a:r>
            <a:r>
              <a:rPr lang="ru-RU" dirty="0" smtClean="0"/>
              <a:t>”, </a:t>
            </a:r>
            <a:r>
              <a:rPr lang="ru-RU" dirty="0" err="1" smtClean="0"/>
              <a:t>розраховані</a:t>
            </a:r>
            <a:r>
              <a:rPr lang="ru-RU" dirty="0" smtClean="0"/>
              <a:t> на </a:t>
            </a:r>
            <a:r>
              <a:rPr lang="ru-RU" dirty="0" err="1" smtClean="0"/>
              <a:t>самообслуговування</a:t>
            </a:r>
            <a:r>
              <a:rPr lang="ru-RU" dirty="0" smtClean="0"/>
              <a:t> та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яким</a:t>
            </a:r>
            <a:r>
              <a:rPr lang="ru-RU" dirty="0" smtClean="0"/>
              <a:t> для </a:t>
            </a:r>
            <a:r>
              <a:rPr lang="ru-RU" dirty="0" err="1" smtClean="0"/>
              <a:t>споживача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звичною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самостійного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покупок. Мережа </a:t>
            </a:r>
            <a:r>
              <a:rPr lang="ru-RU" dirty="0" err="1" smtClean="0"/>
              <a:t>Сільпо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пропонує</a:t>
            </a:r>
            <a:r>
              <a:rPr lang="ru-RU" dirty="0" smtClean="0"/>
              <a:t> </a:t>
            </a:r>
            <a:r>
              <a:rPr lang="ru-RU" dirty="0" err="1" smtClean="0"/>
              <a:t>сервіс</a:t>
            </a:r>
            <a:r>
              <a:rPr lang="ru-RU" dirty="0" smtClean="0"/>
              <a:t> </a:t>
            </a:r>
            <a:r>
              <a:rPr lang="ru-RU" dirty="0" err="1" smtClean="0"/>
              <a:t>Вільнокаса</a:t>
            </a:r>
            <a:r>
              <a:rPr lang="ru-RU" dirty="0" smtClean="0"/>
              <a:t>, </a:t>
            </a:r>
            <a:r>
              <a:rPr lang="ru-RU" dirty="0" err="1" smtClean="0"/>
              <a:t>пропонуючи</a:t>
            </a:r>
            <a:r>
              <a:rPr lang="ru-RU" dirty="0" smtClean="0"/>
              <a:t> </a:t>
            </a:r>
            <a:r>
              <a:rPr lang="ru-RU" dirty="0" err="1" smtClean="0"/>
              <a:t>споживачам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 </a:t>
            </a:r>
            <a:r>
              <a:rPr lang="ru-RU" dirty="0" err="1" smtClean="0"/>
              <a:t>сканувати</a:t>
            </a:r>
            <a:r>
              <a:rPr lang="ru-RU" dirty="0" smtClean="0"/>
              <a:t> товар у </a:t>
            </a:r>
            <a:r>
              <a:rPr lang="ru-RU" dirty="0" err="1" smtClean="0"/>
              <a:t>залі</a:t>
            </a:r>
            <a:r>
              <a:rPr lang="ru-RU" dirty="0" smtClean="0"/>
              <a:t> та </a:t>
            </a:r>
            <a:r>
              <a:rPr lang="ru-RU" dirty="0" err="1" smtClean="0"/>
              <a:t>сплачувати</a:t>
            </a:r>
            <a:r>
              <a:rPr lang="ru-RU" dirty="0" smtClean="0"/>
              <a:t> </a:t>
            </a:r>
            <a:r>
              <a:rPr lang="ru-RU" dirty="0" err="1" smtClean="0"/>
              <a:t>кошик</a:t>
            </a:r>
            <a:r>
              <a:rPr lang="ru-RU" dirty="0" smtClean="0"/>
              <a:t> на </a:t>
            </a:r>
            <a:r>
              <a:rPr lang="ru-RU" dirty="0" err="1" smtClean="0"/>
              <a:t>касі</a:t>
            </a:r>
            <a:r>
              <a:rPr lang="ru-RU" dirty="0" smtClean="0"/>
              <a:t> по </a:t>
            </a:r>
            <a:r>
              <a:rPr lang="en-US" dirty="0" smtClean="0"/>
              <a:t>QR-</a:t>
            </a:r>
            <a:r>
              <a:rPr lang="ru-RU" dirty="0" smtClean="0"/>
              <a:t>коду. </a:t>
            </a:r>
            <a:r>
              <a:rPr lang="ru-RU" dirty="0" err="1" smtClean="0"/>
              <a:t>Послугою</a:t>
            </a:r>
            <a:r>
              <a:rPr lang="ru-RU" dirty="0" smtClean="0"/>
              <a:t> </a:t>
            </a:r>
            <a:r>
              <a:rPr lang="ru-RU" dirty="0" err="1" smtClean="0"/>
              <a:t>безконтактного</a:t>
            </a:r>
            <a:r>
              <a:rPr lang="ru-RU" dirty="0" smtClean="0"/>
              <a:t> </a:t>
            </a:r>
            <a:r>
              <a:rPr lang="ru-RU" dirty="0" err="1" smtClean="0"/>
              <a:t>сканування</a:t>
            </a:r>
            <a:r>
              <a:rPr lang="ru-RU" dirty="0" smtClean="0"/>
              <a:t> та оплати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скористатись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в </a:t>
            </a:r>
            <a:r>
              <a:rPr lang="en-US" dirty="0" smtClean="0"/>
              <a:t>Metro </a:t>
            </a:r>
            <a:r>
              <a:rPr lang="ru-RU" dirty="0" err="1" smtClean="0"/>
              <a:t>Україна</a:t>
            </a:r>
            <a:r>
              <a:rPr lang="ru-RU" dirty="0" smtClean="0"/>
              <a:t>. </a:t>
            </a:r>
            <a:r>
              <a:rPr lang="ru-RU" dirty="0" err="1" smtClean="0"/>
              <a:t>Іншим</a:t>
            </a:r>
            <a:r>
              <a:rPr lang="ru-RU" dirty="0" smtClean="0"/>
              <a:t> </a:t>
            </a:r>
            <a:r>
              <a:rPr lang="ru-RU" dirty="0" err="1" smtClean="0"/>
              <a:t>новим</a:t>
            </a:r>
            <a:r>
              <a:rPr lang="ru-RU" dirty="0" smtClean="0"/>
              <a:t> форматом є </a:t>
            </a:r>
            <a:r>
              <a:rPr lang="en-US" dirty="0" err="1" smtClean="0"/>
              <a:t>Darkstor</a:t>
            </a:r>
            <a:r>
              <a:rPr lang="ru-RU" dirty="0" smtClean="0"/>
              <a:t>е, </a:t>
            </a:r>
            <a:r>
              <a:rPr lang="ru-RU" dirty="0" err="1" smtClean="0"/>
              <a:t>магазини</a:t>
            </a:r>
            <a:r>
              <a:rPr lang="ru-RU" dirty="0" smtClean="0"/>
              <a:t> “без </a:t>
            </a:r>
            <a:r>
              <a:rPr lang="ru-RU" dirty="0" err="1" smtClean="0"/>
              <a:t>покупців</a:t>
            </a:r>
            <a:r>
              <a:rPr lang="ru-RU" dirty="0" smtClean="0"/>
              <a:t>”. Вони </a:t>
            </a:r>
            <a:r>
              <a:rPr lang="ru-RU" dirty="0" err="1" smtClean="0"/>
              <a:t>являють</a:t>
            </a:r>
            <a:r>
              <a:rPr lang="ru-RU" dirty="0" smtClean="0"/>
              <a:t> собою </a:t>
            </a:r>
            <a:r>
              <a:rPr lang="ru-RU" dirty="0" err="1" smtClean="0"/>
              <a:t>спеціальний</a:t>
            </a:r>
            <a:r>
              <a:rPr lang="ru-RU" dirty="0" smtClean="0"/>
              <a:t> вид складу для </a:t>
            </a:r>
            <a:r>
              <a:rPr lang="ru-RU" dirty="0" err="1" smtClean="0"/>
              <a:t>формування</a:t>
            </a:r>
            <a:r>
              <a:rPr lang="ru-RU" dirty="0" smtClean="0"/>
              <a:t> онлайн-</a:t>
            </a:r>
            <a:r>
              <a:rPr lang="ru-RU" dirty="0" err="1" smtClean="0"/>
              <a:t>заказів</a:t>
            </a:r>
            <a:r>
              <a:rPr lang="ru-RU" dirty="0" smtClean="0"/>
              <a:t> персоналом та </a:t>
            </a:r>
            <a:r>
              <a:rPr lang="ru-RU" dirty="0" err="1" smtClean="0"/>
              <a:t>передачі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кур’єрам</a:t>
            </a:r>
            <a:r>
              <a:rPr lang="ru-RU" dirty="0" smtClean="0"/>
              <a:t> для доставки. Так, </a:t>
            </a:r>
            <a:r>
              <a:rPr lang="ru-RU" dirty="0" err="1" smtClean="0"/>
              <a:t>сервіс</a:t>
            </a:r>
            <a:r>
              <a:rPr lang="ru-RU" dirty="0" smtClean="0"/>
              <a:t> доставки </a:t>
            </a:r>
            <a:r>
              <a:rPr lang="en-US" dirty="0" err="1" smtClean="0"/>
              <a:t>Glovo</a:t>
            </a:r>
            <a:r>
              <a:rPr lang="en-US" dirty="0" smtClean="0"/>
              <a:t> </a:t>
            </a:r>
            <a:r>
              <a:rPr lang="ru-RU" dirty="0" err="1" smtClean="0"/>
              <a:t>розвиває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продовольчих</a:t>
            </a:r>
            <a:r>
              <a:rPr lang="ru-RU" dirty="0" smtClean="0"/>
              <a:t> </a:t>
            </a:r>
            <a:r>
              <a:rPr lang="en-US" dirty="0" err="1" smtClean="0"/>
              <a:t>darkstore</a:t>
            </a:r>
            <a:r>
              <a:rPr lang="en-US" dirty="0" smtClean="0"/>
              <a:t>. </a:t>
            </a:r>
            <a:r>
              <a:rPr lang="ru-RU" dirty="0" smtClean="0"/>
              <a:t>Перший </a:t>
            </a:r>
            <a:r>
              <a:rPr lang="ru-RU" dirty="0" err="1" smtClean="0"/>
              <a:t>з`явився</a:t>
            </a:r>
            <a:r>
              <a:rPr lang="ru-RU" dirty="0" smtClean="0"/>
              <a:t> </a:t>
            </a:r>
            <a:r>
              <a:rPr lang="ru-RU" dirty="0" err="1" smtClean="0"/>
              <a:t>влітку</a:t>
            </a:r>
            <a:r>
              <a:rPr lang="ru-RU" dirty="0" smtClean="0"/>
              <a:t> 2021 року в </a:t>
            </a:r>
            <a:r>
              <a:rPr lang="ru-RU" dirty="0" err="1" smtClean="0"/>
              <a:t>Києві</a:t>
            </a:r>
            <a:r>
              <a:rPr lang="ru-RU" dirty="0" smtClean="0"/>
              <a:t>, а 2023 року </a:t>
            </a:r>
            <a:r>
              <a:rPr lang="ru-RU" dirty="0" err="1" smtClean="0"/>
              <a:t>працювало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12 </a:t>
            </a:r>
            <a:r>
              <a:rPr lang="ru-RU" dirty="0" err="1" smtClean="0"/>
              <a:t>крамниць</a:t>
            </a:r>
            <a:r>
              <a:rPr lang="ru-RU" dirty="0" smtClean="0"/>
              <a:t> «без </a:t>
            </a:r>
            <a:r>
              <a:rPr lang="ru-RU" dirty="0" err="1" smtClean="0"/>
              <a:t>покупців</a:t>
            </a:r>
            <a:r>
              <a:rPr lang="ru-RU" dirty="0" smtClean="0"/>
              <a:t>»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. (</a:t>
            </a:r>
            <a:r>
              <a:rPr lang="en-US" dirty="0" smtClean="0"/>
              <a:t>RAU, 2023).</a:t>
            </a:r>
          </a:p>
          <a:p>
            <a:r>
              <a:rPr lang="ru-RU" dirty="0" smtClean="0"/>
              <a:t>Таким чином, </a:t>
            </a:r>
            <a:r>
              <a:rPr lang="ru-RU" dirty="0" err="1" smtClean="0"/>
              <a:t>диджиталізація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вдосконалити</a:t>
            </a:r>
            <a:r>
              <a:rPr lang="ru-RU" dirty="0" smtClean="0"/>
              <a:t> </a:t>
            </a:r>
            <a:r>
              <a:rPr lang="ru-RU" dirty="0" err="1" smtClean="0"/>
              <a:t>належну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інфраструктуру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покращити</a:t>
            </a:r>
            <a:r>
              <a:rPr lang="ru-RU" dirty="0" smtClean="0"/>
              <a:t> </a:t>
            </a:r>
            <a:r>
              <a:rPr lang="ru-RU" dirty="0" err="1" smtClean="0"/>
              <a:t>взаємодію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складовими</a:t>
            </a:r>
            <a:r>
              <a:rPr lang="ru-RU" dirty="0" smtClean="0"/>
              <a:t>. </a:t>
            </a:r>
            <a:r>
              <a:rPr lang="ru-RU" dirty="0" err="1" smtClean="0"/>
              <a:t>Технічна</a:t>
            </a:r>
            <a:r>
              <a:rPr lang="ru-RU" dirty="0" smtClean="0"/>
              <a:t> </a:t>
            </a:r>
            <a:r>
              <a:rPr lang="ru-RU" dirty="0" err="1" smtClean="0"/>
              <a:t>реалізація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для </a:t>
            </a:r>
            <a:r>
              <a:rPr lang="ru-RU" dirty="0" err="1" smtClean="0"/>
              <a:t>автоматизації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запасами та </a:t>
            </a:r>
            <a:r>
              <a:rPr lang="ru-RU" dirty="0" err="1" smtClean="0"/>
              <a:t>логістичними</a:t>
            </a:r>
            <a:r>
              <a:rPr lang="ru-RU" dirty="0" smtClean="0"/>
              <a:t> </a:t>
            </a:r>
            <a:r>
              <a:rPr lang="ru-RU" dirty="0" err="1" smtClean="0"/>
              <a:t>операціями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побудову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en-US" dirty="0" smtClean="0"/>
              <a:t>MFC (micro-</a:t>
            </a:r>
            <a:r>
              <a:rPr lang="en-US" dirty="0" err="1" smtClean="0"/>
              <a:t>fulfillmen</a:t>
            </a:r>
            <a:r>
              <a:rPr lang="uk-UA" dirty="0" smtClean="0"/>
              <a:t> </a:t>
            </a:r>
            <a:r>
              <a:rPr lang="en-US" dirty="0" err="1" smtClean="0"/>
              <a:t>tcenters</a:t>
            </a:r>
            <a:r>
              <a:rPr lang="en-US" dirty="0" smtClean="0"/>
              <a:t>), </a:t>
            </a:r>
            <a:r>
              <a:rPr lang="ru-RU" dirty="0" err="1" smtClean="0"/>
              <a:t>автоматизованих</a:t>
            </a:r>
            <a:r>
              <a:rPr lang="ru-RU" dirty="0" smtClean="0"/>
              <a:t> </a:t>
            </a:r>
            <a:r>
              <a:rPr lang="ru-RU" dirty="0" err="1" smtClean="0"/>
              <a:t>локальних</a:t>
            </a:r>
            <a:r>
              <a:rPr lang="ru-RU" dirty="0" smtClean="0"/>
              <a:t> </a:t>
            </a:r>
            <a:r>
              <a:rPr lang="ru-RU" dirty="0" err="1" smtClean="0"/>
              <a:t>складів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створюватися</a:t>
            </a:r>
            <a:r>
              <a:rPr lang="ru-RU" dirty="0" smtClean="0"/>
              <a:t> на </a:t>
            </a:r>
            <a:r>
              <a:rPr lang="ru-RU" dirty="0" err="1" smtClean="0"/>
              <a:t>базі</a:t>
            </a:r>
            <a:r>
              <a:rPr lang="ru-RU" dirty="0" smtClean="0"/>
              <a:t> </a:t>
            </a:r>
            <a:r>
              <a:rPr lang="ru-RU" dirty="0" err="1" smtClean="0"/>
              <a:t>фізичних</a:t>
            </a:r>
            <a:r>
              <a:rPr lang="ru-RU" dirty="0" smtClean="0"/>
              <a:t> </a:t>
            </a:r>
            <a:r>
              <a:rPr lang="ru-RU" dirty="0" err="1" smtClean="0"/>
              <a:t>магазинів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Вітчизняні</a:t>
            </a:r>
            <a:r>
              <a:rPr lang="ru-RU" dirty="0" smtClean="0"/>
              <a:t> </a:t>
            </a:r>
            <a:r>
              <a:rPr lang="ru-RU" dirty="0" err="1" smtClean="0"/>
              <a:t>торговельні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активно </a:t>
            </a:r>
            <a:r>
              <a:rPr lang="ru-RU" dirty="0" err="1" smtClean="0"/>
              <a:t>впроваджують</a:t>
            </a:r>
            <a:r>
              <a:rPr lang="ru-RU" dirty="0" smtClean="0"/>
              <a:t> </a:t>
            </a:r>
            <a:r>
              <a:rPr lang="ru-RU" dirty="0" err="1" smtClean="0"/>
              <a:t>цифрові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у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Проведене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цифрової</a:t>
            </a:r>
            <a:r>
              <a:rPr lang="ru-RU" dirty="0" smtClean="0"/>
              <a:t> </a:t>
            </a:r>
            <a:r>
              <a:rPr lang="ru-RU" dirty="0" err="1" smtClean="0"/>
              <a:t>транстформації</a:t>
            </a:r>
            <a:r>
              <a:rPr lang="ru-RU" dirty="0" smtClean="0"/>
              <a:t> в </a:t>
            </a:r>
            <a:r>
              <a:rPr lang="ru-RU" dirty="0" err="1" smtClean="0"/>
              <a:t>діяльності</a:t>
            </a:r>
            <a:r>
              <a:rPr lang="ru-RU" dirty="0" smtClean="0"/>
              <a:t> ритейл- </a:t>
            </a:r>
            <a:r>
              <a:rPr lang="ru-RU" dirty="0" err="1" smtClean="0"/>
              <a:t>компаній</a:t>
            </a:r>
            <a:r>
              <a:rPr lang="ru-RU" dirty="0" smtClean="0"/>
              <a:t> на ринку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повсякденного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(</a:t>
            </a:r>
            <a:r>
              <a:rPr lang="en-US" dirty="0" smtClean="0"/>
              <a:t>FMCG) </a:t>
            </a:r>
            <a:r>
              <a:rPr lang="ru-RU" dirty="0" smtClean="0"/>
              <a:t>дозволило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тренди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</a:t>
            </a:r>
            <a:r>
              <a:rPr lang="ru-RU" dirty="0" err="1" smtClean="0"/>
              <a:t>омніканальності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інтеграцію</a:t>
            </a:r>
            <a:r>
              <a:rPr lang="ru-RU" dirty="0" smtClean="0"/>
              <a:t> онлайн- і офлайн- </a:t>
            </a:r>
            <a:r>
              <a:rPr lang="ru-RU" dirty="0" err="1" smtClean="0"/>
              <a:t>каналів</a:t>
            </a:r>
            <a:r>
              <a:rPr lang="ru-RU" dirty="0" smtClean="0"/>
              <a:t> продажу з метою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безшовного</a:t>
            </a:r>
            <a:r>
              <a:rPr lang="ru-RU" dirty="0" smtClean="0"/>
              <a:t>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посилення</a:t>
            </a:r>
            <a:r>
              <a:rPr lang="ru-RU" dirty="0" smtClean="0"/>
              <a:t> </a:t>
            </a:r>
            <a:r>
              <a:rPr lang="ru-RU" dirty="0" err="1" smtClean="0"/>
              <a:t>персоналізації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алгоритмів</a:t>
            </a:r>
            <a:r>
              <a:rPr lang="ru-RU" dirty="0" smtClean="0"/>
              <a:t> штучного </a:t>
            </a:r>
            <a:r>
              <a:rPr lang="ru-RU" dirty="0" err="1" smtClean="0"/>
              <a:t>інтелекту</a:t>
            </a:r>
            <a:r>
              <a:rPr lang="ru-RU" dirty="0" smtClean="0"/>
              <a:t> та машинного </a:t>
            </a:r>
            <a:r>
              <a:rPr lang="ru-RU" dirty="0" err="1" smtClean="0"/>
              <a:t>навчання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цифровізацію</a:t>
            </a:r>
            <a:r>
              <a:rPr lang="ru-RU" dirty="0" smtClean="0"/>
              <a:t>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 шляхом </a:t>
            </a:r>
            <a:r>
              <a:rPr lang="ru-RU" dirty="0" err="1" smtClean="0"/>
              <a:t>використання</a:t>
            </a:r>
            <a:r>
              <a:rPr lang="ru-RU" dirty="0" smtClean="0"/>
              <a:t> чат-</a:t>
            </a:r>
            <a:r>
              <a:rPr lang="ru-RU" dirty="0" err="1" smtClean="0"/>
              <a:t>ботів</a:t>
            </a:r>
            <a:r>
              <a:rPr lang="ru-RU" dirty="0" smtClean="0"/>
              <a:t>, </a:t>
            </a:r>
            <a:r>
              <a:rPr lang="ru-RU" dirty="0" err="1" smtClean="0"/>
              <a:t>мобільних</a:t>
            </a:r>
            <a:r>
              <a:rPr lang="ru-RU" dirty="0" smtClean="0"/>
              <a:t> </a:t>
            </a:r>
            <a:r>
              <a:rPr lang="ru-RU" dirty="0" err="1" smtClean="0"/>
              <a:t>додатків</a:t>
            </a:r>
            <a:r>
              <a:rPr lang="ru-RU" dirty="0" smtClean="0"/>
              <a:t>, </a:t>
            </a:r>
            <a:r>
              <a:rPr lang="ru-RU" dirty="0" err="1" smtClean="0"/>
              <a:t>електронних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трансформацію</a:t>
            </a:r>
            <a:r>
              <a:rPr lang="ru-RU" dirty="0" smtClean="0"/>
              <a:t> </a:t>
            </a:r>
            <a:r>
              <a:rPr lang="ru-RU" dirty="0" err="1" smtClean="0"/>
              <a:t>операційних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автоматизованим</a:t>
            </a:r>
            <a:r>
              <a:rPr lang="ru-RU" dirty="0" smtClean="0"/>
              <a:t> системам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технологіям</a:t>
            </a:r>
            <a:r>
              <a:rPr lang="ru-RU" dirty="0" smtClean="0"/>
              <a:t> </a:t>
            </a:r>
            <a:r>
              <a:rPr lang="en-US" dirty="0" smtClean="0"/>
              <a:t>self-checkout, </a:t>
            </a:r>
            <a:r>
              <a:rPr lang="ru-RU" dirty="0" err="1" smtClean="0"/>
              <a:t>роботизації</a:t>
            </a:r>
            <a:r>
              <a:rPr lang="ru-RU" dirty="0" smtClean="0"/>
              <a:t> </a:t>
            </a:r>
            <a:r>
              <a:rPr lang="ru-RU" dirty="0" err="1" smtClean="0"/>
              <a:t>складської</a:t>
            </a:r>
            <a:r>
              <a:rPr lang="ru-RU" dirty="0" smtClean="0"/>
              <a:t> </a:t>
            </a:r>
            <a:r>
              <a:rPr lang="ru-RU" dirty="0" err="1" smtClean="0"/>
              <a:t>логістики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посилення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</a:t>
            </a:r>
            <a:r>
              <a:rPr lang="ru-RU" dirty="0" err="1" smtClean="0"/>
              <a:t>кібербезпеки</a:t>
            </a:r>
            <a:r>
              <a:rPr lang="ru-RU" dirty="0" smtClean="0"/>
              <a:t>, </a:t>
            </a:r>
            <a:r>
              <a:rPr lang="ru-RU" dirty="0" err="1" smtClean="0"/>
              <a:t>зумовленої</a:t>
            </a:r>
            <a:r>
              <a:rPr lang="ru-RU" dirty="0" smtClean="0"/>
              <a:t> </a:t>
            </a:r>
            <a:r>
              <a:rPr lang="ru-RU" dirty="0" err="1" smtClean="0"/>
              <a:t>зростанням</a:t>
            </a:r>
            <a:r>
              <a:rPr lang="ru-RU" dirty="0" smtClean="0"/>
              <a:t> </a:t>
            </a:r>
            <a:r>
              <a:rPr lang="ru-RU" dirty="0" err="1" smtClean="0"/>
              <a:t>обсягів</a:t>
            </a:r>
            <a:r>
              <a:rPr lang="ru-RU" dirty="0" smtClean="0"/>
              <a:t> </a:t>
            </a:r>
            <a:r>
              <a:rPr lang="ru-RU" dirty="0" err="1" smtClean="0"/>
              <a:t>обробки</a:t>
            </a:r>
            <a:r>
              <a:rPr lang="ru-RU" dirty="0" smtClean="0"/>
              <a:t> </a:t>
            </a:r>
            <a:r>
              <a:rPr lang="ru-RU" dirty="0" err="1" smtClean="0"/>
              <a:t>персональних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і онлайн-</a:t>
            </a:r>
            <a:r>
              <a:rPr lang="ru-RU" dirty="0" err="1" smtClean="0"/>
              <a:t>транзакцій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зміну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-моделей, </a:t>
            </a:r>
            <a:r>
              <a:rPr lang="ru-RU" dirty="0" err="1" smtClean="0"/>
              <a:t>орієнтованих</a:t>
            </a:r>
            <a:r>
              <a:rPr lang="ru-RU" dirty="0" smtClean="0"/>
              <a:t> на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для </a:t>
            </a:r>
            <a:r>
              <a:rPr lang="ru-RU" dirty="0" err="1" smtClean="0"/>
              <a:t>клієнта</a:t>
            </a:r>
            <a:r>
              <a:rPr lang="ru-RU" dirty="0" smtClean="0"/>
              <a:t> через </a:t>
            </a:r>
            <a:r>
              <a:rPr lang="ru-RU" dirty="0" err="1" smtClean="0"/>
              <a:t>сталий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, </a:t>
            </a:r>
            <a:r>
              <a:rPr lang="ru-RU" dirty="0" err="1" smtClean="0"/>
              <a:t>прозорість</a:t>
            </a:r>
            <a:r>
              <a:rPr lang="ru-RU" dirty="0" smtClean="0"/>
              <a:t> і </a:t>
            </a:r>
            <a:r>
              <a:rPr lang="ru-RU" dirty="0" err="1" smtClean="0"/>
              <a:t>цифрову</a:t>
            </a:r>
            <a:r>
              <a:rPr lang="ru-RU" dirty="0" smtClean="0"/>
              <a:t> </a:t>
            </a:r>
            <a:r>
              <a:rPr lang="ru-RU" dirty="0" err="1" smtClean="0"/>
              <a:t>відкритість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95576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572" y="-248829"/>
            <a:ext cx="10515600" cy="1137103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Електронна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комерція</a:t>
            </a: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8194" y="679269"/>
            <a:ext cx="11105606" cy="5943600"/>
          </a:xfrm>
        </p:spPr>
        <p:txBody>
          <a:bodyPr/>
          <a:lstStyle/>
          <a:p>
            <a:r>
              <a:rPr lang="en-US" dirty="0" smtClean="0"/>
              <a:t>e-Commerce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галузь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, в </a:t>
            </a:r>
            <a:r>
              <a:rPr lang="ru-RU" dirty="0" err="1" smtClean="0"/>
              <a:t>якій</a:t>
            </a:r>
            <a:r>
              <a:rPr lang="ru-RU" dirty="0" smtClean="0"/>
              <a:t> реклама, </a:t>
            </a:r>
            <a:r>
              <a:rPr lang="ru-RU" dirty="0" err="1" smtClean="0"/>
              <a:t>просування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, </a:t>
            </a:r>
            <a:r>
              <a:rPr lang="ru-RU" dirty="0" err="1" smtClean="0"/>
              <a:t>торговельні</a:t>
            </a:r>
            <a:r>
              <a:rPr lang="ru-RU" dirty="0" smtClean="0"/>
              <a:t> угоди та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транзакції</a:t>
            </a:r>
            <a:r>
              <a:rPr lang="ru-RU" dirty="0" smtClean="0"/>
              <a:t> </a:t>
            </a:r>
            <a:r>
              <a:rPr lang="ru-RU" dirty="0" err="1" smtClean="0"/>
              <a:t>здійснюються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. Коли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купуєте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продаєте</a:t>
            </a:r>
            <a:r>
              <a:rPr lang="ru-RU" dirty="0" smtClean="0"/>
              <a:t> у </a:t>
            </a:r>
            <a:r>
              <a:rPr lang="ru-RU" dirty="0" err="1" smtClean="0"/>
              <a:t>мережі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і є </a:t>
            </a:r>
            <a:r>
              <a:rPr lang="en-US" dirty="0" smtClean="0"/>
              <a:t>e Commerce.</a:t>
            </a:r>
          </a:p>
          <a:p>
            <a:r>
              <a:rPr lang="ru-RU" dirty="0" smtClean="0"/>
              <a:t>З </a:t>
            </a:r>
            <a:r>
              <a:rPr lang="ru-RU" dirty="0" err="1" smtClean="0"/>
              <a:t>погляду</a:t>
            </a:r>
            <a:r>
              <a:rPr lang="ru-RU" dirty="0" smtClean="0"/>
              <a:t> </a:t>
            </a:r>
            <a:r>
              <a:rPr lang="ru-RU" dirty="0" err="1" smtClean="0"/>
              <a:t>виробників</a:t>
            </a:r>
            <a:r>
              <a:rPr lang="ru-RU" dirty="0" smtClean="0"/>
              <a:t> та </a:t>
            </a:r>
            <a:r>
              <a:rPr lang="ru-RU" dirty="0" err="1" smtClean="0"/>
              <a:t>постачальників</a:t>
            </a:r>
            <a:r>
              <a:rPr lang="ru-RU" dirty="0" smtClean="0"/>
              <a:t> </a:t>
            </a:r>
            <a:r>
              <a:rPr lang="ru-RU" dirty="0" err="1" smtClean="0"/>
              <a:t>електронна</a:t>
            </a:r>
            <a:r>
              <a:rPr lang="ru-RU" dirty="0" smtClean="0"/>
              <a:t> </a:t>
            </a:r>
            <a:r>
              <a:rPr lang="ru-RU" dirty="0" err="1" smtClean="0"/>
              <a:t>комерція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просування</a:t>
            </a:r>
            <a:r>
              <a:rPr lang="ru-RU" dirty="0" smtClean="0"/>
              <a:t> та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через </a:t>
            </a:r>
            <a:r>
              <a:rPr lang="ru-RU" dirty="0" err="1" smtClean="0"/>
              <a:t>Інтернет</a:t>
            </a:r>
            <a:r>
              <a:rPr lang="ru-RU" dirty="0" smtClean="0"/>
              <a:t>. А з </a:t>
            </a:r>
            <a:r>
              <a:rPr lang="ru-RU" dirty="0" err="1" smtClean="0"/>
              <a:t>погляду</a:t>
            </a:r>
            <a:r>
              <a:rPr lang="ru-RU" dirty="0" smtClean="0"/>
              <a:t> </a:t>
            </a:r>
            <a:r>
              <a:rPr lang="ru-RU" dirty="0" err="1" smtClean="0"/>
              <a:t>покупців</a:t>
            </a:r>
            <a:r>
              <a:rPr lang="ru-RU" dirty="0" smtClean="0"/>
              <a:t> (</a:t>
            </a:r>
            <a:r>
              <a:rPr lang="ru-RU" dirty="0" err="1" smtClean="0"/>
              <a:t>клієнтів</a:t>
            </a:r>
            <a:r>
              <a:rPr lang="ru-RU" dirty="0" smtClean="0"/>
              <a:t>) </a:t>
            </a:r>
            <a:r>
              <a:rPr lang="ru-RU" dirty="0" err="1" smtClean="0"/>
              <a:t>це</a:t>
            </a:r>
            <a:r>
              <a:rPr lang="ru-RU" dirty="0" smtClean="0"/>
              <a:t> перегляд </a:t>
            </a:r>
            <a:r>
              <a:rPr lang="ru-RU" dirty="0" err="1" smtClean="0"/>
              <a:t>торгових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, </a:t>
            </a:r>
            <a:r>
              <a:rPr lang="ru-RU" dirty="0" err="1" smtClean="0"/>
              <a:t>вибір</a:t>
            </a:r>
            <a:r>
              <a:rPr lang="ru-RU" dirty="0" smtClean="0"/>
              <a:t>, </a:t>
            </a:r>
            <a:r>
              <a:rPr lang="ru-RU" dirty="0" err="1" smtClean="0"/>
              <a:t>замовлення</a:t>
            </a:r>
            <a:r>
              <a:rPr lang="ru-RU" dirty="0" smtClean="0"/>
              <a:t> та оплата прямо в </a:t>
            </a:r>
            <a:r>
              <a:rPr lang="ru-RU" dirty="0" err="1" smtClean="0"/>
              <a:t>мережі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151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722222" y="-137159"/>
            <a:ext cx="3932237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97778" y="404267"/>
            <a:ext cx="5294222" cy="4629150"/>
          </a:xfrm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3691" y="143691"/>
            <a:ext cx="6439989" cy="6557555"/>
          </a:xfrm>
        </p:spPr>
        <p:txBody>
          <a:bodyPr>
            <a:normAutofit/>
          </a:bodyPr>
          <a:lstStyle/>
          <a:p>
            <a:r>
              <a:rPr lang="ru-RU" sz="2000" b="1" dirty="0" err="1" smtClean="0"/>
              <a:t>Роздрібна</a:t>
            </a:r>
            <a:r>
              <a:rPr lang="ru-RU" sz="2000" b="1" dirty="0" smtClean="0"/>
              <a:t> та </a:t>
            </a:r>
            <a:r>
              <a:rPr lang="ru-RU" sz="2000" b="1" dirty="0" err="1" smtClean="0"/>
              <a:t>гуртова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торгівля</a:t>
            </a:r>
            <a:r>
              <a:rPr lang="ru-RU" sz="2000" dirty="0" smtClean="0"/>
              <a:t>. Один з </a:t>
            </a:r>
            <a:r>
              <a:rPr lang="ru-RU" sz="2000" dirty="0" err="1" smtClean="0"/>
              <a:t>головних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напрямків</a:t>
            </a:r>
            <a:r>
              <a:rPr lang="ru-RU" sz="2000" dirty="0" smtClean="0"/>
              <a:t> </a:t>
            </a:r>
            <a:r>
              <a:rPr lang="en-US" sz="2000" dirty="0" smtClean="0"/>
              <a:t>e-Commerce. </a:t>
            </a:r>
            <a:r>
              <a:rPr lang="ru-RU" sz="2000" dirty="0" err="1" smtClean="0"/>
              <a:t>Прикладів</a:t>
            </a:r>
            <a:r>
              <a:rPr lang="ru-RU" sz="2000" dirty="0" smtClean="0"/>
              <a:t> таких платформ </a:t>
            </a:r>
            <a:r>
              <a:rPr lang="ru-RU" sz="2000" dirty="0" err="1" smtClean="0"/>
              <a:t>існує</a:t>
            </a:r>
            <a:r>
              <a:rPr lang="ru-RU" sz="2000" dirty="0" smtClean="0"/>
              <a:t> </a:t>
            </a:r>
            <a:r>
              <a:rPr lang="ru-RU" sz="2000" dirty="0" err="1" smtClean="0"/>
              <a:t>безліч</a:t>
            </a:r>
            <a:r>
              <a:rPr lang="ru-RU" sz="2000" dirty="0" smtClean="0"/>
              <a:t>: </a:t>
            </a:r>
            <a:r>
              <a:rPr lang="en-US" sz="2000" dirty="0" smtClean="0"/>
              <a:t>Amazon, </a:t>
            </a:r>
            <a:r>
              <a:rPr lang="en-US" sz="2000" dirty="0" err="1" smtClean="0"/>
              <a:t>Aliexpress</a:t>
            </a:r>
            <a:r>
              <a:rPr lang="en-US" sz="2000" dirty="0" smtClean="0"/>
              <a:t>, Etsy </a:t>
            </a:r>
            <a:r>
              <a:rPr lang="ru-RU" sz="2000" dirty="0" smtClean="0"/>
              <a:t>та </a:t>
            </a:r>
            <a:r>
              <a:rPr lang="ru-RU" sz="2000" dirty="0" err="1" smtClean="0"/>
              <a:t>багато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.</a:t>
            </a:r>
          </a:p>
          <a:p>
            <a:r>
              <a:rPr lang="ru-RU" sz="2000" b="1" dirty="0" err="1" smtClean="0"/>
              <a:t>Дропшипінг</a:t>
            </a:r>
            <a:r>
              <a:rPr lang="ru-RU" sz="2000" b="1" dirty="0" smtClean="0"/>
              <a:t>.</a:t>
            </a:r>
            <a:r>
              <a:rPr lang="ru-RU" sz="2000" dirty="0" smtClean="0"/>
              <a:t> Продаж продукту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стороннього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виробника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постачальника</a:t>
            </a:r>
            <a:r>
              <a:rPr lang="ru-RU" sz="2000" dirty="0" smtClean="0"/>
              <a:t>. </a:t>
            </a:r>
            <a:r>
              <a:rPr lang="ru-RU" sz="2000" dirty="0" err="1" smtClean="0"/>
              <a:t>Дропшипінгом</a:t>
            </a:r>
            <a:r>
              <a:rPr lang="ru-RU" sz="2000" dirty="0" smtClean="0"/>
              <a:t> часто </a:t>
            </a:r>
            <a:r>
              <a:rPr lang="ru-RU" sz="2000" dirty="0" err="1" smtClean="0"/>
              <a:t>займаються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невеликі</a:t>
            </a:r>
            <a:r>
              <a:rPr lang="ru-RU" sz="2000" dirty="0" smtClean="0"/>
              <a:t> онлайн-</a:t>
            </a:r>
            <a:r>
              <a:rPr lang="ru-RU" sz="2000" dirty="0" err="1" smtClean="0"/>
              <a:t>магазини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індивідуальні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підприємці</a:t>
            </a:r>
            <a:r>
              <a:rPr lang="ru-RU" sz="2000" dirty="0" smtClean="0"/>
              <a:t>. </a:t>
            </a:r>
            <a:r>
              <a:rPr lang="ru-RU" sz="2000" dirty="0" err="1" smtClean="0"/>
              <a:t>Типовий</a:t>
            </a:r>
            <a:r>
              <a:rPr lang="ru-RU" sz="2000" dirty="0" smtClean="0"/>
              <a:t> приклад – продаж </a:t>
            </a:r>
            <a:r>
              <a:rPr lang="ru-RU" sz="2000" dirty="0" err="1" smtClean="0"/>
              <a:t>товарів</a:t>
            </a:r>
            <a:r>
              <a:rPr lang="ru-RU" sz="2000" dirty="0" smtClean="0"/>
              <a:t> з Китаю на </a:t>
            </a:r>
            <a:r>
              <a:rPr lang="en-US" sz="2000" dirty="0" smtClean="0"/>
              <a:t>Prom.ua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en-US" sz="2000" dirty="0" smtClean="0"/>
              <a:t>OLX. </a:t>
            </a:r>
          </a:p>
          <a:p>
            <a:r>
              <a:rPr lang="ru-RU" sz="2000" b="1" dirty="0" err="1" smtClean="0"/>
              <a:t>Краудфандинг</a:t>
            </a:r>
            <a:r>
              <a:rPr lang="ru-RU" sz="2000" b="1" dirty="0" smtClean="0"/>
              <a:t>.</a:t>
            </a:r>
            <a:r>
              <a:rPr lang="ru-RU" sz="2000" dirty="0" smtClean="0"/>
              <a:t> </a:t>
            </a:r>
            <a:r>
              <a:rPr lang="ru-RU" sz="2000" dirty="0" err="1" smtClean="0"/>
              <a:t>Збір</a:t>
            </a:r>
            <a:r>
              <a:rPr lang="ru-RU" sz="2000" dirty="0" smtClean="0"/>
              <a:t> </a:t>
            </a:r>
            <a:r>
              <a:rPr lang="ru-RU" sz="2000" dirty="0" err="1" smtClean="0"/>
              <a:t>коштів</a:t>
            </a:r>
            <a:r>
              <a:rPr lang="ru-RU" sz="2000" dirty="0" smtClean="0"/>
              <a:t> </a:t>
            </a:r>
            <a:r>
              <a:rPr lang="ru-RU" sz="2000" dirty="0" err="1" smtClean="0"/>
              <a:t>зі</a:t>
            </a:r>
            <a:r>
              <a:rPr lang="ru-RU" sz="2000" dirty="0" smtClean="0"/>
              <a:t> </a:t>
            </a:r>
            <a:r>
              <a:rPr lang="ru-RU" sz="2000" dirty="0" err="1" smtClean="0"/>
              <a:t>споживачів</a:t>
            </a:r>
            <a:r>
              <a:rPr lang="ru-RU" sz="2000" dirty="0" smtClean="0"/>
              <a:t> з метою </a:t>
            </a:r>
            <a:r>
              <a:rPr lang="ru-RU" sz="2000" dirty="0" err="1" smtClean="0"/>
              <a:t>отримання</a:t>
            </a:r>
            <a:r>
              <a:rPr lang="ru-RU" sz="2000" dirty="0" smtClean="0"/>
              <a:t> стартового </a:t>
            </a:r>
            <a:r>
              <a:rPr lang="ru-RU" sz="2000" dirty="0" err="1" smtClean="0"/>
              <a:t>капіталу</a:t>
            </a:r>
            <a:r>
              <a:rPr lang="ru-RU" sz="2000" dirty="0" smtClean="0"/>
              <a:t>, </a:t>
            </a:r>
            <a:r>
              <a:rPr lang="ru-RU" sz="2000" dirty="0" err="1" smtClean="0"/>
              <a:t>щоб</a:t>
            </a:r>
            <a:r>
              <a:rPr lang="ru-RU" sz="2000" dirty="0" smtClean="0"/>
              <a:t> </a:t>
            </a:r>
            <a:r>
              <a:rPr lang="ru-RU" sz="2000" dirty="0" err="1" smtClean="0"/>
              <a:t>вивести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продукцію</a:t>
            </a:r>
            <a:r>
              <a:rPr lang="ru-RU" sz="2000" dirty="0" smtClean="0"/>
              <a:t> на </a:t>
            </a:r>
            <a:r>
              <a:rPr lang="ru-RU" sz="2000" dirty="0" err="1" smtClean="0"/>
              <a:t>ринок</a:t>
            </a:r>
            <a:r>
              <a:rPr lang="ru-RU" sz="2000" dirty="0" smtClean="0"/>
              <a:t>. Як приклад, з </a:t>
            </a:r>
            <a:r>
              <a:rPr lang="ru-RU" sz="2000" dirty="0" err="1" smtClean="0"/>
              <a:t>краундфандигу</a:t>
            </a:r>
            <a:r>
              <a:rPr lang="ru-RU" sz="2000" dirty="0" smtClean="0"/>
              <a:t> </a:t>
            </a:r>
            <a:r>
              <a:rPr lang="ru-RU" sz="2000" dirty="0" err="1" smtClean="0"/>
              <a:t>почалась</a:t>
            </a:r>
            <a:r>
              <a:rPr lang="ru-RU" sz="2000" dirty="0" smtClean="0"/>
              <a:t> </a:t>
            </a:r>
            <a:r>
              <a:rPr lang="ru-RU" sz="2000" dirty="0" err="1" smtClean="0"/>
              <a:t>історія</a:t>
            </a:r>
            <a:r>
              <a:rPr lang="ru-RU" sz="2000" dirty="0" smtClean="0"/>
              <a:t> </a:t>
            </a:r>
            <a:r>
              <a:rPr lang="en-US" sz="2000" dirty="0" smtClean="0"/>
              <a:t>VR-</a:t>
            </a:r>
            <a:r>
              <a:rPr lang="ru-RU" sz="2000" dirty="0" err="1" smtClean="0"/>
              <a:t>гарнітури</a:t>
            </a:r>
            <a:r>
              <a:rPr lang="ru-RU" sz="2000" dirty="0" smtClean="0"/>
              <a:t> </a:t>
            </a:r>
            <a:r>
              <a:rPr lang="en-US" sz="2000" dirty="0" smtClean="0"/>
              <a:t>Oculus Rift, </a:t>
            </a:r>
            <a:r>
              <a:rPr lang="ru-RU" sz="2000" dirty="0" smtClean="0"/>
              <a:t>яка </a:t>
            </a:r>
            <a:r>
              <a:rPr lang="ru-RU" sz="2000" dirty="0" err="1" smtClean="0"/>
              <a:t>сьогодні</a:t>
            </a:r>
            <a:r>
              <a:rPr lang="ru-RU" sz="2000" dirty="0" smtClean="0"/>
              <a:t> </a:t>
            </a:r>
            <a:r>
              <a:rPr lang="ru-RU" sz="2000" dirty="0" err="1" smtClean="0"/>
              <a:t>належить</a:t>
            </a:r>
            <a:r>
              <a:rPr lang="ru-RU" sz="2000" dirty="0" smtClean="0"/>
              <a:t> холдингу </a:t>
            </a:r>
            <a:r>
              <a:rPr lang="en-US" sz="2000" dirty="0" smtClean="0"/>
              <a:t>Meta </a:t>
            </a:r>
            <a:r>
              <a:rPr lang="ru-RU" sz="2000" dirty="0" smtClean="0"/>
              <a:t>й </a:t>
            </a:r>
            <a:r>
              <a:rPr lang="ru-RU" sz="2000" dirty="0" err="1" smtClean="0"/>
              <a:t>відома</a:t>
            </a:r>
            <a:r>
              <a:rPr lang="ru-RU" sz="2000" dirty="0" smtClean="0"/>
              <a:t> як </a:t>
            </a:r>
            <a:r>
              <a:rPr lang="en-US" sz="2000" dirty="0" smtClean="0"/>
              <a:t>Meta Quest. </a:t>
            </a:r>
          </a:p>
          <a:p>
            <a:r>
              <a:rPr lang="ru-RU" sz="2000" b="1" dirty="0" err="1" smtClean="0"/>
              <a:t>Цифрові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продукти</a:t>
            </a:r>
            <a:r>
              <a:rPr lang="ru-RU" sz="2000" dirty="0" smtClean="0"/>
              <a:t>. </a:t>
            </a:r>
            <a:r>
              <a:rPr lang="ru-RU" sz="2000" dirty="0" err="1" smtClean="0"/>
              <a:t>Наприклад</a:t>
            </a:r>
            <a:r>
              <a:rPr lang="ru-RU" sz="2000" dirty="0" smtClean="0"/>
              <a:t>, </a:t>
            </a:r>
            <a:r>
              <a:rPr lang="ru-RU" sz="2000" dirty="0" err="1" smtClean="0"/>
              <a:t>хмарні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платформи</a:t>
            </a:r>
            <a:r>
              <a:rPr lang="ru-RU" sz="2000" dirty="0" smtClean="0"/>
              <a:t> для менеджменту, </a:t>
            </a:r>
            <a:r>
              <a:rPr lang="ru-RU" sz="2000" dirty="0" err="1" smtClean="0"/>
              <a:t>навчання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комунікації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 (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en-US" sz="2000" dirty="0" err="1" smtClean="0"/>
              <a:t>Duolingo</a:t>
            </a:r>
            <a:r>
              <a:rPr lang="en-US" sz="2000" dirty="0" smtClean="0"/>
              <a:t> </a:t>
            </a:r>
            <a:r>
              <a:rPr lang="ru-RU" sz="2000" dirty="0" smtClean="0"/>
              <a:t>до </a:t>
            </a:r>
            <a:r>
              <a:rPr lang="en-US" sz="2000" dirty="0" smtClean="0"/>
              <a:t>Slack). </a:t>
            </a:r>
            <a:r>
              <a:rPr lang="ru-RU" sz="2000" dirty="0" smtClean="0"/>
              <a:t>Вони часто </a:t>
            </a:r>
            <a:r>
              <a:rPr lang="ru-RU" sz="2000" dirty="0" err="1" smtClean="0"/>
              <a:t>поширюються</a:t>
            </a:r>
            <a:r>
              <a:rPr lang="ru-RU" sz="2000" dirty="0" smtClean="0"/>
              <a:t> за </a:t>
            </a:r>
            <a:r>
              <a:rPr lang="ru-RU" sz="2000" dirty="0" err="1" smtClean="0"/>
              <a:t>передплатною</a:t>
            </a:r>
            <a:r>
              <a:rPr lang="ru-RU" sz="2000" dirty="0" smtClean="0"/>
              <a:t> </a:t>
            </a:r>
            <a:r>
              <a:rPr lang="ru-RU" sz="2000" dirty="0" err="1" smtClean="0"/>
              <a:t>моделлю</a:t>
            </a:r>
            <a:r>
              <a:rPr lang="ru-RU" sz="2000" dirty="0" smtClean="0"/>
              <a:t>,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пропонують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платний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функціонал</a:t>
            </a:r>
            <a:r>
              <a:rPr lang="ru-RU" sz="2000" dirty="0" smtClean="0"/>
              <a:t>. </a:t>
            </a:r>
          </a:p>
          <a:p>
            <a:r>
              <a:rPr lang="ru-RU" sz="2000" b="1" dirty="0" err="1" smtClean="0"/>
              <a:t>Послуги</a:t>
            </a:r>
            <a:r>
              <a:rPr lang="ru-RU" sz="2000" b="1" dirty="0" smtClean="0"/>
              <a:t> онлайн</a:t>
            </a:r>
            <a:r>
              <a:rPr lang="ru-RU" sz="2000" dirty="0" smtClean="0"/>
              <a:t>. Весь спектр </a:t>
            </a:r>
            <a:r>
              <a:rPr lang="ru-RU" sz="2000" dirty="0" err="1" smtClean="0"/>
              <a:t>сервісів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можна</a:t>
            </a:r>
            <a:r>
              <a:rPr lang="ru-RU" sz="2000" dirty="0" smtClean="0"/>
              <a:t> </a:t>
            </a:r>
            <a:r>
              <a:rPr lang="ru-RU" sz="2000" dirty="0" err="1" smtClean="0"/>
              <a:t>запропонувати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потенційним</a:t>
            </a:r>
            <a:r>
              <a:rPr lang="ru-RU" sz="2000" dirty="0" smtClean="0"/>
              <a:t> </a:t>
            </a:r>
            <a:r>
              <a:rPr lang="ru-RU" sz="2000" dirty="0" err="1" smtClean="0"/>
              <a:t>клієнтам</a:t>
            </a:r>
            <a:r>
              <a:rPr lang="ru-RU" sz="2000" dirty="0" smtClean="0"/>
              <a:t> в </a:t>
            </a:r>
            <a:r>
              <a:rPr lang="ru-RU" sz="2000" dirty="0" err="1" smtClean="0"/>
              <a:t>мережі</a:t>
            </a:r>
            <a:r>
              <a:rPr lang="ru-RU" sz="2000" dirty="0" smtClean="0"/>
              <a:t>.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en-US" sz="2000" dirty="0" smtClean="0"/>
              <a:t>Uber </a:t>
            </a:r>
            <a:r>
              <a:rPr lang="ru-RU" sz="2000" dirty="0" smtClean="0"/>
              <a:t>до </a:t>
            </a:r>
            <a:r>
              <a:rPr lang="ru-RU" sz="2000" dirty="0" err="1" smtClean="0"/>
              <a:t>замовлення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піци</a:t>
            </a:r>
            <a:r>
              <a:rPr lang="ru-RU" sz="2000" dirty="0" smtClean="0"/>
              <a:t> через </a:t>
            </a:r>
            <a:r>
              <a:rPr lang="ru-RU" sz="2000" dirty="0" err="1" smtClean="0"/>
              <a:t>додаток</a:t>
            </a:r>
            <a:r>
              <a:rPr lang="ru-RU" sz="2000" dirty="0" smtClean="0"/>
              <a:t> </a:t>
            </a:r>
            <a:r>
              <a:rPr lang="ru-RU" sz="2000" dirty="0" err="1" smtClean="0"/>
              <a:t>найближчого</a:t>
            </a:r>
            <a:r>
              <a:rPr lang="ru-RU" sz="2000" dirty="0" smtClean="0"/>
              <a:t> до вас ресторану.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21497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341457"/>
            <a:ext cx="10515600" cy="1325563"/>
          </a:xfrm>
        </p:spPr>
        <p:txBody>
          <a:bodyPr/>
          <a:lstStyle/>
          <a:p>
            <a:r>
              <a:rPr lang="ru-RU" dirty="0" smtClean="0"/>
              <a:t>Структура </a:t>
            </a:r>
            <a:r>
              <a:rPr lang="ru-RU" dirty="0" err="1" smtClean="0"/>
              <a:t>сучасного</a:t>
            </a:r>
            <a:r>
              <a:rPr lang="ru-RU" dirty="0" smtClean="0"/>
              <a:t> товарного ринку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8926"/>
            <a:ext cx="10515600" cy="608907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Традиційний</a:t>
            </a:r>
            <a:r>
              <a:rPr lang="ru-RU" b="1" dirty="0" smtClean="0"/>
              <a:t> офлайн-</a:t>
            </a:r>
            <a:r>
              <a:rPr lang="ru-RU" b="1" dirty="0" err="1" smtClean="0"/>
              <a:t>ринок</a:t>
            </a:r>
            <a:endParaRPr lang="ru-RU" b="1" dirty="0" smtClean="0"/>
          </a:p>
          <a:p>
            <a:r>
              <a:rPr lang="ru-RU" dirty="0" err="1" smtClean="0"/>
              <a:t>магазини</a:t>
            </a:r>
            <a:endParaRPr lang="ru-RU" dirty="0" smtClean="0"/>
          </a:p>
          <a:p>
            <a:r>
              <a:rPr lang="ru-RU" dirty="0" err="1" smtClean="0"/>
              <a:t>супермаркети</a:t>
            </a:r>
            <a:endParaRPr lang="ru-RU" dirty="0" smtClean="0"/>
          </a:p>
          <a:p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центри</a:t>
            </a:r>
            <a:endParaRPr lang="ru-RU" dirty="0" smtClean="0"/>
          </a:p>
          <a:p>
            <a:r>
              <a:rPr lang="ru-RU" b="1" dirty="0" smtClean="0"/>
              <a:t>2. Онлайн-</a:t>
            </a:r>
            <a:r>
              <a:rPr lang="ru-RU" b="1" dirty="0" err="1" smtClean="0"/>
              <a:t>ринок</a:t>
            </a:r>
            <a:endParaRPr lang="ru-RU" b="1" dirty="0" smtClean="0"/>
          </a:p>
          <a:p>
            <a:r>
              <a:rPr lang="ru-RU" dirty="0" err="1" smtClean="0"/>
              <a:t>інтернет-магазини</a:t>
            </a:r>
            <a:endParaRPr lang="ru-RU" dirty="0" smtClean="0"/>
          </a:p>
          <a:p>
            <a:r>
              <a:rPr lang="ru-RU" dirty="0" err="1" smtClean="0"/>
              <a:t>маркетплейси</a:t>
            </a:r>
            <a:endParaRPr lang="ru-RU" dirty="0" smtClean="0"/>
          </a:p>
          <a:p>
            <a:r>
              <a:rPr lang="ru-RU" dirty="0" err="1" smtClean="0"/>
              <a:t>мобільна</a:t>
            </a:r>
            <a:r>
              <a:rPr lang="ru-RU" dirty="0" smtClean="0"/>
              <a:t> </a:t>
            </a:r>
            <a:r>
              <a:rPr lang="ru-RU" dirty="0" err="1" smtClean="0"/>
              <a:t>комерція</a:t>
            </a:r>
            <a:endParaRPr lang="ru-RU" dirty="0" smtClean="0"/>
          </a:p>
          <a:p>
            <a:r>
              <a:rPr lang="ru-RU" b="1" dirty="0" smtClean="0"/>
              <a:t>3. </a:t>
            </a:r>
            <a:r>
              <a:rPr lang="ru-RU" b="1" dirty="0" err="1" smtClean="0"/>
              <a:t>Гібридний</a:t>
            </a:r>
            <a:r>
              <a:rPr lang="ru-RU" b="1" dirty="0" smtClean="0"/>
              <a:t> </a:t>
            </a:r>
            <a:r>
              <a:rPr lang="ru-RU" b="1" dirty="0" err="1" smtClean="0"/>
              <a:t>ринок</a:t>
            </a:r>
            <a:r>
              <a:rPr lang="ru-RU" b="1" dirty="0" smtClean="0"/>
              <a:t> (</a:t>
            </a:r>
            <a:r>
              <a:rPr lang="en-US" b="1" dirty="0" err="1" smtClean="0"/>
              <a:t>Omnichannel</a:t>
            </a:r>
            <a:r>
              <a:rPr lang="en-US" b="1" dirty="0" smtClean="0"/>
              <a:t>)</a:t>
            </a:r>
          </a:p>
          <a:p>
            <a:r>
              <a:rPr lang="ru-RU" dirty="0" err="1" smtClean="0"/>
              <a:t>Поєднання</a:t>
            </a:r>
            <a:r>
              <a:rPr lang="ru-RU" dirty="0" smtClean="0"/>
              <a:t> офлайн та онлайн </a:t>
            </a:r>
            <a:r>
              <a:rPr lang="ru-RU" dirty="0" err="1" smtClean="0"/>
              <a:t>каналів</a:t>
            </a:r>
            <a:r>
              <a:rPr lang="ru-RU" dirty="0" smtClean="0"/>
              <a:t> продажу.</a:t>
            </a:r>
          </a:p>
          <a:p>
            <a:r>
              <a:rPr lang="ru-RU" dirty="0" err="1" smtClean="0"/>
              <a:t>Наприклад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замовлення</a:t>
            </a:r>
            <a:r>
              <a:rPr lang="ru-RU" dirty="0" smtClean="0"/>
              <a:t> онлайн → </a:t>
            </a:r>
            <a:r>
              <a:rPr lang="ru-RU" dirty="0" err="1" smtClean="0"/>
              <a:t>отримання</a:t>
            </a:r>
            <a:r>
              <a:rPr lang="ru-RU" dirty="0" smtClean="0"/>
              <a:t> в </a:t>
            </a:r>
            <a:r>
              <a:rPr lang="ru-RU" dirty="0" err="1" smtClean="0"/>
              <a:t>магазині</a:t>
            </a:r>
            <a:endParaRPr lang="ru-RU" dirty="0" smtClean="0"/>
          </a:p>
          <a:p>
            <a:r>
              <a:rPr lang="ru-RU" dirty="0" smtClean="0"/>
              <a:t>перегляд товару офлайн → покупка онлайн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1719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503" y="0"/>
            <a:ext cx="1229214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B2B – </a:t>
            </a:r>
            <a:r>
              <a:rPr lang="ru-RU" b="1" dirty="0" err="1" smtClean="0"/>
              <a:t>електронна</a:t>
            </a:r>
            <a:r>
              <a:rPr lang="ru-RU" b="1" dirty="0" smtClean="0"/>
              <a:t> </a:t>
            </a:r>
            <a:r>
              <a:rPr lang="ru-RU" b="1" dirty="0" err="1" smtClean="0"/>
              <a:t>комерція</a:t>
            </a:r>
            <a:r>
              <a:rPr lang="ru-RU" b="1" dirty="0" smtClean="0"/>
              <a:t> для </a:t>
            </a:r>
            <a:r>
              <a:rPr lang="ru-RU" b="1" dirty="0" err="1" smtClean="0"/>
              <a:t>бізнесу</a:t>
            </a:r>
            <a:endParaRPr lang="ru-RU" b="1" dirty="0" smtClean="0"/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різновид</a:t>
            </a:r>
            <a:r>
              <a:rPr lang="ru-RU" dirty="0" smtClean="0"/>
              <a:t>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 за принципом "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- </a:t>
            </a:r>
            <a:r>
              <a:rPr lang="ru-RU" dirty="0" err="1" smtClean="0"/>
              <a:t>бізнесу</a:t>
            </a:r>
            <a:r>
              <a:rPr lang="ru-RU" dirty="0" smtClean="0"/>
              <a:t>" (</a:t>
            </a:r>
            <a:r>
              <a:rPr lang="en-US" dirty="0" smtClean="0"/>
              <a:t>Business-to-Business). </a:t>
            </a:r>
            <a:r>
              <a:rPr lang="ru-RU" dirty="0" err="1" smtClean="0"/>
              <a:t>Тобто</a:t>
            </a:r>
            <a:r>
              <a:rPr lang="ru-RU" dirty="0" smtClean="0"/>
              <a:t>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диджиталу</a:t>
            </a:r>
            <a:r>
              <a:rPr lang="ru-RU" dirty="0" smtClean="0"/>
              <a:t> одна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</a:t>
            </a:r>
            <a:r>
              <a:rPr lang="ru-RU" dirty="0" err="1" smtClean="0"/>
              <a:t>іншій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а не </a:t>
            </a:r>
            <a:r>
              <a:rPr lang="ru-RU" dirty="0" err="1" smtClean="0"/>
              <a:t>роздрібному</a:t>
            </a:r>
            <a:r>
              <a:rPr lang="ru-RU" dirty="0" smtClean="0"/>
              <a:t> </a:t>
            </a:r>
            <a:r>
              <a:rPr lang="ru-RU" dirty="0" err="1" smtClean="0"/>
              <a:t>споживачеві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приклад, в </a:t>
            </a:r>
            <a:r>
              <a:rPr lang="ru-RU" dirty="0" err="1" smtClean="0"/>
              <a:t>нашому</a:t>
            </a:r>
            <a:r>
              <a:rPr lang="ru-RU" dirty="0" smtClean="0"/>
              <a:t> </a:t>
            </a:r>
            <a:r>
              <a:rPr lang="ru-RU" dirty="0" err="1" smtClean="0"/>
              <a:t>кейсі</a:t>
            </a:r>
            <a:r>
              <a:rPr lang="ru-RU" dirty="0" smtClean="0"/>
              <a:t> </a:t>
            </a:r>
            <a:r>
              <a:rPr lang="ru-RU" dirty="0" err="1" smtClean="0"/>
              <a:t>розробки</a:t>
            </a:r>
            <a:r>
              <a:rPr lang="ru-RU" dirty="0" smtClean="0"/>
              <a:t> </a:t>
            </a:r>
            <a:r>
              <a:rPr lang="en-US" dirty="0" smtClean="0"/>
              <a:t>B2B-</a:t>
            </a:r>
            <a:r>
              <a:rPr lang="ru-RU" dirty="0" smtClean="0"/>
              <a:t>порталу </a:t>
            </a:r>
            <a:r>
              <a:rPr lang="en-US" dirty="0" smtClean="0"/>
              <a:t>AVERS </a:t>
            </a:r>
            <a:r>
              <a:rPr lang="ru-RU" dirty="0" smtClean="0"/>
              <a:t>великий </a:t>
            </a:r>
            <a:r>
              <a:rPr lang="ru-RU" dirty="0" err="1" smtClean="0"/>
              <a:t>український</a:t>
            </a:r>
            <a:r>
              <a:rPr lang="ru-RU" dirty="0" smtClean="0"/>
              <a:t> </a:t>
            </a:r>
            <a:r>
              <a:rPr lang="ru-RU" dirty="0" err="1" smtClean="0"/>
              <a:t>імпортер</a:t>
            </a:r>
            <a:r>
              <a:rPr lang="ru-RU" dirty="0" smtClean="0"/>
              <a:t> </a:t>
            </a:r>
            <a:r>
              <a:rPr lang="ru-RU" dirty="0" err="1" smtClean="0"/>
              <a:t>композитів</a:t>
            </a:r>
            <a:r>
              <a:rPr lang="ru-RU" dirty="0" smtClean="0"/>
              <a:t> та пластику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автоматизувати</a:t>
            </a:r>
            <a:r>
              <a:rPr lang="ru-RU" dirty="0" smtClean="0"/>
              <a:t> та </a:t>
            </a:r>
            <a:r>
              <a:rPr lang="ru-RU" dirty="0" err="1" smtClean="0"/>
              <a:t>спростити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en-US" dirty="0" err="1" smtClean="0"/>
              <a:t>eCommerce</a:t>
            </a:r>
            <a:r>
              <a:rPr lang="en-US" dirty="0" smtClean="0"/>
              <a:t> </a:t>
            </a:r>
            <a:r>
              <a:rPr lang="ru-RU" dirty="0" err="1" smtClean="0"/>
              <a:t>гуртові</a:t>
            </a:r>
            <a:r>
              <a:rPr lang="ru-RU" dirty="0" smtClean="0"/>
              <a:t> </a:t>
            </a:r>
            <a:r>
              <a:rPr lang="ru-RU" dirty="0" err="1" smtClean="0"/>
              <a:t>розрахунки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своїми</a:t>
            </a:r>
            <a:r>
              <a:rPr lang="ru-RU" dirty="0" smtClean="0"/>
              <a:t> контрагентами. </a:t>
            </a:r>
          </a:p>
          <a:p>
            <a:r>
              <a:rPr lang="en-US" b="1" dirty="0" smtClean="0"/>
              <a:t>B2C – </a:t>
            </a:r>
            <a:r>
              <a:rPr lang="ru-RU" b="1" dirty="0" err="1" smtClean="0"/>
              <a:t>електронна</a:t>
            </a:r>
            <a:r>
              <a:rPr lang="ru-RU" b="1" dirty="0" smtClean="0"/>
              <a:t> </a:t>
            </a:r>
            <a:r>
              <a:rPr lang="ru-RU" b="1" dirty="0" err="1" smtClean="0"/>
              <a:t>комерція</a:t>
            </a:r>
            <a:r>
              <a:rPr lang="ru-RU" b="1" dirty="0" smtClean="0"/>
              <a:t> для </a:t>
            </a:r>
            <a:r>
              <a:rPr lang="ru-RU" b="1" dirty="0" err="1" smtClean="0"/>
              <a:t>споживача</a:t>
            </a:r>
            <a:endParaRPr lang="ru-RU" b="1" dirty="0" smtClean="0"/>
          </a:p>
          <a:p>
            <a:r>
              <a:rPr lang="ru-RU" dirty="0" err="1" smtClean="0"/>
              <a:t>Наразі</a:t>
            </a:r>
            <a:r>
              <a:rPr lang="ru-RU" dirty="0" smtClean="0"/>
              <a:t> модель </a:t>
            </a:r>
            <a:r>
              <a:rPr lang="en-US" dirty="0" smtClean="0"/>
              <a:t>Business-to-Consumer (B2C)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найпоширеніший</a:t>
            </a:r>
            <a:r>
              <a:rPr lang="ru-RU" dirty="0" smtClean="0"/>
              <a:t> вид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. В </a:t>
            </a:r>
            <a:r>
              <a:rPr lang="ru-RU" dirty="0" err="1" smtClean="0"/>
              <a:t>такій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, </a:t>
            </a:r>
            <a:r>
              <a:rPr lang="ru-RU" dirty="0" err="1" smtClean="0"/>
              <a:t>послуги</a:t>
            </a:r>
            <a:r>
              <a:rPr lang="ru-RU" dirty="0" smtClean="0"/>
              <a:t> та </a:t>
            </a:r>
            <a:r>
              <a:rPr lang="ru-RU" dirty="0" err="1" smtClean="0"/>
              <a:t>сервіси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роздрібному</a:t>
            </a:r>
            <a:r>
              <a:rPr lang="ru-RU" dirty="0" smtClean="0"/>
              <a:t> </a:t>
            </a:r>
            <a:r>
              <a:rPr lang="ru-RU" dirty="0" err="1" smtClean="0"/>
              <a:t>споживачеві</a:t>
            </a:r>
            <a:r>
              <a:rPr lang="ru-RU" dirty="0" smtClean="0"/>
              <a:t>.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популярних</a:t>
            </a:r>
            <a:r>
              <a:rPr lang="ru-RU" dirty="0" smtClean="0"/>
              <a:t> онлайн-</a:t>
            </a:r>
            <a:r>
              <a:rPr lang="ru-RU" dirty="0" err="1" smtClean="0"/>
              <a:t>ритейлерів</a:t>
            </a:r>
            <a:r>
              <a:rPr lang="ru-RU" dirty="0" smtClean="0"/>
              <a:t> (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en-US" dirty="0" smtClean="0"/>
              <a:t>Amazon, </a:t>
            </a:r>
            <a:r>
              <a:rPr lang="ru-RU" dirty="0" smtClean="0"/>
              <a:t>до </a:t>
            </a:r>
            <a:r>
              <a:rPr lang="en-US" dirty="0" err="1" smtClean="0"/>
              <a:t>Rozetka</a:t>
            </a:r>
            <a:r>
              <a:rPr lang="en-US" dirty="0" smtClean="0"/>
              <a:t>), </a:t>
            </a:r>
            <a:r>
              <a:rPr lang="ru-RU" dirty="0" err="1" smtClean="0"/>
              <a:t>підпадають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категорію</a:t>
            </a:r>
            <a:r>
              <a:rPr lang="ru-RU" dirty="0" smtClean="0"/>
              <a:t> </a:t>
            </a:r>
            <a:r>
              <a:rPr lang="en-US" dirty="0" smtClean="0"/>
              <a:t>B2C, </a:t>
            </a:r>
            <a:r>
              <a:rPr lang="ru-RU" dirty="0" err="1" smtClean="0"/>
              <a:t>продаючи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широкому </a:t>
            </a:r>
            <a:r>
              <a:rPr lang="ru-RU" dirty="0" err="1" smtClean="0"/>
              <a:t>загалу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Останніми</a:t>
            </a:r>
            <a:r>
              <a:rPr lang="ru-RU" dirty="0" smtClean="0"/>
              <a:t> роками в </a:t>
            </a:r>
            <a:r>
              <a:rPr lang="ru-RU" dirty="0" err="1" smtClean="0"/>
              <a:t>площину</a:t>
            </a:r>
            <a:r>
              <a:rPr lang="ru-RU" dirty="0" smtClean="0"/>
              <a:t> </a:t>
            </a:r>
            <a:r>
              <a:rPr lang="en-US" dirty="0" smtClean="0"/>
              <a:t>B2C </a:t>
            </a:r>
            <a:r>
              <a:rPr lang="ru-RU" dirty="0" err="1" smtClean="0"/>
              <a:t>йдуть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виробники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en-US" dirty="0" smtClean="0"/>
              <a:t>Nike </a:t>
            </a:r>
            <a:r>
              <a:rPr lang="ru-RU" dirty="0" err="1" smtClean="0"/>
              <a:t>продає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кросівки</a:t>
            </a:r>
            <a:r>
              <a:rPr lang="ru-RU" dirty="0" smtClean="0"/>
              <a:t> прямо на </a:t>
            </a:r>
            <a:r>
              <a:rPr lang="ru-RU" dirty="0" err="1" smtClean="0"/>
              <a:t>офіційному</a:t>
            </a:r>
            <a:r>
              <a:rPr lang="ru-RU" dirty="0" smtClean="0"/>
              <a:t> </a:t>
            </a:r>
            <a:r>
              <a:rPr lang="ru-RU" dirty="0" err="1" smtClean="0"/>
              <a:t>сайті</a:t>
            </a:r>
            <a:r>
              <a:rPr lang="ru-RU" dirty="0" smtClean="0"/>
              <a:t>, </a:t>
            </a:r>
            <a:r>
              <a:rPr lang="ru-RU" dirty="0" err="1" smtClean="0"/>
              <a:t>оминаючи</a:t>
            </a:r>
            <a:r>
              <a:rPr lang="ru-RU" dirty="0" smtClean="0"/>
              <a:t> </a:t>
            </a:r>
            <a:r>
              <a:rPr lang="ru-RU" dirty="0" err="1" smtClean="0"/>
              <a:t>ритейлерів</a:t>
            </a:r>
            <a:r>
              <a:rPr lang="ru-RU" dirty="0" smtClean="0"/>
              <a:t>. Будь-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користувач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замовити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пару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у </a:t>
            </a:r>
            <a:r>
              <a:rPr lang="ru-RU" dirty="0" err="1" smtClean="0"/>
              <a:t>виробника</a:t>
            </a:r>
            <a:r>
              <a:rPr lang="ru-RU" dirty="0" smtClean="0"/>
              <a:t>. </a:t>
            </a:r>
          </a:p>
          <a:p>
            <a:r>
              <a:rPr lang="en-US" b="1" dirty="0" smtClean="0"/>
              <a:t>C2C - </a:t>
            </a:r>
            <a:r>
              <a:rPr lang="ru-RU" b="1" dirty="0" err="1" smtClean="0"/>
              <a:t>електронна</a:t>
            </a:r>
            <a:r>
              <a:rPr lang="ru-RU" b="1" dirty="0" smtClean="0"/>
              <a:t> </a:t>
            </a:r>
            <a:r>
              <a:rPr lang="ru-RU" b="1" dirty="0" err="1" smtClean="0"/>
              <a:t>комерція</a:t>
            </a:r>
            <a:r>
              <a:rPr lang="ru-RU" b="1" dirty="0" smtClean="0"/>
              <a:t> </a:t>
            </a:r>
            <a:r>
              <a:rPr lang="ru-RU" b="1" dirty="0" err="1" smtClean="0"/>
              <a:t>між</a:t>
            </a:r>
            <a:r>
              <a:rPr lang="ru-RU" b="1" dirty="0" smtClean="0"/>
              <a:t> </a:t>
            </a:r>
            <a:r>
              <a:rPr lang="ru-RU" b="1" dirty="0" err="1" smtClean="0"/>
              <a:t>споживачами</a:t>
            </a:r>
            <a:endParaRPr lang="ru-RU" b="1" dirty="0" smtClean="0"/>
          </a:p>
          <a:p>
            <a:r>
              <a:rPr lang="ru-RU" dirty="0" err="1" smtClean="0"/>
              <a:t>Це</a:t>
            </a:r>
            <a:r>
              <a:rPr lang="ru-RU" dirty="0" smtClean="0"/>
              <a:t> модель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, в межах </a:t>
            </a:r>
            <a:r>
              <a:rPr lang="ru-RU" dirty="0" err="1" smtClean="0"/>
              <a:t>якої</a:t>
            </a:r>
            <a:r>
              <a:rPr lang="ru-RU" dirty="0" smtClean="0"/>
              <a:t> один </a:t>
            </a:r>
            <a:r>
              <a:rPr lang="ru-RU" dirty="0" err="1" smtClean="0"/>
              <a:t>споживач</a:t>
            </a:r>
            <a:r>
              <a:rPr lang="ru-RU" dirty="0" smtClean="0"/>
              <a:t> </a:t>
            </a:r>
            <a:r>
              <a:rPr lang="ru-RU" dirty="0" err="1" smtClean="0"/>
              <a:t>продає</a:t>
            </a:r>
            <a:r>
              <a:rPr lang="ru-RU" dirty="0" smtClean="0"/>
              <a:t>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іншим</a:t>
            </a:r>
            <a:r>
              <a:rPr lang="ru-RU" dirty="0" smtClean="0"/>
              <a:t> </a:t>
            </a:r>
            <a:r>
              <a:rPr lang="ru-RU" dirty="0" err="1" smtClean="0"/>
              <a:t>споживачам</a:t>
            </a:r>
            <a:r>
              <a:rPr lang="ru-RU" dirty="0" smtClean="0"/>
              <a:t>, </a:t>
            </a:r>
            <a:r>
              <a:rPr lang="ru-RU" dirty="0" err="1" smtClean="0"/>
              <a:t>маючи</a:t>
            </a:r>
            <a:r>
              <a:rPr lang="ru-RU" dirty="0" smtClean="0"/>
              <a:t> з ними </a:t>
            </a:r>
            <a:r>
              <a:rPr lang="ru-RU" dirty="0" err="1" smtClean="0"/>
              <a:t>рівний</a:t>
            </a:r>
            <a:r>
              <a:rPr lang="ru-RU" dirty="0" smtClean="0"/>
              <a:t> статус (</a:t>
            </a:r>
            <a:r>
              <a:rPr lang="en-US" dirty="0" smtClean="0"/>
              <a:t>Consumer-to-Consumer). </a:t>
            </a:r>
            <a:r>
              <a:rPr lang="ru-RU" dirty="0" err="1" smtClean="0"/>
              <a:t>Така</a:t>
            </a:r>
            <a:r>
              <a:rPr lang="ru-RU" dirty="0" smtClean="0"/>
              <a:t> модель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стосуватися</a:t>
            </a:r>
            <a:r>
              <a:rPr lang="ru-RU" dirty="0" smtClean="0"/>
              <a:t> й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сервісів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Приклад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 на порталах на </a:t>
            </a:r>
            <a:r>
              <a:rPr lang="ru-RU" dirty="0" err="1" smtClean="0"/>
              <a:t>кшталт</a:t>
            </a:r>
            <a:r>
              <a:rPr lang="ru-RU" dirty="0" smtClean="0"/>
              <a:t> </a:t>
            </a:r>
            <a:r>
              <a:rPr lang="en-US" dirty="0" smtClean="0"/>
              <a:t>eBay </a:t>
            </a:r>
            <a:r>
              <a:rPr lang="ru-RU" dirty="0" smtClean="0"/>
              <a:t>та </a:t>
            </a:r>
            <a:r>
              <a:rPr lang="en-US" dirty="0" smtClean="0"/>
              <a:t>OLX. </a:t>
            </a:r>
            <a:r>
              <a:rPr lang="ru-RU" dirty="0" err="1" smtClean="0"/>
              <a:t>Користувачі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виставляти</a:t>
            </a:r>
            <a:r>
              <a:rPr lang="ru-RU" dirty="0" smtClean="0"/>
              <a:t> на продаж практично будь-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, </a:t>
            </a:r>
            <a:r>
              <a:rPr lang="ru-RU" dirty="0" err="1" smtClean="0"/>
              <a:t>знаходити</a:t>
            </a:r>
            <a:r>
              <a:rPr lang="ru-RU" dirty="0" smtClean="0"/>
              <a:t> </a:t>
            </a:r>
            <a:r>
              <a:rPr lang="ru-RU" dirty="0" err="1" smtClean="0"/>
              <a:t>покупців</a:t>
            </a:r>
            <a:r>
              <a:rPr lang="ru-RU" dirty="0" smtClean="0"/>
              <a:t> і </a:t>
            </a:r>
            <a:r>
              <a:rPr lang="ru-RU" dirty="0" err="1" smtClean="0"/>
              <a:t>закривати</a:t>
            </a:r>
            <a:r>
              <a:rPr lang="ru-RU" dirty="0" smtClean="0"/>
              <a:t> угоди. Ясна </a:t>
            </a:r>
            <a:r>
              <a:rPr lang="ru-RU" dirty="0" err="1" smtClean="0"/>
              <a:t>річ</a:t>
            </a:r>
            <a:r>
              <a:rPr lang="ru-RU" dirty="0" smtClean="0"/>
              <a:t>, </a:t>
            </a:r>
            <a:r>
              <a:rPr lang="ru-RU" dirty="0" err="1" smtClean="0"/>
              <a:t>виробники</a:t>
            </a:r>
            <a:r>
              <a:rPr lang="ru-RU" dirty="0" smtClean="0"/>
              <a:t> й </a:t>
            </a:r>
            <a:r>
              <a:rPr lang="ru-RU" dirty="0" err="1" smtClean="0"/>
              <a:t>постачальники</a:t>
            </a:r>
            <a:r>
              <a:rPr lang="ru-RU" dirty="0" smtClean="0"/>
              <a:t> в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не </a:t>
            </a:r>
            <a:r>
              <a:rPr lang="ru-RU" dirty="0" err="1" smtClean="0"/>
              <a:t>залучені</a:t>
            </a:r>
            <a:r>
              <a:rPr lang="ru-RU" dirty="0" smtClean="0"/>
              <a:t>.</a:t>
            </a:r>
          </a:p>
          <a:p>
            <a:r>
              <a:rPr lang="en-US" b="1" dirty="0" smtClean="0"/>
              <a:t>C2B - </a:t>
            </a:r>
            <a:r>
              <a:rPr lang="ru-RU" b="1" dirty="0" err="1" smtClean="0"/>
              <a:t>електронна</a:t>
            </a:r>
            <a:r>
              <a:rPr lang="ru-RU" b="1" dirty="0" smtClean="0"/>
              <a:t> </a:t>
            </a:r>
            <a:r>
              <a:rPr lang="ru-RU" b="1" dirty="0" err="1" smtClean="0"/>
              <a:t>комерція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споживача</a:t>
            </a:r>
            <a:r>
              <a:rPr lang="ru-RU" b="1" dirty="0" smtClean="0"/>
              <a:t> до </a:t>
            </a:r>
            <a:r>
              <a:rPr lang="ru-RU" b="1" dirty="0" err="1" smtClean="0"/>
              <a:t>бізнесу</a:t>
            </a:r>
            <a:endParaRPr lang="ru-RU" b="1" dirty="0" smtClean="0"/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фактично</a:t>
            </a:r>
            <a:r>
              <a:rPr lang="ru-RU" dirty="0" smtClean="0"/>
              <a:t> пряма </a:t>
            </a:r>
            <a:r>
              <a:rPr lang="ru-RU" dirty="0" err="1" smtClean="0"/>
              <a:t>протилежність</a:t>
            </a:r>
            <a:r>
              <a:rPr lang="ru-RU" dirty="0" smtClean="0"/>
              <a:t> </a:t>
            </a:r>
            <a:r>
              <a:rPr lang="en-US" dirty="0" smtClean="0"/>
              <a:t>B2C, </a:t>
            </a:r>
            <a:r>
              <a:rPr lang="ru-RU" dirty="0" err="1" smtClean="0"/>
              <a:t>оскільки</a:t>
            </a:r>
            <a:r>
              <a:rPr lang="ru-RU" dirty="0" smtClean="0"/>
              <a:t>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споживач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та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(</a:t>
            </a:r>
            <a:r>
              <a:rPr lang="en-US" dirty="0" smtClean="0"/>
              <a:t>Consumer-to-Business). </a:t>
            </a:r>
            <a:r>
              <a:rPr lang="ru-RU" dirty="0" err="1" smtClean="0"/>
              <a:t>Найпростіший</a:t>
            </a:r>
            <a:r>
              <a:rPr lang="ru-RU" dirty="0" smtClean="0"/>
              <a:t> приклад: </a:t>
            </a:r>
            <a:r>
              <a:rPr lang="ru-RU" dirty="0" err="1" smtClean="0"/>
              <a:t>майстер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певну</a:t>
            </a:r>
            <a:r>
              <a:rPr lang="ru-RU" dirty="0" smtClean="0"/>
              <a:t> </a:t>
            </a:r>
            <a:r>
              <a:rPr lang="ru-RU" dirty="0" err="1" smtClean="0"/>
              <a:t>хенд-мейд</a:t>
            </a:r>
            <a:r>
              <a:rPr lang="ru-RU" dirty="0" smtClean="0"/>
              <a:t> </a:t>
            </a:r>
            <a:r>
              <a:rPr lang="ru-RU" dirty="0" err="1" smtClean="0"/>
              <a:t>продукцію</a:t>
            </a:r>
            <a:r>
              <a:rPr lang="ru-RU" dirty="0" smtClean="0"/>
              <a:t> (нехай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шкіряні</a:t>
            </a:r>
            <a:r>
              <a:rPr lang="ru-RU" dirty="0" smtClean="0"/>
              <a:t> </a:t>
            </a:r>
            <a:r>
              <a:rPr lang="ru-RU" dirty="0" err="1" smtClean="0"/>
              <a:t>браслети</a:t>
            </a:r>
            <a:r>
              <a:rPr lang="ru-RU" dirty="0" smtClean="0"/>
              <a:t>) та </a:t>
            </a:r>
            <a:r>
              <a:rPr lang="ru-RU" dirty="0" err="1" smtClean="0"/>
              <a:t>пропонує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на продаж </a:t>
            </a:r>
            <a:r>
              <a:rPr lang="ru-RU" dirty="0" err="1" smtClean="0"/>
              <a:t>ритейлерам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онлайн-платформам для </a:t>
            </a:r>
            <a:r>
              <a:rPr lang="ru-RU" dirty="0" err="1" smtClean="0"/>
              <a:t>подальшого</a:t>
            </a:r>
            <a:r>
              <a:rPr lang="ru-RU" dirty="0" smtClean="0"/>
              <a:t> продажу. </a:t>
            </a:r>
          </a:p>
          <a:p>
            <a:r>
              <a:rPr lang="ru-RU" dirty="0" smtClean="0"/>
              <a:t>До </a:t>
            </a:r>
            <a:r>
              <a:rPr lang="ru-RU" dirty="0" err="1" smtClean="0"/>
              <a:t>цієї</a:t>
            </a:r>
            <a:r>
              <a:rPr lang="ru-RU" dirty="0" smtClean="0"/>
              <a:t> ж </a:t>
            </a:r>
            <a:r>
              <a:rPr lang="ru-RU" dirty="0" err="1" smtClean="0"/>
              <a:t>категорії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віднести</a:t>
            </a:r>
            <a:r>
              <a:rPr lang="ru-RU" dirty="0" smtClean="0"/>
              <a:t> й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на </a:t>
            </a:r>
            <a:r>
              <a:rPr lang="ru-RU" dirty="0" err="1" smtClean="0"/>
              <a:t>фрілансі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платформи</a:t>
            </a:r>
            <a:r>
              <a:rPr lang="ru-RU" dirty="0" smtClean="0"/>
              <a:t> як </a:t>
            </a:r>
            <a:r>
              <a:rPr lang="en-US" dirty="0" err="1" smtClean="0"/>
              <a:t>Upwork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en-US" dirty="0" smtClean="0"/>
              <a:t>Fiverr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приватним</a:t>
            </a:r>
            <a:r>
              <a:rPr lang="ru-RU" dirty="0" smtClean="0"/>
              <a:t> особам </a:t>
            </a:r>
            <a:r>
              <a:rPr lang="ru-RU" dirty="0" err="1" smtClean="0"/>
              <a:t>пропонувати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комерційним</a:t>
            </a:r>
            <a:r>
              <a:rPr lang="ru-RU" dirty="0" smtClean="0"/>
              <a:t> </a:t>
            </a:r>
            <a:r>
              <a:rPr lang="ru-RU" dirty="0" err="1" smtClean="0"/>
              <a:t>клієнтам</a:t>
            </a:r>
            <a:r>
              <a:rPr lang="ru-RU" dirty="0" smtClean="0"/>
              <a:t>: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копірайтингу</a:t>
            </a:r>
            <a:r>
              <a:rPr lang="ru-RU" dirty="0" smtClean="0"/>
              <a:t> та веб-дизайну, до </a:t>
            </a:r>
            <a:r>
              <a:rPr lang="ru-RU" dirty="0" err="1" smtClean="0"/>
              <a:t>відеомонтажу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536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B2A - </a:t>
            </a:r>
            <a:r>
              <a:rPr lang="ru-RU" b="1" dirty="0" err="1" smtClean="0"/>
              <a:t>бізнес-адміністрування</a:t>
            </a:r>
            <a:endParaRPr lang="ru-RU" b="1" dirty="0" smtClean="0"/>
          </a:p>
          <a:p>
            <a:r>
              <a:rPr lang="ru-RU" dirty="0" smtClean="0"/>
              <a:t>Модель </a:t>
            </a:r>
            <a:r>
              <a:rPr lang="en-US" dirty="0" smtClean="0"/>
              <a:t>B2A (Business-to-Administration)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en-US" dirty="0" smtClean="0"/>
              <a:t>B2G (Business-to-Government) </a:t>
            </a:r>
            <a:r>
              <a:rPr lang="ru-RU" dirty="0" err="1" smtClean="0"/>
              <a:t>подібна</a:t>
            </a:r>
            <a:r>
              <a:rPr lang="ru-RU" dirty="0" smtClean="0"/>
              <a:t> </a:t>
            </a:r>
            <a:r>
              <a:rPr lang="en-US" dirty="0" smtClean="0"/>
              <a:t>B2B. </a:t>
            </a:r>
            <a:r>
              <a:rPr lang="ru-RU" dirty="0" smtClean="0"/>
              <a:t>Але у </a:t>
            </a:r>
            <a:r>
              <a:rPr lang="ru-RU" dirty="0" err="1" smtClean="0"/>
              <a:t>її</a:t>
            </a:r>
            <a:r>
              <a:rPr lang="ru-RU" dirty="0" smtClean="0"/>
              <a:t> межах </a:t>
            </a:r>
            <a:r>
              <a:rPr lang="ru-RU" dirty="0" err="1" smtClean="0"/>
              <a:t>бізнес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не </a:t>
            </a:r>
            <a:r>
              <a:rPr lang="ru-RU" dirty="0" err="1" smtClean="0"/>
              <a:t>іншим</a:t>
            </a:r>
            <a:r>
              <a:rPr lang="ru-RU" dirty="0" smtClean="0"/>
              <a:t> </a:t>
            </a:r>
            <a:r>
              <a:rPr lang="ru-RU" dirty="0" err="1" smtClean="0"/>
              <a:t>підприємствам</a:t>
            </a:r>
            <a:r>
              <a:rPr lang="ru-RU" dirty="0" smtClean="0"/>
              <a:t>, а </a:t>
            </a:r>
            <a:r>
              <a:rPr lang="ru-RU" dirty="0" err="1" smtClean="0"/>
              <a:t>державним</a:t>
            </a:r>
            <a:r>
              <a:rPr lang="ru-RU" dirty="0" smtClean="0"/>
              <a:t> </a:t>
            </a:r>
            <a:r>
              <a:rPr lang="ru-RU" dirty="0" err="1" smtClean="0"/>
              <a:t>установам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Електронна</a:t>
            </a:r>
            <a:r>
              <a:rPr lang="ru-RU" dirty="0" smtClean="0"/>
              <a:t> </a:t>
            </a:r>
            <a:r>
              <a:rPr lang="ru-RU" dirty="0" err="1" smtClean="0"/>
              <a:t>комерція</a:t>
            </a:r>
            <a:r>
              <a:rPr lang="ru-RU" dirty="0" smtClean="0"/>
              <a:t> </a:t>
            </a:r>
            <a:r>
              <a:rPr lang="en-US" dirty="0" smtClean="0"/>
              <a:t>B2A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державні</a:t>
            </a:r>
            <a:r>
              <a:rPr lang="ru-RU" dirty="0" smtClean="0"/>
              <a:t> </a:t>
            </a:r>
            <a:r>
              <a:rPr lang="ru-RU" dirty="0" err="1" smtClean="0"/>
              <a:t>тендери</a:t>
            </a:r>
            <a:r>
              <a:rPr lang="ru-RU" dirty="0" smtClean="0"/>
              <a:t> на онлайн-</a:t>
            </a:r>
            <a:r>
              <a:rPr lang="ru-RU" dirty="0" err="1" smtClean="0"/>
              <a:t>майданчиках</a:t>
            </a:r>
            <a:r>
              <a:rPr lang="ru-RU" dirty="0" smtClean="0"/>
              <a:t>; </a:t>
            </a:r>
            <a:r>
              <a:rPr lang="ru-RU" dirty="0" err="1" smtClean="0"/>
              <a:t>контракти</a:t>
            </a:r>
            <a:r>
              <a:rPr lang="ru-RU" dirty="0" smtClean="0"/>
              <a:t> на </a:t>
            </a:r>
            <a:r>
              <a:rPr lang="ru-RU" dirty="0" err="1" smtClean="0"/>
              <a:t>постачання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/</a:t>
            </a:r>
            <a:r>
              <a:rPr lang="ru-RU" dirty="0" err="1" smtClean="0"/>
              <a:t>послуг</a:t>
            </a:r>
            <a:r>
              <a:rPr lang="ru-RU" dirty="0" smtClean="0"/>
              <a:t> для </a:t>
            </a:r>
            <a:r>
              <a:rPr lang="ru-RU" dirty="0" err="1" smtClean="0"/>
              <a:t>урядових</a:t>
            </a:r>
            <a:r>
              <a:rPr lang="ru-RU" dirty="0" smtClean="0"/>
              <a:t> </a:t>
            </a:r>
            <a:r>
              <a:rPr lang="ru-RU" dirty="0" err="1" smtClean="0"/>
              <a:t>установ</a:t>
            </a:r>
            <a:r>
              <a:rPr lang="ru-RU" dirty="0" smtClean="0"/>
              <a:t> та </a:t>
            </a:r>
            <a:r>
              <a:rPr lang="ru-RU" dirty="0" err="1" smtClean="0"/>
              <a:t>місцевих</a:t>
            </a:r>
            <a:r>
              <a:rPr lang="ru-RU" dirty="0" smtClean="0"/>
              <a:t> </a:t>
            </a:r>
            <a:r>
              <a:rPr lang="ru-RU" dirty="0" err="1" smtClean="0"/>
              <a:t>адміністрацій</a:t>
            </a:r>
            <a:r>
              <a:rPr lang="ru-RU" dirty="0" smtClean="0"/>
              <a:t>;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електронного</a:t>
            </a:r>
            <a:r>
              <a:rPr lang="ru-RU" dirty="0" smtClean="0"/>
              <a:t> уряду та </a:t>
            </a:r>
            <a:r>
              <a:rPr lang="ru-RU" dirty="0" err="1" smtClean="0"/>
              <a:t>пов`язані</a:t>
            </a:r>
            <a:r>
              <a:rPr lang="ru-RU" dirty="0" smtClean="0"/>
              <a:t> з ними онлайн-</a:t>
            </a:r>
            <a:r>
              <a:rPr lang="ru-RU" dirty="0" err="1" smtClean="0"/>
              <a:t>платежі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r>
              <a:rPr lang="en-US" b="1" dirty="0" smtClean="0"/>
              <a:t>C2A - </a:t>
            </a:r>
            <a:r>
              <a:rPr lang="ru-RU" b="1" dirty="0" err="1" smtClean="0"/>
              <a:t>електронна</a:t>
            </a:r>
            <a:r>
              <a:rPr lang="ru-RU" b="1" dirty="0" smtClean="0"/>
              <a:t> </a:t>
            </a:r>
            <a:r>
              <a:rPr lang="ru-RU" b="1" dirty="0" err="1" smtClean="0"/>
              <a:t>комерція</a:t>
            </a:r>
            <a:r>
              <a:rPr lang="ru-RU" b="1" dirty="0" smtClean="0"/>
              <a:t> </a:t>
            </a:r>
            <a:r>
              <a:rPr lang="ru-RU" b="1" dirty="0" err="1" smtClean="0"/>
              <a:t>між</a:t>
            </a:r>
            <a:r>
              <a:rPr lang="ru-RU" b="1" dirty="0" smtClean="0"/>
              <a:t> </a:t>
            </a:r>
            <a:r>
              <a:rPr lang="ru-RU" b="1" dirty="0" err="1" smtClean="0"/>
              <a:t>споживачами</a:t>
            </a:r>
            <a:r>
              <a:rPr lang="ru-RU" b="1" dirty="0" smtClean="0"/>
              <a:t> та </a:t>
            </a:r>
            <a:r>
              <a:rPr lang="ru-RU" b="1" dirty="0" err="1" smtClean="0"/>
              <a:t>адміністрацією</a:t>
            </a:r>
            <a:endParaRPr lang="ru-RU" b="1" dirty="0" smtClean="0"/>
          </a:p>
          <a:p>
            <a:r>
              <a:rPr lang="ru-RU" dirty="0" err="1" smtClean="0"/>
              <a:t>Поки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популярний</a:t>
            </a:r>
            <a:r>
              <a:rPr lang="ru-RU" dirty="0" smtClean="0"/>
              <a:t> тип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транзакції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користувачами</a:t>
            </a:r>
            <a:r>
              <a:rPr lang="ru-RU" dirty="0" smtClean="0"/>
              <a:t> та органами державного </a:t>
            </a:r>
            <a:r>
              <a:rPr lang="ru-RU" dirty="0" err="1" smtClean="0"/>
              <a:t>управління</a:t>
            </a:r>
            <a:r>
              <a:rPr lang="ru-RU" dirty="0" smtClean="0"/>
              <a:t> (</a:t>
            </a:r>
            <a:r>
              <a:rPr lang="en-US" dirty="0" smtClean="0"/>
              <a:t>Consumer-to-Administration).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запис</a:t>
            </a:r>
            <a:r>
              <a:rPr lang="ru-RU" dirty="0" smtClean="0"/>
              <a:t> на </a:t>
            </a:r>
            <a:r>
              <a:rPr lang="ru-RU" dirty="0" err="1" smtClean="0"/>
              <a:t>прийом</a:t>
            </a:r>
            <a:r>
              <a:rPr lang="ru-RU" dirty="0" smtClean="0"/>
              <a:t> до </a:t>
            </a:r>
            <a:r>
              <a:rPr lang="ru-RU" dirty="0" err="1" smtClean="0"/>
              <a:t>лікаря</a:t>
            </a:r>
            <a:r>
              <a:rPr lang="ru-RU" dirty="0" smtClean="0"/>
              <a:t> та оплата </a:t>
            </a:r>
            <a:r>
              <a:rPr lang="ru-RU" dirty="0" err="1" smtClean="0"/>
              <a:t>медичних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податкових</a:t>
            </a:r>
            <a:r>
              <a:rPr lang="ru-RU" dirty="0" smtClean="0"/>
              <a:t> </a:t>
            </a:r>
            <a:r>
              <a:rPr lang="ru-RU" dirty="0" err="1" smtClean="0"/>
              <a:t>декларацій</a:t>
            </a:r>
            <a:r>
              <a:rPr lang="ru-RU" dirty="0" smtClean="0"/>
              <a:t> та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платежі</a:t>
            </a:r>
            <a:r>
              <a:rPr lang="ru-RU" dirty="0" smtClean="0"/>
              <a:t>, </a:t>
            </a:r>
            <a:r>
              <a:rPr lang="ru-RU" dirty="0" err="1" smtClean="0"/>
              <a:t>дистанційне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Загалом</a:t>
            </a:r>
            <a:r>
              <a:rPr lang="ru-RU" dirty="0" smtClean="0"/>
              <a:t> </a:t>
            </a:r>
            <a:r>
              <a:rPr lang="en-US" dirty="0" smtClean="0"/>
              <a:t>C2A-</a:t>
            </a:r>
            <a:r>
              <a:rPr lang="ru-RU" dirty="0" smtClean="0"/>
              <a:t>модель </a:t>
            </a:r>
            <a:r>
              <a:rPr lang="ru-RU" dirty="0" err="1" smtClean="0"/>
              <a:t>виходить</a:t>
            </a:r>
            <a:r>
              <a:rPr lang="ru-RU" dirty="0" smtClean="0"/>
              <a:t> за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потенціал</a:t>
            </a:r>
            <a:r>
              <a:rPr lang="ru-RU" dirty="0" smtClean="0"/>
              <a:t> </a:t>
            </a:r>
            <a:r>
              <a:rPr lang="ru-RU" dirty="0" err="1" smtClean="0"/>
              <a:t>революційно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взаємодію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громадянами</a:t>
            </a:r>
            <a:r>
              <a:rPr lang="ru-RU" dirty="0" smtClean="0"/>
              <a:t> та державою. В </a:t>
            </a:r>
            <a:r>
              <a:rPr lang="ru-RU" dirty="0" err="1" smtClean="0"/>
              <a:t>Україні</a:t>
            </a:r>
            <a:r>
              <a:rPr lang="ru-RU" dirty="0" smtClean="0"/>
              <a:t> з такими форматами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експериментує</a:t>
            </a:r>
            <a:r>
              <a:rPr lang="ru-RU" dirty="0" smtClean="0"/>
              <a:t> та ж “</a:t>
            </a:r>
            <a:r>
              <a:rPr lang="ru-RU" dirty="0" err="1" smtClean="0"/>
              <a:t>Дія</a:t>
            </a:r>
            <a:r>
              <a:rPr lang="ru-RU" dirty="0" smtClean="0"/>
              <a:t>”. </a:t>
            </a:r>
            <a:r>
              <a:rPr lang="ru-RU" dirty="0" err="1" smtClean="0"/>
              <a:t>Наприклад</a:t>
            </a:r>
            <a:r>
              <a:rPr lang="ru-RU" dirty="0" smtClean="0"/>
              <a:t>, у </a:t>
            </a:r>
            <a:r>
              <a:rPr lang="ru-RU" dirty="0" err="1" smtClean="0"/>
              <a:t>додатку</a:t>
            </a:r>
            <a:r>
              <a:rPr lang="ru-RU" dirty="0" smtClean="0"/>
              <a:t> </a:t>
            </a:r>
            <a:r>
              <a:rPr lang="ru-RU" dirty="0" err="1" smtClean="0"/>
              <a:t>Мінцифри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сплачувати</a:t>
            </a:r>
            <a:r>
              <a:rPr lang="ru-RU" dirty="0" smtClean="0"/>
              <a:t> </a:t>
            </a:r>
            <a:r>
              <a:rPr lang="ru-RU" dirty="0" err="1" smtClean="0"/>
              <a:t>штрафи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709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" y="-314143"/>
            <a:ext cx="12070080" cy="1325563"/>
          </a:xfrm>
        </p:spPr>
        <p:txBody>
          <a:bodyPr/>
          <a:lstStyle/>
          <a:p>
            <a:r>
              <a:rPr lang="ru-RU" b="1" dirty="0" err="1" smtClean="0"/>
              <a:t>Поведінка</a:t>
            </a:r>
            <a:r>
              <a:rPr lang="ru-RU" b="1" dirty="0" smtClean="0"/>
              <a:t> </a:t>
            </a:r>
            <a:r>
              <a:rPr lang="ru-RU" b="1" dirty="0" err="1" smtClean="0"/>
              <a:t>споживачів</a:t>
            </a:r>
            <a:r>
              <a:rPr lang="ru-RU" b="1" dirty="0" smtClean="0"/>
              <a:t> у цифровому </a:t>
            </a:r>
            <a:r>
              <a:rPr lang="ru-RU" b="1" dirty="0" err="1" smtClean="0"/>
              <a:t>середовищі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20" y="705394"/>
            <a:ext cx="11639006" cy="5969726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широко </a:t>
            </a:r>
            <a:r>
              <a:rPr lang="ru-RU" dirty="0" err="1" smtClean="0"/>
              <a:t>користуватися</a:t>
            </a:r>
            <a:r>
              <a:rPr lang="ru-RU" dirty="0" smtClean="0"/>
              <a:t> </a:t>
            </a:r>
            <a:r>
              <a:rPr lang="ru-RU" dirty="0" err="1" smtClean="0"/>
              <a:t>цифровими</a:t>
            </a:r>
            <a:r>
              <a:rPr lang="ru-RU" dirty="0" smtClean="0"/>
              <a:t> </a:t>
            </a:r>
            <a:r>
              <a:rPr lang="ru-RU" dirty="0" err="1" smtClean="0"/>
              <a:t>технологіями</a:t>
            </a:r>
            <a:r>
              <a:rPr lang="ru-RU" dirty="0" smtClean="0"/>
              <a:t> в </a:t>
            </a:r>
            <a:r>
              <a:rPr lang="ru-RU" dirty="0" err="1" smtClean="0"/>
              <a:t>усіх</a:t>
            </a:r>
            <a:r>
              <a:rPr lang="ru-RU" dirty="0" smtClean="0"/>
              <a:t> сферах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призвело</a:t>
            </a:r>
            <a:r>
              <a:rPr lang="ru-RU" dirty="0" smtClean="0"/>
              <a:t> до </a:t>
            </a:r>
            <a:r>
              <a:rPr lang="ru-RU" dirty="0" err="1" smtClean="0"/>
              <a:t>різкого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обізнаності</a:t>
            </a:r>
            <a:r>
              <a:rPr lang="ru-RU" dirty="0" smtClean="0"/>
              <a:t> про характеристики та </a:t>
            </a:r>
            <a:r>
              <a:rPr lang="ru-RU" dirty="0" err="1" smtClean="0"/>
              <a:t>ціни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і </a:t>
            </a:r>
            <a:r>
              <a:rPr lang="ru-RU" dirty="0" err="1" smtClean="0"/>
              <a:t>послуг</a:t>
            </a:r>
            <a:r>
              <a:rPr lang="ru-RU" dirty="0" smtClean="0"/>
              <a:t> у </a:t>
            </a:r>
            <a:r>
              <a:rPr lang="ru-RU" dirty="0" err="1" smtClean="0"/>
              <a:t>режимі</a:t>
            </a:r>
            <a:r>
              <a:rPr lang="ru-RU" dirty="0" smtClean="0"/>
              <a:t> реального часу.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дедалі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часу </a:t>
            </a:r>
            <a:r>
              <a:rPr lang="ru-RU" dirty="0" err="1" smtClean="0"/>
              <a:t>витрачають</a:t>
            </a:r>
            <a:r>
              <a:rPr lang="ru-RU" dirty="0" smtClean="0"/>
              <a:t> на </a:t>
            </a:r>
            <a:r>
              <a:rPr lang="ru-RU" dirty="0" err="1" smtClean="0"/>
              <a:t>платформи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 </a:t>
            </a:r>
            <a:r>
              <a:rPr lang="ru-RU" dirty="0" err="1" smtClean="0"/>
              <a:t>впродовж</a:t>
            </a:r>
            <a:r>
              <a:rPr lang="ru-RU" dirty="0" smtClean="0"/>
              <a:t> дня для </a:t>
            </a:r>
            <a:r>
              <a:rPr lang="ru-RU" dirty="0" err="1" smtClean="0"/>
              <a:t>безлічі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</a:t>
            </a:r>
            <a:r>
              <a:rPr lang="ru-RU" dirty="0" err="1" smtClean="0"/>
              <a:t>застосунків</a:t>
            </a:r>
            <a:r>
              <a:rPr lang="ru-RU" dirty="0" smtClean="0"/>
              <a:t>, контенту, речей, за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стежити</a:t>
            </a:r>
            <a:r>
              <a:rPr lang="ru-RU" dirty="0" smtClean="0"/>
              <a:t>, і </a:t>
            </a:r>
            <a:r>
              <a:rPr lang="ru-RU" dirty="0" err="1" smtClean="0"/>
              <a:t>персоналізованої</a:t>
            </a:r>
            <a:r>
              <a:rPr lang="ru-RU" dirty="0" smtClean="0"/>
              <a:t> </a:t>
            </a:r>
            <a:r>
              <a:rPr lang="ru-RU" dirty="0" err="1" smtClean="0"/>
              <a:t>реклами</a:t>
            </a:r>
            <a:r>
              <a:rPr lang="ru-RU" dirty="0" smtClean="0"/>
              <a:t>. </a:t>
            </a:r>
            <a:r>
              <a:rPr lang="ru-RU" dirty="0" err="1" smtClean="0"/>
              <a:t>Увага</a:t>
            </a:r>
            <a:r>
              <a:rPr lang="ru-RU" dirty="0" smtClean="0"/>
              <a:t> </a:t>
            </a:r>
            <a:r>
              <a:rPr lang="ru-RU" dirty="0" err="1" smtClean="0"/>
              <a:t>користувачів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 </a:t>
            </a:r>
            <a:r>
              <a:rPr lang="ru-RU" dirty="0" err="1" smtClean="0"/>
              <a:t>скорочується</a:t>
            </a:r>
            <a:r>
              <a:rPr lang="ru-RU" dirty="0" smtClean="0"/>
              <a:t> </a:t>
            </a:r>
            <a:r>
              <a:rPr lang="ru-RU" dirty="0" err="1" smtClean="0"/>
              <a:t>рік</a:t>
            </a:r>
            <a:r>
              <a:rPr lang="ru-RU" dirty="0" smtClean="0"/>
              <a:t> за роком, </a:t>
            </a:r>
            <a:r>
              <a:rPr lang="ru-RU" dirty="0" err="1" smtClean="0"/>
              <a:t>зростають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до контенту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мереж, </a:t>
            </a:r>
            <a:r>
              <a:rPr lang="ru-RU" dirty="0" err="1" smtClean="0"/>
              <a:t>затребуваними</a:t>
            </a:r>
            <a:r>
              <a:rPr lang="ru-RU" dirty="0" smtClean="0"/>
              <a:t> </a:t>
            </a:r>
            <a:r>
              <a:rPr lang="ru-RU" dirty="0" err="1" smtClean="0"/>
              <a:t>стають</a:t>
            </a:r>
            <a:r>
              <a:rPr lang="ru-RU" dirty="0" smtClean="0"/>
              <a:t> </a:t>
            </a:r>
            <a:r>
              <a:rPr lang="ru-RU" dirty="0" err="1" smtClean="0"/>
              <a:t>релевантні</a:t>
            </a:r>
            <a:r>
              <a:rPr lang="ru-RU" dirty="0" smtClean="0"/>
              <a:t> </a:t>
            </a:r>
            <a:r>
              <a:rPr lang="ru-RU" dirty="0" err="1" smtClean="0"/>
              <a:t>короткі</a:t>
            </a:r>
            <a:r>
              <a:rPr lang="ru-RU" dirty="0" smtClean="0"/>
              <a:t> </a:t>
            </a:r>
            <a:r>
              <a:rPr lang="ru-RU" dirty="0" err="1" smtClean="0"/>
              <a:t>відео</a:t>
            </a:r>
            <a:r>
              <a:rPr lang="ru-RU" dirty="0" smtClean="0"/>
              <a:t> з контентом </a:t>
            </a:r>
            <a:r>
              <a:rPr lang="ru-RU" dirty="0" err="1" smtClean="0"/>
              <a:t>адаптованим</a:t>
            </a:r>
            <a:r>
              <a:rPr lang="ru-RU" dirty="0" smtClean="0"/>
              <a:t> для </a:t>
            </a:r>
            <a:r>
              <a:rPr lang="ru-RU" dirty="0" err="1" smtClean="0"/>
              <a:t>різних</a:t>
            </a:r>
            <a:r>
              <a:rPr lang="ru-RU" dirty="0" smtClean="0"/>
              <a:t> платформ.</a:t>
            </a:r>
          </a:p>
          <a:p>
            <a:r>
              <a:rPr lang="ru-RU" dirty="0" err="1" smtClean="0"/>
              <a:t>Споживачі</a:t>
            </a:r>
            <a:r>
              <a:rPr lang="ru-RU" dirty="0" smtClean="0"/>
              <a:t> стали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вимогливі</a:t>
            </a:r>
            <a:r>
              <a:rPr lang="ru-RU" dirty="0" smtClean="0"/>
              <a:t> до </a:t>
            </a:r>
            <a:r>
              <a:rPr lang="ru-RU" dirty="0" err="1" smtClean="0"/>
              <a:t>інтернет-магазинів</a:t>
            </a:r>
            <a:r>
              <a:rPr lang="ru-RU" dirty="0" smtClean="0"/>
              <a:t> і покупок у цифровому </a:t>
            </a:r>
            <a:r>
              <a:rPr lang="ru-RU" dirty="0" err="1" smtClean="0"/>
              <a:t>середовищі</a:t>
            </a:r>
            <a:r>
              <a:rPr lang="ru-RU" dirty="0" smtClean="0"/>
              <a:t>, тому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з </a:t>
            </a:r>
            <a:r>
              <a:rPr lang="ru-RU" dirty="0" err="1" smtClean="0"/>
              <a:t>безпечними</a:t>
            </a:r>
            <a:r>
              <a:rPr lang="ru-RU" dirty="0" smtClean="0"/>
              <a:t> способами оплати, </a:t>
            </a:r>
            <a:r>
              <a:rPr lang="ru-RU" dirty="0" err="1" smtClean="0"/>
              <a:t>швидкою</a:t>
            </a:r>
            <a:r>
              <a:rPr lang="ru-RU" dirty="0" smtClean="0"/>
              <a:t> </a:t>
            </a:r>
            <a:r>
              <a:rPr lang="ru-RU" dirty="0" err="1" smtClean="0"/>
              <a:t>доставкою</a:t>
            </a:r>
            <a:r>
              <a:rPr lang="ru-RU" dirty="0" smtClean="0"/>
              <a:t> та </a:t>
            </a:r>
            <a:r>
              <a:rPr lang="ru-RU" dirty="0" err="1" smtClean="0"/>
              <a:t>чіткою</a:t>
            </a:r>
            <a:r>
              <a:rPr lang="ru-RU" dirty="0" smtClean="0"/>
              <a:t> </a:t>
            </a:r>
            <a:r>
              <a:rPr lang="ru-RU" dirty="0" err="1" smtClean="0"/>
              <a:t>політикою</a:t>
            </a:r>
            <a:r>
              <a:rPr lang="ru-RU" dirty="0" smtClean="0"/>
              <a:t> </a:t>
            </a:r>
            <a:r>
              <a:rPr lang="ru-RU" dirty="0" err="1" smtClean="0"/>
              <a:t>повернення</a:t>
            </a:r>
            <a:r>
              <a:rPr lang="ru-RU" dirty="0" smtClean="0"/>
              <a:t>,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велике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виживання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[4].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репутацією</a:t>
            </a:r>
            <a:r>
              <a:rPr lang="ru-RU" dirty="0" smtClean="0"/>
              <a:t> є </a:t>
            </a:r>
            <a:r>
              <a:rPr lang="ru-RU" dirty="0" err="1" smtClean="0"/>
              <a:t>обов’язковою</a:t>
            </a:r>
            <a:r>
              <a:rPr lang="ru-RU" dirty="0" smtClean="0"/>
              <a:t> </a:t>
            </a:r>
            <a:r>
              <a:rPr lang="ru-RU" dirty="0" err="1" smtClean="0"/>
              <a:t>вимогою</a:t>
            </a:r>
            <a:r>
              <a:rPr lang="ru-RU" dirty="0" smtClean="0"/>
              <a:t> для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фірм</a:t>
            </a:r>
            <a:r>
              <a:rPr lang="ru-RU" dirty="0" smtClean="0"/>
              <a:t>, </a:t>
            </a:r>
            <a:r>
              <a:rPr lang="ru-RU" dirty="0" err="1" smtClean="0"/>
              <a:t>відшліфовування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деталей </a:t>
            </a:r>
            <a:r>
              <a:rPr lang="ru-RU" dirty="0" err="1" smtClean="0"/>
              <a:t>присутності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 та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виняткової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і </a:t>
            </a:r>
            <a:r>
              <a:rPr lang="ru-RU" dirty="0" err="1" smtClean="0"/>
              <a:t>відповідність</a:t>
            </a:r>
            <a:r>
              <a:rPr lang="ru-RU" dirty="0" smtClean="0"/>
              <a:t> </a:t>
            </a:r>
            <a:r>
              <a:rPr lang="ru-RU" dirty="0" err="1" smtClean="0"/>
              <a:t>їхнім</a:t>
            </a:r>
            <a:r>
              <a:rPr lang="ru-RU" dirty="0" smtClean="0"/>
              <a:t> </a:t>
            </a:r>
            <a:r>
              <a:rPr lang="ru-RU" dirty="0" err="1" smtClean="0"/>
              <a:t>очікуванням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переведені</a:t>
            </a:r>
            <a:r>
              <a:rPr lang="ru-RU" dirty="0" smtClean="0"/>
              <a:t> в </a:t>
            </a: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зміцнять</a:t>
            </a:r>
            <a:r>
              <a:rPr lang="ru-RU" dirty="0" smtClean="0"/>
              <a:t> бренд, </a:t>
            </a:r>
            <a:r>
              <a:rPr lang="ru-RU" dirty="0" err="1" smtClean="0"/>
              <a:t>підвищать</a:t>
            </a:r>
            <a:r>
              <a:rPr lang="ru-RU" dirty="0" smtClean="0"/>
              <a:t> </a:t>
            </a:r>
            <a:r>
              <a:rPr lang="ru-RU" dirty="0" err="1" smtClean="0"/>
              <a:t>лояльність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і </a:t>
            </a:r>
            <a:r>
              <a:rPr lang="ru-RU" dirty="0" err="1" smtClean="0"/>
              <a:t>стимулюватимуть</a:t>
            </a:r>
            <a:r>
              <a:rPr lang="ru-RU" dirty="0" smtClean="0"/>
              <a:t> </a:t>
            </a:r>
            <a:r>
              <a:rPr lang="ru-RU" dirty="0" err="1" smtClean="0"/>
              <a:t>споживчі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0807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318275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Завдяки</a:t>
            </a:r>
            <a:r>
              <a:rPr lang="ru-RU" dirty="0" smtClean="0"/>
              <a:t> широкому </a:t>
            </a:r>
            <a:r>
              <a:rPr lang="ru-RU" dirty="0" err="1" smtClean="0"/>
              <a:t>застосуванню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у </a:t>
            </a:r>
            <a:r>
              <a:rPr lang="ru-RU" dirty="0" err="1" smtClean="0"/>
              <a:t>всіх</a:t>
            </a:r>
            <a:r>
              <a:rPr lang="ru-RU" dirty="0" smtClean="0"/>
              <a:t> сферах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коли справа доходить до </a:t>
            </a:r>
            <a:r>
              <a:rPr lang="ru-RU" dirty="0" err="1" smtClean="0"/>
              <a:t>ухвалення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про </a:t>
            </a:r>
            <a:r>
              <a:rPr lang="ru-RU" dirty="0" err="1" smtClean="0"/>
              <a:t>купівлю</a:t>
            </a:r>
            <a:r>
              <a:rPr lang="ru-RU" dirty="0" smtClean="0"/>
              <a:t>, </a:t>
            </a:r>
            <a:r>
              <a:rPr lang="ru-RU" dirty="0" err="1" smtClean="0"/>
              <a:t>споживачі</a:t>
            </a:r>
            <a:r>
              <a:rPr lang="ru-RU" dirty="0" smtClean="0"/>
              <a:t> стали хорошими </a:t>
            </a:r>
            <a:r>
              <a:rPr lang="ru-RU" dirty="0" err="1" smtClean="0"/>
              <a:t>дослідниками</a:t>
            </a:r>
            <a:r>
              <a:rPr lang="ru-RU" dirty="0" smtClean="0"/>
              <a:t>. Вони </a:t>
            </a:r>
            <a:r>
              <a:rPr lang="ru-RU" dirty="0" err="1" smtClean="0"/>
              <a:t>отримують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та </a:t>
            </a:r>
            <a:r>
              <a:rPr lang="ru-RU" dirty="0" err="1" smtClean="0"/>
              <a:t>знань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критично </a:t>
            </a:r>
            <a:r>
              <a:rPr lang="ru-RU" dirty="0" err="1" smtClean="0"/>
              <a:t>підходити</a:t>
            </a:r>
            <a:r>
              <a:rPr lang="ru-RU" dirty="0" smtClean="0"/>
              <a:t> до </a:t>
            </a:r>
            <a:r>
              <a:rPr lang="ru-RU" dirty="0" err="1" smtClean="0"/>
              <a:t>ухвалення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. </a:t>
            </a:r>
            <a:r>
              <a:rPr lang="ru-RU" dirty="0" err="1" smtClean="0"/>
              <a:t>Звичайні</a:t>
            </a:r>
            <a:r>
              <a:rPr lang="ru-RU" dirty="0" smtClean="0"/>
              <a:t> </a:t>
            </a:r>
            <a:r>
              <a:rPr lang="ru-RU" dirty="0" err="1" smtClean="0"/>
              <a:t>покупці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відвідували</a:t>
            </a:r>
            <a:r>
              <a:rPr lang="ru-RU" dirty="0" smtClean="0"/>
              <a:t> перший-</a:t>
            </a:r>
            <a:r>
              <a:rPr lang="ru-RU" dirty="0" err="1" smtClean="0"/>
              <a:t>ліпший</a:t>
            </a:r>
            <a:r>
              <a:rPr lang="ru-RU" dirty="0" smtClean="0"/>
              <a:t> магазин, </a:t>
            </a:r>
            <a:r>
              <a:rPr lang="ru-RU" dirty="0" err="1" smtClean="0"/>
              <a:t>тепер</a:t>
            </a:r>
            <a:r>
              <a:rPr lang="ru-RU" dirty="0" smtClean="0"/>
              <a:t> </a:t>
            </a:r>
            <a:r>
              <a:rPr lang="ru-RU" dirty="0" err="1" smtClean="0"/>
              <a:t>шукають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 за день до </a:t>
            </a:r>
            <a:r>
              <a:rPr lang="ru-RU" dirty="0" err="1" smtClean="0"/>
              <a:t>відвідування</a:t>
            </a:r>
            <a:r>
              <a:rPr lang="ru-RU" dirty="0" smtClean="0"/>
              <a:t> </a:t>
            </a:r>
            <a:r>
              <a:rPr lang="ru-RU" dirty="0" err="1" smtClean="0"/>
              <a:t>звичайного</a:t>
            </a:r>
            <a:r>
              <a:rPr lang="ru-RU" dirty="0" smtClean="0"/>
              <a:t> магазину, </a:t>
            </a:r>
            <a:r>
              <a:rPr lang="ru-RU" dirty="0" err="1" smtClean="0"/>
              <a:t>читають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оцінюють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, доставку та </a:t>
            </a:r>
            <a:r>
              <a:rPr lang="ru-RU" dirty="0" err="1" smtClean="0"/>
              <a:t>аналогічні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. Одним з </a:t>
            </a:r>
            <a:r>
              <a:rPr lang="ru-RU" dirty="0" err="1" smtClean="0"/>
              <a:t>ефектів</a:t>
            </a:r>
            <a:r>
              <a:rPr lang="ru-RU" dirty="0" smtClean="0"/>
              <a:t> цифрового маркетингу на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стало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цифрового </a:t>
            </a:r>
            <a:r>
              <a:rPr lang="ru-RU" dirty="0" err="1" smtClean="0"/>
              <a:t>відгуку</a:t>
            </a:r>
            <a:r>
              <a:rPr lang="ru-RU" dirty="0" smtClean="0"/>
              <a:t>.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цікавилися</a:t>
            </a:r>
            <a:r>
              <a:rPr lang="ru-RU" dirty="0" smtClean="0"/>
              <a:t> </a:t>
            </a:r>
            <a:r>
              <a:rPr lang="ru-RU" dirty="0" err="1" smtClean="0"/>
              <a:t>думкою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покупців</a:t>
            </a:r>
            <a:r>
              <a:rPr lang="ru-RU" dirty="0" smtClean="0"/>
              <a:t>, зараз вони активно </a:t>
            </a:r>
            <a:r>
              <a:rPr lang="ru-RU" dirty="0" err="1" smtClean="0"/>
              <a:t>шукають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люди </a:t>
            </a:r>
            <a:r>
              <a:rPr lang="ru-RU" dirty="0" err="1" smtClean="0"/>
              <a:t>кажуть</a:t>
            </a:r>
            <a:r>
              <a:rPr lang="ru-RU" dirty="0" smtClean="0"/>
              <a:t> про бренд </a:t>
            </a:r>
            <a:r>
              <a:rPr lang="ru-RU" dirty="0" err="1" smtClean="0"/>
              <a:t>або</a:t>
            </a:r>
            <a:r>
              <a:rPr lang="ru-RU" dirty="0" smtClean="0"/>
              <a:t> товар,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цікавлять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особливо </a:t>
            </a:r>
            <a:r>
              <a:rPr lang="ru-RU" dirty="0" err="1" smtClean="0"/>
              <a:t>важливо</a:t>
            </a:r>
            <a:r>
              <a:rPr lang="ru-RU" dirty="0" smtClean="0"/>
              <a:t> для продукту, </a:t>
            </a:r>
            <a:r>
              <a:rPr lang="ru-RU" dirty="0" err="1" smtClean="0"/>
              <a:t>який</a:t>
            </a:r>
            <a:r>
              <a:rPr lang="ru-RU" dirty="0" smtClean="0"/>
              <a:t> вони реально </a:t>
            </a:r>
            <a:r>
              <a:rPr lang="ru-RU" dirty="0" err="1" smtClean="0"/>
              <a:t>зацікавлені</a:t>
            </a:r>
            <a:r>
              <a:rPr lang="ru-RU" dirty="0" smtClean="0"/>
              <a:t> </a:t>
            </a:r>
            <a:r>
              <a:rPr lang="ru-RU" dirty="0" err="1" smtClean="0"/>
              <a:t>купити</a:t>
            </a:r>
            <a:r>
              <a:rPr lang="ru-RU" dirty="0" smtClean="0"/>
              <a:t>. З </a:t>
            </a:r>
            <a:r>
              <a:rPr lang="ru-RU" dirty="0" err="1" smtClean="0"/>
              <a:t>появою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мереж,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проектувати</a:t>
            </a:r>
            <a:r>
              <a:rPr lang="ru-RU" dirty="0" smtClean="0"/>
              <a:t> свою думку на </a:t>
            </a:r>
            <a:r>
              <a:rPr lang="ru-RU" dirty="0" err="1" smtClean="0"/>
              <a:t>широку</a:t>
            </a:r>
            <a:r>
              <a:rPr lang="ru-RU" dirty="0" smtClean="0"/>
              <a:t> </a:t>
            </a:r>
            <a:r>
              <a:rPr lang="ru-RU" dirty="0" err="1" smtClean="0"/>
              <a:t>аудиторію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відгуки</a:t>
            </a:r>
            <a:r>
              <a:rPr lang="ru-RU" dirty="0" smtClean="0"/>
              <a:t> </a:t>
            </a:r>
            <a:r>
              <a:rPr lang="ru-RU" dirty="0" err="1" smtClean="0"/>
              <a:t>блогерів</a:t>
            </a:r>
            <a:r>
              <a:rPr lang="ru-RU" dirty="0" smtClean="0"/>
              <a:t>, </a:t>
            </a:r>
            <a:r>
              <a:rPr lang="ru-RU" dirty="0" err="1" smtClean="0"/>
              <a:t>коментарі</a:t>
            </a:r>
            <a:r>
              <a:rPr lang="ru-RU" dirty="0" smtClean="0"/>
              <a:t> до </a:t>
            </a:r>
            <a:r>
              <a:rPr lang="ru-RU" dirty="0" err="1" smtClean="0"/>
              <a:t>постів</a:t>
            </a:r>
            <a:r>
              <a:rPr lang="ru-RU" dirty="0" smtClean="0"/>
              <a:t>, </a:t>
            </a:r>
            <a:r>
              <a:rPr lang="ru-RU" dirty="0" err="1" smtClean="0"/>
              <a:t>відгуки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залишені</a:t>
            </a:r>
            <a:r>
              <a:rPr lang="ru-RU" dirty="0" smtClean="0"/>
              <a:t> на </a:t>
            </a:r>
            <a:r>
              <a:rPr lang="ru-RU" dirty="0" err="1" smtClean="0"/>
              <a:t>сторінках</a:t>
            </a:r>
            <a:r>
              <a:rPr lang="ru-RU" dirty="0" smtClean="0"/>
              <a:t> </a:t>
            </a:r>
            <a:r>
              <a:rPr lang="ru-RU" dirty="0" err="1" smtClean="0"/>
              <a:t>брендів</a:t>
            </a:r>
            <a:r>
              <a:rPr lang="ru-RU" dirty="0" smtClean="0"/>
              <a:t> - усе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клієнтам</a:t>
            </a:r>
            <a:r>
              <a:rPr lang="ru-RU" dirty="0" smtClean="0"/>
              <a:t> </a:t>
            </a:r>
            <a:r>
              <a:rPr lang="ru-RU" dirty="0" err="1" smtClean="0"/>
              <a:t>розширити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до </a:t>
            </a:r>
            <a:r>
              <a:rPr lang="ru-RU" dirty="0" err="1" smtClean="0"/>
              <a:t>споживання</a:t>
            </a:r>
            <a:r>
              <a:rPr lang="ru-RU" dirty="0" smtClean="0"/>
              <a:t>. </a:t>
            </a:r>
            <a:r>
              <a:rPr lang="ru-RU" dirty="0" err="1" smtClean="0"/>
              <a:t>Відгук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істотно</a:t>
            </a:r>
            <a:r>
              <a:rPr lang="ru-RU" dirty="0" smtClean="0"/>
              <a:t> </a:t>
            </a:r>
            <a:r>
              <a:rPr lang="ru-RU" dirty="0" err="1" smtClean="0"/>
              <a:t>вплинути</a:t>
            </a:r>
            <a:r>
              <a:rPr lang="ru-RU" dirty="0" smtClean="0"/>
              <a:t> на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 будь-</a:t>
            </a:r>
            <a:r>
              <a:rPr lang="ru-RU" dirty="0" err="1" smtClean="0"/>
              <a:t>якого</a:t>
            </a:r>
            <a:r>
              <a:rPr lang="ru-RU" dirty="0" smtClean="0"/>
              <a:t> бренду.</a:t>
            </a:r>
          </a:p>
          <a:p>
            <a:r>
              <a:rPr lang="ru-RU" dirty="0" smtClean="0"/>
              <a:t>Через </a:t>
            </a:r>
            <a:r>
              <a:rPr lang="ru-RU" dirty="0" err="1" smtClean="0"/>
              <a:t>активне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схильні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</a:t>
            </a:r>
            <a:r>
              <a:rPr lang="ru-RU" dirty="0" err="1" smtClean="0"/>
              <a:t>лояльність</a:t>
            </a:r>
            <a:r>
              <a:rPr lang="ru-RU" dirty="0" smtClean="0"/>
              <a:t> до </a:t>
            </a:r>
            <a:r>
              <a:rPr lang="ru-RU" dirty="0" err="1" smtClean="0"/>
              <a:t>певного</a:t>
            </a:r>
            <a:r>
              <a:rPr lang="ru-RU" dirty="0" smtClean="0"/>
              <a:t> бренду. До </a:t>
            </a:r>
            <a:r>
              <a:rPr lang="ru-RU" dirty="0" err="1" smtClean="0"/>
              <a:t>революції</a:t>
            </a:r>
            <a:r>
              <a:rPr lang="ru-RU" dirty="0" smtClean="0"/>
              <a:t> цифрового маркетингу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воліли</a:t>
            </a:r>
            <a:r>
              <a:rPr lang="ru-RU" dirty="0" smtClean="0"/>
              <a:t> </a:t>
            </a:r>
            <a:r>
              <a:rPr lang="ru-RU" dirty="0" err="1" smtClean="0"/>
              <a:t>купувати</a:t>
            </a:r>
            <a:r>
              <a:rPr lang="ru-RU" dirty="0" smtClean="0"/>
              <a:t> </a:t>
            </a:r>
            <a:r>
              <a:rPr lang="ru-RU" dirty="0" err="1" smtClean="0"/>
              <a:t>знайомі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і бренди.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пов’язано</a:t>
            </a:r>
            <a:r>
              <a:rPr lang="ru-RU" dirty="0" smtClean="0"/>
              <a:t> з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вони не знали про широкий спектр </a:t>
            </a:r>
            <a:r>
              <a:rPr lang="ru-RU" dirty="0" err="1" smtClean="0"/>
              <a:t>товарів</a:t>
            </a:r>
            <a:r>
              <a:rPr lang="ru-RU" dirty="0" smtClean="0"/>
              <a:t>, як </a:t>
            </a:r>
            <a:r>
              <a:rPr lang="ru-RU" dirty="0" err="1" smtClean="0"/>
              <a:t>сьогодні</a:t>
            </a:r>
            <a:r>
              <a:rPr lang="ru-RU" dirty="0" smtClean="0"/>
              <a:t>. В </a:t>
            </a:r>
            <a:r>
              <a:rPr lang="ru-RU" dirty="0" err="1" smtClean="0"/>
              <a:t>даний</a:t>
            </a:r>
            <a:r>
              <a:rPr lang="ru-RU" dirty="0" smtClean="0"/>
              <a:t> час </a:t>
            </a:r>
            <a:r>
              <a:rPr lang="ru-RU" dirty="0" err="1" smtClean="0"/>
              <a:t>клієнти</a:t>
            </a:r>
            <a:r>
              <a:rPr lang="ru-RU" dirty="0" smtClean="0"/>
              <a:t> з </a:t>
            </a:r>
            <a:r>
              <a:rPr lang="ru-RU" dirty="0" err="1" smtClean="0"/>
              <a:t>нетерпінням</a:t>
            </a:r>
            <a:r>
              <a:rPr lang="ru-RU" dirty="0" smtClean="0"/>
              <a:t> </a:t>
            </a:r>
            <a:r>
              <a:rPr lang="ru-RU" dirty="0" err="1" smtClean="0"/>
              <a:t>чекають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пропонуватимуть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вигоду</a:t>
            </a:r>
            <a:r>
              <a:rPr lang="ru-RU" dirty="0" smtClean="0"/>
              <a:t> за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самі</a:t>
            </a:r>
            <a:r>
              <a:rPr lang="ru-RU" dirty="0" smtClean="0"/>
              <a:t> </a:t>
            </a:r>
            <a:r>
              <a:rPr lang="ru-RU" dirty="0" err="1" smtClean="0"/>
              <a:t>гроші</a:t>
            </a:r>
            <a:r>
              <a:rPr lang="ru-RU" dirty="0" smtClean="0"/>
              <a:t>. У </a:t>
            </a:r>
            <a:r>
              <a:rPr lang="ru-RU" dirty="0" err="1" smtClean="0"/>
              <a:t>міру</a:t>
            </a:r>
            <a:r>
              <a:rPr lang="ru-RU" dirty="0" smtClean="0"/>
              <a:t> того, як </a:t>
            </a:r>
            <a:r>
              <a:rPr lang="ru-RU" dirty="0" err="1" smtClean="0"/>
              <a:t>дедалі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брендів</a:t>
            </a:r>
            <a:r>
              <a:rPr lang="ru-RU" dirty="0" smtClean="0"/>
              <a:t> </a:t>
            </a:r>
            <a:r>
              <a:rPr lang="ru-RU" dirty="0" err="1" smtClean="0"/>
              <a:t>випускають</a:t>
            </a:r>
            <a:r>
              <a:rPr lang="ru-RU" dirty="0" smtClean="0"/>
              <a:t> </a:t>
            </a:r>
            <a:r>
              <a:rPr lang="ru-RU" dirty="0" err="1" smtClean="0"/>
              <a:t>кращі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, у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тепер</a:t>
            </a:r>
            <a:r>
              <a:rPr lang="ru-RU" dirty="0" smtClean="0"/>
              <a:t> є </a:t>
            </a:r>
            <a:r>
              <a:rPr lang="ru-RU" dirty="0" err="1" smtClean="0"/>
              <a:t>вибір</a:t>
            </a:r>
            <a:r>
              <a:rPr lang="ru-RU" dirty="0" smtClean="0"/>
              <a:t>. Вони </a:t>
            </a:r>
            <a:r>
              <a:rPr lang="ru-RU" dirty="0" err="1" smtClean="0"/>
              <a:t>виявляють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сумнівів</a:t>
            </a:r>
            <a:r>
              <a:rPr lang="ru-RU" dirty="0" smtClean="0"/>
              <a:t> при </a:t>
            </a:r>
            <a:r>
              <a:rPr lang="ru-RU" dirty="0" err="1" smtClean="0"/>
              <a:t>переході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звичних</a:t>
            </a:r>
            <a:r>
              <a:rPr lang="ru-RU" dirty="0" smtClean="0"/>
              <a:t> </a:t>
            </a:r>
            <a:r>
              <a:rPr lang="ru-RU" dirty="0" err="1" smtClean="0"/>
              <a:t>брендів</a:t>
            </a:r>
            <a:r>
              <a:rPr lang="ru-RU" dirty="0" smtClean="0"/>
              <a:t> до абсолютно </a:t>
            </a:r>
            <a:r>
              <a:rPr lang="ru-RU" dirty="0" err="1" smtClean="0"/>
              <a:t>нових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 </a:t>
            </a:r>
            <a:r>
              <a:rPr lang="ru-RU" dirty="0" err="1" smtClean="0"/>
              <a:t>розвитком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 стали </a:t>
            </a:r>
            <a:r>
              <a:rPr lang="ru-RU" dirty="0" err="1" smtClean="0"/>
              <a:t>помітно</a:t>
            </a:r>
            <a:r>
              <a:rPr lang="ru-RU" dirty="0" smtClean="0"/>
              <a:t> </a:t>
            </a:r>
            <a:r>
              <a:rPr lang="ru-RU" dirty="0" err="1" smtClean="0"/>
              <a:t>нетерплячими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швидкого</a:t>
            </a:r>
            <a:r>
              <a:rPr lang="ru-RU" dirty="0" smtClean="0"/>
              <a:t> та </a:t>
            </a:r>
            <a:r>
              <a:rPr lang="ru-RU" dirty="0" err="1" smtClean="0"/>
              <a:t>ефективного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зросли</a:t>
            </a:r>
            <a:r>
              <a:rPr lang="ru-RU" dirty="0" smtClean="0"/>
              <a:t> в рази. </a:t>
            </a:r>
            <a:r>
              <a:rPr lang="ru-RU" dirty="0" err="1" smtClean="0"/>
              <a:t>Незадовільні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не </a:t>
            </a:r>
            <a:r>
              <a:rPr lang="ru-RU" dirty="0" err="1" smtClean="0"/>
              <a:t>відповідають</a:t>
            </a:r>
            <a:r>
              <a:rPr lang="ru-RU" dirty="0" smtClean="0"/>
              <a:t> темпу, </a:t>
            </a:r>
            <a:r>
              <a:rPr lang="ru-RU" dirty="0" err="1" smtClean="0"/>
              <a:t>неприпустимі</a:t>
            </a:r>
            <a:r>
              <a:rPr lang="ru-RU" dirty="0" smtClean="0"/>
              <a:t>.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очікують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бренди </a:t>
            </a:r>
            <a:r>
              <a:rPr lang="ru-RU" dirty="0" err="1" smtClean="0"/>
              <a:t>дадуть</a:t>
            </a:r>
            <a:r>
              <a:rPr lang="ru-RU" dirty="0" smtClean="0"/>
              <a:t> </a:t>
            </a:r>
            <a:r>
              <a:rPr lang="ru-RU" dirty="0" err="1" smtClean="0"/>
              <a:t>відповідь</a:t>
            </a:r>
            <a:r>
              <a:rPr lang="ru-RU" dirty="0" smtClean="0"/>
              <a:t> на </a:t>
            </a:r>
            <a:r>
              <a:rPr lang="ru-RU" dirty="0" err="1" smtClean="0"/>
              <a:t>запити</a:t>
            </a:r>
            <a:r>
              <a:rPr lang="ru-RU" dirty="0" smtClean="0"/>
              <a:t> </a:t>
            </a:r>
            <a:r>
              <a:rPr lang="ru-RU" dirty="0" err="1" smtClean="0"/>
              <a:t>якомога</a:t>
            </a:r>
            <a:r>
              <a:rPr lang="ru-RU" dirty="0" smtClean="0"/>
              <a:t> </a:t>
            </a:r>
            <a:r>
              <a:rPr lang="ru-RU" dirty="0" err="1" smtClean="0"/>
              <a:t>швидше</a:t>
            </a:r>
            <a:r>
              <a:rPr lang="ru-RU" dirty="0" smtClean="0"/>
              <a:t>. Коли </a:t>
            </a:r>
            <a:r>
              <a:rPr lang="ru-RU" dirty="0" err="1" smtClean="0"/>
              <a:t>споживачі</a:t>
            </a:r>
            <a:r>
              <a:rPr lang="ru-RU" dirty="0" smtClean="0"/>
              <a:t> не </a:t>
            </a:r>
            <a:r>
              <a:rPr lang="ru-RU" dirty="0" err="1" smtClean="0"/>
              <a:t>отримують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обіцяли</a:t>
            </a:r>
            <a:r>
              <a:rPr lang="ru-RU" dirty="0" smtClean="0"/>
              <a:t>, вони </a:t>
            </a:r>
            <a:r>
              <a:rPr lang="ru-RU" dirty="0" err="1" smtClean="0"/>
              <a:t>висловлюють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розчарування</a:t>
            </a:r>
            <a:r>
              <a:rPr lang="ru-RU" dirty="0" smtClean="0"/>
              <a:t> на </a:t>
            </a:r>
            <a:r>
              <a:rPr lang="ru-RU" dirty="0" err="1" smtClean="0"/>
              <a:t>публічних</a:t>
            </a:r>
            <a:r>
              <a:rPr lang="ru-RU" dirty="0" smtClean="0"/>
              <a:t> форумах, </a:t>
            </a:r>
            <a:r>
              <a:rPr lang="ru-RU" dirty="0" err="1" smtClean="0"/>
              <a:t>що</a:t>
            </a:r>
            <a:r>
              <a:rPr lang="ru-RU" dirty="0" smtClean="0"/>
              <a:t> негативно </a:t>
            </a:r>
            <a:r>
              <a:rPr lang="ru-RU" dirty="0" err="1" smtClean="0"/>
              <a:t>позначається</a:t>
            </a:r>
            <a:r>
              <a:rPr lang="ru-RU" dirty="0" smtClean="0"/>
              <a:t> на </a:t>
            </a:r>
            <a:r>
              <a:rPr lang="ru-RU" dirty="0" err="1" smtClean="0"/>
              <a:t>репутації</a:t>
            </a:r>
            <a:r>
              <a:rPr lang="ru-RU" dirty="0" smtClean="0"/>
              <a:t> </a:t>
            </a:r>
            <a:r>
              <a:rPr lang="ru-RU" dirty="0" err="1" smtClean="0"/>
              <a:t>брендів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, як </a:t>
            </a:r>
            <a:r>
              <a:rPr lang="ru-RU" dirty="0" err="1" smtClean="0"/>
              <a:t>безпроблемний</a:t>
            </a:r>
            <a:r>
              <a:rPr lang="ru-RU" dirty="0" smtClean="0"/>
              <a:t> </a:t>
            </a:r>
            <a:r>
              <a:rPr lang="ru-RU" dirty="0" err="1" smtClean="0"/>
              <a:t>обмін</a:t>
            </a:r>
            <a:r>
              <a:rPr lang="ru-RU" dirty="0" smtClean="0"/>
              <a:t> і доставка на </a:t>
            </a:r>
            <a:r>
              <a:rPr lang="ru-RU" dirty="0" err="1" smtClean="0"/>
              <a:t>наступний</a:t>
            </a:r>
            <a:r>
              <a:rPr lang="ru-RU" dirty="0" smtClean="0"/>
              <a:t> день, </a:t>
            </a:r>
            <a:r>
              <a:rPr lang="ru-RU" dirty="0" err="1" smtClean="0"/>
              <a:t>відображають</a:t>
            </a:r>
            <a:r>
              <a:rPr lang="ru-RU" dirty="0" smtClean="0"/>
              <a:t> </a:t>
            </a:r>
            <a:r>
              <a:rPr lang="ru-RU" dirty="0" err="1" smtClean="0"/>
              <a:t>настрої</a:t>
            </a:r>
            <a:r>
              <a:rPr lang="ru-RU" dirty="0" smtClean="0"/>
              <a:t> та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по </a:t>
            </a:r>
            <a:r>
              <a:rPr lang="ru-RU" dirty="0" err="1" smtClean="0"/>
              <a:t>всьому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 </a:t>
            </a:r>
            <a:r>
              <a:rPr lang="ru-RU" dirty="0" err="1" smtClean="0"/>
              <a:t>Цифровий</a:t>
            </a:r>
            <a:r>
              <a:rPr lang="ru-RU" dirty="0" smtClean="0"/>
              <a:t> маркетинг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привчив</a:t>
            </a:r>
            <a:r>
              <a:rPr lang="ru-RU" dirty="0" smtClean="0"/>
              <a:t>	</a:t>
            </a:r>
            <a:r>
              <a:rPr lang="ru-RU" dirty="0" err="1" smtClean="0"/>
              <a:t>споживачів</a:t>
            </a:r>
            <a:r>
              <a:rPr lang="ru-RU" dirty="0" smtClean="0"/>
              <a:t> до </a:t>
            </a:r>
            <a:r>
              <a:rPr lang="ru-RU" dirty="0" err="1" smtClean="0"/>
              <a:t>індивідуального</a:t>
            </a:r>
            <a:r>
              <a:rPr lang="ru-RU" dirty="0" smtClean="0"/>
              <a:t> </a:t>
            </a:r>
            <a:r>
              <a:rPr lang="ru-RU" dirty="0" err="1" smtClean="0"/>
              <a:t>купівельного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. Бренди </a:t>
            </a:r>
            <a:r>
              <a:rPr lang="ru-RU" dirty="0" err="1" smtClean="0"/>
              <a:t>спрямували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онлайн маркетингу та </a:t>
            </a:r>
            <a:r>
              <a:rPr lang="ru-RU" dirty="0" err="1" smtClean="0"/>
              <a:t>брендингу</a:t>
            </a:r>
            <a:r>
              <a:rPr lang="ru-RU" dirty="0" smtClean="0"/>
              <a:t> на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</a:t>
            </a:r>
            <a:r>
              <a:rPr lang="ru-RU" dirty="0" err="1" smtClean="0"/>
              <a:t>всім</a:t>
            </a:r>
            <a:r>
              <a:rPr lang="ru-RU" dirty="0" smtClean="0"/>
              <a:t> </a:t>
            </a:r>
            <a:r>
              <a:rPr lang="ru-RU" dirty="0" err="1" smtClean="0"/>
              <a:t>споживачам</a:t>
            </a:r>
            <a:r>
              <a:rPr lang="ru-RU" dirty="0" smtClean="0"/>
              <a:t> шляхом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персоналізованого</a:t>
            </a:r>
            <a:r>
              <a:rPr lang="ru-RU" dirty="0" smtClean="0"/>
              <a:t> контенту, </a:t>
            </a:r>
            <a:r>
              <a:rPr lang="ru-RU" dirty="0" err="1" smtClean="0"/>
              <a:t>створюваного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дедалі</a:t>
            </a:r>
            <a:r>
              <a:rPr lang="ru-RU" dirty="0" smtClean="0"/>
              <a:t> </a:t>
            </a:r>
            <a:r>
              <a:rPr lang="ru-RU" dirty="0" err="1" smtClean="0"/>
              <a:t>більшого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кожного </a:t>
            </a:r>
            <a:r>
              <a:rPr lang="ru-RU" dirty="0" err="1" smtClean="0"/>
              <a:t>клієнта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адаптує</a:t>
            </a:r>
            <a:r>
              <a:rPr lang="ru-RU" dirty="0" smtClean="0"/>
              <a:t> весь </a:t>
            </a:r>
            <a:r>
              <a:rPr lang="ru-RU" dirty="0" err="1" smtClean="0"/>
              <a:t>процес</a:t>
            </a:r>
            <a:r>
              <a:rPr lang="ru-RU" dirty="0" smtClean="0"/>
              <a:t> покупок до потреб кожного </a:t>
            </a:r>
            <a:r>
              <a:rPr lang="ru-RU" dirty="0" err="1" smtClean="0"/>
              <a:t>окремого</a:t>
            </a:r>
            <a:r>
              <a:rPr lang="ru-RU" dirty="0" smtClean="0"/>
              <a:t> </a:t>
            </a:r>
            <a:r>
              <a:rPr lang="ru-RU" dirty="0" err="1" smtClean="0"/>
              <a:t>відвідувача</a:t>
            </a:r>
            <a:r>
              <a:rPr lang="ru-RU" dirty="0" smtClean="0"/>
              <a:t> веб-сайту.</a:t>
            </a:r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8156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ключові</a:t>
            </a:r>
            <a:r>
              <a:rPr lang="ru-RU" b="1" dirty="0" smtClean="0"/>
              <a:t> </a:t>
            </a:r>
            <a:r>
              <a:rPr lang="ru-RU" b="1" dirty="0" err="1" smtClean="0"/>
              <a:t>зміни</a:t>
            </a:r>
            <a:r>
              <a:rPr lang="ru-RU" b="1" dirty="0" smtClean="0"/>
              <a:t> у </a:t>
            </a:r>
            <a:r>
              <a:rPr lang="ru-RU" b="1" dirty="0" err="1" smtClean="0"/>
              <a:t>поведінці</a:t>
            </a:r>
            <a:r>
              <a:rPr lang="ru-RU" b="1" dirty="0" smtClean="0"/>
              <a:t> </a:t>
            </a:r>
            <a:r>
              <a:rPr lang="ru-RU" b="1" dirty="0" err="1" smtClean="0"/>
              <a:t>споживачів</a:t>
            </a:r>
            <a:r>
              <a:rPr lang="ru-RU" b="1" dirty="0" smtClean="0"/>
              <a:t> в </a:t>
            </a:r>
            <a:r>
              <a:rPr lang="ru-RU" b="1" dirty="0" err="1" smtClean="0"/>
              <a:t>умовах</a:t>
            </a:r>
            <a:r>
              <a:rPr lang="ru-RU" b="1" dirty="0" smtClean="0"/>
              <a:t> </a:t>
            </a:r>
            <a:r>
              <a:rPr lang="ru-RU" b="1" dirty="0" err="1" smtClean="0"/>
              <a:t>трансформації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перехід</a:t>
            </a:r>
            <a:r>
              <a:rPr lang="ru-RU" dirty="0" smtClean="0"/>
              <a:t> до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характери</a:t>
            </a:r>
            <a:r>
              <a:rPr lang="ru-RU" dirty="0" smtClean="0"/>
              <a:t>- </a:t>
            </a:r>
            <a:r>
              <a:rPr lang="ru-RU" dirty="0" err="1" smtClean="0"/>
              <a:t>зується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мобільних</a:t>
            </a:r>
            <a:r>
              <a:rPr lang="ru-RU" dirty="0" smtClean="0"/>
              <a:t> </a:t>
            </a:r>
            <a:r>
              <a:rPr lang="ru-RU" dirty="0" err="1" smtClean="0"/>
              <a:t>додатків</a:t>
            </a:r>
            <a:r>
              <a:rPr lang="ru-RU" dirty="0" smtClean="0"/>
              <a:t>, </a:t>
            </a:r>
            <a:r>
              <a:rPr lang="ru-RU" dirty="0" err="1" smtClean="0"/>
              <a:t>вебсай</a:t>
            </a:r>
            <a:r>
              <a:rPr lang="ru-RU" dirty="0" smtClean="0"/>
              <a:t>- </a:t>
            </a:r>
            <a:r>
              <a:rPr lang="ru-RU" dirty="0" err="1" smtClean="0"/>
              <a:t>тів</a:t>
            </a:r>
            <a:r>
              <a:rPr lang="ru-RU" dirty="0" smtClean="0"/>
              <a:t> та </a:t>
            </a:r>
            <a:r>
              <a:rPr lang="ru-RU" dirty="0" err="1" smtClean="0"/>
              <a:t>соціальних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для </a:t>
            </a:r>
            <a:r>
              <a:rPr lang="ru-RU" dirty="0" err="1" smtClean="0"/>
              <a:t>дослідження</a:t>
            </a:r>
            <a:r>
              <a:rPr lang="ru-RU" dirty="0" smtClean="0"/>
              <a:t> та </a:t>
            </a:r>
            <a:r>
              <a:rPr lang="ru-RU" dirty="0" err="1" smtClean="0"/>
              <a:t>прид</a:t>
            </a:r>
            <a:r>
              <a:rPr lang="ru-RU" dirty="0" smtClean="0"/>
              <a:t>- </a:t>
            </a:r>
            <a:r>
              <a:rPr lang="ru-RU" dirty="0" err="1" smtClean="0"/>
              <a:t>бання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.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контексті</a:t>
            </a:r>
            <a:r>
              <a:rPr lang="ru-RU" dirty="0" smtClean="0"/>
              <a:t> </a:t>
            </a:r>
            <a:r>
              <a:rPr lang="ru-RU" dirty="0" err="1" smtClean="0"/>
              <a:t>спожи</a:t>
            </a:r>
            <a:r>
              <a:rPr lang="ru-RU" dirty="0" smtClean="0"/>
              <a:t>- </a:t>
            </a:r>
            <a:r>
              <a:rPr lang="ru-RU" dirty="0" err="1" smtClean="0"/>
              <a:t>вачі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перевагу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здійснювати</a:t>
            </a:r>
            <a:r>
              <a:rPr lang="ru-RU" dirty="0" smtClean="0"/>
              <a:t> по- </a:t>
            </a:r>
            <a:r>
              <a:rPr lang="ru-RU" dirty="0" err="1" smtClean="0"/>
              <a:t>купки</a:t>
            </a:r>
            <a:r>
              <a:rPr lang="ru-RU" dirty="0" smtClean="0"/>
              <a:t> в будь-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та в будь-</a:t>
            </a:r>
            <a:r>
              <a:rPr lang="ru-RU" dirty="0" err="1" smtClean="0"/>
              <a:t>який</a:t>
            </a:r>
            <a:r>
              <a:rPr lang="ru-RU" dirty="0" smtClean="0"/>
              <a:t> час,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веде</a:t>
            </a:r>
            <a:r>
              <a:rPr lang="ru-RU" dirty="0" smtClean="0"/>
              <a:t> до </a:t>
            </a:r>
            <a:r>
              <a:rPr lang="ru-RU" dirty="0" err="1" smtClean="0"/>
              <a:t>розширення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на </a:t>
            </a:r>
            <a:r>
              <a:rPr lang="ru-RU" dirty="0" err="1" smtClean="0"/>
              <a:t>тра</a:t>
            </a:r>
            <a:r>
              <a:rPr lang="ru-RU" dirty="0" smtClean="0"/>
              <a:t>- </a:t>
            </a:r>
            <a:r>
              <a:rPr lang="ru-RU" dirty="0" err="1" smtClean="0"/>
              <a:t>диційний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покупки;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персоналізація</a:t>
            </a:r>
            <a:r>
              <a:rPr lang="ru-RU" dirty="0" smtClean="0"/>
              <a:t> і </a:t>
            </a:r>
            <a:r>
              <a:rPr lang="ru-RU" dirty="0" err="1" smtClean="0"/>
              <a:t>штучний</a:t>
            </a:r>
            <a:r>
              <a:rPr lang="ru-RU" dirty="0" smtClean="0"/>
              <a:t> </a:t>
            </a:r>
            <a:r>
              <a:rPr lang="ru-RU" dirty="0" err="1" smtClean="0"/>
              <a:t>інтелект</a:t>
            </a:r>
            <a:r>
              <a:rPr lang="ru-RU" dirty="0" smtClean="0"/>
              <a:t> </a:t>
            </a:r>
            <a:r>
              <a:rPr lang="ru-RU" dirty="0" err="1" smtClean="0"/>
              <a:t>відіграють</a:t>
            </a:r>
            <a:r>
              <a:rPr lang="ru-RU" dirty="0" smtClean="0"/>
              <a:t> </a:t>
            </a:r>
            <a:r>
              <a:rPr lang="ru-RU" dirty="0" err="1" smtClean="0"/>
              <a:t>ключову</a:t>
            </a:r>
            <a:r>
              <a:rPr lang="ru-RU" dirty="0" smtClean="0"/>
              <a:t> роль,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алгоритмам,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аналі</a:t>
            </a:r>
            <a:r>
              <a:rPr lang="ru-RU" dirty="0" smtClean="0"/>
              <a:t>- </a:t>
            </a:r>
            <a:r>
              <a:rPr lang="ru-RU" dirty="0" err="1" smtClean="0"/>
              <a:t>зують</a:t>
            </a:r>
            <a:r>
              <a:rPr lang="ru-RU" dirty="0" smtClean="0"/>
              <a:t> </a:t>
            </a:r>
            <a:r>
              <a:rPr lang="ru-RU" dirty="0" err="1" smtClean="0"/>
              <a:t>попередні</a:t>
            </a:r>
            <a:r>
              <a:rPr lang="ru-RU" dirty="0" smtClean="0"/>
              <a:t> покупки та </a:t>
            </a:r>
            <a:r>
              <a:rPr lang="ru-RU" dirty="0" err="1" smtClean="0"/>
              <a:t>взаємодії</a:t>
            </a:r>
            <a:r>
              <a:rPr lang="ru-RU" dirty="0" smtClean="0"/>
              <a:t>, бренди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надавати</a:t>
            </a:r>
            <a:r>
              <a:rPr lang="ru-RU" dirty="0" smtClean="0"/>
              <a:t> </a:t>
            </a:r>
            <a:r>
              <a:rPr lang="ru-RU" dirty="0" err="1" smtClean="0"/>
              <a:t>споживачам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інтересам</a:t>
            </a:r>
            <a:r>
              <a:rPr lang="ru-RU" dirty="0" smtClean="0"/>
              <a:t> і </a:t>
            </a:r>
            <a:r>
              <a:rPr lang="ru-RU" dirty="0" err="1" smtClean="0"/>
              <a:t>вподобанням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свою </a:t>
            </a:r>
            <a:r>
              <a:rPr lang="ru-RU" dirty="0" err="1" smtClean="0"/>
              <a:t>чергу</a:t>
            </a:r>
            <a:r>
              <a:rPr lang="ru-RU" dirty="0" smtClean="0"/>
              <a:t> </a:t>
            </a:r>
            <a:r>
              <a:rPr lang="ru-RU" dirty="0" err="1" smtClean="0"/>
              <a:t>підвищує</a:t>
            </a:r>
            <a:r>
              <a:rPr lang="ru-RU" dirty="0" smtClean="0"/>
              <a:t> </a:t>
            </a:r>
            <a:r>
              <a:rPr lang="ru-RU" dirty="0" err="1" smtClean="0"/>
              <a:t>лояльність</a:t>
            </a:r>
            <a:r>
              <a:rPr lang="ru-RU" dirty="0" smtClean="0"/>
              <a:t> і </a:t>
            </a:r>
            <a:r>
              <a:rPr lang="ru-RU" dirty="0" err="1" smtClean="0"/>
              <a:t>стимулює</a:t>
            </a:r>
            <a:r>
              <a:rPr lang="ru-RU" dirty="0" smtClean="0"/>
              <a:t> по- </a:t>
            </a:r>
            <a:r>
              <a:rPr lang="ru-RU" dirty="0" err="1" smtClean="0"/>
              <a:t>дальші</a:t>
            </a:r>
            <a:r>
              <a:rPr lang="ru-RU" dirty="0" smtClean="0"/>
              <a:t> покупки;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мобільні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та </a:t>
            </a:r>
            <a:r>
              <a:rPr lang="ru-RU" dirty="0" err="1" smtClean="0"/>
              <a:t>мобільні</a:t>
            </a:r>
            <a:r>
              <a:rPr lang="ru-RU" dirty="0" smtClean="0"/>
              <a:t> </a:t>
            </a:r>
            <a:r>
              <a:rPr lang="ru-RU" dirty="0" err="1" smtClean="0"/>
              <a:t>платежі</a:t>
            </a:r>
            <a:r>
              <a:rPr lang="ru-RU" dirty="0" smtClean="0"/>
              <a:t> стали </a:t>
            </a:r>
            <a:r>
              <a:rPr lang="ru-RU" dirty="0" err="1" smtClean="0"/>
              <a:t>невід’ємним</a:t>
            </a:r>
            <a:r>
              <a:rPr lang="ru-RU" dirty="0" smtClean="0"/>
              <a:t> атрибутом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зростанням</a:t>
            </a:r>
            <a:r>
              <a:rPr lang="ru-RU" dirty="0" smtClean="0"/>
              <a:t> </a:t>
            </a:r>
            <a:r>
              <a:rPr lang="ru-RU" dirty="0" err="1" smtClean="0"/>
              <a:t>популярності</a:t>
            </a:r>
            <a:r>
              <a:rPr lang="ru-RU" dirty="0" smtClean="0"/>
              <a:t> </a:t>
            </a:r>
            <a:r>
              <a:rPr lang="ru-RU" dirty="0" err="1" smtClean="0"/>
              <a:t>смартфонів</a:t>
            </a:r>
            <a:r>
              <a:rPr lang="ru-RU" dirty="0" smtClean="0"/>
              <a:t> і </a:t>
            </a:r>
            <a:r>
              <a:rPr lang="ru-RU" dirty="0" err="1" smtClean="0"/>
              <a:t>мобільних</a:t>
            </a:r>
            <a:r>
              <a:rPr lang="ru-RU" dirty="0" smtClean="0"/>
              <a:t> </a:t>
            </a:r>
            <a:r>
              <a:rPr lang="ru-RU" dirty="0" err="1" smtClean="0"/>
              <a:t>додатків</a:t>
            </a:r>
            <a:r>
              <a:rPr lang="ru-RU" dirty="0" smtClean="0"/>
              <a:t> </a:t>
            </a:r>
            <a:r>
              <a:rPr lang="ru-RU" dirty="0" err="1" smtClean="0"/>
              <a:t>змінилася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, а й сам </a:t>
            </a:r>
            <a:r>
              <a:rPr lang="ru-RU" dirty="0" err="1" smtClean="0"/>
              <a:t>процес</a:t>
            </a:r>
            <a:r>
              <a:rPr lang="ru-RU" dirty="0" smtClean="0"/>
              <a:t> покупок. </a:t>
            </a:r>
            <a:r>
              <a:rPr lang="en-US" dirty="0" smtClean="0"/>
              <a:t>Apple Pay </a:t>
            </a:r>
            <a:r>
              <a:rPr lang="ru-RU" dirty="0" smtClean="0"/>
              <a:t>та </a:t>
            </a:r>
            <a:r>
              <a:rPr lang="en-US" dirty="0" smtClean="0"/>
              <a:t>Google Pay </a:t>
            </a:r>
            <a:r>
              <a:rPr lang="ru-RU" dirty="0" smtClean="0"/>
              <a:t>ста- </a:t>
            </a:r>
            <a:r>
              <a:rPr lang="ru-RU" dirty="0" err="1" smtClean="0"/>
              <a:t>ють</a:t>
            </a:r>
            <a:r>
              <a:rPr lang="ru-RU" dirty="0" smtClean="0"/>
              <a:t> все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звичними</a:t>
            </a:r>
            <a:r>
              <a:rPr lang="ru-RU" dirty="0" smtClean="0"/>
              <a:t>, </a:t>
            </a:r>
            <a:r>
              <a:rPr lang="ru-RU" dirty="0" err="1" smtClean="0"/>
              <a:t>роблячи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покупки </a:t>
            </a:r>
            <a:r>
              <a:rPr lang="ru-RU" dirty="0" err="1" smtClean="0"/>
              <a:t>швидким</a:t>
            </a:r>
            <a:r>
              <a:rPr lang="ru-RU" dirty="0" smtClean="0"/>
              <a:t> та </a:t>
            </a:r>
            <a:r>
              <a:rPr lang="ru-RU" dirty="0" err="1" smtClean="0"/>
              <a:t>зручним</a:t>
            </a:r>
            <a:r>
              <a:rPr lang="ru-RU" dirty="0" smtClean="0"/>
              <a:t>, </a:t>
            </a:r>
            <a:r>
              <a:rPr lang="ru-RU" dirty="0" err="1" smtClean="0"/>
              <a:t>знижуючи</a:t>
            </a:r>
            <a:r>
              <a:rPr lang="ru-RU" dirty="0" smtClean="0"/>
              <a:t> потребу в </a:t>
            </a:r>
            <a:r>
              <a:rPr lang="ru-RU" dirty="0" err="1" smtClean="0"/>
              <a:t>фізичних</a:t>
            </a:r>
            <a:r>
              <a:rPr lang="ru-RU" dirty="0" smtClean="0"/>
              <a:t> грошах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картках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онлайн-огляди та </a:t>
            </a:r>
            <a:r>
              <a:rPr lang="ru-RU" dirty="0" err="1" smtClean="0"/>
              <a:t>рекомендації</a:t>
            </a:r>
            <a:r>
              <a:rPr lang="ru-RU" dirty="0" smtClean="0"/>
              <a:t> активно </a:t>
            </a:r>
            <a:r>
              <a:rPr lang="ru-RU" dirty="0" err="1" smtClean="0"/>
              <a:t>вико</a:t>
            </a:r>
            <a:r>
              <a:rPr lang="ru-RU" dirty="0" smtClean="0"/>
              <a:t>- </a:t>
            </a:r>
            <a:r>
              <a:rPr lang="ru-RU" dirty="0" err="1" smtClean="0"/>
              <a:t>ристовуються</a:t>
            </a:r>
            <a:r>
              <a:rPr lang="ru-RU" dirty="0" smtClean="0"/>
              <a:t> </a:t>
            </a:r>
            <a:r>
              <a:rPr lang="ru-RU" dirty="0" err="1" smtClean="0"/>
              <a:t>споживачами</a:t>
            </a:r>
            <a:r>
              <a:rPr lang="ru-RU" dirty="0" smtClean="0"/>
              <a:t> для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про покупку.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покупців</a:t>
            </a:r>
            <a:r>
              <a:rPr lang="ru-RU" dirty="0" smtClean="0"/>
              <a:t>, по- </a:t>
            </a:r>
            <a:r>
              <a:rPr lang="ru-RU" dirty="0" err="1" smtClean="0"/>
              <a:t>пулярні</a:t>
            </a:r>
            <a:r>
              <a:rPr lang="ru-RU" dirty="0" smtClean="0"/>
              <a:t> </a:t>
            </a:r>
            <a:r>
              <a:rPr lang="ru-RU" dirty="0" err="1" smtClean="0"/>
              <a:t>інфлюенсери</a:t>
            </a:r>
            <a:r>
              <a:rPr lang="ru-RU" dirty="0" smtClean="0"/>
              <a:t> в </a:t>
            </a:r>
            <a:r>
              <a:rPr lang="ru-RU" dirty="0" err="1" smtClean="0"/>
              <a:t>соцмережах</a:t>
            </a:r>
            <a:r>
              <a:rPr lang="ru-RU" dirty="0" smtClean="0"/>
              <a:t> та рейтинг про- </a:t>
            </a:r>
            <a:r>
              <a:rPr lang="ru-RU" dirty="0" err="1" smtClean="0"/>
              <a:t>дуктів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особливо за умов </a:t>
            </a:r>
            <a:r>
              <a:rPr lang="ru-RU" dirty="0" err="1" smtClean="0"/>
              <a:t>інформаційного</a:t>
            </a:r>
            <a:r>
              <a:rPr lang="ru-RU" dirty="0" smtClean="0"/>
              <a:t> </a:t>
            </a:r>
            <a:r>
              <a:rPr lang="ru-RU" dirty="0" err="1" smtClean="0"/>
              <a:t>перевантаження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екологічна</a:t>
            </a:r>
            <a:r>
              <a:rPr lang="ru-RU" dirty="0" smtClean="0"/>
              <a:t> </a:t>
            </a:r>
            <a:r>
              <a:rPr lang="ru-RU" dirty="0" err="1" smtClean="0"/>
              <a:t>свідомість</a:t>
            </a:r>
            <a:r>
              <a:rPr lang="ru-RU" dirty="0" smtClean="0"/>
              <a:t> та </a:t>
            </a:r>
            <a:r>
              <a:rPr lang="ru-RU" dirty="0" err="1" smtClean="0"/>
              <a:t>сталий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змі</a:t>
            </a:r>
            <a:r>
              <a:rPr lang="ru-RU" dirty="0" smtClean="0"/>
              <a:t>- </a:t>
            </a:r>
            <a:r>
              <a:rPr lang="ru-RU" dirty="0" err="1" smtClean="0"/>
              <a:t>нюю</a:t>
            </a:r>
            <a:r>
              <a:rPr lang="ru-RU" dirty="0" smtClean="0"/>
              <a:t> </a:t>
            </a:r>
            <a:r>
              <a:rPr lang="ru-RU" dirty="0" err="1" smtClean="0"/>
              <a:t>споживчі</a:t>
            </a:r>
            <a:r>
              <a:rPr lang="ru-RU" dirty="0" smtClean="0"/>
              <a:t> </a:t>
            </a:r>
            <a:r>
              <a:rPr lang="ru-RU" dirty="0" err="1" smtClean="0"/>
              <a:t>вподобання</a:t>
            </a:r>
            <a:r>
              <a:rPr lang="ru-RU" dirty="0" smtClean="0"/>
              <a:t>, тому бренди,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пропо</a:t>
            </a:r>
            <a:r>
              <a:rPr lang="ru-RU" dirty="0" smtClean="0"/>
              <a:t>- </a:t>
            </a:r>
            <a:r>
              <a:rPr lang="ru-RU" dirty="0" err="1" smtClean="0"/>
              <a:t>нують</a:t>
            </a:r>
            <a:r>
              <a:rPr lang="ru-RU" dirty="0" smtClean="0"/>
              <a:t> </a:t>
            </a:r>
            <a:r>
              <a:rPr lang="ru-RU" dirty="0" err="1" smtClean="0"/>
              <a:t>екологічно</a:t>
            </a:r>
            <a:r>
              <a:rPr lang="ru-RU" dirty="0" smtClean="0"/>
              <a:t> </a:t>
            </a:r>
            <a:r>
              <a:rPr lang="ru-RU" dirty="0" err="1" smtClean="0"/>
              <a:t>чисті</a:t>
            </a:r>
            <a:r>
              <a:rPr lang="ru-RU" dirty="0" smtClean="0"/>
              <a:t>, </a:t>
            </a:r>
            <a:r>
              <a:rPr lang="ru-RU" dirty="0" err="1" smtClean="0"/>
              <a:t>перероблені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органічні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, </a:t>
            </a:r>
            <a:r>
              <a:rPr lang="ru-RU" dirty="0" err="1" smtClean="0"/>
              <a:t>стають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привабливими</a:t>
            </a:r>
            <a:r>
              <a:rPr lang="ru-RU" dirty="0" smtClean="0"/>
              <a:t> для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поколінь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ставлять</a:t>
            </a:r>
            <a:r>
              <a:rPr lang="ru-RU" dirty="0" smtClean="0"/>
              <a:t> </a:t>
            </a:r>
            <a:r>
              <a:rPr lang="ru-RU" dirty="0" err="1" smtClean="0"/>
              <a:t>сталий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в </a:t>
            </a:r>
            <a:r>
              <a:rPr lang="ru-RU" dirty="0" err="1" smtClean="0"/>
              <a:t>пріоритет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мультиканальність</a:t>
            </a:r>
            <a:r>
              <a:rPr lang="ru-RU" dirty="0" smtClean="0"/>
              <a:t> </a:t>
            </a:r>
            <a:r>
              <a:rPr lang="ru-RU" dirty="0" err="1" smtClean="0"/>
              <a:t>споживчої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активним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для </a:t>
            </a:r>
            <a:r>
              <a:rPr lang="ru-RU" dirty="0" err="1" smtClean="0"/>
              <a:t>дослідження</a:t>
            </a:r>
            <a:r>
              <a:rPr lang="ru-RU" dirty="0" smtClean="0"/>
              <a:t> ринку та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придбання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порівнювати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онлайн та </a:t>
            </a:r>
            <a:r>
              <a:rPr lang="ru-RU" dirty="0" err="1" smtClean="0"/>
              <a:t>здійснювати</a:t>
            </a:r>
            <a:r>
              <a:rPr lang="ru-RU" dirty="0" smtClean="0"/>
              <a:t> покупку в </a:t>
            </a:r>
            <a:r>
              <a:rPr lang="ru-RU" dirty="0" err="1" smtClean="0"/>
              <a:t>фізич</a:t>
            </a:r>
            <a:r>
              <a:rPr lang="ru-RU" dirty="0" smtClean="0"/>
              <a:t>- них магазинах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навпаки</a:t>
            </a:r>
            <a:r>
              <a:rPr lang="ru-RU" dirty="0" smtClean="0"/>
              <a:t> </a:t>
            </a:r>
            <a:r>
              <a:rPr lang="ru-RU" dirty="0" err="1" smtClean="0"/>
              <a:t>робити</a:t>
            </a:r>
            <a:r>
              <a:rPr lang="ru-RU" dirty="0" smtClean="0"/>
              <a:t> покупки онлайн </a:t>
            </a:r>
            <a:r>
              <a:rPr lang="ru-RU" dirty="0" err="1" smtClean="0"/>
              <a:t>після</a:t>
            </a:r>
            <a:r>
              <a:rPr lang="ru-RU" dirty="0" smtClean="0"/>
              <a:t> перегляду товару в </a:t>
            </a:r>
            <a:r>
              <a:rPr lang="ru-RU" dirty="0" err="1" smtClean="0"/>
              <a:t>магазині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	</a:t>
            </a:r>
            <a:r>
              <a:rPr lang="ru-RU" dirty="0" err="1" smtClean="0"/>
              <a:t>поколіннєві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в </a:t>
            </a:r>
            <a:r>
              <a:rPr lang="ru-RU" dirty="0" err="1" smtClean="0"/>
              <a:t>споживчій</a:t>
            </a:r>
            <a:r>
              <a:rPr lang="ru-RU" dirty="0" smtClean="0"/>
              <a:t> </a:t>
            </a:r>
            <a:r>
              <a:rPr lang="ru-RU" dirty="0" err="1" smtClean="0"/>
              <a:t>поведінці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кожне</a:t>
            </a:r>
            <a:r>
              <a:rPr lang="ru-RU" dirty="0" smtClean="0"/>
              <a:t> </a:t>
            </a:r>
            <a:r>
              <a:rPr lang="ru-RU" dirty="0" err="1" smtClean="0"/>
              <a:t>покоління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та </a:t>
            </a:r>
            <a:r>
              <a:rPr lang="ru-RU" dirty="0" err="1" smtClean="0"/>
              <a:t>очіку</a:t>
            </a:r>
            <a:r>
              <a:rPr lang="ru-RU" dirty="0" smtClean="0"/>
              <a:t>- </a:t>
            </a:r>
            <a:r>
              <a:rPr lang="ru-RU" dirty="0" err="1" smtClean="0"/>
              <a:t>вання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 </a:t>
            </a:r>
            <a:r>
              <a:rPr lang="ru-RU" dirty="0" err="1" smtClean="0"/>
              <a:t>Старші</a:t>
            </a:r>
            <a:r>
              <a:rPr lang="ru-RU" dirty="0" smtClean="0"/>
              <a:t> </a:t>
            </a:r>
            <a:r>
              <a:rPr lang="ru-RU" dirty="0" err="1" smtClean="0"/>
              <a:t>покоління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лояльні</a:t>
            </a:r>
            <a:r>
              <a:rPr lang="ru-RU" dirty="0" smtClean="0"/>
              <a:t> до </a:t>
            </a:r>
            <a:r>
              <a:rPr lang="ru-RU" dirty="0" err="1" smtClean="0"/>
              <a:t>традиційних</a:t>
            </a:r>
            <a:r>
              <a:rPr lang="ru-RU" dirty="0" smtClean="0"/>
              <a:t> </a:t>
            </a:r>
            <a:r>
              <a:rPr lang="ru-RU" dirty="0" err="1" smtClean="0"/>
              <a:t>брендів</a:t>
            </a:r>
            <a:r>
              <a:rPr lang="ru-RU" dirty="0" smtClean="0"/>
              <a:t> та </a:t>
            </a:r>
            <a:r>
              <a:rPr lang="ru-RU" dirty="0" err="1" smtClean="0"/>
              <a:t>шукають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і </a:t>
            </a:r>
            <a:r>
              <a:rPr lang="ru-RU" dirty="0" err="1" smtClean="0"/>
              <a:t>надій</a:t>
            </a:r>
            <a:r>
              <a:rPr lang="ru-RU" dirty="0" smtClean="0"/>
              <a:t>- </a:t>
            </a:r>
            <a:r>
              <a:rPr lang="ru-RU" dirty="0" err="1" smtClean="0"/>
              <a:t>ність</a:t>
            </a:r>
            <a:r>
              <a:rPr lang="ru-RU" dirty="0" smtClean="0"/>
              <a:t>, в той час як </a:t>
            </a:r>
            <a:r>
              <a:rPr lang="ru-RU" dirty="0" err="1" smtClean="0"/>
              <a:t>молодші</a:t>
            </a:r>
            <a:r>
              <a:rPr lang="ru-RU" dirty="0" smtClean="0"/>
              <a:t> </a:t>
            </a:r>
            <a:r>
              <a:rPr lang="ru-RU" dirty="0" err="1" smtClean="0"/>
              <a:t>покоління</a:t>
            </a:r>
            <a:r>
              <a:rPr lang="ru-RU" dirty="0" smtClean="0"/>
              <a:t> </a:t>
            </a:r>
            <a:r>
              <a:rPr lang="en-US" dirty="0" smtClean="0"/>
              <a:t>Y </a:t>
            </a:r>
            <a:r>
              <a:rPr lang="ru-RU" dirty="0" smtClean="0"/>
              <a:t>та </a:t>
            </a:r>
            <a:r>
              <a:rPr lang="en-US" dirty="0" smtClean="0"/>
              <a:t>Z </a:t>
            </a:r>
            <a:r>
              <a:rPr lang="ru-RU" dirty="0" err="1" smtClean="0"/>
              <a:t>очіку</a:t>
            </a:r>
            <a:r>
              <a:rPr lang="ru-RU" dirty="0" smtClean="0"/>
              <a:t>- </a:t>
            </a:r>
            <a:r>
              <a:rPr lang="ru-RU" dirty="0" err="1" smtClean="0"/>
              <a:t>ють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швидкого</a:t>
            </a:r>
            <a:r>
              <a:rPr lang="ru-RU" dirty="0" smtClean="0"/>
              <a:t>, </a:t>
            </a:r>
            <a:r>
              <a:rPr lang="ru-RU" dirty="0" err="1" smtClean="0"/>
              <a:t>персоналізованого</a:t>
            </a:r>
            <a:r>
              <a:rPr lang="ru-RU" dirty="0" smtClean="0"/>
              <a:t> і </a:t>
            </a:r>
            <a:r>
              <a:rPr lang="ru-RU" dirty="0" err="1" smtClean="0"/>
              <a:t>інтерак</a:t>
            </a:r>
            <a:r>
              <a:rPr lang="ru-RU" dirty="0" smtClean="0"/>
              <a:t>- </a:t>
            </a:r>
            <a:r>
              <a:rPr lang="ru-RU" dirty="0" err="1" smtClean="0"/>
              <a:t>тивного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покупок,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мобільні</a:t>
            </a:r>
            <a:r>
              <a:rPr lang="ru-RU" dirty="0" smtClean="0"/>
              <a:t> тех- </a:t>
            </a:r>
            <a:r>
              <a:rPr lang="ru-RU" dirty="0" err="1" smtClean="0"/>
              <a:t>нології</a:t>
            </a:r>
            <a:r>
              <a:rPr lang="ru-RU" dirty="0" smtClean="0"/>
              <a:t> та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74702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таке</a:t>
            </a:r>
            <a:r>
              <a:rPr lang="ru-RU" b="1" dirty="0" smtClean="0"/>
              <a:t> </a:t>
            </a:r>
            <a:r>
              <a:rPr lang="en-US" b="1" dirty="0" smtClean="0"/>
              <a:t>ROPO-</a:t>
            </a:r>
            <a:r>
              <a:rPr lang="ru-RU" b="1" dirty="0" err="1" smtClean="0"/>
              <a:t>ефект</a:t>
            </a:r>
            <a:endParaRPr lang="ru-RU" b="1" dirty="0" smtClean="0"/>
          </a:p>
          <a:p>
            <a:r>
              <a:rPr lang="en-US" dirty="0" smtClean="0"/>
              <a:t>ROPO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поведінковий</a:t>
            </a:r>
            <a:r>
              <a:rPr lang="ru-RU" dirty="0" smtClean="0"/>
              <a:t> феномен, за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 smtClean="0"/>
              <a:t>досліджують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онлайн, але </a:t>
            </a:r>
            <a:r>
              <a:rPr lang="ru-RU" dirty="0" err="1" smtClean="0"/>
              <a:t>купують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у </a:t>
            </a:r>
            <a:r>
              <a:rPr lang="ru-RU" dirty="0" err="1" smtClean="0"/>
              <a:t>фізичних</a:t>
            </a:r>
            <a:r>
              <a:rPr lang="ru-RU" dirty="0" smtClean="0"/>
              <a:t> магазинах. </a:t>
            </a:r>
          </a:p>
          <a:p>
            <a:r>
              <a:rPr lang="ru-RU" dirty="0" err="1" smtClean="0"/>
              <a:t>Абревіатура</a:t>
            </a:r>
            <a:r>
              <a:rPr lang="ru-RU" dirty="0" smtClean="0"/>
              <a:t> </a:t>
            </a:r>
            <a:r>
              <a:rPr lang="en-US" dirty="0" smtClean="0"/>
              <a:t>ROPO </a:t>
            </a:r>
            <a:r>
              <a:rPr lang="ru-RU" dirty="0" err="1" smtClean="0"/>
              <a:t>розшифровується</a:t>
            </a:r>
            <a:r>
              <a:rPr lang="ru-RU" dirty="0" smtClean="0"/>
              <a:t> як </a:t>
            </a:r>
            <a:r>
              <a:rPr lang="en-US" dirty="0" smtClean="0"/>
              <a:t>Research Online, Purchase Offline.</a:t>
            </a:r>
          </a:p>
          <a:p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споживачам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зважений</a:t>
            </a:r>
            <a:r>
              <a:rPr lang="ru-RU" dirty="0" smtClean="0"/>
              <a:t> </a:t>
            </a:r>
            <a:r>
              <a:rPr lang="ru-RU" dirty="0" err="1" smtClean="0"/>
              <a:t>вибір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переконатися</a:t>
            </a:r>
            <a:r>
              <a:rPr lang="ru-RU" dirty="0" smtClean="0"/>
              <a:t> у </a:t>
            </a:r>
            <a:r>
              <a:rPr lang="ru-RU" dirty="0" err="1" smtClean="0"/>
              <a:t>властивостях</a:t>
            </a:r>
            <a:r>
              <a:rPr lang="ru-RU" dirty="0" smtClean="0"/>
              <a:t> товару й </a:t>
            </a:r>
            <a:r>
              <a:rPr lang="ru-RU" dirty="0" err="1" smtClean="0"/>
              <a:t>купити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особливо </a:t>
            </a:r>
            <a:r>
              <a:rPr lang="ru-RU" dirty="0" err="1" smtClean="0"/>
              <a:t>популярний</a:t>
            </a:r>
            <a:r>
              <a:rPr lang="ru-RU" dirty="0" smtClean="0"/>
              <a:t> для </a:t>
            </a:r>
            <a:r>
              <a:rPr lang="ru-RU" dirty="0" err="1" smtClean="0"/>
              <a:t>категорій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де </a:t>
            </a:r>
            <a:r>
              <a:rPr lang="ru-RU" dirty="0" err="1" smtClean="0"/>
              <a:t>покупці</a:t>
            </a:r>
            <a:r>
              <a:rPr lang="ru-RU" dirty="0" smtClean="0"/>
              <a:t> </a:t>
            </a:r>
            <a:r>
              <a:rPr lang="ru-RU" dirty="0" err="1" smtClean="0"/>
              <a:t>хочуть</a:t>
            </a:r>
            <a:r>
              <a:rPr lang="ru-RU" dirty="0" smtClean="0"/>
              <a:t> </a:t>
            </a:r>
            <a:r>
              <a:rPr lang="ru-RU" dirty="0" err="1" smtClean="0"/>
              <a:t>оцінити</a:t>
            </a:r>
            <a:r>
              <a:rPr lang="ru-RU" dirty="0" smtClean="0"/>
              <a:t> продукт </a:t>
            </a:r>
            <a:r>
              <a:rPr lang="ru-RU" dirty="0" err="1" smtClean="0"/>
              <a:t>наживо</a:t>
            </a:r>
            <a:r>
              <a:rPr lang="ru-RU" dirty="0" smtClean="0"/>
              <a:t> перед </a:t>
            </a:r>
            <a:r>
              <a:rPr lang="ru-RU" dirty="0" err="1" smtClean="0"/>
              <a:t>купівлею</a:t>
            </a:r>
            <a:r>
              <a:rPr lang="ru-RU" dirty="0" smtClean="0"/>
              <a:t>.</a:t>
            </a:r>
          </a:p>
          <a:p>
            <a:r>
              <a:rPr lang="en-US" dirty="0" smtClean="0"/>
              <a:t>ROPO-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варіації</a:t>
            </a:r>
            <a:r>
              <a:rPr lang="ru-RU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en-US" dirty="0" smtClean="0"/>
              <a:t>ROPO (Research Online, Purchase Offline) — </a:t>
            </a:r>
            <a:r>
              <a:rPr lang="ru-RU" dirty="0" err="1" smtClean="0"/>
              <a:t>покупці</a:t>
            </a:r>
            <a:r>
              <a:rPr lang="ru-RU" dirty="0" smtClean="0"/>
              <a:t> </a:t>
            </a:r>
            <a:r>
              <a:rPr lang="ru-RU" dirty="0" err="1" smtClean="0"/>
              <a:t>шукають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товар в </a:t>
            </a:r>
            <a:r>
              <a:rPr lang="ru-RU" dirty="0" err="1" smtClean="0"/>
              <a:t>інтернеті</a:t>
            </a:r>
            <a:r>
              <a:rPr lang="ru-RU" dirty="0" smtClean="0"/>
              <a:t>, а </a:t>
            </a:r>
            <a:r>
              <a:rPr lang="ru-RU" dirty="0" err="1" smtClean="0"/>
              <a:t>купують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у </a:t>
            </a:r>
            <a:r>
              <a:rPr lang="ru-RU" dirty="0" err="1" smtClean="0"/>
              <a:t>фізичному</a:t>
            </a:r>
            <a:r>
              <a:rPr lang="ru-RU" dirty="0" smtClean="0"/>
              <a:t> </a:t>
            </a:r>
            <a:r>
              <a:rPr lang="ru-RU" dirty="0" err="1" smtClean="0"/>
              <a:t>магазині</a:t>
            </a:r>
            <a:r>
              <a:rPr lang="ru-RU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en-US" dirty="0" smtClean="0"/>
              <a:t>ROBO (Research Offline, Buy Online) —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відвідують</a:t>
            </a:r>
            <a:r>
              <a:rPr lang="ru-RU" dirty="0" smtClean="0"/>
              <a:t> магазин,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ознайомитися</a:t>
            </a:r>
            <a:r>
              <a:rPr lang="ru-RU" dirty="0" smtClean="0"/>
              <a:t> з продуктом, але </a:t>
            </a:r>
            <a:r>
              <a:rPr lang="ru-RU" dirty="0" err="1" smtClean="0"/>
              <a:t>купують</a:t>
            </a:r>
            <a:r>
              <a:rPr lang="ru-RU" dirty="0" smtClean="0"/>
              <a:t> товар онлайн.</a:t>
            </a:r>
          </a:p>
          <a:p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дослідники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додаткові</a:t>
            </a:r>
            <a:r>
              <a:rPr lang="ru-RU" dirty="0" smtClean="0"/>
              <a:t> </a:t>
            </a:r>
            <a:r>
              <a:rPr lang="ru-RU" dirty="0" err="1" smtClean="0"/>
              <a:t>варіації</a:t>
            </a:r>
            <a:r>
              <a:rPr lang="ru-RU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Купівля</a:t>
            </a:r>
            <a:r>
              <a:rPr lang="ru-RU" dirty="0" smtClean="0"/>
              <a:t> онлайн, а </a:t>
            </a:r>
            <a:r>
              <a:rPr lang="ru-RU" dirty="0" err="1" smtClean="0"/>
              <a:t>отримання</a:t>
            </a:r>
            <a:r>
              <a:rPr lang="ru-RU" dirty="0" smtClean="0"/>
              <a:t> товару в </a:t>
            </a:r>
            <a:r>
              <a:rPr lang="ru-RU" dirty="0" err="1" smtClean="0"/>
              <a:t>магазині</a:t>
            </a:r>
            <a:r>
              <a:rPr lang="ru-RU" dirty="0" smtClean="0"/>
              <a:t>. У такому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купують</a:t>
            </a:r>
            <a:r>
              <a:rPr lang="ru-RU" dirty="0" smtClean="0"/>
              <a:t> продукт через </a:t>
            </a:r>
            <a:r>
              <a:rPr lang="ru-RU" dirty="0" err="1" smtClean="0"/>
              <a:t>інтернет</a:t>
            </a:r>
            <a:r>
              <a:rPr lang="ru-RU" dirty="0" smtClean="0"/>
              <a:t>, але </a:t>
            </a:r>
            <a:r>
              <a:rPr lang="ru-RU" dirty="0" err="1" smtClean="0"/>
              <a:t>вибирають</a:t>
            </a:r>
            <a:r>
              <a:rPr lang="ru-RU" dirty="0" smtClean="0"/>
              <a:t> </a:t>
            </a:r>
            <a:r>
              <a:rPr lang="ru-RU" dirty="0" err="1" smtClean="0"/>
              <a:t>опцію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 товару в </a:t>
            </a:r>
            <a:r>
              <a:rPr lang="ru-RU" dirty="0" err="1" smtClean="0"/>
              <a:t>магазині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заощадити</a:t>
            </a:r>
            <a:r>
              <a:rPr lang="ru-RU" dirty="0" smtClean="0"/>
              <a:t> на </a:t>
            </a:r>
            <a:r>
              <a:rPr lang="ru-RU" dirty="0" err="1" smtClean="0"/>
              <a:t>доставленні</a:t>
            </a:r>
            <a:r>
              <a:rPr lang="ru-RU" dirty="0" smtClean="0"/>
              <a:t> та </a:t>
            </a:r>
            <a:r>
              <a:rPr lang="ru-RU" dirty="0" err="1" smtClean="0"/>
              <a:t>уникнути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   </a:t>
            </a:r>
            <a:r>
              <a:rPr lang="ru-RU" dirty="0" err="1" smtClean="0"/>
              <a:t>Купівля</a:t>
            </a:r>
            <a:r>
              <a:rPr lang="ru-RU" dirty="0" smtClean="0"/>
              <a:t> онлайн, </a:t>
            </a:r>
            <a:r>
              <a:rPr lang="ru-RU" dirty="0" err="1" smtClean="0"/>
              <a:t>отримання</a:t>
            </a:r>
            <a:r>
              <a:rPr lang="ru-RU" dirty="0" smtClean="0"/>
              <a:t> в </a:t>
            </a:r>
            <a:r>
              <a:rPr lang="ru-RU" dirty="0" err="1" smtClean="0"/>
              <a:t>магазині</a:t>
            </a:r>
            <a:r>
              <a:rPr lang="ru-RU" dirty="0" smtClean="0"/>
              <a:t> + </a:t>
            </a:r>
            <a:r>
              <a:rPr lang="ru-RU" dirty="0" err="1" smtClean="0"/>
              <a:t>купівля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у </a:t>
            </a:r>
            <a:r>
              <a:rPr lang="ru-RU" dirty="0" err="1" smtClean="0"/>
              <a:t>магазині</a:t>
            </a:r>
            <a:r>
              <a:rPr lang="ru-RU" dirty="0" smtClean="0"/>
              <a:t>.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купують</a:t>
            </a:r>
            <a:r>
              <a:rPr lang="ru-RU" dirty="0" smtClean="0"/>
              <a:t> </a:t>
            </a:r>
            <a:r>
              <a:rPr lang="ru-RU" dirty="0" err="1" smtClean="0"/>
              <a:t>певний</a:t>
            </a:r>
            <a:r>
              <a:rPr lang="ru-RU" dirty="0" smtClean="0"/>
              <a:t> товар в </a:t>
            </a:r>
            <a:r>
              <a:rPr lang="ru-RU" dirty="0" err="1" smtClean="0"/>
              <a:t>інтернет-магазині</a:t>
            </a:r>
            <a:r>
              <a:rPr lang="ru-RU" dirty="0" smtClean="0"/>
              <a:t>, але, </a:t>
            </a:r>
            <a:r>
              <a:rPr lang="ru-RU" dirty="0" err="1" smtClean="0"/>
              <a:t>відвідуючи</a:t>
            </a:r>
            <a:r>
              <a:rPr lang="ru-RU" dirty="0" smtClean="0"/>
              <a:t> </a:t>
            </a:r>
            <a:r>
              <a:rPr lang="ru-RU" dirty="0" err="1" smtClean="0"/>
              <a:t>фізичну</a:t>
            </a:r>
            <a:r>
              <a:rPr lang="ru-RU" dirty="0" smtClean="0"/>
              <a:t> точку 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придбаного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спонтанно </a:t>
            </a:r>
            <a:r>
              <a:rPr lang="ru-RU" dirty="0" err="1" smtClean="0"/>
              <a:t>купити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зацікавили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універсальні</a:t>
            </a:r>
            <a:r>
              <a:rPr lang="ru-RU" dirty="0" smtClean="0"/>
              <a:t> причини, з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обирають</a:t>
            </a:r>
            <a:r>
              <a:rPr lang="ru-RU" dirty="0" smtClean="0"/>
              <a:t> </a:t>
            </a:r>
            <a:r>
              <a:rPr lang="ru-RU" dirty="0" err="1" smtClean="0"/>
              <a:t>стратегію</a:t>
            </a:r>
            <a:r>
              <a:rPr lang="ru-RU" dirty="0" smtClean="0"/>
              <a:t> ROPO на </a:t>
            </a:r>
            <a:r>
              <a:rPr lang="ru-RU" dirty="0" err="1" smtClean="0"/>
              <a:t>противагу</a:t>
            </a:r>
            <a:r>
              <a:rPr lang="ru-RU" dirty="0" smtClean="0"/>
              <a:t> </a:t>
            </a:r>
            <a:r>
              <a:rPr lang="ru-RU" dirty="0" err="1" smtClean="0"/>
              <a:t>негайній</a:t>
            </a:r>
            <a:r>
              <a:rPr lang="ru-RU" dirty="0" smtClean="0"/>
              <a:t> онлайн-</a:t>
            </a:r>
            <a:r>
              <a:rPr lang="ru-RU" dirty="0" err="1" smtClean="0"/>
              <a:t>купівлі</a:t>
            </a:r>
            <a:r>
              <a:rPr lang="ru-RU" dirty="0" smtClean="0"/>
              <a:t> в </a:t>
            </a:r>
            <a:r>
              <a:rPr lang="ru-RU" dirty="0" err="1" smtClean="0"/>
              <a:t>інтернет-магазині</a:t>
            </a:r>
            <a:r>
              <a:rPr lang="ru-RU" dirty="0" smtClean="0"/>
              <a:t>:</a:t>
            </a:r>
          </a:p>
          <a:p>
            <a:pPr marL="342900" indent="-342900">
              <a:buFont typeface="+mj-lt"/>
              <a:buAutoNum type="alphaUcPeriod"/>
            </a:pPr>
            <a:r>
              <a:rPr lang="ru-RU" dirty="0" smtClean="0"/>
              <a:t>   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 smtClean="0"/>
              <a:t>ближче</a:t>
            </a:r>
            <a:r>
              <a:rPr lang="ru-RU" dirty="0" smtClean="0"/>
              <a:t> </a:t>
            </a:r>
            <a:r>
              <a:rPr lang="ru-RU" dirty="0" err="1" smtClean="0"/>
              <a:t>придивитися</a:t>
            </a:r>
            <a:r>
              <a:rPr lang="ru-RU" dirty="0" smtClean="0"/>
              <a:t> до продукту;</a:t>
            </a:r>
          </a:p>
          <a:p>
            <a:pPr marL="342900" indent="-342900">
              <a:buFont typeface="+mj-lt"/>
              <a:buAutoNum type="alphaUcPeriod"/>
            </a:pPr>
            <a:r>
              <a:rPr lang="ru-RU" dirty="0" smtClean="0"/>
              <a:t>    потреба </a:t>
            </a:r>
            <a:r>
              <a:rPr lang="ru-RU" dirty="0" err="1" smtClean="0"/>
              <a:t>отримати</a:t>
            </a:r>
            <a:r>
              <a:rPr lang="ru-RU" dirty="0" smtClean="0"/>
              <a:t> товар </a:t>
            </a:r>
            <a:r>
              <a:rPr lang="ru-RU" dirty="0" err="1" smtClean="0"/>
              <a:t>якомога</a:t>
            </a:r>
            <a:r>
              <a:rPr lang="ru-RU" dirty="0" smtClean="0"/>
              <a:t> </a:t>
            </a:r>
            <a:r>
              <a:rPr lang="ru-RU" dirty="0" err="1" smtClean="0"/>
              <a:t>швидше</a:t>
            </a:r>
            <a:r>
              <a:rPr lang="ru-RU" dirty="0" smtClean="0"/>
              <a:t>, не </a:t>
            </a:r>
            <a:r>
              <a:rPr lang="ru-RU" dirty="0" err="1" smtClean="0"/>
              <a:t>очікуючи</a:t>
            </a:r>
            <a:r>
              <a:rPr lang="ru-RU" dirty="0" smtClean="0"/>
              <a:t> на </a:t>
            </a:r>
            <a:r>
              <a:rPr lang="ru-RU" dirty="0" err="1" smtClean="0"/>
              <a:t>доставлення</a:t>
            </a:r>
            <a:r>
              <a:rPr lang="ru-RU" dirty="0" smtClean="0"/>
              <a:t>;</a:t>
            </a:r>
          </a:p>
          <a:p>
            <a:pPr marL="342900" indent="-342900">
              <a:buFont typeface="+mj-lt"/>
              <a:buAutoNum type="alphaUcPeriod"/>
            </a:pPr>
            <a:r>
              <a:rPr lang="ru-RU" dirty="0" smtClean="0"/>
              <a:t>   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 smtClean="0"/>
              <a:t>уникнути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на </a:t>
            </a:r>
            <a:r>
              <a:rPr lang="ru-RU" dirty="0" err="1" smtClean="0"/>
              <a:t>доставлення</a:t>
            </a:r>
            <a:r>
              <a:rPr lang="ru-RU" dirty="0" smtClean="0"/>
              <a:t>;</a:t>
            </a:r>
          </a:p>
          <a:p>
            <a:pPr marL="342900" indent="-342900">
              <a:buFont typeface="+mj-lt"/>
              <a:buAutoNum type="alphaUcPeriod"/>
            </a:pPr>
            <a:r>
              <a:rPr lang="ru-RU" dirty="0" smtClean="0"/>
              <a:t>    не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 smtClean="0"/>
              <a:t>розкривати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особисті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на </a:t>
            </a:r>
            <a:r>
              <a:rPr lang="ru-RU" dirty="0" err="1" smtClean="0"/>
              <a:t>платформі</a:t>
            </a:r>
            <a:r>
              <a:rPr lang="ru-RU" dirty="0" smtClean="0"/>
              <a:t>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4086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131" y="0"/>
            <a:ext cx="1195686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Шоурумінг</a:t>
            </a:r>
            <a:r>
              <a:rPr lang="ru-RU" dirty="0" smtClean="0"/>
              <a:t> є </a:t>
            </a:r>
            <a:r>
              <a:rPr lang="ru-RU" dirty="0" err="1" smtClean="0"/>
              <a:t>споживча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, коли </a:t>
            </a:r>
            <a:r>
              <a:rPr lang="ru-RU" dirty="0" err="1" smtClean="0"/>
              <a:t>покупці</a:t>
            </a:r>
            <a:r>
              <a:rPr lang="ru-RU" dirty="0" smtClean="0"/>
              <a:t> </a:t>
            </a:r>
            <a:r>
              <a:rPr lang="ru-RU" dirty="0" err="1" smtClean="0"/>
              <a:t>відвідують</a:t>
            </a:r>
            <a:r>
              <a:rPr lang="ru-RU" dirty="0" smtClean="0"/>
              <a:t> </a:t>
            </a:r>
            <a:r>
              <a:rPr lang="ru-RU" dirty="0" err="1" smtClean="0"/>
              <a:t>фізичні</a:t>
            </a:r>
            <a:r>
              <a:rPr lang="ru-RU" dirty="0" smtClean="0"/>
              <a:t> </a:t>
            </a:r>
            <a:r>
              <a:rPr lang="ru-RU" dirty="0" err="1" smtClean="0"/>
              <a:t>роздрібні</a:t>
            </a:r>
            <a:r>
              <a:rPr lang="ru-RU" dirty="0" smtClean="0"/>
              <a:t> </a:t>
            </a:r>
            <a:r>
              <a:rPr lang="ru-RU" dirty="0" err="1" smtClean="0"/>
              <a:t>магазини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особисто</a:t>
            </a:r>
            <a:r>
              <a:rPr lang="ru-RU" dirty="0" smtClean="0"/>
              <a:t> </a:t>
            </a:r>
            <a:r>
              <a:rPr lang="ru-RU" dirty="0" err="1" smtClean="0"/>
              <a:t>ознайомитися</a:t>
            </a:r>
            <a:r>
              <a:rPr lang="ru-RU" dirty="0" smtClean="0"/>
              <a:t> з продуктами,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покупку онлайн, .</a:t>
            </a:r>
          </a:p>
          <a:p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Шоурумінг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, а й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, таких як </a:t>
            </a:r>
            <a:r>
              <a:rPr lang="ru-RU" dirty="0" err="1" smtClean="0"/>
              <a:t>якість</a:t>
            </a:r>
            <a:r>
              <a:rPr lang="ru-RU" dirty="0" smtClean="0"/>
              <a:t> товару, час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покупки і т. д.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Шоурумінг</a:t>
            </a:r>
            <a:r>
              <a:rPr lang="ru-RU" dirty="0" smtClean="0"/>
              <a:t> 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знижує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в </a:t>
            </a:r>
            <a:r>
              <a:rPr lang="ru-RU" dirty="0" err="1" smtClean="0"/>
              <a:t>роздробі</a:t>
            </a:r>
            <a:r>
              <a:rPr lang="ru-RU" dirty="0" smtClean="0"/>
              <a:t>, але і </a:t>
            </a:r>
            <a:r>
              <a:rPr lang="ru-RU" dirty="0" err="1" smtClean="0"/>
              <a:t>підвищує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 за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купувати</a:t>
            </a:r>
            <a:r>
              <a:rPr lang="ru-RU" dirty="0" smtClean="0"/>
              <a:t> в магазинах з великим </a:t>
            </a:r>
            <a:r>
              <a:rPr lang="ru-RU" dirty="0" err="1" smtClean="0"/>
              <a:t>асортиментом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Тип </a:t>
            </a:r>
            <a:r>
              <a:rPr lang="ru-RU" dirty="0" err="1" smtClean="0"/>
              <a:t>споживача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не </a:t>
            </a:r>
            <a:r>
              <a:rPr lang="ru-RU" dirty="0" err="1" smtClean="0"/>
              <a:t>займається</a:t>
            </a:r>
            <a:r>
              <a:rPr lang="ru-RU" dirty="0" smtClean="0"/>
              <a:t> </a:t>
            </a:r>
            <a:r>
              <a:rPr lang="ru-RU" dirty="0" err="1" smtClean="0"/>
              <a:t>шоурумінгом</a:t>
            </a:r>
            <a:r>
              <a:rPr lang="ru-RU" dirty="0" smtClean="0"/>
              <a:t> і не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вибагливий</a:t>
            </a:r>
            <a:r>
              <a:rPr lang="ru-RU" dirty="0" smtClean="0"/>
              <a:t> до </a:t>
            </a:r>
            <a:r>
              <a:rPr lang="ru-RU" dirty="0" err="1" smtClean="0"/>
              <a:t>вибору</a:t>
            </a:r>
            <a:r>
              <a:rPr lang="ru-RU" dirty="0" smtClean="0"/>
              <a:t> товару, є </a:t>
            </a:r>
            <a:r>
              <a:rPr lang="ru-RU" dirty="0" err="1" smtClean="0"/>
              <a:t>ключовим</a:t>
            </a:r>
            <a:r>
              <a:rPr lang="ru-RU" dirty="0" smtClean="0"/>
              <a:t> фактором,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в </a:t>
            </a:r>
            <a:r>
              <a:rPr lang="ru-RU" dirty="0" err="1" smtClean="0"/>
              <a:t>роздробі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Роздрібні</a:t>
            </a:r>
            <a:r>
              <a:rPr lang="ru-RU" dirty="0" smtClean="0"/>
              <a:t> </a:t>
            </a:r>
            <a:r>
              <a:rPr lang="ru-RU" dirty="0" err="1" smtClean="0"/>
              <a:t>торговці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скоротити</a:t>
            </a:r>
            <a:r>
              <a:rPr lang="ru-RU" dirty="0" smtClean="0"/>
              <a:t> показ, </a:t>
            </a:r>
            <a:r>
              <a:rPr lang="ru-RU" dirty="0" err="1" smtClean="0"/>
              <a:t>збільшивши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персоналу в </a:t>
            </a:r>
            <a:r>
              <a:rPr lang="ru-RU" dirty="0" err="1" smtClean="0"/>
              <a:t>магазині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запропонувавши</a:t>
            </a:r>
            <a:r>
              <a:rPr lang="ru-RU" dirty="0" smtClean="0"/>
              <a:t> </a:t>
            </a:r>
            <a:r>
              <a:rPr lang="ru-RU" dirty="0" err="1" smtClean="0"/>
              <a:t>бонуси</a:t>
            </a:r>
            <a:r>
              <a:rPr lang="ru-RU" dirty="0" smtClean="0"/>
              <a:t> за покупку в </a:t>
            </a:r>
            <a:r>
              <a:rPr lang="ru-RU" dirty="0" err="1" smtClean="0"/>
              <a:t>магазині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Онлайн-</a:t>
            </a:r>
            <a:r>
              <a:rPr lang="ru-RU" dirty="0" err="1" smtClean="0"/>
              <a:t>продавці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заохочувати</a:t>
            </a:r>
            <a:r>
              <a:rPr lang="ru-RU" dirty="0" smtClean="0"/>
              <a:t> </a:t>
            </a:r>
            <a:r>
              <a:rPr lang="ru-RU" dirty="0" err="1" smtClean="0"/>
              <a:t>шоурумінг</a:t>
            </a:r>
            <a:r>
              <a:rPr lang="ru-RU" dirty="0" smtClean="0"/>
              <a:t>, </a:t>
            </a:r>
            <a:r>
              <a:rPr lang="ru-RU" dirty="0" err="1" smtClean="0"/>
              <a:t>полегшуючи</a:t>
            </a:r>
            <a:r>
              <a:rPr lang="ru-RU" dirty="0" smtClean="0"/>
              <a:t> </a:t>
            </a:r>
            <a:r>
              <a:rPr lang="ru-RU" dirty="0" err="1" smtClean="0"/>
              <a:t>пошук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пропонуючи</a:t>
            </a:r>
            <a:r>
              <a:rPr lang="ru-RU" dirty="0" smtClean="0"/>
              <a:t> </a:t>
            </a:r>
            <a:r>
              <a:rPr lang="ru-RU" dirty="0" err="1" smtClean="0"/>
              <a:t>безкоштовну</a:t>
            </a:r>
            <a:r>
              <a:rPr lang="ru-RU" dirty="0" smtClean="0"/>
              <a:t> доставку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повернення</a:t>
            </a:r>
            <a:r>
              <a:rPr lang="ru-RU" dirty="0" smtClean="0"/>
              <a:t> товару.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4318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1709"/>
          </a:xfrm>
        </p:spPr>
        <p:txBody>
          <a:bodyPr>
            <a:normAutofit fontScale="90000"/>
          </a:bodyPr>
          <a:lstStyle/>
          <a:p>
            <a:r>
              <a:rPr lang="ru-RU" sz="3600" b="1" dirty="0" err="1" smtClean="0"/>
              <a:t>Тенденції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розвитку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товарних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ринків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0890"/>
            <a:ext cx="10515600" cy="6257109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тенденції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endParaRPr lang="ru-RU" b="1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Гіперперсоналізація</a:t>
            </a:r>
            <a:r>
              <a:rPr lang="ru-RU" dirty="0" smtClean="0"/>
              <a:t> та </a:t>
            </a:r>
            <a:r>
              <a:rPr lang="ru-RU" dirty="0" err="1" smtClean="0"/>
              <a:t>клієнтський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: ШІ </a:t>
            </a:r>
            <a:r>
              <a:rPr lang="ru-RU" dirty="0" err="1" smtClean="0"/>
              <a:t>аналізує</a:t>
            </a:r>
            <a:r>
              <a:rPr lang="ru-RU" dirty="0" smtClean="0"/>
              <a:t>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масиви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 у реальному </a:t>
            </a:r>
            <a:r>
              <a:rPr lang="ru-RU" dirty="0" err="1" smtClean="0"/>
              <a:t>часі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Оптимізація</a:t>
            </a:r>
            <a:r>
              <a:rPr lang="ru-RU" dirty="0" smtClean="0"/>
              <a:t> </a:t>
            </a:r>
            <a:r>
              <a:rPr lang="ru-RU" dirty="0" err="1" smtClean="0"/>
              <a:t>ланцюгів</a:t>
            </a:r>
            <a:r>
              <a:rPr lang="ru-RU" dirty="0" smtClean="0"/>
              <a:t> </a:t>
            </a:r>
            <a:r>
              <a:rPr lang="ru-RU" dirty="0" err="1" smtClean="0"/>
              <a:t>постачання</a:t>
            </a:r>
            <a:r>
              <a:rPr lang="ru-RU" dirty="0" smtClean="0"/>
              <a:t>: </a:t>
            </a:r>
            <a:r>
              <a:rPr lang="ru-RU" dirty="0" err="1" smtClean="0"/>
              <a:t>Алгоритми</a:t>
            </a:r>
            <a:r>
              <a:rPr lang="ru-RU" dirty="0" smtClean="0"/>
              <a:t> </a:t>
            </a:r>
            <a:r>
              <a:rPr lang="ru-RU" dirty="0" err="1" smtClean="0"/>
              <a:t>прогнозують</a:t>
            </a:r>
            <a:r>
              <a:rPr lang="ru-RU" dirty="0" smtClean="0"/>
              <a:t> попит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високою</a:t>
            </a:r>
            <a:r>
              <a:rPr lang="ru-RU" dirty="0" smtClean="0"/>
              <a:t> </a:t>
            </a:r>
            <a:r>
              <a:rPr lang="ru-RU" dirty="0" err="1" smtClean="0"/>
              <a:t>точністю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мінімізувати</a:t>
            </a:r>
            <a:r>
              <a:rPr lang="ru-RU" dirty="0" smtClean="0"/>
              <a:t> </a:t>
            </a:r>
            <a:r>
              <a:rPr lang="ru-RU" dirty="0" err="1" smtClean="0"/>
              <a:t>надлишки</a:t>
            </a:r>
            <a:r>
              <a:rPr lang="ru-RU" dirty="0" smtClean="0"/>
              <a:t> </a:t>
            </a:r>
            <a:r>
              <a:rPr lang="ru-RU" dirty="0" err="1" smtClean="0"/>
              <a:t>запасів</a:t>
            </a:r>
            <a:r>
              <a:rPr lang="ru-RU" dirty="0" smtClean="0"/>
              <a:t> та </a:t>
            </a:r>
            <a:r>
              <a:rPr lang="ru-RU" dirty="0" err="1" smtClean="0"/>
              <a:t>оптимізувати</a:t>
            </a:r>
            <a:r>
              <a:rPr lang="ru-RU" dirty="0" smtClean="0"/>
              <a:t> </a:t>
            </a:r>
            <a:r>
              <a:rPr lang="ru-RU" dirty="0" err="1" smtClean="0"/>
              <a:t>логістику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Динамічне</a:t>
            </a:r>
            <a:r>
              <a:rPr lang="ru-RU" dirty="0" smtClean="0"/>
              <a:t> </a:t>
            </a:r>
            <a:r>
              <a:rPr lang="ru-RU" dirty="0" err="1" smtClean="0"/>
              <a:t>ціноутворення</a:t>
            </a:r>
            <a:r>
              <a:rPr lang="ru-RU" dirty="0" smtClean="0"/>
              <a:t>: </a:t>
            </a:r>
            <a:r>
              <a:rPr lang="ru-RU" dirty="0" err="1" smtClean="0"/>
              <a:t>Впровадження</a:t>
            </a:r>
            <a:r>
              <a:rPr lang="ru-RU" dirty="0" smtClean="0"/>
              <a:t> систем, </a:t>
            </a:r>
            <a:r>
              <a:rPr lang="ru-RU" dirty="0" err="1" smtClean="0"/>
              <a:t>які</a:t>
            </a:r>
            <a:r>
              <a:rPr lang="ru-RU" dirty="0" smtClean="0"/>
              <a:t> автоматично </a:t>
            </a:r>
            <a:r>
              <a:rPr lang="ru-RU" dirty="0" err="1" smtClean="0"/>
              <a:t>коригують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ринкових</a:t>
            </a:r>
            <a:r>
              <a:rPr lang="ru-RU" dirty="0" smtClean="0"/>
              <a:t> умов,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конкурентів</a:t>
            </a:r>
            <a:r>
              <a:rPr lang="ru-RU" dirty="0" smtClean="0"/>
              <a:t> та </a:t>
            </a:r>
            <a:r>
              <a:rPr lang="ru-RU" dirty="0" err="1" smtClean="0"/>
              <a:t>попиту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Автоматизація</a:t>
            </a:r>
            <a:r>
              <a:rPr lang="ru-RU" dirty="0" smtClean="0"/>
              <a:t> </a:t>
            </a:r>
            <a:r>
              <a:rPr lang="ru-RU" dirty="0" err="1" smtClean="0"/>
              <a:t>складів</a:t>
            </a:r>
            <a:r>
              <a:rPr lang="ru-RU" dirty="0" smtClean="0"/>
              <a:t> та </a:t>
            </a:r>
            <a:r>
              <a:rPr lang="ru-RU" dirty="0" err="1" smtClean="0"/>
              <a:t>логістики</a:t>
            </a:r>
            <a:r>
              <a:rPr lang="ru-RU" dirty="0" smtClean="0"/>
              <a:t>: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робототехніки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управлінням</a:t>
            </a:r>
            <a:r>
              <a:rPr lang="ru-RU" dirty="0" smtClean="0"/>
              <a:t> ШІ для </a:t>
            </a:r>
            <a:r>
              <a:rPr lang="ru-RU" dirty="0" err="1" smtClean="0"/>
              <a:t>прискорення</a:t>
            </a:r>
            <a:r>
              <a:rPr lang="ru-RU" dirty="0" smtClean="0"/>
              <a:t> </a:t>
            </a:r>
            <a:r>
              <a:rPr lang="ru-RU" dirty="0" err="1" smtClean="0"/>
              <a:t>обробки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електронної</a:t>
            </a:r>
            <a:r>
              <a:rPr lang="ru-RU" dirty="0" smtClean="0"/>
              <a:t> та </a:t>
            </a:r>
            <a:r>
              <a:rPr lang="ru-RU" dirty="0" err="1" smtClean="0"/>
              <a:t>біржової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: </a:t>
            </a:r>
            <a:r>
              <a:rPr lang="ru-RU" dirty="0" err="1" smtClean="0"/>
              <a:t>Перехід</a:t>
            </a:r>
            <a:r>
              <a:rPr lang="ru-RU" dirty="0" smtClean="0"/>
              <a:t> до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платформ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вбудованими</a:t>
            </a:r>
            <a:r>
              <a:rPr lang="ru-RU" dirty="0" smtClean="0"/>
              <a:t> </a:t>
            </a:r>
            <a:r>
              <a:rPr lang="ru-RU" dirty="0" err="1" smtClean="0"/>
              <a:t>інструментами</a:t>
            </a:r>
            <a:r>
              <a:rPr lang="ru-RU" dirty="0" smtClean="0"/>
              <a:t> </a:t>
            </a:r>
            <a:r>
              <a:rPr lang="ru-RU" dirty="0" err="1" smtClean="0"/>
              <a:t>інтелектуального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ринку. </a:t>
            </a:r>
          </a:p>
          <a:p>
            <a:r>
              <a:rPr lang="ru-RU" b="1" dirty="0" err="1" smtClean="0"/>
              <a:t>Ризики</a:t>
            </a:r>
            <a:r>
              <a:rPr lang="ru-RU" b="1" dirty="0" smtClean="0"/>
              <a:t> та </a:t>
            </a:r>
            <a:r>
              <a:rPr lang="ru-RU" b="1" dirty="0" err="1" smtClean="0"/>
              <a:t>виклики</a:t>
            </a:r>
            <a:endParaRPr lang="ru-RU" b="1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"</a:t>
            </a:r>
            <a:r>
              <a:rPr lang="ru-RU" dirty="0" err="1" smtClean="0"/>
              <a:t>бульбашок</a:t>
            </a:r>
            <a:r>
              <a:rPr lang="ru-RU" dirty="0" smtClean="0"/>
              <a:t>": </a:t>
            </a:r>
            <a:r>
              <a:rPr lang="ru-RU" dirty="0" err="1" smtClean="0"/>
              <a:t>Стрімке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капіталізації</a:t>
            </a:r>
            <a:r>
              <a:rPr lang="ru-RU" dirty="0" smtClean="0"/>
              <a:t> </a:t>
            </a:r>
            <a:r>
              <a:rPr lang="ru-RU" dirty="0" err="1" smtClean="0"/>
              <a:t>технологічних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призвести</a:t>
            </a:r>
            <a:r>
              <a:rPr lang="ru-RU" dirty="0" smtClean="0"/>
              <a:t> до спекулятивного </a:t>
            </a:r>
            <a:r>
              <a:rPr lang="ru-RU" dirty="0" err="1" smtClean="0"/>
              <a:t>перегріву</a:t>
            </a:r>
            <a:r>
              <a:rPr lang="ru-RU" dirty="0" smtClean="0"/>
              <a:t> ринку.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Трансформація</a:t>
            </a:r>
            <a:r>
              <a:rPr lang="ru-RU" dirty="0" smtClean="0"/>
              <a:t> ринку </a:t>
            </a:r>
            <a:r>
              <a:rPr lang="ru-RU" dirty="0" err="1" smtClean="0"/>
              <a:t>праці</a:t>
            </a:r>
            <a:r>
              <a:rPr lang="ru-RU" dirty="0" smtClean="0"/>
              <a:t>: </a:t>
            </a:r>
            <a:r>
              <a:rPr lang="ru-RU" dirty="0" err="1" smtClean="0"/>
              <a:t>Хоча</a:t>
            </a:r>
            <a:r>
              <a:rPr lang="ru-RU" dirty="0" smtClean="0"/>
              <a:t> ШІ </a:t>
            </a:r>
            <a:r>
              <a:rPr lang="ru-RU" dirty="0" err="1" smtClean="0"/>
              <a:t>автоматизує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5% </a:t>
            </a:r>
            <a:r>
              <a:rPr lang="ru-RU" dirty="0" err="1" smtClean="0"/>
              <a:t>професій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змінює</a:t>
            </a:r>
            <a:r>
              <a:rPr lang="ru-RU" dirty="0" smtClean="0"/>
              <a:t> </a:t>
            </a:r>
            <a:r>
              <a:rPr lang="ru-RU" dirty="0" err="1" smtClean="0"/>
              <a:t>функціонал</a:t>
            </a:r>
            <a:r>
              <a:rPr lang="ru-RU" dirty="0" smtClean="0"/>
              <a:t> </a:t>
            </a:r>
            <a:r>
              <a:rPr lang="ru-RU" dirty="0" err="1" smtClean="0"/>
              <a:t>більшості</a:t>
            </a:r>
            <a:r>
              <a:rPr lang="ru-RU" dirty="0" smtClean="0"/>
              <a:t> ролей, </a:t>
            </a:r>
            <a:r>
              <a:rPr lang="ru-RU" dirty="0" err="1" smtClean="0"/>
              <a:t>вимагаючи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навичок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en-US" dirty="0" smtClean="0"/>
              <a:t>Prompt Engineering).</a:t>
            </a:r>
          </a:p>
          <a:p>
            <a:r>
              <a:rPr lang="en-US" dirty="0" smtClean="0"/>
              <a:t>    </a:t>
            </a:r>
            <a:r>
              <a:rPr lang="ru-RU" dirty="0" err="1" smtClean="0"/>
              <a:t>Кібербезпека</a:t>
            </a:r>
            <a:r>
              <a:rPr lang="ru-RU" dirty="0" smtClean="0"/>
              <a:t> та </a:t>
            </a:r>
            <a:r>
              <a:rPr lang="ru-RU" dirty="0" err="1" smtClean="0"/>
              <a:t>етика</a:t>
            </a:r>
            <a:r>
              <a:rPr lang="ru-RU" dirty="0" smtClean="0"/>
              <a:t>: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конфіденційних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та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прозорості</a:t>
            </a:r>
            <a:r>
              <a:rPr lang="ru-RU" dirty="0" smtClean="0"/>
              <a:t> </a:t>
            </a:r>
            <a:r>
              <a:rPr lang="ru-RU" dirty="0" err="1" smtClean="0"/>
              <a:t>алгоритмів</a:t>
            </a:r>
            <a:r>
              <a:rPr lang="ru-RU" dirty="0" smtClean="0"/>
              <a:t>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Прогнози</a:t>
            </a:r>
            <a:endParaRPr lang="ru-RU" b="1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Очікується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обсяг</a:t>
            </a:r>
            <a:r>
              <a:rPr lang="ru-RU" dirty="0" smtClean="0"/>
              <a:t> ринку ШІ в </a:t>
            </a:r>
            <a:r>
              <a:rPr lang="ru-RU" dirty="0" err="1" smtClean="0"/>
              <a:t>роздрібній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 </a:t>
            </a:r>
            <a:r>
              <a:rPr lang="ru-RU" dirty="0" err="1" smtClean="0"/>
              <a:t>досягне</a:t>
            </a:r>
            <a:r>
              <a:rPr lang="ru-RU" dirty="0" smtClean="0"/>
              <a:t> 123,7 млрд </a:t>
            </a:r>
            <a:r>
              <a:rPr lang="ru-RU" dirty="0" err="1" smtClean="0"/>
              <a:t>доларів</a:t>
            </a:r>
            <a:r>
              <a:rPr lang="ru-RU" dirty="0" smtClean="0"/>
              <a:t> до </a:t>
            </a:r>
            <a:r>
              <a:rPr lang="ru-RU" dirty="0" err="1" smtClean="0"/>
              <a:t>кінця</a:t>
            </a:r>
            <a:r>
              <a:rPr lang="ru-RU" dirty="0" smtClean="0"/>
              <a:t> 2035 року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щорічним</a:t>
            </a:r>
            <a:r>
              <a:rPr lang="ru-RU" dirty="0" smtClean="0"/>
              <a:t> темпом росту </a:t>
            </a:r>
            <a:r>
              <a:rPr lang="ru-RU" dirty="0" err="1" smtClean="0"/>
              <a:t>близько</a:t>
            </a:r>
            <a:r>
              <a:rPr lang="ru-RU" dirty="0" smtClean="0"/>
              <a:t> 24%.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активний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прогнозується</a:t>
            </a:r>
            <a:r>
              <a:rPr lang="ru-RU" dirty="0" smtClean="0"/>
              <a:t> в секторах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 та </a:t>
            </a:r>
            <a:r>
              <a:rPr lang="ru-RU" dirty="0" err="1" smtClean="0"/>
              <a:t>глобальної</a:t>
            </a:r>
            <a:r>
              <a:rPr lang="ru-RU" dirty="0" smtClean="0"/>
              <a:t> </a:t>
            </a:r>
            <a:r>
              <a:rPr lang="ru-RU" dirty="0" err="1" smtClean="0"/>
              <a:t>біржової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856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94380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424242"/>
                </a:solidFill>
                <a:latin typeface="Montserrat"/>
              </a:rPr>
              <a:t>Традиційний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магазин —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це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фізичне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місце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роздрібної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торгівлі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, де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покупці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можуть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переглядати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товари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,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взаємодіяти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з ними та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здійснювати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покупки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особисто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. На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відміну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від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інтернет-магазинів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,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традиційні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роздрібні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магазини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надають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відчутне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середовище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, яке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формує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ідентичність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бренду,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лояльність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клієнтів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і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загальний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досвід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покупок.</a:t>
            </a:r>
            <a:endParaRPr lang="ru-RU" dirty="0" smtClean="0"/>
          </a:p>
          <a:p>
            <a:r>
              <a:rPr lang="ru-RU" dirty="0" err="1">
                <a:solidFill>
                  <a:srgbClr val="424242"/>
                </a:solidFill>
                <a:latin typeface="Montserrat"/>
              </a:rPr>
              <a:t>Ця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концепція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охоплює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широкий спектр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форматів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,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від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невеликих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бутиків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до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багаторівневих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універмагів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,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кожен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з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яких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призначений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для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задоволення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конкретних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потреб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покупців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.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Незважаючи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на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зростаючий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вплив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цифрової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комерції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,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традиційний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ритейл як і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раніше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відіграє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важливу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роль у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пошуку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продуктів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,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негайному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виконанні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замовлень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і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зміцненні</a:t>
            </a:r>
            <a:r>
              <a:rPr lang="ru-RU" dirty="0">
                <a:solidFill>
                  <a:srgbClr val="424242"/>
                </a:solidFill>
                <a:latin typeface="Montserrat"/>
              </a:rPr>
              <a:t> </a:t>
            </a:r>
            <a:r>
              <a:rPr lang="ru-RU" dirty="0" err="1">
                <a:solidFill>
                  <a:srgbClr val="424242"/>
                </a:solidFill>
                <a:latin typeface="Montserrat"/>
              </a:rPr>
              <a:t>довіри</a:t>
            </a:r>
            <a:r>
              <a:rPr lang="ru-RU" dirty="0" smtClean="0">
                <a:solidFill>
                  <a:srgbClr val="424242"/>
                </a:solidFill>
                <a:latin typeface="Montserrat"/>
              </a:rPr>
              <a:t>.</a:t>
            </a:r>
          </a:p>
          <a:p>
            <a:r>
              <a:rPr lang="ru-RU" b="1" dirty="0"/>
              <a:t>1. </a:t>
            </a:r>
            <a:r>
              <a:rPr lang="ru-RU" b="1" dirty="0" err="1"/>
              <a:t>Продуктові</a:t>
            </a:r>
            <a:r>
              <a:rPr lang="ru-RU" b="1" dirty="0"/>
              <a:t> </a:t>
            </a:r>
            <a:r>
              <a:rPr lang="ru-RU" b="1" dirty="0" err="1"/>
              <a:t>магазини</a:t>
            </a:r>
            <a:r>
              <a:rPr lang="ru-RU" b="1" dirty="0"/>
              <a:t> і </a:t>
            </a:r>
            <a:r>
              <a:rPr lang="ru-RU" b="1" dirty="0" err="1"/>
              <a:t>супермаркети</a:t>
            </a:r>
            <a:endParaRPr lang="ru-RU" b="1" dirty="0" smtClean="0"/>
          </a:p>
          <a:p>
            <a:r>
              <a:rPr lang="ru-RU" dirty="0" err="1"/>
              <a:t>Супермаркети</a:t>
            </a:r>
            <a:r>
              <a:rPr lang="ru-RU" dirty="0"/>
              <a:t> і </a:t>
            </a:r>
            <a:r>
              <a:rPr lang="ru-RU" dirty="0" err="1"/>
              <a:t>гіпермаркети</a:t>
            </a:r>
            <a:r>
              <a:rPr lang="ru-RU" dirty="0"/>
              <a:t> </a:t>
            </a:r>
            <a:r>
              <a:rPr lang="ru-RU" dirty="0" err="1"/>
              <a:t>покладаються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 з великим </a:t>
            </a:r>
            <a:r>
              <a:rPr lang="ru-RU" dirty="0" err="1"/>
              <a:t>обсягом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і </a:t>
            </a:r>
            <a:r>
              <a:rPr lang="ru-RU" dirty="0" err="1"/>
              <a:t>швидкою</a:t>
            </a:r>
            <a:r>
              <a:rPr lang="ru-RU" dirty="0"/>
              <a:t> </a:t>
            </a:r>
            <a:r>
              <a:rPr lang="ru-RU" dirty="0" err="1"/>
              <a:t>оборотністю</a:t>
            </a:r>
            <a:r>
              <a:rPr lang="ru-RU" dirty="0"/>
              <a:t>. </a:t>
            </a:r>
            <a:r>
              <a:rPr lang="ru-RU" dirty="0" err="1"/>
              <a:t>Наявність</a:t>
            </a:r>
            <a:r>
              <a:rPr lang="ru-RU" dirty="0"/>
              <a:t> товару на </a:t>
            </a:r>
            <a:r>
              <a:rPr lang="ru-RU" dirty="0" err="1"/>
              <a:t>полицях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свіжість</a:t>
            </a:r>
            <a:r>
              <a:rPr lang="ru-RU" dirty="0"/>
              <a:t> і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планограмі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продажі</a:t>
            </a:r>
            <a:r>
              <a:rPr lang="ru-RU" dirty="0"/>
              <a:t>.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вирішальне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особливо для </a:t>
            </a:r>
            <a:r>
              <a:rPr lang="ru-RU" dirty="0" err="1"/>
              <a:t>швидкопсувних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  <a:endParaRPr lang="ru-RU" dirty="0" smtClean="0"/>
          </a:p>
          <a:p>
            <a:r>
              <a:rPr lang="ru-RU" b="1" dirty="0"/>
              <a:t>2. </a:t>
            </a:r>
            <a:r>
              <a:rPr lang="ru-RU" b="1" dirty="0" err="1"/>
              <a:t>Магазини</a:t>
            </a:r>
            <a:r>
              <a:rPr lang="ru-RU" b="1" dirty="0"/>
              <a:t> </a:t>
            </a:r>
            <a:r>
              <a:rPr lang="ru-RU" b="1" dirty="0" err="1"/>
              <a:t>крокової</a:t>
            </a:r>
            <a:r>
              <a:rPr lang="ru-RU" b="1" dirty="0"/>
              <a:t> </a:t>
            </a:r>
            <a:r>
              <a:rPr lang="ru-RU" b="1" dirty="0" err="1"/>
              <a:t>доступності</a:t>
            </a:r>
            <a:endParaRPr lang="ru-RU" b="1" dirty="0" smtClean="0"/>
          </a:p>
          <a:p>
            <a:r>
              <a:rPr lang="ru-RU" dirty="0" err="1"/>
              <a:t>Магазини</a:t>
            </a:r>
            <a:r>
              <a:rPr lang="ru-RU" dirty="0"/>
              <a:t> </a:t>
            </a:r>
            <a:r>
              <a:rPr lang="ru-RU" dirty="0" err="1"/>
              <a:t>крокової</a:t>
            </a:r>
            <a:r>
              <a:rPr lang="ru-RU" dirty="0"/>
              <a:t> </a:t>
            </a:r>
            <a:r>
              <a:rPr lang="ru-RU" dirty="0" err="1"/>
              <a:t>доступності</a:t>
            </a:r>
            <a:r>
              <a:rPr lang="ru-RU" dirty="0"/>
              <a:t> </a:t>
            </a:r>
            <a:r>
              <a:rPr lang="ru-RU" dirty="0" err="1"/>
              <a:t>створені</a:t>
            </a:r>
            <a:r>
              <a:rPr lang="ru-RU" dirty="0"/>
              <a:t> для </a:t>
            </a:r>
            <a:r>
              <a:rPr lang="ru-RU" dirty="0" err="1"/>
              <a:t>швидкого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і </a:t>
            </a:r>
            <a:r>
              <a:rPr lang="ru-RU" dirty="0" err="1"/>
              <a:t>близькості</a:t>
            </a:r>
            <a:r>
              <a:rPr lang="ru-RU" dirty="0"/>
              <a:t> до </a:t>
            </a:r>
            <a:r>
              <a:rPr lang="ru-RU" dirty="0" err="1"/>
              <a:t>покупців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асортимент</a:t>
            </a:r>
            <a:r>
              <a:rPr lang="ru-RU" dirty="0"/>
              <a:t> </a:t>
            </a:r>
            <a:r>
              <a:rPr lang="ru-RU" dirty="0" err="1"/>
              <a:t>підібраний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нагальних</a:t>
            </a:r>
            <a:r>
              <a:rPr lang="ru-RU" dirty="0"/>
              <a:t> потреб — закуски, </a:t>
            </a:r>
            <a:r>
              <a:rPr lang="ru-RU" dirty="0" err="1"/>
              <a:t>напої</a:t>
            </a:r>
            <a:r>
              <a:rPr lang="ru-RU" dirty="0"/>
              <a:t>,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для дому і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аптечні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. </a:t>
            </a:r>
            <a:r>
              <a:rPr lang="ru-RU" dirty="0" err="1"/>
              <a:t>Автоматичне</a:t>
            </a:r>
            <a:r>
              <a:rPr lang="ru-RU" dirty="0"/>
              <a:t> </a:t>
            </a:r>
            <a:r>
              <a:rPr lang="ru-RU" dirty="0" err="1"/>
              <a:t>поповнення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і </a:t>
            </a:r>
            <a:r>
              <a:rPr lang="ru-RU" dirty="0" err="1"/>
              <a:t>точні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запобігають</a:t>
            </a:r>
            <a:r>
              <a:rPr lang="ru-RU" dirty="0"/>
              <a:t> </a:t>
            </a:r>
            <a:r>
              <a:rPr lang="ru-RU" dirty="0" err="1"/>
              <a:t>втраті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через невеликий, але </a:t>
            </a:r>
            <a:r>
              <a:rPr lang="ru-RU" dirty="0" err="1"/>
              <a:t>частий</a:t>
            </a:r>
            <a:r>
              <a:rPr lang="ru-RU" dirty="0"/>
              <a:t> попит.</a:t>
            </a:r>
            <a:endParaRPr lang="ru-RU" dirty="0" smtClean="0"/>
          </a:p>
          <a:p>
            <a:r>
              <a:rPr lang="ru-RU" b="1" dirty="0"/>
              <a:t>3. </a:t>
            </a:r>
            <a:r>
              <a:rPr lang="ru-RU" b="1" dirty="0" err="1"/>
              <a:t>Магазини</a:t>
            </a:r>
            <a:r>
              <a:rPr lang="ru-RU" b="1" dirty="0"/>
              <a:t> </a:t>
            </a:r>
            <a:r>
              <a:rPr lang="ru-RU" b="1" dirty="0" err="1"/>
              <a:t>одягу</a:t>
            </a:r>
            <a:r>
              <a:rPr lang="ru-RU" b="1" dirty="0"/>
              <a:t> та </a:t>
            </a:r>
            <a:r>
              <a:rPr lang="ru-RU" b="1" dirty="0" err="1"/>
              <a:t>взуття</a:t>
            </a:r>
            <a:endParaRPr lang="ru-RU" b="1" dirty="0" smtClean="0"/>
          </a:p>
          <a:p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магазини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сезонності</a:t>
            </a:r>
            <a:r>
              <a:rPr lang="ru-RU" dirty="0"/>
              <a:t>, </a:t>
            </a:r>
            <a:r>
              <a:rPr lang="ru-RU" dirty="0" err="1"/>
              <a:t>кривих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і </a:t>
            </a:r>
            <a:r>
              <a:rPr lang="ru-RU" dirty="0" err="1"/>
              <a:t>мінливих</a:t>
            </a:r>
            <a:r>
              <a:rPr lang="ru-RU" dirty="0"/>
              <a:t> </a:t>
            </a:r>
            <a:r>
              <a:rPr lang="ru-RU" dirty="0" err="1"/>
              <a:t>модних</a:t>
            </a:r>
            <a:r>
              <a:rPr lang="ru-RU" dirty="0"/>
              <a:t> </a:t>
            </a:r>
            <a:r>
              <a:rPr lang="ru-RU" dirty="0" err="1"/>
              <a:t>тенденцій</a:t>
            </a:r>
            <a:r>
              <a:rPr lang="ru-RU" dirty="0"/>
              <a:t>. </a:t>
            </a:r>
            <a:r>
              <a:rPr lang="ru-RU" dirty="0" err="1"/>
              <a:t>Фізичні</a:t>
            </a:r>
            <a:r>
              <a:rPr lang="ru-RU" dirty="0"/>
              <a:t> </a:t>
            </a:r>
            <a:r>
              <a:rPr lang="ru-RU" dirty="0" err="1"/>
              <a:t>примірочні</a:t>
            </a:r>
            <a:r>
              <a:rPr lang="ru-RU" dirty="0"/>
              <a:t> </a:t>
            </a:r>
            <a:r>
              <a:rPr lang="ru-RU" dirty="0" err="1"/>
              <a:t>стимулюють</a:t>
            </a:r>
            <a:r>
              <a:rPr lang="ru-RU" dirty="0"/>
              <a:t> </a:t>
            </a:r>
            <a:r>
              <a:rPr lang="ru-RU" dirty="0" err="1"/>
              <a:t>конверсію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яскравим</a:t>
            </a:r>
            <a:r>
              <a:rPr lang="ru-RU" dirty="0"/>
              <a:t> прикладом того,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традиційні</a:t>
            </a:r>
            <a:r>
              <a:rPr lang="ru-RU" dirty="0"/>
              <a:t> </a:t>
            </a:r>
            <a:r>
              <a:rPr lang="ru-RU" dirty="0" err="1"/>
              <a:t>магазини</a:t>
            </a:r>
            <a:r>
              <a:rPr lang="ru-RU" dirty="0"/>
              <a:t> як і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важливі</a:t>
            </a:r>
            <a:r>
              <a:rPr lang="ru-RU" dirty="0"/>
              <a:t> для покупок, </a:t>
            </a:r>
            <a:r>
              <a:rPr lang="ru-RU" dirty="0" err="1"/>
              <a:t>заснованих</a:t>
            </a:r>
            <a:r>
              <a:rPr lang="ru-RU" dirty="0"/>
              <a:t> на </a:t>
            </a:r>
            <a:r>
              <a:rPr lang="ru-RU" dirty="0" err="1"/>
              <a:t>досвіді</a:t>
            </a:r>
            <a:r>
              <a:rPr lang="ru-RU" dirty="0"/>
              <a:t>.</a:t>
            </a:r>
            <a:endParaRPr lang="ru-RU" dirty="0" smtClean="0"/>
          </a:p>
          <a:p>
            <a:r>
              <a:rPr lang="ru-RU" b="1" dirty="0"/>
              <a:t>4. Аптеки та </a:t>
            </a:r>
            <a:r>
              <a:rPr lang="ru-RU" b="1" dirty="0" err="1"/>
              <a:t>магазини</a:t>
            </a:r>
            <a:r>
              <a:rPr lang="ru-RU" b="1" dirty="0"/>
              <a:t> </a:t>
            </a:r>
            <a:r>
              <a:rPr lang="ru-RU" b="1" dirty="0" err="1"/>
              <a:t>товарів</a:t>
            </a:r>
            <a:r>
              <a:rPr lang="ru-RU" b="1" dirty="0"/>
              <a:t> для </a:t>
            </a:r>
            <a:r>
              <a:rPr lang="ru-RU" b="1" dirty="0" err="1"/>
              <a:t>здоров'я</a:t>
            </a:r>
            <a:endParaRPr lang="ru-RU" b="1" dirty="0" smtClean="0"/>
          </a:p>
          <a:p>
            <a:r>
              <a:rPr lang="ru-RU" dirty="0"/>
              <a:t>Аптеки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довірою</a:t>
            </a:r>
            <a:r>
              <a:rPr lang="ru-RU" dirty="0"/>
              <a:t> і </a:t>
            </a:r>
            <a:r>
              <a:rPr lang="ru-RU" dirty="0" err="1"/>
              <a:t>надійністю</a:t>
            </a:r>
            <a:r>
              <a:rPr lang="ru-RU" dirty="0"/>
              <a:t> </a:t>
            </a:r>
            <a:r>
              <a:rPr lang="ru-RU" dirty="0" err="1"/>
              <a:t>регулюючих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. </a:t>
            </a:r>
            <a:r>
              <a:rPr lang="ru-RU" dirty="0" err="1"/>
              <a:t>Дефіцит</a:t>
            </a:r>
            <a:r>
              <a:rPr lang="ru-RU" dirty="0"/>
              <a:t> </a:t>
            </a:r>
            <a:r>
              <a:rPr lang="ru-RU" dirty="0" err="1"/>
              <a:t>медичних</a:t>
            </a:r>
            <a:r>
              <a:rPr lang="ru-RU" dirty="0"/>
              <a:t> і </a:t>
            </a:r>
            <a:r>
              <a:rPr lang="ru-RU" dirty="0" err="1"/>
              <a:t>оздоровчих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серйозні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для </a:t>
            </a:r>
            <a:r>
              <a:rPr lang="ru-RU" dirty="0" err="1"/>
              <a:t>клієнтів</a:t>
            </a:r>
            <a:r>
              <a:rPr lang="ru-RU" dirty="0"/>
              <a:t>, тому </a:t>
            </a:r>
            <a:r>
              <a:rPr lang="ru-RU" dirty="0" err="1"/>
              <a:t>точне</a:t>
            </a:r>
            <a:r>
              <a:rPr lang="ru-RU" dirty="0"/>
              <a:t> </a:t>
            </a:r>
            <a:r>
              <a:rPr lang="ru-RU" dirty="0" err="1"/>
              <a:t>відстеження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вирішальне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3793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32364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5. </a:t>
            </a:r>
            <a:r>
              <a:rPr lang="ru-RU" b="1" dirty="0" err="1" smtClean="0"/>
              <a:t>Магазини</a:t>
            </a:r>
            <a:r>
              <a:rPr lang="ru-RU" b="1" dirty="0" smtClean="0"/>
              <a:t> </a:t>
            </a:r>
            <a:r>
              <a:rPr lang="ru-RU" b="1" dirty="0" err="1" smtClean="0"/>
              <a:t>електроніки</a:t>
            </a:r>
            <a:r>
              <a:rPr lang="ru-RU" b="1" dirty="0" smtClean="0"/>
              <a:t> та </a:t>
            </a:r>
            <a:r>
              <a:rPr lang="ru-RU" b="1" dirty="0" err="1" smtClean="0"/>
              <a:t>побутової</a:t>
            </a:r>
            <a:r>
              <a:rPr lang="ru-RU" b="1" dirty="0" smtClean="0"/>
              <a:t> </a:t>
            </a:r>
            <a:r>
              <a:rPr lang="ru-RU" b="1" dirty="0" err="1" smtClean="0"/>
              <a:t>техніки</a:t>
            </a:r>
            <a:endParaRPr lang="ru-RU" b="1" dirty="0" smtClean="0"/>
          </a:p>
          <a:p>
            <a:r>
              <a:rPr lang="ru-RU" dirty="0" err="1" smtClean="0"/>
              <a:t>Клієнти</a:t>
            </a:r>
            <a:r>
              <a:rPr lang="ru-RU" dirty="0" smtClean="0"/>
              <a:t> часто </a:t>
            </a:r>
            <a:r>
              <a:rPr lang="ru-RU" dirty="0" err="1" smtClean="0"/>
              <a:t>віддають</a:t>
            </a:r>
            <a:r>
              <a:rPr lang="ru-RU" dirty="0" smtClean="0"/>
              <a:t> </a:t>
            </a:r>
            <a:r>
              <a:rPr lang="ru-RU" dirty="0" err="1" smtClean="0"/>
              <a:t>перевагу</a:t>
            </a:r>
            <a:r>
              <a:rPr lang="ru-RU" dirty="0" smtClean="0"/>
              <a:t> </a:t>
            </a:r>
            <a:r>
              <a:rPr lang="ru-RU" dirty="0" err="1" smtClean="0"/>
              <a:t>практичним</a:t>
            </a:r>
            <a:r>
              <a:rPr lang="ru-RU" dirty="0" smtClean="0"/>
              <a:t> </a:t>
            </a:r>
            <a:r>
              <a:rPr lang="ru-RU" dirty="0" err="1" smtClean="0"/>
              <a:t>демонстраціям</a:t>
            </a:r>
            <a:r>
              <a:rPr lang="ru-RU" dirty="0" smtClean="0"/>
              <a:t> перед </a:t>
            </a:r>
            <a:r>
              <a:rPr lang="ru-RU" dirty="0" err="1" smtClean="0"/>
              <a:t>покупкою</a:t>
            </a:r>
            <a:r>
              <a:rPr lang="ru-RU" dirty="0" smtClean="0"/>
              <a:t> дорогих </a:t>
            </a:r>
            <a:r>
              <a:rPr lang="ru-RU" dirty="0" err="1" smtClean="0"/>
              <a:t>товарів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магазини</a:t>
            </a:r>
            <a:r>
              <a:rPr lang="ru-RU" dirty="0" smtClean="0"/>
              <a:t> </a:t>
            </a:r>
            <a:r>
              <a:rPr lang="ru-RU" dirty="0" err="1" smtClean="0"/>
              <a:t>підтримують</a:t>
            </a:r>
            <a:r>
              <a:rPr lang="ru-RU" dirty="0" smtClean="0"/>
              <a:t> </a:t>
            </a:r>
            <a:r>
              <a:rPr lang="ru-RU" dirty="0" err="1" smtClean="0"/>
              <a:t>поєднання</a:t>
            </a:r>
            <a:r>
              <a:rPr lang="ru-RU" dirty="0" smtClean="0"/>
              <a:t> </a:t>
            </a:r>
            <a:r>
              <a:rPr lang="ru-RU" dirty="0" err="1" smtClean="0"/>
              <a:t>демонстраційних</a:t>
            </a:r>
            <a:r>
              <a:rPr lang="ru-RU" dirty="0" smtClean="0"/>
              <a:t> моделей, </a:t>
            </a:r>
            <a:r>
              <a:rPr lang="ru-RU" dirty="0" err="1" smtClean="0"/>
              <a:t>запасів</a:t>
            </a:r>
            <a:r>
              <a:rPr lang="ru-RU" dirty="0" smtClean="0"/>
              <a:t> у коробках і </a:t>
            </a:r>
            <a:r>
              <a:rPr lang="ru-RU" dirty="0" err="1" smtClean="0"/>
              <a:t>резервів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точні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про </a:t>
            </a:r>
            <a:r>
              <a:rPr lang="ru-RU" dirty="0" err="1" smtClean="0"/>
              <a:t>інвентар</a:t>
            </a:r>
            <a:r>
              <a:rPr lang="ru-RU" dirty="0" smtClean="0"/>
              <a:t> </a:t>
            </a:r>
            <a:r>
              <a:rPr lang="ru-RU" dirty="0" err="1" smtClean="0"/>
              <a:t>життєво</a:t>
            </a:r>
            <a:r>
              <a:rPr lang="ru-RU" dirty="0" smtClean="0"/>
              <a:t> </a:t>
            </a:r>
            <a:r>
              <a:rPr lang="ru-RU" dirty="0" err="1" smtClean="0"/>
              <a:t>важливими</a:t>
            </a:r>
            <a:r>
              <a:rPr lang="ru-RU" dirty="0" smtClean="0"/>
              <a:t> для </a:t>
            </a:r>
            <a:r>
              <a:rPr lang="ru-RU" dirty="0" err="1" smtClean="0"/>
              <a:t>апселінгу</a:t>
            </a:r>
            <a:r>
              <a:rPr lang="ru-RU" dirty="0" smtClean="0"/>
              <a:t> та </a:t>
            </a:r>
            <a:r>
              <a:rPr lang="ru-RU" dirty="0" err="1" smtClean="0"/>
              <a:t>крос-селінгу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6. </a:t>
            </a:r>
            <a:r>
              <a:rPr lang="ru-RU" b="1" dirty="0" err="1" smtClean="0"/>
              <a:t>Спеціалізовані</a:t>
            </a:r>
            <a:r>
              <a:rPr lang="ru-RU" b="1" dirty="0" smtClean="0"/>
              <a:t> </a:t>
            </a:r>
            <a:r>
              <a:rPr lang="ru-RU" b="1" dirty="0" err="1" smtClean="0"/>
              <a:t>роздрібні</a:t>
            </a:r>
            <a:r>
              <a:rPr lang="ru-RU" b="1" dirty="0" smtClean="0"/>
              <a:t> </a:t>
            </a:r>
            <a:r>
              <a:rPr lang="ru-RU" b="1" dirty="0" err="1" smtClean="0"/>
              <a:t>магазини</a:t>
            </a:r>
            <a:endParaRPr lang="ru-RU" b="1" dirty="0" smtClean="0"/>
          </a:p>
          <a:p>
            <a:r>
              <a:rPr lang="ru-RU" dirty="0" smtClean="0"/>
              <a:t>До них </a:t>
            </a:r>
            <a:r>
              <a:rPr lang="ru-RU" dirty="0" err="1" smtClean="0"/>
              <a:t>відносяться</a:t>
            </a:r>
            <a:r>
              <a:rPr lang="ru-RU" dirty="0" smtClean="0"/>
              <a:t> бутики косметики, </a:t>
            </a:r>
            <a:r>
              <a:rPr lang="ru-RU" dirty="0" err="1" smtClean="0"/>
              <a:t>магазини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для дому, </a:t>
            </a:r>
            <a:r>
              <a:rPr lang="ru-RU" dirty="0" err="1" smtClean="0"/>
              <a:t>зоомагазини</a:t>
            </a:r>
            <a:r>
              <a:rPr lang="ru-RU" dirty="0" smtClean="0"/>
              <a:t>, </a:t>
            </a:r>
            <a:r>
              <a:rPr lang="ru-RU" dirty="0" err="1" smtClean="0"/>
              <a:t>центри</a:t>
            </a:r>
            <a:r>
              <a:rPr lang="ru-RU" dirty="0" smtClean="0"/>
              <a:t> </a:t>
            </a:r>
            <a:r>
              <a:rPr lang="en-US" dirty="0" smtClean="0"/>
              <a:t>DIY </a:t>
            </a:r>
            <a:r>
              <a:rPr lang="ru-RU" dirty="0" smtClean="0"/>
              <a:t>та </a:t>
            </a:r>
            <a:r>
              <a:rPr lang="ru-RU" dirty="0" err="1" smtClean="0"/>
              <a:t>інші</a:t>
            </a:r>
            <a:r>
              <a:rPr lang="ru-RU" dirty="0" smtClean="0"/>
              <a:t>. </a:t>
            </a:r>
            <a:r>
              <a:rPr lang="ru-RU" dirty="0" err="1" smtClean="0"/>
              <a:t>Складність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інвентарю</a:t>
            </a:r>
            <a:r>
              <a:rPr lang="ru-RU" dirty="0" smtClean="0"/>
              <a:t> часто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глибокого</a:t>
            </a:r>
            <a:r>
              <a:rPr lang="ru-RU" dirty="0" smtClean="0"/>
              <a:t> </a:t>
            </a:r>
            <a:r>
              <a:rPr lang="ru-RU" dirty="0" err="1" smtClean="0"/>
              <a:t>аналітичного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en-US" dirty="0" smtClean="0"/>
              <a:t>SKU.</a:t>
            </a:r>
            <a:endParaRPr lang="uk-UA" dirty="0" smtClean="0"/>
          </a:p>
          <a:p>
            <a:r>
              <a:rPr lang="ru-RU" dirty="0" err="1"/>
              <a:t>Традиційні</a:t>
            </a:r>
            <a:r>
              <a:rPr lang="ru-RU" dirty="0"/>
              <a:t> </a:t>
            </a:r>
            <a:r>
              <a:rPr lang="ru-RU" dirty="0" err="1"/>
              <a:t>магазини</a:t>
            </a:r>
            <a:r>
              <a:rPr lang="ru-RU" dirty="0"/>
              <a:t> </a:t>
            </a:r>
            <a:r>
              <a:rPr lang="ru-RU" dirty="0" err="1"/>
              <a:t>продовжують</a:t>
            </a:r>
            <a:r>
              <a:rPr lang="ru-RU" dirty="0"/>
              <a:t> </a:t>
            </a:r>
            <a:r>
              <a:rPr lang="ru-RU" dirty="0" err="1"/>
              <a:t>процвітати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пропонують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незамінне</a:t>
            </a:r>
            <a:r>
              <a:rPr lang="ru-RU" dirty="0"/>
              <a:t>: </a:t>
            </a:r>
            <a:r>
              <a:rPr lang="ru-RU" dirty="0" err="1"/>
              <a:t>фізичну</a:t>
            </a:r>
            <a:r>
              <a:rPr lang="ru-RU" dirty="0"/>
              <a:t> </a:t>
            </a:r>
            <a:r>
              <a:rPr lang="ru-RU" dirty="0" err="1"/>
              <a:t>взаємодію</a:t>
            </a:r>
            <a:r>
              <a:rPr lang="ru-RU" dirty="0"/>
              <a:t>, </a:t>
            </a:r>
            <a:r>
              <a:rPr lang="ru-RU" dirty="0" err="1"/>
              <a:t>негайне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і </a:t>
            </a:r>
            <a:r>
              <a:rPr lang="ru-RU" dirty="0" err="1"/>
              <a:t>надійне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для покупок.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супермаркетів</a:t>
            </a:r>
            <a:r>
              <a:rPr lang="ru-RU" dirty="0"/>
              <a:t> і аптек до </a:t>
            </a:r>
            <a:r>
              <a:rPr lang="ru-RU" dirty="0" err="1"/>
              <a:t>магазинів</a:t>
            </a:r>
            <a:r>
              <a:rPr lang="ru-RU" dirty="0"/>
              <a:t> </a:t>
            </a:r>
            <a:r>
              <a:rPr lang="ru-RU" dirty="0" err="1"/>
              <a:t>електроніки</a:t>
            </a:r>
            <a:r>
              <a:rPr lang="ru-RU" dirty="0"/>
              <a:t> та </a:t>
            </a:r>
            <a:r>
              <a:rPr lang="ru-RU" dirty="0" err="1"/>
              <a:t>спеціалізованих</a:t>
            </a:r>
            <a:r>
              <a:rPr lang="ru-RU" dirty="0"/>
              <a:t> </a:t>
            </a:r>
            <a:r>
              <a:rPr lang="ru-RU" dirty="0" err="1"/>
              <a:t>магазинів</a:t>
            </a:r>
            <a:r>
              <a:rPr lang="ru-RU" dirty="0"/>
              <a:t> — </a:t>
            </a:r>
            <a:r>
              <a:rPr lang="ru-RU" dirty="0" err="1"/>
              <a:t>різноманітність</a:t>
            </a:r>
            <a:r>
              <a:rPr lang="ru-RU" dirty="0"/>
              <a:t> </a:t>
            </a:r>
            <a:r>
              <a:rPr lang="ru-RU" dirty="0" err="1"/>
              <a:t>традиційних</a:t>
            </a:r>
            <a:r>
              <a:rPr lang="ru-RU" dirty="0"/>
              <a:t> </a:t>
            </a:r>
            <a:r>
              <a:rPr lang="ru-RU" dirty="0" err="1"/>
              <a:t>роздрібних</a:t>
            </a:r>
            <a:r>
              <a:rPr lang="ru-RU" dirty="0"/>
              <a:t> </a:t>
            </a:r>
            <a:r>
              <a:rPr lang="ru-RU" dirty="0" err="1"/>
              <a:t>магазинів</a:t>
            </a:r>
            <a:r>
              <a:rPr lang="ru-RU" dirty="0"/>
              <a:t> доводить,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, як і </a:t>
            </a:r>
            <a:r>
              <a:rPr lang="ru-RU" dirty="0" err="1"/>
              <a:t>раніше</a:t>
            </a:r>
            <a:r>
              <a:rPr lang="ru-RU" dirty="0"/>
              <a:t>,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центральну</a:t>
            </a:r>
            <a:r>
              <a:rPr lang="ru-RU" dirty="0"/>
              <a:t> роль у </a:t>
            </a:r>
            <a:r>
              <a:rPr lang="ru-RU" dirty="0" err="1"/>
              <a:t>клієнтському</a:t>
            </a:r>
            <a:r>
              <a:rPr lang="ru-RU" dirty="0"/>
              <a:t> </a:t>
            </a:r>
            <a:r>
              <a:rPr lang="ru-RU" dirty="0" err="1"/>
              <a:t>досвіді</a:t>
            </a:r>
            <a:r>
              <a:rPr lang="ru-RU" dirty="0"/>
              <a:t>.</a:t>
            </a:r>
            <a:endParaRPr lang="ru-RU" dirty="0" smtClean="0"/>
          </a:p>
          <a:p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успіх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магазинів</a:t>
            </a:r>
            <a:r>
              <a:rPr lang="ru-RU" dirty="0"/>
              <a:t> все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інтелектуального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запасами.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ручне</a:t>
            </a:r>
            <a:r>
              <a:rPr lang="ru-RU" dirty="0"/>
              <a:t> </a:t>
            </a:r>
            <a:r>
              <a:rPr lang="ru-RU" dirty="0" err="1"/>
              <a:t>відстеження</a:t>
            </a:r>
            <a:r>
              <a:rPr lang="ru-RU" dirty="0"/>
              <a:t> </a:t>
            </a:r>
            <a:r>
              <a:rPr lang="ru-RU" dirty="0" err="1"/>
              <a:t>задовольняло</a:t>
            </a:r>
            <a:r>
              <a:rPr lang="ru-RU" dirty="0"/>
              <a:t> </a:t>
            </a:r>
            <a:r>
              <a:rPr lang="ru-RU" dirty="0" err="1"/>
              <a:t>базові</a:t>
            </a:r>
            <a:r>
              <a:rPr lang="ru-RU" dirty="0"/>
              <a:t> потреби, то </a:t>
            </a:r>
            <a:r>
              <a:rPr lang="ru-RU" dirty="0" err="1"/>
              <a:t>сьогоднішнє</a:t>
            </a:r>
            <a:r>
              <a:rPr lang="ru-RU" dirty="0"/>
              <a:t> складне і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мінливе</a:t>
            </a:r>
            <a:r>
              <a:rPr lang="ru-RU" dirty="0"/>
              <a:t> </a:t>
            </a:r>
            <a:r>
              <a:rPr lang="ru-RU" dirty="0" err="1"/>
              <a:t>роздрібне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автоматизованих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</a:t>
            </a:r>
            <a:r>
              <a:rPr lang="ru-RU" dirty="0" err="1"/>
              <a:t>бізнес-аналітики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видимість</a:t>
            </a:r>
            <a:r>
              <a:rPr lang="ru-RU" dirty="0"/>
              <a:t> в </a:t>
            </a:r>
            <a:r>
              <a:rPr lang="ru-RU" dirty="0" err="1"/>
              <a:t>режимі</a:t>
            </a:r>
            <a:r>
              <a:rPr lang="ru-RU" dirty="0"/>
              <a:t> реального часу і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. Для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традиційного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прагне</a:t>
            </a:r>
            <a:r>
              <a:rPr lang="ru-RU" dirty="0"/>
              <a:t> </a:t>
            </a:r>
            <a:r>
              <a:rPr lang="ru-RU" dirty="0" err="1"/>
              <a:t>залишатися</a:t>
            </a:r>
            <a:r>
              <a:rPr lang="ru-RU" dirty="0"/>
              <a:t> </a:t>
            </a:r>
            <a:r>
              <a:rPr lang="ru-RU" dirty="0" err="1"/>
              <a:t>конкурентоспроможним</a:t>
            </a:r>
            <a:r>
              <a:rPr lang="ru-RU" dirty="0"/>
              <a:t>, </a:t>
            </a:r>
            <a:r>
              <a:rPr lang="ru-RU" dirty="0" err="1"/>
              <a:t>автоматизовані</a:t>
            </a:r>
            <a:r>
              <a:rPr lang="ru-RU" dirty="0"/>
              <a:t> </a:t>
            </a:r>
            <a:r>
              <a:rPr lang="ru-RU" dirty="0" err="1"/>
              <a:t>аналітичні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запасами є однозначно </a:t>
            </a:r>
            <a:r>
              <a:rPr lang="ru-RU" dirty="0" err="1"/>
              <a:t>кращим</a:t>
            </a:r>
            <a:r>
              <a:rPr lang="ru-RU" dirty="0"/>
              <a:t> </a:t>
            </a:r>
            <a:r>
              <a:rPr lang="ru-RU" dirty="0" err="1"/>
              <a:t>вибором</a:t>
            </a:r>
            <a:r>
              <a:rPr lang="ru-RU" dirty="0"/>
              <a:t>.</a:t>
            </a:r>
            <a:endParaRPr lang="ru-RU" dirty="0" smtClean="0"/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949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8" y="331151"/>
            <a:ext cx="1206137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 smtClean="0"/>
              <a:t>Торго́вий</a:t>
            </a:r>
            <a:r>
              <a:rPr lang="uk-UA" dirty="0" smtClean="0"/>
              <a:t> центр (ТЦ) інколи торгово-розважальний центр (ТРЦ), галерея, пасаж, торговельний комплекс, торговельно-розважальний комплекс — </a:t>
            </a:r>
            <a:r>
              <a:rPr lang="uk-UA" b="1" dirty="0" smtClean="0"/>
              <a:t>універсальна крамниця чи комплекс крамниць, що зазвичай включає підприємства побутового обслуговування, громадського харчування та розважальні заклади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центри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невід'ємна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сучасної</a:t>
            </a:r>
            <a:r>
              <a:rPr lang="ru-RU" dirty="0" smtClean="0"/>
              <a:t> </a:t>
            </a:r>
            <a:r>
              <a:rPr lang="ru-RU" dirty="0" err="1" smtClean="0"/>
              <a:t>інфраструктури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міст</a:t>
            </a:r>
            <a:r>
              <a:rPr lang="ru-RU" dirty="0" smtClean="0"/>
              <a:t>. Вони є </a:t>
            </a:r>
            <a:r>
              <a:rPr lang="ru-RU" dirty="0" err="1" smtClean="0"/>
              <a:t>місцем</a:t>
            </a:r>
            <a:r>
              <a:rPr lang="ru-RU" dirty="0" smtClean="0"/>
              <a:t>, де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все,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для комфортного та </a:t>
            </a:r>
            <a:r>
              <a:rPr lang="ru-RU" dirty="0" err="1" smtClean="0"/>
              <a:t>різноманітного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центри</a:t>
            </a:r>
            <a:r>
              <a:rPr lang="ru-RU" dirty="0" smtClean="0"/>
              <a:t> </a:t>
            </a:r>
            <a:r>
              <a:rPr lang="ru-RU" dirty="0" err="1" smtClean="0"/>
              <a:t>пропонують</a:t>
            </a:r>
            <a:r>
              <a:rPr lang="ru-RU" dirty="0" smtClean="0"/>
              <a:t> великий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та </a:t>
            </a:r>
            <a:r>
              <a:rPr lang="ru-RU" dirty="0" err="1" smtClean="0"/>
              <a:t>послуг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різноманітні</a:t>
            </a:r>
            <a:r>
              <a:rPr lang="ru-RU" dirty="0" smtClean="0"/>
              <a:t> </a:t>
            </a:r>
            <a:r>
              <a:rPr lang="ru-RU" dirty="0" err="1" smtClean="0"/>
              <a:t>розваги</a:t>
            </a:r>
            <a:r>
              <a:rPr lang="ru-RU" dirty="0" smtClean="0"/>
              <a:t> та </a:t>
            </a:r>
            <a:r>
              <a:rPr lang="ru-RU" dirty="0" err="1" smtClean="0"/>
              <a:t>розвиваючі</a:t>
            </a:r>
            <a:r>
              <a:rPr lang="ru-RU" dirty="0" smtClean="0"/>
              <a:t> </a:t>
            </a:r>
            <a:r>
              <a:rPr lang="ru-RU" dirty="0" err="1" smtClean="0"/>
              <a:t>заняття</a:t>
            </a:r>
            <a:r>
              <a:rPr lang="ru-RU" dirty="0" smtClean="0"/>
              <a:t> для </a:t>
            </a:r>
            <a:r>
              <a:rPr lang="ru-RU" dirty="0" err="1" smtClean="0"/>
              <a:t>дітей</a:t>
            </a:r>
            <a:r>
              <a:rPr lang="ru-RU" dirty="0" smtClean="0"/>
              <a:t> та </a:t>
            </a:r>
            <a:r>
              <a:rPr lang="ru-RU" dirty="0" err="1" smtClean="0"/>
              <a:t>дорослих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Однією</a:t>
            </a:r>
            <a:r>
              <a:rPr lang="ru-RU" dirty="0" smtClean="0"/>
              <a:t> з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</a:t>
            </a:r>
            <a:r>
              <a:rPr lang="ru-RU" dirty="0" err="1" smtClean="0"/>
              <a:t>центрів</a:t>
            </a:r>
            <a:r>
              <a:rPr lang="ru-RU" dirty="0" smtClean="0"/>
              <a:t> є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масштабність</a:t>
            </a:r>
            <a:r>
              <a:rPr lang="ru-RU" dirty="0" smtClean="0"/>
              <a:t>. Вони часто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поверхів</a:t>
            </a:r>
            <a:r>
              <a:rPr lang="ru-RU" dirty="0" smtClean="0"/>
              <a:t> з </a:t>
            </a:r>
            <a:r>
              <a:rPr lang="ru-RU" dirty="0" err="1" smtClean="0"/>
              <a:t>різними</a:t>
            </a:r>
            <a:r>
              <a:rPr lang="ru-RU" dirty="0" smtClean="0"/>
              <a:t> </a:t>
            </a:r>
            <a:r>
              <a:rPr lang="ru-RU" dirty="0" err="1" smtClean="0"/>
              <a:t>відділами</a:t>
            </a:r>
            <a:r>
              <a:rPr lang="ru-RU" dirty="0" smtClean="0"/>
              <a:t> та магазинами, де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все,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для </a:t>
            </a:r>
            <a:r>
              <a:rPr lang="ru-RU" dirty="0" err="1" smtClean="0"/>
              <a:t>повсякденного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– </a:t>
            </a:r>
            <a:r>
              <a:rPr lang="ru-RU" dirty="0" err="1" smtClean="0"/>
              <a:t>продукти</a:t>
            </a:r>
            <a:r>
              <a:rPr lang="ru-RU" dirty="0" smtClean="0"/>
              <a:t>, </a:t>
            </a:r>
            <a:r>
              <a:rPr lang="ru-RU" dirty="0" err="1" smtClean="0"/>
              <a:t>одяг</a:t>
            </a:r>
            <a:r>
              <a:rPr lang="ru-RU" dirty="0" smtClean="0"/>
              <a:t>, </a:t>
            </a:r>
            <a:r>
              <a:rPr lang="ru-RU" dirty="0" err="1" smtClean="0"/>
              <a:t>взуття</a:t>
            </a:r>
            <a:r>
              <a:rPr lang="ru-RU" dirty="0" smtClean="0"/>
              <a:t>, </a:t>
            </a:r>
            <a:r>
              <a:rPr lang="ru-RU" dirty="0" err="1" smtClean="0"/>
              <a:t>електроніку</a:t>
            </a:r>
            <a:r>
              <a:rPr lang="ru-RU" dirty="0" smtClean="0"/>
              <a:t>, </a:t>
            </a:r>
            <a:r>
              <a:rPr lang="ru-RU" dirty="0" err="1" smtClean="0"/>
              <a:t>меблі</a:t>
            </a:r>
            <a:r>
              <a:rPr lang="ru-RU" dirty="0" smtClean="0"/>
              <a:t> та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центри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розважальні</a:t>
            </a:r>
            <a:r>
              <a:rPr lang="ru-RU" dirty="0" smtClean="0"/>
              <a:t> </a:t>
            </a:r>
            <a:r>
              <a:rPr lang="ru-RU" dirty="0" err="1" smtClean="0"/>
              <a:t>майданчики</a:t>
            </a:r>
            <a:r>
              <a:rPr lang="ru-RU" dirty="0" smtClean="0"/>
              <a:t>, </a:t>
            </a:r>
            <a:r>
              <a:rPr lang="ru-RU" dirty="0" err="1" smtClean="0"/>
              <a:t>кінотеатри</a:t>
            </a:r>
            <a:r>
              <a:rPr lang="ru-RU" dirty="0" smtClean="0"/>
              <a:t>, </a:t>
            </a:r>
            <a:r>
              <a:rPr lang="ru-RU" dirty="0" err="1" smtClean="0"/>
              <a:t>ігрові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 та </a:t>
            </a:r>
            <a:r>
              <a:rPr lang="ru-RU" dirty="0" err="1" smtClean="0"/>
              <a:t>ресторани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відвідувач</a:t>
            </a:r>
            <a:r>
              <a:rPr lang="ru-RU" dirty="0" smtClean="0"/>
              <a:t> </a:t>
            </a:r>
            <a:r>
              <a:rPr lang="ru-RU" dirty="0" err="1" smtClean="0"/>
              <a:t>міг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заняття</a:t>
            </a:r>
            <a:r>
              <a:rPr lang="ru-RU" dirty="0" smtClean="0"/>
              <a:t> на </a:t>
            </a:r>
            <a:r>
              <a:rPr lang="ru-RU" dirty="0" err="1" smtClean="0"/>
              <a:t>свій</a:t>
            </a:r>
            <a:r>
              <a:rPr lang="ru-RU" dirty="0" smtClean="0"/>
              <a:t> смак.</a:t>
            </a:r>
          </a:p>
          <a:p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центри</a:t>
            </a:r>
            <a:r>
              <a:rPr lang="ru-RU" dirty="0" smtClean="0"/>
              <a:t> </a:t>
            </a:r>
            <a:r>
              <a:rPr lang="ru-RU" dirty="0" err="1" smtClean="0"/>
              <a:t>розрізняються</a:t>
            </a:r>
            <a:r>
              <a:rPr lang="ru-RU" dirty="0" smtClean="0"/>
              <a:t> за </a:t>
            </a:r>
            <a:r>
              <a:rPr lang="ru-RU" dirty="0" err="1" smtClean="0"/>
              <a:t>своїм</a:t>
            </a:r>
            <a:r>
              <a:rPr lang="ru-RU" dirty="0" smtClean="0"/>
              <a:t> форматом та </a:t>
            </a:r>
            <a:r>
              <a:rPr lang="ru-RU" dirty="0" err="1" smtClean="0"/>
              <a:t>спрямованістю</a:t>
            </a:r>
            <a:r>
              <a:rPr lang="ru-RU" dirty="0" smtClean="0"/>
              <a:t>.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центри</a:t>
            </a:r>
            <a:r>
              <a:rPr lang="ru-RU" dirty="0" smtClean="0"/>
              <a:t> </a:t>
            </a:r>
            <a:r>
              <a:rPr lang="ru-RU" dirty="0" err="1" smtClean="0"/>
              <a:t>орієнтовані</a:t>
            </a:r>
            <a:r>
              <a:rPr lang="ru-RU" dirty="0" smtClean="0"/>
              <a:t> на </a:t>
            </a:r>
            <a:r>
              <a:rPr lang="ru-RU" dirty="0" err="1" smtClean="0"/>
              <a:t>сімейних</a:t>
            </a:r>
            <a:r>
              <a:rPr lang="ru-RU" dirty="0" smtClean="0"/>
              <a:t> </a:t>
            </a:r>
            <a:r>
              <a:rPr lang="ru-RU" dirty="0" err="1" smtClean="0"/>
              <a:t>відвідувачів</a:t>
            </a:r>
            <a:r>
              <a:rPr lang="ru-RU" dirty="0" smtClean="0"/>
              <a:t> та </a:t>
            </a:r>
            <a:r>
              <a:rPr lang="ru-RU" dirty="0" err="1" smtClean="0"/>
              <a:t>пропонують</a:t>
            </a:r>
            <a:r>
              <a:rPr lang="ru-RU" dirty="0" smtClean="0"/>
              <a:t> великий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та </a:t>
            </a:r>
            <a:r>
              <a:rPr lang="ru-RU" dirty="0" err="1" smtClean="0"/>
              <a:t>послуг</a:t>
            </a:r>
            <a:r>
              <a:rPr lang="ru-RU" dirty="0" smtClean="0"/>
              <a:t> для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сім'ї</a:t>
            </a:r>
            <a:r>
              <a:rPr lang="ru-RU" dirty="0" smtClean="0"/>
              <a:t>.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центри</a:t>
            </a:r>
            <a:r>
              <a:rPr lang="ru-RU" dirty="0" smtClean="0"/>
              <a:t> </a:t>
            </a:r>
            <a:r>
              <a:rPr lang="ru-RU" dirty="0" err="1" smtClean="0"/>
              <a:t>спеціалізуються</a:t>
            </a:r>
            <a:r>
              <a:rPr lang="ru-RU" dirty="0" smtClean="0"/>
              <a:t> на </a:t>
            </a:r>
            <a:r>
              <a:rPr lang="ru-RU" dirty="0" err="1" smtClean="0"/>
              <a:t>певних</a:t>
            </a:r>
            <a:r>
              <a:rPr lang="ru-RU" dirty="0" smtClean="0"/>
              <a:t> товарах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послугах</a:t>
            </a:r>
            <a:r>
              <a:rPr lang="ru-RU" dirty="0" smtClean="0"/>
              <a:t>, таких як </a:t>
            </a:r>
            <a:r>
              <a:rPr lang="ru-RU" dirty="0" err="1" smtClean="0"/>
              <a:t>спортивні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, </a:t>
            </a:r>
            <a:r>
              <a:rPr lang="ru-RU" dirty="0" err="1" smtClean="0"/>
              <a:t>електроніка</a:t>
            </a:r>
            <a:r>
              <a:rPr lang="ru-RU" dirty="0" smtClean="0"/>
              <a:t>, косметика і т.д. Є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центри</a:t>
            </a:r>
            <a:r>
              <a:rPr lang="ru-RU" dirty="0" smtClean="0"/>
              <a:t>, </a:t>
            </a:r>
            <a:r>
              <a:rPr lang="ru-RU" dirty="0" err="1" smtClean="0"/>
              <a:t>орієнтовані</a:t>
            </a:r>
            <a:r>
              <a:rPr lang="ru-RU" dirty="0" smtClean="0"/>
              <a:t> на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– тут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кафе, </a:t>
            </a:r>
            <a:r>
              <a:rPr lang="ru-RU" dirty="0" err="1" smtClean="0"/>
              <a:t>ресторани</a:t>
            </a:r>
            <a:r>
              <a:rPr lang="ru-RU" dirty="0" smtClean="0"/>
              <a:t>, </a:t>
            </a:r>
            <a:r>
              <a:rPr lang="ru-RU" dirty="0" err="1" smtClean="0"/>
              <a:t>салони</a:t>
            </a:r>
            <a:r>
              <a:rPr lang="ru-RU" dirty="0" smtClean="0"/>
              <a:t> </a:t>
            </a:r>
            <a:r>
              <a:rPr lang="ru-RU" dirty="0" err="1" smtClean="0"/>
              <a:t>краси</a:t>
            </a:r>
            <a:r>
              <a:rPr lang="ru-RU" dirty="0" smtClean="0"/>
              <a:t> та </a:t>
            </a:r>
            <a:r>
              <a:rPr lang="ru-RU" dirty="0" err="1" smtClean="0"/>
              <a:t>фітнес-центри</a:t>
            </a:r>
            <a:r>
              <a:rPr lang="ru-RU" dirty="0" smtClean="0"/>
              <a:t>.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спеціалізації</a:t>
            </a:r>
            <a:r>
              <a:rPr lang="ru-RU" dirty="0" smtClean="0"/>
              <a:t>, </a:t>
            </a:r>
            <a:r>
              <a:rPr lang="ru-RU" dirty="0" err="1" smtClean="0"/>
              <a:t>торгові</a:t>
            </a:r>
            <a:r>
              <a:rPr lang="ru-RU" dirty="0" smtClean="0"/>
              <a:t> </a:t>
            </a:r>
            <a:r>
              <a:rPr lang="ru-RU" dirty="0" err="1" smtClean="0"/>
              <a:t>центри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поєднувати</a:t>
            </a:r>
            <a:r>
              <a:rPr lang="ru-RU" dirty="0" smtClean="0"/>
              <a:t> </a:t>
            </a:r>
            <a:r>
              <a:rPr lang="ru-RU" dirty="0" err="1" smtClean="0"/>
              <a:t>шопінг</a:t>
            </a:r>
            <a:r>
              <a:rPr lang="ru-RU" dirty="0" smtClean="0"/>
              <a:t>, </a:t>
            </a:r>
            <a:r>
              <a:rPr lang="ru-RU" dirty="0" err="1" smtClean="0"/>
              <a:t>відпочинок</a:t>
            </a:r>
            <a:r>
              <a:rPr lang="ru-RU" dirty="0" smtClean="0"/>
              <a:t> та </a:t>
            </a:r>
            <a:r>
              <a:rPr lang="ru-RU" dirty="0" err="1" smtClean="0"/>
              <a:t>розваги</a:t>
            </a:r>
            <a:r>
              <a:rPr lang="ru-RU" dirty="0" smtClean="0"/>
              <a:t> в одному </a:t>
            </a:r>
            <a:r>
              <a:rPr lang="ru-RU" dirty="0" err="1" smtClean="0"/>
              <a:t>місці</a:t>
            </a:r>
            <a:r>
              <a:rPr lang="ru-RU" dirty="0" smtClean="0"/>
              <a:t>.</a:t>
            </a:r>
          </a:p>
          <a:p>
            <a:endParaRPr lang="uk-UA" b="1" dirty="0" smtClean="0"/>
          </a:p>
          <a:p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8251" y="4506686"/>
            <a:ext cx="5016138" cy="235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868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30" y="455290"/>
            <a:ext cx="10522608" cy="388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188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383" y="407015"/>
            <a:ext cx="1158675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Інтернет</a:t>
            </a:r>
            <a:r>
              <a:rPr lang="ru-RU" b="1" dirty="0" smtClean="0"/>
              <a:t>-магазин </a:t>
            </a:r>
            <a:r>
              <a:rPr lang="ru-RU" b="1" dirty="0" err="1" smtClean="0"/>
              <a:t>більше</a:t>
            </a:r>
            <a:r>
              <a:rPr lang="ru-RU" b="1" dirty="0" smtClean="0"/>
              <a:t>, </a:t>
            </a:r>
            <a:r>
              <a:rPr lang="ru-RU" b="1" dirty="0" err="1" smtClean="0"/>
              <a:t>ніж</a:t>
            </a:r>
            <a:r>
              <a:rPr lang="ru-RU" b="1" dirty="0" smtClean="0"/>
              <a:t> просто вид вебсайту, на </a:t>
            </a:r>
            <a:r>
              <a:rPr lang="ru-RU" b="1" dirty="0" err="1" smtClean="0"/>
              <a:t>якому</a:t>
            </a:r>
            <a:r>
              <a:rPr lang="ru-RU" b="1" dirty="0" smtClean="0"/>
              <a:t> </a:t>
            </a:r>
            <a:r>
              <a:rPr lang="ru-RU" b="1" dirty="0" err="1" smtClean="0"/>
              <a:t>презентують</a:t>
            </a:r>
            <a:r>
              <a:rPr lang="ru-RU" b="1" dirty="0" smtClean="0"/>
              <a:t> і </a:t>
            </a:r>
            <a:r>
              <a:rPr lang="ru-RU" b="1" dirty="0" err="1" smtClean="0"/>
              <a:t>продають</a:t>
            </a:r>
            <a:r>
              <a:rPr lang="ru-RU" b="1" dirty="0" smtClean="0"/>
              <a:t> </a:t>
            </a:r>
            <a:r>
              <a:rPr lang="ru-RU" b="1" dirty="0" err="1" smtClean="0"/>
              <a:t>товари</a:t>
            </a:r>
            <a:r>
              <a:rPr lang="ru-RU" b="1" dirty="0" smtClean="0"/>
              <a:t>. </a:t>
            </a:r>
            <a:r>
              <a:rPr lang="ru-RU" b="1" dirty="0" err="1" smtClean="0"/>
              <a:t>Це</a:t>
            </a:r>
            <a:r>
              <a:rPr lang="ru-RU" b="1" dirty="0" smtClean="0"/>
              <a:t> одна з опор </a:t>
            </a:r>
            <a:r>
              <a:rPr lang="ru-RU" b="1" dirty="0" err="1" smtClean="0"/>
              <a:t>всієї</a:t>
            </a:r>
            <a:r>
              <a:rPr lang="ru-RU" b="1" dirty="0" smtClean="0"/>
              <a:t> </a:t>
            </a:r>
            <a:r>
              <a:rPr lang="ru-RU" b="1" dirty="0" err="1" smtClean="0"/>
              <a:t>системи</a:t>
            </a:r>
            <a:r>
              <a:rPr lang="ru-RU" b="1" dirty="0" smtClean="0"/>
              <a:t> маркетингу і </a:t>
            </a:r>
            <a:r>
              <a:rPr lang="ru-RU" b="1" dirty="0" err="1" smtClean="0"/>
              <a:t>продажів</a:t>
            </a:r>
            <a:r>
              <a:rPr lang="ru-RU" b="1" dirty="0" smtClean="0"/>
              <a:t> </a:t>
            </a:r>
            <a:r>
              <a:rPr lang="ru-RU" b="1" dirty="0" err="1" smtClean="0"/>
              <a:t>бізнесу</a:t>
            </a:r>
            <a:r>
              <a:rPr lang="ru-RU" b="1" dirty="0" smtClean="0"/>
              <a:t>.</a:t>
            </a:r>
          </a:p>
          <a:p>
            <a:r>
              <a:rPr lang="ru-RU" dirty="0" smtClean="0"/>
              <a:t>Мета </a:t>
            </a:r>
            <a:r>
              <a:rPr lang="ru-RU" dirty="0" err="1" smtClean="0"/>
              <a:t>створення</a:t>
            </a:r>
            <a:r>
              <a:rPr lang="ru-RU" dirty="0" smtClean="0"/>
              <a:t> і запуску </a:t>
            </a:r>
            <a:r>
              <a:rPr lang="ru-RU" dirty="0" err="1" smtClean="0"/>
              <a:t>інтернет</a:t>
            </a:r>
            <a:r>
              <a:rPr lang="ru-RU" dirty="0" smtClean="0"/>
              <a:t>-магазину проста — </a:t>
            </a:r>
            <a:r>
              <a:rPr lang="ru-RU" dirty="0" err="1" smtClean="0"/>
              <a:t>продавати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Один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варіантів</a:t>
            </a:r>
            <a:r>
              <a:rPr lang="ru-RU" dirty="0" smtClean="0"/>
              <a:t> — постановка </a:t>
            </a:r>
            <a:r>
              <a:rPr lang="ru-RU" dirty="0" err="1" smtClean="0"/>
              <a:t>цілей</a:t>
            </a:r>
            <a:r>
              <a:rPr lang="ru-RU" dirty="0" smtClean="0"/>
              <a:t> за методом </a:t>
            </a:r>
            <a:r>
              <a:rPr lang="en-US" dirty="0" smtClean="0"/>
              <a:t>SMART.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бути:</a:t>
            </a:r>
          </a:p>
          <a:p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S — </a:t>
            </a:r>
            <a:r>
              <a:rPr lang="ru-RU" dirty="0" err="1" smtClean="0"/>
              <a:t>конкретними</a:t>
            </a:r>
            <a:r>
              <a:rPr lang="ru-RU" dirty="0" smtClean="0"/>
              <a:t> (</a:t>
            </a:r>
            <a:r>
              <a:rPr lang="en-US" dirty="0" smtClean="0"/>
              <a:t>specific);</a:t>
            </a:r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M — </a:t>
            </a:r>
            <a:r>
              <a:rPr lang="ru-RU" dirty="0" err="1" smtClean="0"/>
              <a:t>вимірними</a:t>
            </a:r>
            <a:r>
              <a:rPr lang="ru-RU" dirty="0" smtClean="0"/>
              <a:t> (</a:t>
            </a:r>
            <a:r>
              <a:rPr lang="en-US" dirty="0" smtClean="0"/>
              <a:t>measurable);</a:t>
            </a:r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A — </a:t>
            </a:r>
            <a:r>
              <a:rPr lang="ru-RU" dirty="0" err="1" smtClean="0"/>
              <a:t>досяжними</a:t>
            </a:r>
            <a:r>
              <a:rPr lang="ru-RU" dirty="0" smtClean="0"/>
              <a:t> (</a:t>
            </a:r>
            <a:r>
              <a:rPr lang="en-US" dirty="0" smtClean="0"/>
              <a:t>achievable);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R — </a:t>
            </a:r>
            <a:r>
              <a:rPr lang="ru-RU" dirty="0" err="1" smtClean="0"/>
              <a:t>реалістичними</a:t>
            </a:r>
            <a:r>
              <a:rPr lang="ru-RU" dirty="0" smtClean="0"/>
              <a:t> (</a:t>
            </a:r>
            <a:r>
              <a:rPr lang="en-US" dirty="0" err="1" smtClean="0"/>
              <a:t>realistick</a:t>
            </a:r>
            <a:r>
              <a:rPr lang="en-US" dirty="0" smtClean="0"/>
              <a:t>);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T — </a:t>
            </a:r>
            <a:r>
              <a:rPr lang="ru-RU" dirty="0" err="1" smtClean="0"/>
              <a:t>обмеженими</a:t>
            </a:r>
            <a:r>
              <a:rPr lang="ru-RU" dirty="0" smtClean="0"/>
              <a:t> за часом (</a:t>
            </a:r>
            <a:r>
              <a:rPr lang="en-US" dirty="0" smtClean="0"/>
              <a:t>time bound).</a:t>
            </a:r>
            <a:endParaRPr lang="uk-UA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dirty="0"/>
          </a:p>
          <a:p>
            <a:r>
              <a:rPr lang="ru-RU" dirty="0" err="1" smtClean="0"/>
              <a:t>Інтернет</a:t>
            </a:r>
            <a:r>
              <a:rPr lang="ru-RU" dirty="0" smtClean="0"/>
              <a:t>-магазин </a:t>
            </a:r>
            <a:r>
              <a:rPr lang="ru-RU" dirty="0" err="1" smtClean="0"/>
              <a:t>стає</a:t>
            </a:r>
            <a:r>
              <a:rPr lang="ru-RU" dirty="0" smtClean="0"/>
              <a:t> основою </a:t>
            </a:r>
            <a:r>
              <a:rPr lang="ru-RU" dirty="0" err="1" smtClean="0"/>
              <a:t>всієї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інструментів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запуску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зможете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en-US" dirty="0" smtClean="0">
                <a:hlinkClick r:id="rId2"/>
              </a:rPr>
              <a:t>SEO-</a:t>
            </a:r>
            <a:r>
              <a:rPr lang="ru-RU" dirty="0" err="1" smtClean="0">
                <a:hlinkClick r:id="rId2"/>
              </a:rPr>
              <a:t>просування</a:t>
            </a:r>
            <a:r>
              <a:rPr lang="ru-RU" dirty="0" smtClean="0"/>
              <a:t>, </a:t>
            </a:r>
            <a:r>
              <a:rPr lang="en-US" dirty="0" smtClean="0">
                <a:hlinkClick r:id="rId3"/>
              </a:rPr>
              <a:t>Google Shopping</a:t>
            </a:r>
            <a:r>
              <a:rPr lang="en-US" dirty="0" smtClean="0"/>
              <a:t>, </a:t>
            </a:r>
            <a:r>
              <a:rPr lang="ru-RU" dirty="0" err="1" smtClean="0"/>
              <a:t>таргетовану</a:t>
            </a:r>
            <a:r>
              <a:rPr lang="ru-RU" dirty="0" smtClean="0"/>
              <a:t> рекламу, </a:t>
            </a:r>
            <a:r>
              <a:rPr lang="ru-RU" dirty="0" smtClean="0">
                <a:hlinkClick r:id="rId4"/>
              </a:rPr>
              <a:t>контент-маркетинг</a:t>
            </a:r>
            <a:r>
              <a:rPr lang="ru-RU" dirty="0" smtClean="0"/>
              <a:t> і </a:t>
            </a:r>
            <a:r>
              <a:rPr lang="en-US" dirty="0" smtClean="0"/>
              <a:t>Google Ads.</a:t>
            </a:r>
          </a:p>
          <a:p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у </a:t>
            </a:r>
            <a:r>
              <a:rPr lang="ru-RU" dirty="0" err="1" smtClean="0"/>
              <a:t>комплексі</a:t>
            </a:r>
            <a:r>
              <a:rPr lang="ru-RU" dirty="0" smtClean="0"/>
              <a:t>.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найчастіше</a:t>
            </a:r>
            <a:r>
              <a:rPr lang="ru-RU" dirty="0" smtClean="0"/>
              <a:t>, </a:t>
            </a:r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 smtClean="0"/>
              <a:t>просування</a:t>
            </a:r>
            <a:r>
              <a:rPr lang="ru-RU" dirty="0" smtClean="0"/>
              <a:t> заснована на </a:t>
            </a:r>
            <a:r>
              <a:rPr lang="ru-RU" dirty="0" err="1" smtClean="0"/>
              <a:t>комбінації</a:t>
            </a:r>
            <a:r>
              <a:rPr lang="ru-RU" dirty="0" smtClean="0"/>
              <a:t> </a:t>
            </a:r>
            <a:r>
              <a:rPr lang="en-US" dirty="0" smtClean="0"/>
              <a:t>SEO </a:t>
            </a:r>
            <a:r>
              <a:rPr lang="ru-RU" dirty="0" smtClean="0"/>
              <a:t>та </a:t>
            </a:r>
            <a:r>
              <a:rPr lang="ru-RU" dirty="0" err="1" smtClean="0"/>
              <a:t>реклами</a:t>
            </a:r>
            <a:r>
              <a:rPr lang="ru-RU" dirty="0" smtClean="0"/>
              <a:t> в </a:t>
            </a:r>
            <a:r>
              <a:rPr lang="en-US" dirty="0" smtClean="0"/>
              <a:t>Google.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05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005" y="0"/>
            <a:ext cx="1184801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 smtClean="0"/>
              <a:t>Маркетплейс</a:t>
            </a:r>
            <a:r>
              <a:rPr lang="uk-UA" dirty="0" smtClean="0"/>
              <a:t> – це </a:t>
            </a:r>
            <a:r>
              <a:rPr lang="uk-UA" b="1" dirty="0" smtClean="0"/>
              <a:t>електронний торговий майданчик</a:t>
            </a:r>
            <a:r>
              <a:rPr lang="uk-UA" dirty="0" smtClean="0"/>
              <a:t>. Якщо провести аналогію з </a:t>
            </a:r>
            <a:r>
              <a:rPr lang="uk-UA" dirty="0" err="1" smtClean="0"/>
              <a:t>гіпермаркетом</a:t>
            </a:r>
            <a:r>
              <a:rPr lang="uk-UA" dirty="0" smtClean="0"/>
              <a:t>, то це місце, де цілодобово пропонують різноманітні товари від різних продавців, але тільки онлайн.</a:t>
            </a:r>
          </a:p>
          <a:p>
            <a:r>
              <a:rPr lang="ru-RU" dirty="0" err="1" smtClean="0"/>
              <a:t>Храктеристики</a:t>
            </a:r>
            <a:r>
              <a:rPr lang="ru-RU" dirty="0" smtClean="0"/>
              <a:t> </a:t>
            </a:r>
            <a:r>
              <a:rPr lang="ru-RU" dirty="0" err="1" smtClean="0"/>
              <a:t>маркетплейсу</a:t>
            </a:r>
            <a:r>
              <a:rPr lang="ru-RU" dirty="0" smtClean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dirty="0" err="1" smtClean="0"/>
              <a:t>Товари</a:t>
            </a:r>
            <a:r>
              <a:rPr lang="ru-RU" dirty="0" smtClean="0"/>
              <a:t> та </a:t>
            </a:r>
            <a:r>
              <a:rPr lang="ru-RU" dirty="0" err="1" smtClean="0"/>
              <a:t>продавці</a:t>
            </a:r>
            <a:r>
              <a:rPr lang="ru-RU" dirty="0" smtClean="0"/>
              <a:t> </a:t>
            </a:r>
            <a:r>
              <a:rPr lang="ru-RU" dirty="0" err="1" smtClean="0"/>
              <a:t>зібрані</a:t>
            </a:r>
            <a:r>
              <a:rPr lang="ru-RU" dirty="0" smtClean="0"/>
              <a:t> в одному </a:t>
            </a:r>
            <a:r>
              <a:rPr lang="ru-RU" dirty="0" err="1" smtClean="0"/>
              <a:t>місці</a:t>
            </a:r>
            <a:r>
              <a:rPr lang="ru-RU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dirty="0" err="1" smtClean="0"/>
              <a:t>Покупці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орієнтовані</a:t>
            </a:r>
            <a:r>
              <a:rPr lang="ru-RU" dirty="0" smtClean="0"/>
              <a:t> на покупку.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Рейтинг </a:t>
            </a:r>
            <a:r>
              <a:rPr lang="ru-RU" dirty="0" err="1" smtClean="0"/>
              <a:t>товарів</a:t>
            </a:r>
            <a:r>
              <a:rPr lang="ru-RU" dirty="0" smtClean="0"/>
              <a:t> і </a:t>
            </a:r>
            <a:r>
              <a:rPr lang="ru-RU" dirty="0" err="1" smtClean="0"/>
              <a:t>продавців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зорієнтуватися</a:t>
            </a:r>
            <a:r>
              <a:rPr lang="ru-RU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відгуків</a:t>
            </a:r>
            <a:r>
              <a:rPr lang="ru-RU" dirty="0" smtClean="0"/>
              <a:t> </a:t>
            </a:r>
            <a:r>
              <a:rPr lang="ru-RU" dirty="0" err="1" smtClean="0"/>
              <a:t>спрощує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 </a:t>
            </a:r>
            <a:r>
              <a:rPr lang="ru-RU" dirty="0" err="1" smtClean="0"/>
              <a:t>вибір</a:t>
            </a:r>
            <a:r>
              <a:rPr lang="ru-RU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Продукт легко </a:t>
            </a:r>
            <a:r>
              <a:rPr lang="ru-RU" dirty="0" err="1" smtClean="0"/>
              <a:t>продати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купити</a:t>
            </a:r>
            <a:r>
              <a:rPr lang="ru-RU" dirty="0" smtClean="0"/>
              <a:t>,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перебування</a:t>
            </a:r>
            <a:r>
              <a:rPr lang="ru-RU" dirty="0" smtClean="0"/>
              <a:t> в </a:t>
            </a:r>
            <a:r>
              <a:rPr lang="ru-RU" dirty="0" err="1" smtClean="0"/>
              <a:t>іншому</a:t>
            </a:r>
            <a:r>
              <a:rPr lang="ru-RU" dirty="0" smtClean="0"/>
              <a:t> </a:t>
            </a:r>
            <a:r>
              <a:rPr lang="ru-RU" dirty="0" err="1" smtClean="0"/>
              <a:t>місті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країні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Відмінність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інтернет</a:t>
            </a:r>
            <a:r>
              <a:rPr lang="ru-RU" dirty="0" smtClean="0"/>
              <a:t>- магазину:</a:t>
            </a:r>
          </a:p>
          <a:p>
            <a:r>
              <a:rPr lang="ru-RU" dirty="0" err="1" smtClean="0"/>
              <a:t>Маркетплейс</a:t>
            </a:r>
            <a:r>
              <a:rPr lang="ru-RU" dirty="0" smtClean="0"/>
              <a:t> </a:t>
            </a:r>
            <a:r>
              <a:rPr lang="ru-RU" dirty="0" err="1" smtClean="0"/>
              <a:t>прискорює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купівлі</a:t>
            </a:r>
            <a:r>
              <a:rPr lang="ru-RU" dirty="0" smtClean="0"/>
              <a:t>-продажу – як для </a:t>
            </a:r>
            <a:r>
              <a:rPr lang="ru-RU" dirty="0" err="1" smtClean="0"/>
              <a:t>продавців</a:t>
            </a:r>
            <a:r>
              <a:rPr lang="ru-RU" dirty="0" smtClean="0"/>
              <a:t>, так і для </a:t>
            </a:r>
            <a:r>
              <a:rPr lang="ru-RU" dirty="0" err="1" smtClean="0"/>
              <a:t>покупців</a:t>
            </a:r>
            <a:r>
              <a:rPr lang="ru-RU" dirty="0" smtClean="0"/>
              <a:t>.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мінімальних</a:t>
            </a:r>
            <a:r>
              <a:rPr lang="ru-RU" dirty="0" smtClean="0"/>
              <a:t> </a:t>
            </a:r>
            <a:r>
              <a:rPr lang="ru-RU" dirty="0" err="1" smtClean="0"/>
              <a:t>вкладень</a:t>
            </a:r>
            <a:r>
              <a:rPr lang="ru-RU" dirty="0" smtClean="0"/>
              <a:t> для старту й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розширити</a:t>
            </a:r>
            <a:r>
              <a:rPr lang="ru-RU" dirty="0" smtClean="0"/>
              <a:t> </a:t>
            </a:r>
            <a:r>
              <a:rPr lang="ru-RU" dirty="0" err="1" smtClean="0"/>
              <a:t>географію</a:t>
            </a:r>
            <a:r>
              <a:rPr lang="ru-RU" dirty="0" smtClean="0"/>
              <a:t>,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популярності</a:t>
            </a:r>
            <a:r>
              <a:rPr lang="ru-RU" dirty="0" smtClean="0"/>
              <a:t> та </a:t>
            </a:r>
            <a:r>
              <a:rPr lang="ru-RU" dirty="0" err="1" smtClean="0"/>
              <a:t>представленості</a:t>
            </a:r>
            <a:r>
              <a:rPr lang="ru-RU" dirty="0" smtClean="0"/>
              <a:t> на </a:t>
            </a:r>
            <a:r>
              <a:rPr lang="ru-RU" dirty="0" err="1" smtClean="0"/>
              <a:t>світовому</a:t>
            </a:r>
            <a:r>
              <a:rPr lang="ru-RU" dirty="0" smtClean="0"/>
              <a:t> ринку самого </a:t>
            </a:r>
            <a:r>
              <a:rPr lang="ru-RU" dirty="0" err="1" smtClean="0"/>
              <a:t>маркетплейсу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загальному</a:t>
            </a:r>
            <a:r>
              <a:rPr lang="ru-RU" dirty="0" smtClean="0"/>
              <a:t> </a:t>
            </a:r>
            <a:r>
              <a:rPr lang="ru-RU" dirty="0" err="1" smtClean="0"/>
              <a:t>каталозі</a:t>
            </a:r>
            <a:r>
              <a:rPr lang="ru-RU" dirty="0" smtClean="0"/>
              <a:t> </a:t>
            </a:r>
            <a:r>
              <a:rPr lang="ru-RU" dirty="0" err="1" smtClean="0"/>
              <a:t>представлені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продавців</a:t>
            </a:r>
            <a:r>
              <a:rPr lang="ru-RU" dirty="0" smtClean="0"/>
              <a:t>,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покупці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фільтри</a:t>
            </a:r>
            <a:r>
              <a:rPr lang="ru-RU" dirty="0" smtClean="0"/>
              <a:t> та </a:t>
            </a:r>
            <a:r>
              <a:rPr lang="ru-RU" dirty="0" err="1" smtClean="0"/>
              <a:t>розбивку</a:t>
            </a:r>
            <a:r>
              <a:rPr lang="ru-RU" dirty="0" smtClean="0"/>
              <a:t> на </a:t>
            </a:r>
            <a:r>
              <a:rPr lang="ru-RU" dirty="0" err="1" smtClean="0"/>
              <a:t>категорії</a:t>
            </a:r>
            <a:r>
              <a:rPr lang="ru-RU" dirty="0" smtClean="0"/>
              <a:t>. </a:t>
            </a:r>
            <a:r>
              <a:rPr lang="ru-RU" dirty="0" err="1" smtClean="0"/>
              <a:t>Єдиний</a:t>
            </a:r>
            <a:r>
              <a:rPr lang="ru-RU" dirty="0" smtClean="0"/>
              <a:t> дизайн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для </a:t>
            </a:r>
            <a:r>
              <a:rPr lang="ru-RU" dirty="0" err="1" smtClean="0"/>
              <a:t>всього</a:t>
            </a:r>
            <a:r>
              <a:rPr lang="ru-RU" dirty="0" smtClean="0"/>
              <a:t> </a:t>
            </a:r>
            <a:r>
              <a:rPr lang="ru-RU" dirty="0" err="1" smtClean="0"/>
              <a:t>майданчика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Часто </a:t>
            </a:r>
            <a:r>
              <a:rPr lang="ru-RU" dirty="0" err="1" smtClean="0"/>
              <a:t>маркетплейс</a:t>
            </a:r>
            <a:r>
              <a:rPr lang="ru-RU" dirty="0" smtClean="0"/>
              <a:t> </a:t>
            </a:r>
            <a:r>
              <a:rPr lang="ru-RU" dirty="0" err="1" smtClean="0"/>
              <a:t>бере</a:t>
            </a:r>
            <a:r>
              <a:rPr lang="ru-RU" dirty="0" smtClean="0"/>
              <a:t> на себе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за </a:t>
            </a:r>
            <a:r>
              <a:rPr lang="ru-RU" dirty="0" err="1" smtClean="0"/>
              <a:t>прийом</a:t>
            </a:r>
            <a:r>
              <a:rPr lang="ru-RU" dirty="0" smtClean="0"/>
              <a:t> </a:t>
            </a:r>
            <a:r>
              <a:rPr lang="ru-RU" dirty="0" err="1" smtClean="0"/>
              <a:t>платежів</a:t>
            </a:r>
            <a:r>
              <a:rPr lang="ru-RU" dirty="0" smtClean="0"/>
              <a:t> і доставку (</a:t>
            </a:r>
            <a:r>
              <a:rPr lang="ru-RU" dirty="0" err="1" smtClean="0"/>
              <a:t>хоч</a:t>
            </a:r>
            <a:r>
              <a:rPr lang="ru-RU" dirty="0" smtClean="0"/>
              <a:t> і не </a:t>
            </a:r>
            <a:r>
              <a:rPr lang="ru-RU" dirty="0" err="1" smtClean="0"/>
              <a:t>завжди</a:t>
            </a:r>
            <a:r>
              <a:rPr lang="ru-RU" dirty="0" smtClean="0"/>
              <a:t>).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зручно</a:t>
            </a:r>
            <a:r>
              <a:rPr lang="ru-RU" dirty="0" smtClean="0"/>
              <a:t> для </a:t>
            </a:r>
            <a:r>
              <a:rPr lang="ru-RU" dirty="0" err="1" smtClean="0"/>
              <a:t>підприємців-початківців</a:t>
            </a:r>
            <a:r>
              <a:rPr lang="ru-RU" dirty="0" smtClean="0"/>
              <a:t> і для </a:t>
            </a:r>
            <a:r>
              <a:rPr lang="ru-RU" dirty="0" err="1" smtClean="0"/>
              <a:t>дропшипінгу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en-US" b="1" dirty="0" smtClean="0"/>
              <a:t>M-commerce, </a:t>
            </a:r>
            <a:r>
              <a:rPr lang="ru-RU" b="1" dirty="0" err="1" smtClean="0"/>
              <a:t>також</a:t>
            </a:r>
            <a:r>
              <a:rPr lang="ru-RU" b="1" dirty="0" smtClean="0"/>
              <a:t> </a:t>
            </a:r>
            <a:r>
              <a:rPr lang="ru-RU" dirty="0" err="1" smtClean="0"/>
              <a:t>відома</a:t>
            </a:r>
            <a:r>
              <a:rPr lang="ru-RU" dirty="0" smtClean="0"/>
              <a:t> як </a:t>
            </a:r>
            <a:r>
              <a:rPr lang="en-US" dirty="0" smtClean="0"/>
              <a:t>mobile-commerce, </a:t>
            </a:r>
            <a:r>
              <a:rPr lang="ru-RU" dirty="0" smtClean="0"/>
              <a:t>є </a:t>
            </a:r>
            <a:r>
              <a:rPr lang="ru-RU" dirty="0" err="1" smtClean="0"/>
              <a:t>однією</a:t>
            </a:r>
            <a:r>
              <a:rPr lang="ru-RU" dirty="0" smtClean="0"/>
              <a:t> з </a:t>
            </a:r>
            <a:r>
              <a:rPr lang="ru-RU" dirty="0" err="1" smtClean="0"/>
              <a:t>галузей</a:t>
            </a:r>
            <a:r>
              <a:rPr lang="ru-RU" dirty="0" smtClean="0"/>
              <a:t>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, в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мобільні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ru-RU" dirty="0" err="1" smtClean="0"/>
              <a:t>телефони</a:t>
            </a:r>
            <a:r>
              <a:rPr lang="ru-RU" dirty="0" smtClean="0"/>
              <a:t> та </a:t>
            </a:r>
            <a:r>
              <a:rPr lang="ru-RU" dirty="0" err="1" smtClean="0"/>
              <a:t>планшети</a:t>
            </a:r>
            <a:r>
              <a:rPr lang="ru-RU" dirty="0" smtClean="0"/>
              <a:t>, </a:t>
            </a:r>
            <a:r>
              <a:rPr lang="ru-RU" dirty="0" err="1" smtClean="0"/>
              <a:t>відіграють</a:t>
            </a:r>
            <a:r>
              <a:rPr lang="ru-RU" dirty="0" smtClean="0"/>
              <a:t> </a:t>
            </a:r>
            <a:r>
              <a:rPr lang="ru-RU" dirty="0" err="1" smtClean="0"/>
              <a:t>важливу</a:t>
            </a:r>
            <a:r>
              <a:rPr lang="ru-RU" dirty="0" smtClean="0"/>
              <a:t> роль.</a:t>
            </a:r>
          </a:p>
          <a:p>
            <a:r>
              <a:rPr lang="en-US" dirty="0" smtClean="0"/>
              <a:t>M-commerce </a:t>
            </a:r>
            <a:r>
              <a:rPr lang="ru-RU" dirty="0" err="1" smtClean="0"/>
              <a:t>включає</a:t>
            </a:r>
            <a:r>
              <a:rPr lang="ru-RU" dirty="0" smtClean="0"/>
              <a:t> в себе: </a:t>
            </a:r>
            <a:r>
              <a:rPr lang="ru-RU" dirty="0" err="1" smtClean="0"/>
              <a:t>електронні</a:t>
            </a:r>
            <a:r>
              <a:rPr lang="ru-RU" dirty="0" smtClean="0"/>
              <a:t> покупки, </a:t>
            </a:r>
            <a:r>
              <a:rPr lang="ru-RU" dirty="0" err="1" smtClean="0"/>
              <a:t>мобільний</a:t>
            </a:r>
            <a:r>
              <a:rPr lang="ru-RU" dirty="0" smtClean="0"/>
              <a:t> </a:t>
            </a:r>
            <a:r>
              <a:rPr lang="ru-RU" dirty="0" err="1" smtClean="0"/>
              <a:t>банкінг</a:t>
            </a:r>
            <a:r>
              <a:rPr lang="ru-RU" dirty="0" smtClean="0"/>
              <a:t>, </a:t>
            </a:r>
            <a:r>
              <a:rPr lang="ru-RU" dirty="0" err="1" smtClean="0"/>
              <a:t>цифрові</a:t>
            </a:r>
            <a:r>
              <a:rPr lang="ru-RU" dirty="0" smtClean="0"/>
              <a:t> </a:t>
            </a:r>
            <a:r>
              <a:rPr lang="ru-RU" dirty="0" err="1" smtClean="0"/>
              <a:t>гаманці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en-US" dirty="0" smtClean="0"/>
              <a:t>Apple Pay, </a:t>
            </a:r>
            <a:r>
              <a:rPr lang="ru-RU" dirty="0" smtClean="0"/>
              <a:t>оплату </a:t>
            </a:r>
            <a:r>
              <a:rPr lang="ru-RU" dirty="0" err="1" smtClean="0"/>
              <a:t>рахунків</a:t>
            </a:r>
            <a:r>
              <a:rPr lang="ru-RU" dirty="0" smtClean="0"/>
              <a:t> і </a:t>
            </a:r>
            <a:r>
              <a:rPr lang="ru-RU" dirty="0" err="1" smtClean="0"/>
              <a:t>підписку</a:t>
            </a:r>
            <a:r>
              <a:rPr lang="ru-RU" dirty="0" smtClean="0"/>
              <a:t> на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сервіси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en-US" dirty="0" smtClean="0"/>
              <a:t>Spotify.</a:t>
            </a:r>
          </a:p>
          <a:p>
            <a:r>
              <a:rPr lang="ru-RU" dirty="0" err="1" smtClean="0"/>
              <a:t>Простіше</a:t>
            </a:r>
            <a:r>
              <a:rPr lang="ru-RU" dirty="0" smtClean="0"/>
              <a:t> </a:t>
            </a:r>
            <a:r>
              <a:rPr lang="ru-RU" dirty="0" err="1" smtClean="0"/>
              <a:t>кажучи</a:t>
            </a:r>
            <a:r>
              <a:rPr lang="ru-RU" dirty="0" smtClean="0"/>
              <a:t>, </a:t>
            </a:r>
            <a:r>
              <a:rPr lang="ru-RU" dirty="0" err="1" smtClean="0"/>
              <a:t>мобільна</a:t>
            </a:r>
            <a:r>
              <a:rPr lang="ru-RU" dirty="0" smtClean="0"/>
              <a:t> </a:t>
            </a:r>
            <a:r>
              <a:rPr lang="ru-RU" dirty="0" err="1" smtClean="0"/>
              <a:t>комерція</a:t>
            </a:r>
            <a:r>
              <a:rPr lang="ru-RU" dirty="0" smtClean="0"/>
              <a:t> є </a:t>
            </a:r>
            <a:r>
              <a:rPr lang="ru-RU" dirty="0" err="1" smtClean="0"/>
              <a:t>частиною</a:t>
            </a:r>
            <a:r>
              <a:rPr lang="ru-RU" dirty="0" smtClean="0"/>
              <a:t> </a:t>
            </a:r>
            <a:r>
              <a:rPr lang="ru-RU" dirty="0" err="1" smtClean="0"/>
              <a:t>ширшого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–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. </a:t>
            </a:r>
            <a:r>
              <a:rPr lang="ru-RU" dirty="0" err="1" smtClean="0"/>
              <a:t>Мобільна</a:t>
            </a:r>
            <a:r>
              <a:rPr lang="ru-RU" dirty="0" smtClean="0"/>
              <a:t> </a:t>
            </a:r>
            <a:r>
              <a:rPr lang="ru-RU" dirty="0" err="1" smtClean="0"/>
              <a:t>комерція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одна з </a:t>
            </a:r>
            <a:r>
              <a:rPr lang="ru-RU" dirty="0" err="1" smtClean="0"/>
              <a:t>галузей</a:t>
            </a:r>
            <a:r>
              <a:rPr lang="ru-RU" dirty="0" smtClean="0"/>
              <a:t> </a:t>
            </a:r>
            <a:r>
              <a:rPr lang="ru-RU" dirty="0" err="1" smtClean="0"/>
              <a:t>електронної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, яка </a:t>
            </a:r>
            <a:r>
              <a:rPr lang="ru-RU" dirty="0" err="1" smtClean="0"/>
              <a:t>займається</a:t>
            </a:r>
            <a:r>
              <a:rPr lang="ru-RU" dirty="0" smtClean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</a:t>
            </a:r>
            <a:r>
              <a:rPr lang="ru-RU" dirty="0" err="1" smtClean="0"/>
              <a:t>купівлею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на смартфонах і планшетах. Через </a:t>
            </a:r>
            <a:r>
              <a:rPr lang="ru-RU" dirty="0" err="1" smtClean="0"/>
              <a:t>різний</a:t>
            </a:r>
            <a:r>
              <a:rPr lang="ru-RU" dirty="0" smtClean="0"/>
              <a:t> тип </a:t>
            </a:r>
            <a:r>
              <a:rPr lang="ru-RU" dirty="0" err="1" smtClean="0"/>
              <a:t>пристроїв</a:t>
            </a:r>
            <a:r>
              <a:rPr lang="ru-RU" dirty="0" smtClean="0"/>
              <a:t> </a:t>
            </a:r>
            <a:r>
              <a:rPr lang="ru-RU" dirty="0" err="1" smtClean="0"/>
              <a:t>мобільна</a:t>
            </a:r>
            <a:r>
              <a:rPr lang="ru-RU" dirty="0" smtClean="0"/>
              <a:t> </a:t>
            </a:r>
            <a:r>
              <a:rPr lang="ru-RU" dirty="0" err="1" smtClean="0"/>
              <a:t>комерція</a:t>
            </a:r>
            <a:r>
              <a:rPr lang="ru-RU" dirty="0" smtClean="0"/>
              <a:t>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комп’ютерної</a:t>
            </a:r>
            <a:r>
              <a:rPr lang="ru-RU" dirty="0" smtClean="0"/>
              <a:t> </a:t>
            </a:r>
            <a:r>
              <a:rPr lang="ru-RU" dirty="0" err="1" smtClean="0"/>
              <a:t>комерції</a:t>
            </a:r>
            <a:r>
              <a:rPr lang="ru-RU" dirty="0" smtClean="0"/>
              <a:t> і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</a:t>
            </a:r>
            <a:r>
              <a:rPr lang="ru-RU" dirty="0" err="1" smtClean="0"/>
              <a:t>підходу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660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1074" y="135208"/>
            <a:ext cx="1154756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err="1" smtClean="0"/>
              <a:t>Омніканальність</a:t>
            </a:r>
            <a:r>
              <a:rPr lang="uk-UA" b="1" dirty="0" smtClean="0"/>
              <a:t> </a:t>
            </a:r>
            <a:r>
              <a:rPr lang="uk-UA" dirty="0" smtClean="0"/>
              <a:t>/ </a:t>
            </a:r>
            <a:r>
              <a:rPr lang="uk-UA" dirty="0" err="1" smtClean="0"/>
              <a:t>Всеканальність</a:t>
            </a:r>
            <a:r>
              <a:rPr lang="uk-UA" dirty="0" smtClean="0"/>
              <a:t> (від лат. </a:t>
            </a:r>
            <a:r>
              <a:rPr lang="en-US" dirty="0" smtClean="0"/>
              <a:t>Omni - </a:t>
            </a:r>
            <a:r>
              <a:rPr lang="uk-UA" dirty="0" smtClean="0"/>
              <a:t>всі + </a:t>
            </a:r>
            <a:r>
              <a:rPr lang="uk-UA" dirty="0" err="1" smtClean="0"/>
              <a:t>англ</a:t>
            </a:r>
            <a:r>
              <a:rPr lang="uk-UA" dirty="0" smtClean="0"/>
              <a:t>. </a:t>
            </a:r>
            <a:r>
              <a:rPr lang="en-US" dirty="0" smtClean="0"/>
              <a:t>Channel - </a:t>
            </a:r>
            <a:r>
              <a:rPr lang="uk-UA" dirty="0" smtClean="0"/>
              <a:t>канал) - це підхід у сфері обслуговування клієнтів або реалізації продажів, коли всі можливі канали зв'язку з клієнтом об'єднуються в єдину систему. Це можуть бути фізичні магазини, веб-сайти, мобільні програми, соціальні мережі, електронна пошта, телефонні дзвінки та інше.</a:t>
            </a:r>
          </a:p>
          <a:p>
            <a:r>
              <a:rPr lang="uk-UA" dirty="0" smtClean="0"/>
              <a:t>Основна мета </a:t>
            </a:r>
            <a:r>
              <a:rPr lang="uk-UA" dirty="0" err="1" smtClean="0"/>
              <a:t>омніканальності</a:t>
            </a:r>
            <a:r>
              <a:rPr lang="uk-UA" dirty="0" smtClean="0"/>
              <a:t> - забезпечити максимально зручний і неперервний досвід взаємодії з брендом або сервісом для клієнта. Незалежно від того, яким каналом клієнт користується у даний момент, він отримує однаково високий рівень сервісу, може переключатися між каналами без втрати інформації чи якості обслуговування. </a:t>
            </a:r>
          </a:p>
          <a:p>
            <a:r>
              <a:rPr lang="uk-UA" dirty="0" smtClean="0"/>
              <a:t>Такий підхід дозволяє покращити взаємодію з клієнтами, підвищити їхнє задоволення від взаємодії з брендом і, як результат, збільшити продажі або покращити інші ключові показники діяльності компанії.</a:t>
            </a:r>
          </a:p>
          <a:p>
            <a:r>
              <a:rPr lang="ru-RU" dirty="0" err="1" smtClean="0"/>
              <a:t>Мультиканальність</a:t>
            </a:r>
            <a:r>
              <a:rPr lang="ru-RU" dirty="0" smtClean="0"/>
              <a:t> у </a:t>
            </a:r>
            <a:r>
              <a:rPr lang="ru-RU" dirty="0" err="1" smtClean="0"/>
              <a:t>роздрібній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 </a:t>
            </a:r>
            <a:r>
              <a:rPr lang="ru-RU" dirty="0" err="1" smtClean="0"/>
              <a:t>використовує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,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роздрібним</a:t>
            </a:r>
            <a:r>
              <a:rPr lang="ru-RU" dirty="0" smtClean="0"/>
              <a:t> мережам </a:t>
            </a:r>
            <a:r>
              <a:rPr lang="ru-RU" dirty="0" err="1" smtClean="0"/>
              <a:t>задовольняти</a:t>
            </a:r>
            <a:r>
              <a:rPr lang="ru-RU" dirty="0" smtClean="0"/>
              <a:t> потреби </a:t>
            </a:r>
            <a:r>
              <a:rPr lang="ru-RU" dirty="0" err="1" smtClean="0"/>
              <a:t>клієнта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будь-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зручного</a:t>
            </a:r>
            <a:r>
              <a:rPr lang="ru-RU" dirty="0" smtClean="0"/>
              <a:t> для </a:t>
            </a:r>
            <a:r>
              <a:rPr lang="ru-RU" dirty="0" err="1" smtClean="0"/>
              <a:t>нього</a:t>
            </a:r>
            <a:r>
              <a:rPr lang="ru-RU" dirty="0" smtClean="0"/>
              <a:t> способу </a:t>
            </a:r>
            <a:r>
              <a:rPr lang="ru-RU" dirty="0" err="1" smtClean="0"/>
              <a:t>спілкування</a:t>
            </a:r>
            <a:r>
              <a:rPr lang="ru-RU" dirty="0" smtClean="0"/>
              <a:t>: по телефону, через веб-сайт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роботизовані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І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канали </a:t>
            </a:r>
            <a:r>
              <a:rPr lang="ru-RU" dirty="0" err="1" smtClean="0"/>
              <a:t>управляються</a:t>
            </a:r>
            <a:r>
              <a:rPr lang="ru-RU" dirty="0" smtClean="0"/>
              <a:t> </a:t>
            </a:r>
            <a:r>
              <a:rPr lang="ru-RU" dirty="0" err="1" smtClean="0"/>
              <a:t>окремо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свою </a:t>
            </a:r>
            <a:r>
              <a:rPr lang="ru-RU" dirty="0" err="1" smtClean="0"/>
              <a:t>чергу</a:t>
            </a:r>
            <a:r>
              <a:rPr lang="ru-RU" dirty="0" smtClean="0"/>
              <a:t>, </a:t>
            </a:r>
            <a:r>
              <a:rPr lang="ru-RU" dirty="0" err="1" smtClean="0"/>
              <a:t>омніканальний</a:t>
            </a:r>
            <a:r>
              <a:rPr lang="ru-RU" dirty="0" smtClean="0"/>
              <a:t> </a:t>
            </a:r>
            <a:r>
              <a:rPr lang="ru-RU" dirty="0" err="1" smtClean="0"/>
              <a:t>рітейл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вдосконалена</a:t>
            </a:r>
            <a:r>
              <a:rPr lang="ru-RU" dirty="0" smtClean="0"/>
              <a:t> модель </a:t>
            </a:r>
            <a:r>
              <a:rPr lang="ru-RU" dirty="0" err="1" smtClean="0"/>
              <a:t>багатоканальності</a:t>
            </a:r>
            <a:r>
              <a:rPr lang="ru-RU" dirty="0" smtClean="0"/>
              <a:t>, при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канали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інтегровані</a:t>
            </a:r>
            <a:r>
              <a:rPr lang="ru-RU" dirty="0" smtClean="0"/>
              <a:t>.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споживач</a:t>
            </a:r>
            <a:r>
              <a:rPr lang="ru-RU" dirty="0" smtClean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безперешкодно</a:t>
            </a:r>
            <a:r>
              <a:rPr lang="ru-RU" dirty="0" smtClean="0"/>
              <a:t> </a:t>
            </a:r>
            <a:r>
              <a:rPr lang="ru-RU" dirty="0" err="1" smtClean="0"/>
              <a:t>здійснювати</a:t>
            </a:r>
            <a:r>
              <a:rPr lang="ru-RU" dirty="0" smtClean="0"/>
              <a:t> покупки, а </a:t>
            </a:r>
            <a:r>
              <a:rPr lang="ru-RU" dirty="0" err="1" smtClean="0"/>
              <a:t>рітейлер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пропонувати</a:t>
            </a:r>
            <a:r>
              <a:rPr lang="ru-RU" dirty="0" smtClean="0"/>
              <a:t> </a:t>
            </a:r>
            <a:r>
              <a:rPr lang="ru-RU" dirty="0" err="1" smtClean="0"/>
              <a:t>кращий</a:t>
            </a:r>
            <a:r>
              <a:rPr lang="ru-RU" dirty="0" smtClean="0"/>
              <a:t> </a:t>
            </a:r>
            <a:r>
              <a:rPr lang="ru-RU" dirty="0" err="1" smtClean="0"/>
              <a:t>клієнтський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.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0" y="4232366"/>
            <a:ext cx="7171509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9668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5410</Words>
  <Application>Microsoft Office PowerPoint</Application>
  <PresentationFormat>Широкоэкранный</PresentationFormat>
  <Paragraphs>209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Montserrat</vt:lpstr>
      <vt:lpstr>Wingdings</vt:lpstr>
      <vt:lpstr>Тема Office</vt:lpstr>
      <vt:lpstr>Сучасний товарний ринок в умовах цифрової економіки</vt:lpstr>
      <vt:lpstr>Структура сучасного товарного ринку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Поняття цифрової економіки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Трансформація товарного ринку під впливом цифровізації</vt:lpstr>
      <vt:lpstr>Презентация PowerPoint</vt:lpstr>
      <vt:lpstr>Електронна комерція</vt:lpstr>
      <vt:lpstr>Презентация PowerPoint</vt:lpstr>
      <vt:lpstr>Презентация PowerPoint</vt:lpstr>
      <vt:lpstr>Презентация PowerPoint</vt:lpstr>
      <vt:lpstr>Поведінка споживачів у цифровому середовищі</vt:lpstr>
      <vt:lpstr>Презентация PowerPoint</vt:lpstr>
      <vt:lpstr>Презентация PowerPoint</vt:lpstr>
      <vt:lpstr>Презентация PowerPoint</vt:lpstr>
      <vt:lpstr>Презентация PowerPoint</vt:lpstr>
      <vt:lpstr>Тенденції розвитку товарних ринків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Сучасний товарний ринок в умовах цифрової економіки</dc:title>
  <dc:creator>Valeria Tymoshyk</dc:creator>
  <cp:lastModifiedBy>Valeria Tymoshyk</cp:lastModifiedBy>
  <cp:revision>13</cp:revision>
  <dcterms:created xsi:type="dcterms:W3CDTF">2026-03-09T12:55:30Z</dcterms:created>
  <dcterms:modified xsi:type="dcterms:W3CDTF">2026-03-09T14:56:57Z</dcterms:modified>
</cp:coreProperties>
</file>