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Brygada 1918" panose="020B0604020202020204" charset="0"/>
      <p:regular r:id="rId23"/>
    </p:embeddedFont>
    <p:embeddedFont>
      <p:font typeface="Brygada 1918 Semi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56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4894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Режими грошово-кредитної політики центральних банків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86751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Від фіксованого курсу до інфляційного таргетування: уроки світового досвіду та виклики для України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2963"/>
            <a:ext cx="97967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Вплив валютного комітету на економіку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59875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852023"/>
            <a:ext cx="27834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Інфляційні очікування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281243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Повільно наближаються до рівня країни-якоря. Довіра до режиму зростає.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859875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28520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Гнучкість цін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13558" y="3281243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Ціни стають більш гнучкими, прямують донизу, відображаючи впевненість агентів.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14681"/>
            <a:ext cx="6521410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106829"/>
            <a:ext cx="36829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Макроекономічна дисципліна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5536049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Центробанк не може фінансувати дефіцит бюджету, створюючи прямі бюджетні обмеження.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114681"/>
            <a:ext cx="6521410" cy="7937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13558" y="5106829"/>
            <a:ext cx="36273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Мікроекономічна дисципліна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13558" y="5536049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Банки обмежують кредитування для уникнення ризиків без рефінансування.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6592729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Ключова риса — гарантія конвертованості валюти через повне покриття грошової бази резервами в іноземній валюті.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4062" y="1333857"/>
            <a:ext cx="8058745" cy="495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Різновиди режимів фіксованої прив'язки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62" y="2082522"/>
            <a:ext cx="1088112" cy="67246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10408" y="2082522"/>
            <a:ext cx="1760458" cy="743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Звичайна фіксована прив'язка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2310408" y="2901791"/>
            <a:ext cx="1760458" cy="3993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Курс у коридорі ±1% до іншої валюти або корзини валют. Підтримується через прямі інтервенції або опосередкований вплив. Більша гнучкість монетарної політики, ніж у валютному комітеті.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2082522"/>
            <a:ext cx="1088112" cy="6724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75446" y="2082522"/>
            <a:ext cx="1760577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Прив'язка з коридором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5475446" y="2729032"/>
            <a:ext cx="1760577" cy="3138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Курс підтримується в межах більше 1% від центрального курсу. Обмежений рівень свободи монетарної політики залежно від ширини коридору.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258" y="2082522"/>
            <a:ext cx="1088112" cy="67246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640604" y="2082522"/>
            <a:ext cx="1760577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Повзуча прив'язка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8640604" y="2729032"/>
            <a:ext cx="1760577" cy="2852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Курс коригується за визначеними індикаторами (різниця інфляції, ринкові показники). Розрізняють прив'язку до майбутнього і до минулого періоду.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9415" y="2082522"/>
            <a:ext cx="1088112" cy="67246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805761" y="2082522"/>
            <a:ext cx="1760577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Повзуча прив'язка з коридором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11805761" y="3014305"/>
            <a:ext cx="1760577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Курс у коридорі від центрального курсу на 1%, який періодично коригується. Гнучкість залежить від ширини коридору.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534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Аргентина: від валютної ради до доларизації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34315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Аргентина має довгу історію економічної нестабільності з гіперінфляцією (1989–1990 рр. — тисячі відсотків), частими девальваціями та кризами. У 2001–2002 рр. валютна рада "План конвертованості" провалилася через брак резервів, фіскальний дефіцит і зовнішні шоки, призвівши до дефолту за боргом $100 млрд і соціальних заворушень.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15409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Доларизація (повна заміна песо на USD) була ключовою обіцянкою президента Хав'єра Мілея під час кампанії 2023 р. як спосіб "викорінити інфляцію". Однак це вимагає величезних резервів (щонайменше $30–40 млрд), політичної волі та потенційно допомоги від США чи МВФ.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0362"/>
            <a:ext cx="120491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Аргентина: поточна стратегія замість доларизації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81338"/>
            <a:ext cx="3040499" cy="1548170"/>
          </a:xfrm>
          <a:prstGeom prst="roundRect">
            <a:avLst>
              <a:gd name="adj" fmla="val 19230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32873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Різка девальвація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795832"/>
            <a:ext cx="26285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50% у грудні 2023 р.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4032647" y="3081338"/>
            <a:ext cx="3040499" cy="1548170"/>
          </a:xfrm>
          <a:prstGeom prst="roundRect">
            <a:avLst>
              <a:gd name="adj" fmla="val 1923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238625" y="3287316"/>
            <a:ext cx="262854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Контрольована девальвація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238625" y="4105989"/>
            <a:ext cx="26285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1–2% щомісяця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827865"/>
            <a:ext cx="6279356" cy="1238012"/>
          </a:xfrm>
          <a:prstGeom prst="roundRect">
            <a:avLst>
              <a:gd name="adj" fmla="val 2404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9768" y="50338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Валютний коридор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9768" y="5542359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 квітня 2025 р.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3056453"/>
            <a:ext cx="35103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Результати "шокової терапії"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564874" y="3564969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Інфляція знизилася з пікових 211% у 2023 р. до ~140% у 2024 р., прогнозується однозначна цифра до 2027 р. З 1 січня 2026 р. впроваджено новий crawling peg, прив'язаний до місячної інфляції.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4874" y="501372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Центральний банк накопичує резерви (план на $10 млрд у 2026 р.). Економіка відновлюється після рецесії 2024 р. (ВВП -1.6%) з підтримкою від США ($20 млрд своп) і МВФ.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4857"/>
            <a:ext cx="101980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Аргентина: переваги та недоліки стратегії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632591"/>
            <a:ext cx="6565106" cy="3882033"/>
          </a:xfrm>
          <a:prstGeom prst="roundRect">
            <a:avLst>
              <a:gd name="adj" fmla="val 12270"/>
            </a:avLst>
          </a:prstGeom>
          <a:solidFill>
            <a:srgbClr val="626C3B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830949"/>
            <a:ext cx="26385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Переваги доларизації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339465"/>
            <a:ext cx="6168390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Усунення гіперінфляції та стабілізація цін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Зниження вартості запозичень і залучення інвестицій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Фіскальна дисципліна без монетарного фінансування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Сприяння торгівлі з США (експорт сої, м'яса)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8309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Недоліки та ризики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339465"/>
            <a:ext cx="6279356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Повна втрата незалежності монетарної політики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Втрата сеньйоражу (~1–2% ВВП щорічно)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Залежність від зовнішніх шоків США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Соціальна нерівність (бідність до 50% населення)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Ризик кризи девальвації при низьких резервах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6038314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Ситуація на 2026 р.: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Повної доларизації не відбулося (шанси 5.5%). Неофіційний курс ~1530 ARS/USD, офіційний ~1516 ARS/USD.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640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Гонконг: класичний приклад валютної ради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0186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Гонконг — класичний приклад успішного currency board: HKD фіксований у коридорі 7.75–7.85 до USD з повним покриттям резервів (&gt;150% грошової бази). Режим впроваджено 1983 р. після кризи, коли HKD впав через політичну невизначеність передачі Китаю.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99526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Система витримала азійську кризу 1997–1998 рр. (спекулятивні атаки, підвищення ставок до 300% на день) та глобальну кризу 2008 р. завдяки резервам (~$500 млрд). Гонконг — третій фінансовий хаб після Нью-Йорка та Лондона.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6087"/>
            <a:ext cx="806076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Гонконг: переваги валютної ради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042999"/>
            <a:ext cx="595313" cy="5953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37109" y="3042999"/>
            <a:ext cx="40214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Стабільність фінансового центру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637109" y="3472220"/>
            <a:ext cx="555402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Фіксація забезпечує низьку інфляцію (~2–3% щорічно), приваблюючи інвестиції ($100 млрд FDI щорічно). Біржа HKEX має капіталізацію &gt;$5 трлн.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3042999"/>
            <a:ext cx="595313" cy="5953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82464" y="3042999"/>
            <a:ext cx="27589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Автоматична корекція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8282464" y="3472220"/>
            <a:ext cx="55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Currency board вимагає 100% резервів, тому емісія HKD можлива лише за припливом USD. Це запобігає інфляції та змушує до фіскальної дисципліни.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821674"/>
            <a:ext cx="595313" cy="5953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37109" y="48216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Сприяння торгівлі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637109" y="5250894"/>
            <a:ext cx="555402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Залежність від Китаю (70% торгівлі) та США полегшується стабільним курсом. HKD — конвертована валюта для RMB-офшору.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4821674"/>
            <a:ext cx="595313" cy="5953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282464" y="4821674"/>
            <a:ext cx="26465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Захист від спекуляцій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8282464" y="5250894"/>
            <a:ext cx="5554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HKMA має інструменти інтервенцій, витримуючи атаки (1998 р. — $14 млрд витрачено на оборону).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9210"/>
            <a:ext cx="112573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Гонконг: проциклічність та кризи девальвацій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98583"/>
            <a:ext cx="31315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Механізм проциклічності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60639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 спекулятивних атаках резерви зменшуються → кількість HKD скорочується → дефіцит ліквідності → процентні ставки різко зростають. Це автоматичний захист пегу, але посилює рецесію.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46471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Азійська криза 1997–1998 рр.: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Overnight HIBOR підскочив до 280–300% (з 8%), тримісячні ставки — 25–50%. Hang Seng Index впав на 23% за кілька днів, загалом &gt;50% від піку.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422219"/>
            <a:ext cx="63973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-5.9%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2752011" y="53251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Падіння ВВП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5754410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 1998 р. — найгірша рецесія за десятиліття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39144" y="4422219"/>
            <a:ext cx="63974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8%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9397365" y="53251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Безробіття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39144" y="5754410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Зросло з 2.2% у 1997 р. до піку у 1999 р.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62951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HKMA не може бути повноцінним кредитором останньої інстанції без порушення правил currency board — це зберігає пег, але ціна — менша гнучкість у кризах.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5699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Саудівська Аравія: петродоларова економіка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294811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Саудівська Аравія — петродоларова економіка, де нафта (90% експорту) торгується в USD. Пег впроваджено 1986 р. (3.75 SAR = 1 USD) після падіння цін на нафту для стабілізації доходів. Режим витримав кризи: війну в Перській затоці 1990 р., падіння цін на нафту 2014–2016 рр. до $30/барель (резерви впали з $737 млрд до $496 млрд).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105751"/>
            <a:ext cx="2386489" cy="3366730"/>
          </a:xfrm>
          <a:prstGeom prst="roundRect">
            <a:avLst>
              <a:gd name="adj" fmla="val 124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4311729"/>
            <a:ext cx="1974532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i="1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Стабілізація нафтових доходів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5361265"/>
            <a:ext cx="197453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Без валютного ризику, бюджет передбачуваний. Підтримує Vision 2030 (диверсифікація).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3378637" y="4105751"/>
            <a:ext cx="2386608" cy="3366730"/>
          </a:xfrm>
          <a:prstGeom prst="roundRect">
            <a:avLst>
              <a:gd name="adj" fmla="val 12474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584615" y="4311729"/>
            <a:ext cx="197465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i="1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Низька інфляція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3584615" y="5051108"/>
            <a:ext cx="19746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~2–3%, приваблюючи FDI ($20 млрд у 2025 р.).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5963603" y="4105751"/>
            <a:ext cx="2386608" cy="3366730"/>
          </a:xfrm>
          <a:prstGeom prst="roundRect">
            <a:avLst>
              <a:gd name="adj" fmla="val 12474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69581" y="4311729"/>
            <a:ext cx="19746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i="1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Сильні резерви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169581" y="4740950"/>
            <a:ext cx="19746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SAMA має ~$500 млрд, дозволяючи інтервенції.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7756"/>
            <a:ext cx="96185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Саудівська Аравія: недоліки та виклики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14669"/>
            <a:ext cx="3111937" cy="3999905"/>
          </a:xfrm>
          <a:prstGeom prst="roundRect">
            <a:avLst>
              <a:gd name="adj" fmla="val 9567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137529"/>
            <a:ext cx="3066217" cy="595313"/>
          </a:xfrm>
          <a:prstGeom prst="roundRect">
            <a:avLst>
              <a:gd name="adj" fmla="val 45401"/>
            </a:avLst>
          </a:prstGeom>
          <a:solidFill>
            <a:srgbClr val="626C3B"/>
          </a:solidFill>
          <a:ln/>
        </p:spPr>
      </p:sp>
      <p:sp>
        <p:nvSpPr>
          <p:cNvPr id="5" name="Text 3"/>
          <p:cNvSpPr/>
          <p:nvPr/>
        </p:nvSpPr>
        <p:spPr>
          <a:xfrm>
            <a:off x="2200870" y="224528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2931200"/>
            <a:ext cx="26695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Втрата незалежності монетарної політики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3670578"/>
            <a:ext cx="266950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Ставки копіюють ФРС, що може суперечити локальним потребам. Високі ставки США у 2022–2023 рр. сповільнили диверсифікацію (зростання ВВП ~2% у 2025 р.).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4104084" y="2114669"/>
            <a:ext cx="3111937" cy="3999905"/>
          </a:xfrm>
          <a:prstGeom prst="roundRect">
            <a:avLst>
              <a:gd name="adj" fmla="val 9567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126944" y="2137529"/>
            <a:ext cx="3066217" cy="595313"/>
          </a:xfrm>
          <a:prstGeom prst="roundRect">
            <a:avLst>
              <a:gd name="adj" fmla="val 45401"/>
            </a:avLst>
          </a:prstGeom>
          <a:solidFill>
            <a:srgbClr val="83792E"/>
          </a:solidFill>
          <a:ln/>
        </p:spPr>
      </p:sp>
      <p:sp>
        <p:nvSpPr>
          <p:cNvPr id="10" name="Text 8"/>
          <p:cNvSpPr/>
          <p:nvPr/>
        </p:nvSpPr>
        <p:spPr>
          <a:xfrm>
            <a:off x="5511165" y="224528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4325303" y="2931200"/>
            <a:ext cx="26695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Залежність від нафти та USD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4325303" y="3670578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 низьких цінах на нафту (2020 р. — $20/барель) тиск на резерви для захисту пегу, призводячи до дефіциту (~5% ВВП).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2114669"/>
            <a:ext cx="3111937" cy="3999905"/>
          </a:xfrm>
          <a:prstGeom prst="roundRect">
            <a:avLst>
              <a:gd name="adj" fmla="val 9567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437239" y="2137529"/>
            <a:ext cx="3066217" cy="595313"/>
          </a:xfrm>
          <a:prstGeom prst="roundRect">
            <a:avLst>
              <a:gd name="adj" fmla="val 45401"/>
            </a:avLst>
          </a:prstGeom>
          <a:solidFill>
            <a:srgbClr val="E8AF3B"/>
          </a:solidFill>
          <a:ln/>
        </p:spPr>
      </p:sp>
      <p:sp>
        <p:nvSpPr>
          <p:cNvPr id="15" name="Text 13"/>
          <p:cNvSpPr/>
          <p:nvPr/>
        </p:nvSpPr>
        <p:spPr>
          <a:xfrm>
            <a:off x="8821460" y="224528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7635597" y="2931200"/>
            <a:ext cx="2669500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Зниження конкурентоспроможності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635597" y="3980736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Сильний USD робить не-нафтовий експорт дорожчим (туризм, послуги), гальмуючи Vision 2030.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10724674" y="2114669"/>
            <a:ext cx="3111937" cy="3999905"/>
          </a:xfrm>
          <a:prstGeom prst="roundRect">
            <a:avLst>
              <a:gd name="adj" fmla="val 9567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10747534" y="2137529"/>
            <a:ext cx="3066217" cy="595313"/>
          </a:xfrm>
          <a:prstGeom prst="roundRect">
            <a:avLst>
              <a:gd name="adj" fmla="val 45401"/>
            </a:avLst>
          </a:prstGeom>
          <a:solidFill>
            <a:srgbClr val="CC914D"/>
          </a:solidFill>
          <a:ln/>
        </p:spPr>
      </p:sp>
      <p:sp>
        <p:nvSpPr>
          <p:cNvPr id="20" name="Text 18"/>
          <p:cNvSpPr/>
          <p:nvPr/>
        </p:nvSpPr>
        <p:spPr>
          <a:xfrm>
            <a:off x="12131754" y="224528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1" name="Text 19"/>
          <p:cNvSpPr/>
          <p:nvPr/>
        </p:nvSpPr>
        <p:spPr>
          <a:xfrm>
            <a:off x="10945892" y="29312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Інфляційні імпорти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0945892" y="3360420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Політика ФРС може імпортувати інфляцію (2021–2022 рр. — інфляція сягнула 6%).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93790" y="6337816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Ситуація на 2026 р.:</a:t>
            </a:r>
            <a:r>
              <a:rPr lang="en-US" sz="19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Пег незмінний — 3.75 SAR = 1 USD (поточний ~3.7508). SAMA підтримує стабільність, резерви достатні, інфляція низька, зростання ~3%.</a:t>
            </a:r>
            <a:endParaRPr lang="en-US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833205"/>
            <a:ext cx="1030724" cy="373142"/>
          </a:xfrm>
          <a:prstGeom prst="roundRect">
            <a:avLst>
              <a:gd name="adj" fmla="val 63828"/>
            </a:avLst>
          </a:prstGeom>
          <a:solidFill>
            <a:srgbClr val="EAEDDE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892737"/>
            <a:ext cx="79259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МОДУЛЬ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285643"/>
            <a:ext cx="111879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Що таке режим грошово-кредитної політики?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3203377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Режим грошово-кредитної політики — це сукупність взаємопов'язаних, скоординованих заходів центрального банку для досягнення стратегічної мети. Завдання вирішується через досягнення або утримання на стабільному рівні значення номінального показника, який виступає проміжною ціллю.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3792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Центральні банки обирають один з трьох базових номінальних показників: обсяг грошової маси в обороті, значення валютного курсу або рівень інфляції. Утримання динаміки цих змінних на проголошеному рівні називається таргетуванням.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5237559"/>
            <a:ext cx="4215289" cy="1158716"/>
          </a:xfrm>
          <a:prstGeom prst="roundRect">
            <a:avLst>
              <a:gd name="adj" fmla="val 25693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99768" y="5443537"/>
            <a:ext cx="3055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Монетарне таргетування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9768" y="587275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Контроль грошової маси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207437" y="5237559"/>
            <a:ext cx="4215408" cy="1158716"/>
          </a:xfrm>
          <a:prstGeom prst="roundRect">
            <a:avLst>
              <a:gd name="adj" fmla="val 25693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413415" y="5443537"/>
            <a:ext cx="26941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Курсове таргетування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413415" y="5872758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Фіксація валютного курсу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5237559"/>
            <a:ext cx="4215289" cy="1158716"/>
          </a:xfrm>
          <a:prstGeom prst="roundRect">
            <a:avLst>
              <a:gd name="adj" fmla="val 25693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827181" y="5443537"/>
            <a:ext cx="31015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Інфляційне таргетування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827181" y="587275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Стабілізація цін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5677"/>
            <a:ext cx="1287970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Загальні висновки: компроміси фіксованих режимів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46653"/>
            <a:ext cx="3040499" cy="3143250"/>
          </a:xfrm>
          <a:prstGeom prst="roundRect">
            <a:avLst>
              <a:gd name="adj" fmla="val 9792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2952631"/>
            <a:ext cx="25361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Втрата незалежності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461147"/>
            <a:ext cx="262854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Ключовий компроміс — залежність від ФРС. Добре в стабільні часи (низькі ставки стимулюють зростання), погано в кризах (високі ставки посилюють рецесії).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4032647" y="2746653"/>
            <a:ext cx="3040499" cy="3143250"/>
          </a:xfrm>
          <a:prstGeom prst="roundRect">
            <a:avLst>
              <a:gd name="adj" fmla="val 9792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238625" y="29526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Кризи девальвацій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238625" y="3461147"/>
            <a:ext cx="262854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Трапляються при слабких резервах чи невідповідностях (Аргентина 2001 — провал). Гонконг і Саудівська Аравія уникають завдяки &gt;100% покриттю.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27217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Уроки для України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323028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 Аргентині втрата незалежності — благо через історичну недовіру до влади. У Гонконзі та Саудівській Аравії — прийнятно завдяки резервам і експорту.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361498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Фіксовані режими стабільні, якщо підтримані резервами та дисципліною. Проте вони вимагають відмови від гнучкості монетарної політики та створюють ризики проциклічності в кризах.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5810250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 2026 р., з потенційним зниженням ставок ФРС, залежність від США може стати перевагою для країн з фіксованими режимами.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3583"/>
            <a:ext cx="127239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Класифікація режимів грошово-кредитної політики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24820"/>
            <a:ext cx="4215289" cy="2286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469719"/>
            <a:ext cx="33332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Фіксований валютний курс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Прив'язка національної валюти до іноземної з мінімальними коливаннями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324820"/>
            <a:ext cx="4215408" cy="22860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9" name="Text 7"/>
          <p:cNvSpPr/>
          <p:nvPr/>
        </p:nvSpPr>
        <p:spPr>
          <a:xfrm>
            <a:off x="5207437" y="34697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Валютний комітет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3898940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Жорстке законодавче зобов'язання обміну з повним резервним покриттям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324820"/>
            <a:ext cx="4215289" cy="22860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13" name="Text 11"/>
          <p:cNvSpPr/>
          <p:nvPr/>
        </p:nvSpPr>
        <p:spPr>
          <a:xfrm>
            <a:off x="9621203" y="3469719"/>
            <a:ext cx="3055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Монетарне таргетування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Контроль обсягу грошової маси як проміжної цілі політики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195530"/>
            <a:ext cx="6422112" cy="22860"/>
          </a:xfrm>
          <a:prstGeom prst="rect">
            <a:avLst/>
          </a:prstGeom>
          <a:solidFill>
            <a:srgbClr val="CC914D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5340429"/>
            <a:ext cx="31015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Інфляційне таргетування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769650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Прямий контроль рівня інфляції через процентну політику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41426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414260" y="5195530"/>
            <a:ext cx="6422231" cy="2286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21" name="Text 19"/>
          <p:cNvSpPr/>
          <p:nvPr/>
        </p:nvSpPr>
        <p:spPr>
          <a:xfrm>
            <a:off x="7414260" y="5340429"/>
            <a:ext cx="29131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Гнучкі гібридні режими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414260" y="576965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Комбінація різних підходів залежно від економічних умов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640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Режим таргетування валютного курсу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50186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Центральний банк встановлює номінальний обмінний курс як проміжну ціль і забезпечує його стабільність відносно валюти країни-якоря через зміни процентних ставок і прямі валютні інтервенції. Таким чином країна імпортує цінову стабільність від держави, валюта якої обрана за "якір".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499526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Підтримання валютного курсу вимагає відповідної економічної політики: низької інфляції проти країни-якоря, достатніх обсягів міжнародних резервів, підтримання конкурентоспроможності та надійності, включаючи інституційну, законодавчу і політичну стабільність.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2513"/>
            <a:ext cx="807112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Де-юре vs Де-факто класифікація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28605"/>
            <a:ext cx="29513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Проблема розбіжностей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637121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Численні спостереження показали, що режими обмінних курсів у країнах часто значно відрізняються від офіційно проголошених. Країна може демонструвати поведінку, несумісну з декларованими зобов'язаннями.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085874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Це призвело до появи нової класифікації, яка базується на дійсній поведінці валютних курсів — де-факто класифікації, що описує реальні дії країн, а не декларації.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564874" y="3153489"/>
            <a:ext cx="3040499" cy="2538651"/>
          </a:xfrm>
          <a:prstGeom prst="roundRect">
            <a:avLst>
              <a:gd name="adj" fmla="val 11727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786092" y="33747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Страх плавання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786092" y="3883223"/>
            <a:ext cx="259806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Країна де-юре має гнучкий режим, але де-факто підтримує стабільність (Болгарія, Румунія, Словаччина)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10803731" y="3153489"/>
            <a:ext cx="3040499" cy="2538651"/>
          </a:xfrm>
          <a:prstGeom prst="roundRect">
            <a:avLst>
              <a:gd name="adj" fmla="val 11727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1024949" y="33747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Страх прив'язки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1024949" y="3883223"/>
            <a:ext cx="259806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Режим де-юре жорсткіший, ніж де-факто. Поширене явище середини 90-х років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2309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Режими курсового таргетування за класифікацією МВФ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69300"/>
            <a:ext cx="1352788" cy="13527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570095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Без суверенного платіжного засобу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309473"/>
            <a:ext cx="307467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Валюта іншої країни як єдиний законний засіб платежу або членство у валютному союзі. Повна відмова від контролю над монетарною політикою.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969300"/>
            <a:ext cx="1352788" cy="13527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6467" y="45700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Валютний комітет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4116467" y="4999315"/>
            <a:ext cx="307467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Законодавче зобов'язання обміну за твердим курсом з повним покриттям валютними резервами. Мінімальна свобода для дискреційної політики.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969300"/>
            <a:ext cx="1352788" cy="135278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39144" y="4570095"/>
            <a:ext cx="25269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Фіксована прив'язка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439144" y="4999315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Курс у коридорі ±1% до іншої валюти або корзини валют. Більша гнучкість монетарної політики через інтервенції.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969300"/>
            <a:ext cx="1352907" cy="13529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61821" y="45702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Повзуча прив'язка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0761821" y="4999434"/>
            <a:ext cx="30747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Курс коригується за визначеними індикаторами (різниця інфляції, ринкові показники). Обмежена гнучкість політики.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8761"/>
            <a:ext cx="119057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Переваги режиму таргетування валютного курсу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35674"/>
            <a:ext cx="3111937" cy="4175165"/>
          </a:xfrm>
          <a:prstGeom prst="roundRect">
            <a:avLst>
              <a:gd name="adj" fmla="val 9567"/>
            </a:avLst>
          </a:prstGeom>
          <a:solidFill>
            <a:srgbClr val="626C3B"/>
          </a:solidFill>
          <a:ln w="7620">
            <a:solidFill>
              <a:srgbClr val="626C3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74165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626C3B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905244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5353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Номінальний якір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964543"/>
            <a:ext cx="269998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Фіксований курс служить номінальним якорем монетарної політики, збільшуючи її транспарентність. Громадськості легко визначати дотримання проміжної цілі.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104084" y="2535674"/>
            <a:ext cx="3111937" cy="4175165"/>
          </a:xfrm>
          <a:prstGeom prst="roundRect">
            <a:avLst>
              <a:gd name="adj" fmla="val 9567"/>
            </a:avLst>
          </a:prstGeom>
          <a:solidFill>
            <a:srgbClr val="626C3B"/>
          </a:solidFill>
          <a:ln w="762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310063" y="274165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792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3773" y="2905244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10063" y="3535323"/>
            <a:ext cx="2699980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Зниження інфляційних очікувань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4310063" y="4584859"/>
            <a:ext cx="269998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Прив'язка до валюти країни з низькою інфляцією знижує інфляційні очікування до рівня країни-якоря.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414379" y="2535674"/>
            <a:ext cx="3111937" cy="4175165"/>
          </a:xfrm>
          <a:prstGeom prst="roundRect">
            <a:avLst>
              <a:gd name="adj" fmla="val 9567"/>
            </a:avLst>
          </a:prstGeom>
          <a:solidFill>
            <a:srgbClr val="626C3B"/>
          </a:solidFill>
          <a:ln w="7620">
            <a:solidFill>
              <a:srgbClr val="E8AF3B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620357" y="274165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8AF3B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4068" y="2905244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620357" y="35353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Легкість контролю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620357" y="3964543"/>
            <a:ext cx="269998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 звичайних умов центральному банку легко контролювати валютний курс через валютні інтервенції.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10724674" y="2535674"/>
            <a:ext cx="3111937" cy="4175165"/>
          </a:xfrm>
          <a:prstGeom prst="roundRect">
            <a:avLst>
              <a:gd name="adj" fmla="val 9567"/>
            </a:avLst>
          </a:prstGeom>
          <a:solidFill>
            <a:srgbClr val="626C3B"/>
          </a:solidFill>
          <a:ln w="7620">
            <a:solidFill>
              <a:srgbClr val="CC914D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0930652" y="274165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914D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4363" y="2905244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930652" y="3535323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Стимулювання торгівлі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10930652" y="4274701"/>
            <a:ext cx="269998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Зменшення трансакційних витрат і непевності в міжнародній торгівлі, стимулюючи економічну інтеграцію.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812" y="554593"/>
            <a:ext cx="7582376" cy="1219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Недоліки режиму таргетування валютного курсу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80812" y="2062520"/>
            <a:ext cx="3695224" cy="3020020"/>
          </a:xfrm>
          <a:prstGeom prst="roundRect">
            <a:avLst>
              <a:gd name="adj" fmla="val 3633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57952" y="2062520"/>
            <a:ext cx="91440" cy="3020020"/>
          </a:xfrm>
          <a:prstGeom prst="roundRect">
            <a:avLst>
              <a:gd name="adj" fmla="val 320244"/>
            </a:avLst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1067395" y="2280523"/>
            <a:ext cx="3190637" cy="6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Слабка кореляція з інфляцією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67395" y="3005733"/>
            <a:ext cx="3190637" cy="1858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Фіксований курс не гарантує низької інфляції. Вимагає низької світової інфляції і стійкого реального курсу, що неможливо контролювати довгостроково.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4667964" y="2062520"/>
            <a:ext cx="3695224" cy="3020020"/>
          </a:xfrm>
          <a:prstGeom prst="roundRect">
            <a:avLst>
              <a:gd name="adj" fmla="val 3633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45104" y="2062520"/>
            <a:ext cx="91440" cy="3020020"/>
          </a:xfrm>
          <a:prstGeom prst="roundRect">
            <a:avLst>
              <a:gd name="adj" fmla="val 320244"/>
            </a:avLst>
          </a:prstGeom>
          <a:solidFill>
            <a:srgbClr val="83792E"/>
          </a:solidFill>
          <a:ln/>
        </p:spPr>
      </p:sp>
      <p:sp>
        <p:nvSpPr>
          <p:cNvPr id="10" name="Text 7"/>
          <p:cNvSpPr/>
          <p:nvPr/>
        </p:nvSpPr>
        <p:spPr>
          <a:xfrm>
            <a:off x="4954548" y="2280523"/>
            <a:ext cx="3190637" cy="6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Втрата інструментів реагування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954548" y="3005733"/>
            <a:ext cx="3190637" cy="1549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Позбавляє центральний банк можливості відповідати на внутрішні шоки. Шоки країни-якоря неминуче відображаються на внутрішніх ставках.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780812" y="5274469"/>
            <a:ext cx="3695224" cy="2400419"/>
          </a:xfrm>
          <a:prstGeom prst="roundRect">
            <a:avLst>
              <a:gd name="adj" fmla="val 4571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57952" y="5274469"/>
            <a:ext cx="91440" cy="2400419"/>
          </a:xfrm>
          <a:prstGeom prst="roundRect">
            <a:avLst>
              <a:gd name="adj" fmla="val 320244"/>
            </a:avLst>
          </a:prstGeom>
          <a:solidFill>
            <a:srgbClr val="E8AF3B"/>
          </a:solidFill>
          <a:ln/>
        </p:spPr>
      </p:sp>
      <p:sp>
        <p:nvSpPr>
          <p:cNvPr id="14" name="Text 11"/>
          <p:cNvSpPr/>
          <p:nvPr/>
        </p:nvSpPr>
        <p:spPr>
          <a:xfrm>
            <a:off x="1067395" y="5492472"/>
            <a:ext cx="3190637" cy="610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Зростання ролі фіскальної політики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067395" y="6217682"/>
            <a:ext cx="3190637" cy="1239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 фіксованому курсі суттєво зростає значення фіскальної політики для макроекономічної стабілізації.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4667964" y="5274469"/>
            <a:ext cx="3695224" cy="2400419"/>
          </a:xfrm>
          <a:prstGeom prst="roundRect">
            <a:avLst>
              <a:gd name="adj" fmla="val 4571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4645104" y="5274469"/>
            <a:ext cx="91440" cy="2400419"/>
          </a:xfrm>
          <a:prstGeom prst="roundRect">
            <a:avLst>
              <a:gd name="adj" fmla="val 320244"/>
            </a:avLst>
          </a:prstGeom>
          <a:solidFill>
            <a:srgbClr val="CC914D"/>
          </a:solidFill>
          <a:ln/>
        </p:spPr>
      </p:sp>
      <p:sp>
        <p:nvSpPr>
          <p:cNvPr id="18" name="Text 15"/>
          <p:cNvSpPr/>
          <p:nvPr/>
        </p:nvSpPr>
        <p:spPr>
          <a:xfrm>
            <a:off x="4954548" y="5492472"/>
            <a:ext cx="3045619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Схильність до спекуляцій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4954548" y="5912644"/>
            <a:ext cx="3190637" cy="1239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Країни стають вразливими до спекулятивних атак, особливо за умов мобільності капіталів і глобалізації.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1069181"/>
            <a:ext cx="9494401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Валютний комітет: механізм і особливості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73" y="2239089"/>
            <a:ext cx="6268403" cy="3720346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7614" y="3148404"/>
            <a:ext cx="533628" cy="5336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2185" y="4946397"/>
            <a:ext cx="1558194" cy="60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Обмежена емісія</a:t>
            </a:r>
            <a:endParaRPr lang="en-US" sz="13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4035" y="3149404"/>
            <a:ext cx="533628" cy="53362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198433" y="4946397"/>
            <a:ext cx="1558194" cy="60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100% резерви</a:t>
            </a:r>
            <a:endParaRPr lang="en-US" sz="13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0283" y="3149404"/>
            <a:ext cx="533628" cy="53362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202664" y="4946397"/>
            <a:ext cx="1558194" cy="60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Зобов'язання</a:t>
            </a:r>
            <a:endParaRPr lang="en-US" sz="1350" dirty="0"/>
          </a:p>
        </p:txBody>
      </p:sp>
      <p:sp>
        <p:nvSpPr>
          <p:cNvPr id="10" name="Text 4"/>
          <p:cNvSpPr/>
          <p:nvPr/>
        </p:nvSpPr>
        <p:spPr>
          <a:xfrm>
            <a:off x="734616" y="6150650"/>
            <a:ext cx="8397835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Валютний комітет — найжорсткіша форма фіксованого курсу з експліцитним законодавчим зобов'язанням обміну за твердим курсом.</a:t>
            </a:r>
            <a:endParaRPr lang="en-US" sz="1800" dirty="0"/>
          </a:p>
        </p:txBody>
      </p:sp>
      <p:sp>
        <p:nvSpPr>
          <p:cNvPr id="11" name="Text 5"/>
          <p:cNvSpPr/>
          <p:nvPr/>
        </p:nvSpPr>
        <p:spPr>
          <a:xfrm>
            <a:off x="9588222" y="2067997"/>
            <a:ext cx="2829520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Ключові характеристики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9588222" y="2524839"/>
            <a:ext cx="4315063" cy="1131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Національна валюта випускається лише проти іноземної валюти і повністю підкріплюється валютними резервами. Це залишає мінімальну свободу для дискреційної монетарної політики.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9588222" y="3809286"/>
            <a:ext cx="4315063" cy="1131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Повністю виключаються традиційні функції центрального банку: монетарний контроль і кредитор останньої інстанції. Країна імпортує довіру до валюти від держави-якоря.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9588222" y="5110758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Коли доцільний?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9588222" y="5567601"/>
            <a:ext cx="4315063" cy="141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Нестача довіри до монетарної влади (Болгарія)</a:t>
            </a:r>
            <a:endParaRPr lang="en-US" sz="14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Створення нового центробанку (Естонія, Литва)</a:t>
            </a:r>
            <a:endParaRPr lang="en-US" sz="1400" dirty="0"/>
          </a:p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Попередження нестабільності під час криз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1922</Words>
  <Application>Microsoft Office PowerPoint</Application>
  <PresentationFormat>Довільний</PresentationFormat>
  <Paragraphs>197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Brygada 1918 Light</vt:lpstr>
      <vt:lpstr>Brygada 1918 Semi Bold</vt:lpstr>
      <vt:lpstr>Arial</vt:lpstr>
      <vt:lpstr>Calibri</vt:lpstr>
      <vt:lpstr>Brygada 1918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2</cp:revision>
  <dcterms:created xsi:type="dcterms:W3CDTF">2026-02-03T08:18:39Z</dcterms:created>
  <dcterms:modified xsi:type="dcterms:W3CDTF">2026-02-03T08:36:32Z</dcterms:modified>
</cp:coreProperties>
</file>