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Extra Bold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94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4982"/>
            <a:ext cx="73115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Національний банк України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63271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Центральний банк держави — особливий центральний орган державного управління, юридичний статус, завдання, функції та повноваження якого визначені Конституцією України та Законом «Про Національний банк України».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133737"/>
            <a:ext cx="1980724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193268"/>
            <a:ext cx="174259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ЦЕНТРАЛЬНИЙ БАНК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8360093" y="5126117"/>
            <a:ext cx="2294811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486775" y="5193268"/>
            <a:ext cx="204144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ДЕРЖАВНЕ УПРАВЛІННЯ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858" y="544116"/>
            <a:ext cx="10616922" cy="597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Інструменти грошово-кредитної політики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530" y="1509951"/>
            <a:ext cx="7297341" cy="53676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76573" y="4705424"/>
            <a:ext cx="2358051" cy="27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Обов'язкові резерви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795351" y="3155318"/>
            <a:ext cx="1812621" cy="54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Процентна політика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8919820" y="4548892"/>
            <a:ext cx="1637204" cy="54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Рефінансування банків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951275" y="5494182"/>
            <a:ext cx="1539753" cy="548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Валютні інтервенції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5089928" y="2234390"/>
            <a:ext cx="1344847" cy="54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Операції на ринку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64858" y="7084814"/>
            <a:ext cx="13100685" cy="600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застосовує широкий арсенал інструментів для реалізації грошово-кредитної політики — від класичних (резерви, процентні ставки, рефінансування) до ринкових (операції на відкритому ринку, деривативи).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3451"/>
            <a:ext cx="688383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Рада Національного банку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50915" y="2811185"/>
            <a:ext cx="3821906" cy="3524845"/>
          </a:xfrm>
          <a:prstGeom prst="roundRect">
            <a:avLst>
              <a:gd name="adj" fmla="val 8108"/>
            </a:avLst>
          </a:prstGeom>
          <a:solidFill>
            <a:srgbClr val="438951"/>
          </a:solidFill>
          <a:ln/>
        </p:spPr>
      </p:sp>
      <p:sp>
        <p:nvSpPr>
          <p:cNvPr id="5" name="Text 2"/>
          <p:cNvSpPr/>
          <p:nvPr/>
        </p:nvSpPr>
        <p:spPr>
          <a:xfrm>
            <a:off x="849273" y="3009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Склад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849273" y="3518059"/>
            <a:ext cx="342519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9 членів: </a:t>
            </a: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 призначає Верховна Рада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 — Президент України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Голова НБУ входить за посадою. Строк повноважень — </a:t>
            </a: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 років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не більше двох строків поспіль.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821674" y="3009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Основні завдання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4821674" y="3518059"/>
            <a:ext cx="3536156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Основних засад грошово-кредитної політики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Контроль за проведенням грошово-кредитної політики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Нагляд за системою внутрішнього контролю НБУ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Затвердження кошторису адміністративних витрат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6643"/>
            <a:ext cx="644223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Повноваження Ради НБУ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3355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868204" y="27707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801779"/>
            <a:ext cx="353734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Грошово-кредитна політика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541157"/>
            <a:ext cx="353734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Розробляє та публікує Основні засади, подає їх до Верховної Ради щороку до 15 вересня, здійснює контроль за їх виконанням.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273355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5298400" y="27707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2801779"/>
            <a:ext cx="28440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Фінансовий контроль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3230999"/>
            <a:ext cx="353746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Затверджує кошторис витрат (до 15 листопада), річну фінансову звітність (до 30 квітня), призначає аудиторську фірму (до 1 листопада).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273355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2" name="Text 10"/>
          <p:cNvSpPr/>
          <p:nvPr/>
        </p:nvSpPr>
        <p:spPr>
          <a:xfrm>
            <a:off x="9728716" y="27707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28017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Кадрові рішення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3230999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Призначає та звільняє першого заступника і заступників Голови НБУ, керівника підрозділу внутрішнього аудиту.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352098"/>
            <a:ext cx="13042821" cy="1160740"/>
          </a:xfrm>
          <a:prstGeom prst="roundRect">
            <a:avLst>
              <a:gd name="adj" fmla="val 15389"/>
            </a:avLst>
          </a:prstGeom>
          <a:solidFill>
            <a:srgbClr val="CCE6D1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639753"/>
            <a:ext cx="248007" cy="19835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438513" y="5599986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Рада НБУ </a:t>
            </a: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 має права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втручатися в оперативну діяльність Правління НБУ при виконанні ним функцій і повноважень, визначених законом.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1070"/>
            <a:ext cx="83614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Правління Національного банку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07983"/>
            <a:ext cx="4215289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310634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269933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900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Склад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4329232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Колегіальний орган із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 осіб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: Голова НБУ, перший заступник та заступники Голови.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2907983"/>
            <a:ext cx="4215408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05795" y="310634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9506" y="3269933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3900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Повноваження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05795" y="4329232"/>
            <a:ext cx="38186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Реалізує грошово-кредитну політику, видає нормативно-правові акти, приймає рішення щодо банківського регулювання та нагляду.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2907983"/>
            <a:ext cx="4215289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819561" y="310634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3272" y="3269933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900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Відповідальність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19561" y="4329232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Несе колегіальну відповідальність за діяльність НБУ. Голова НБУ відповідає перед Президентом та Верховною Радою.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793790" y="602099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Голова НБУ призначається Верховною Радою за поданням Президента строком на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 років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не більше двох строків поспіль.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680799"/>
            <a:ext cx="4522113" cy="565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Структура НБУ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74" y="1575673"/>
            <a:ext cx="10706933" cy="52348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2167" y="4361955"/>
            <a:ext cx="334280" cy="33427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15168" y="1989282"/>
            <a:ext cx="2310378" cy="594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Центральний апарат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2215168" y="2668746"/>
            <a:ext cx="2310378" cy="454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Керівний центр і головні підрозділи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8549" y="4361955"/>
            <a:ext cx="334279" cy="33427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095769" y="1989282"/>
            <a:ext cx="2310378" cy="594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Відокремлені підрозділи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0095769" y="2668746"/>
            <a:ext cx="2310378" cy="682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Філії та представництва в Україні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4931" y="4361955"/>
            <a:ext cx="334280" cy="33427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15168" y="4743163"/>
            <a:ext cx="2310378" cy="594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Представництва за кордоном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2215168" y="5422627"/>
            <a:ext cx="2310378" cy="454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Дипломатичні та контактні офіси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11888" y="4361955"/>
            <a:ext cx="334280" cy="33427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085028" y="4743163"/>
            <a:ext cx="2310378" cy="297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Юридичні особи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10085028" y="5125196"/>
            <a:ext cx="2310378" cy="454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Компанії, створені для забезпечення функцій</a:t>
            </a:r>
            <a:endParaRPr lang="en-US" sz="1450" dirty="0"/>
          </a:p>
        </p:txBody>
      </p:sp>
      <p:sp>
        <p:nvSpPr>
          <p:cNvPr id="16" name="Text 9"/>
          <p:cNvSpPr/>
          <p:nvPr/>
        </p:nvSpPr>
        <p:spPr>
          <a:xfrm>
            <a:off x="723543" y="6995874"/>
            <a:ext cx="13183314" cy="552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Структура НБУ будується за принципом </a:t>
            </a: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централізації з вертикальним підпорядкуванням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До неї входять центральний апарат, філії та представництва в Україні, представництва за кордоном, а також юридичні особи, створені НБУ для забезпечення його діяльності.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26225"/>
            <a:ext cx="642627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Золотовалютний резерв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3423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Склад резерву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2850833"/>
            <a:ext cx="3536156" cy="2887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Монетарне золото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Спеціальні права запозичення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Резервна позиція в МВФ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Іноземна валюта (банкноти, монети, рахунки за кордоном)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Цінні папери в іноземній валюті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Інші міжнародно визнані резервні активи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10165199" y="2143958"/>
            <a:ext cx="3821906" cy="4859417"/>
          </a:xfrm>
          <a:prstGeom prst="roundRect">
            <a:avLst>
              <a:gd name="adj" fmla="val 7478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10363557" y="23423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Поповнення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363557" y="2850833"/>
            <a:ext cx="3425190" cy="172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Купівля монетарного золота та іноземної валюти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Доходи в іноземній валюті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Залучення коштів від міжнародних організацій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363557" y="4775716"/>
            <a:ext cx="342519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Заборонено використовувати для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5594390"/>
            <a:ext cx="3425190" cy="1339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Кредитів і гарантій резидентам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зобов'язань третіх осіб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419"/>
            <a:ext cx="100678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Гривня — національна валюта України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42511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100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644372" y="38454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копійок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274701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Гривня дорівнює 100 копійкам. Офіційне співвідношення з золотом не встановлюється.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223986" y="294251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1996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6074688" y="38454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рік реформи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223986" y="4274701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Грошова реформа та запровадження гривні як єдиного законного платіжного засобу на всій території України.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654302" y="294251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10M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10505003" y="38454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грн капітал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654302" y="4274701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Статутний капітал НБУ — 10 мільйонів гривень, є державною власністю.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45056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Гривня (банкноти і монети) приймається всіма фізичними і юридичними особами без обмежень на всій території України. Банкноти і монети є безумовними зобов'язаннями НБУ, забезпеченими всіма його активами. Також передбачена емісія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цифрових грошей НБУ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в безготівковій формі.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282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Операції НБУ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99742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699742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9209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Кредитні операції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35018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Надає кредити банкам для підтримки ліквідності, кредити Фонду гарантування вкладів, здійснює дисконтні операції з векселями.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699742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1519" y="2699742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7704177" y="29209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Ринкові операції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4177" y="335018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Купує та продає цінні папери, валютні цінності, банківські метали. Розміщує золотовалютний резерв на міжнародних ринках.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722376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70930" y="4722376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1083588" y="4943594"/>
            <a:ext cx="28829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Розрахункові операції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3588" y="537281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Веде рахунки банків, міжнародних організацій, Фонду гарантування вкладів, центрального органу казначейського обслуговування — безоплатно.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722376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1519" y="4722376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7" name="Text 15"/>
          <p:cNvSpPr/>
          <p:nvPr/>
        </p:nvSpPr>
        <p:spPr>
          <a:xfrm>
            <a:off x="7704177" y="4943594"/>
            <a:ext cx="25562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Спеціальні операції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4177" y="537281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Обслуговування державного боргу, операції з деривативами та репо, провадження діяльності торгового репозиторію, надання платіжних послуг.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0803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Підзвітність НБУ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32576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640092"/>
            <a:ext cx="36790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2784991"/>
            <a:ext cx="34531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Призначення керівництва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214211"/>
            <a:ext cx="36790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Голова НБУ призначається Верховною Радою за поданням Президента. Половину складу Ради НБУ призначає Президент, половину — Верховна Рада.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671179" y="232576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671179" y="2640092"/>
            <a:ext cx="36790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4671179" y="27849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Щорічна доповідь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671179" y="3214211"/>
            <a:ext cx="36790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Голова НБУ доповідає Верховній Раді про діяльність банку щороку не пізніше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 травня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93790" y="51490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93790" y="5463421"/>
            <a:ext cx="755642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0" y="5608320"/>
            <a:ext cx="47919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Звіт про грошово-кредитну політику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93790" y="603754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Президенту та Верховній Раді подається щорічний звіт про проведення грошово-кредитної політики за попередній рік.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8314"/>
            <a:ext cx="103260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Взаємовідносини з Кабінетом Міністрів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64406"/>
            <a:ext cx="39478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Консультації та інформування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372922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та Кабмін проводять взаємні консультації з питань грошово-кредитної та державної економічної політики, макроекономічних прогнозів. НБУ щороку до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 березня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надає Кабміну прогноз частини прибутку, що перераховуватиметься до держбюджету.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841438"/>
            <a:ext cx="39799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Зберігання бюджетних коштів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5349954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Кабінет Міністрів, місцеві адміністрації зобов'язані зберігати бюджетні кошти в НБУ. Послуги казначейству надаються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безоплатно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8098274" y="2666048"/>
            <a:ext cx="5888712" cy="3815120"/>
          </a:xfrm>
          <a:prstGeom prst="roundRect">
            <a:avLst>
              <a:gd name="adj" fmla="val 7491"/>
            </a:avLst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8296632" y="28644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Заборони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296632" y="3372922"/>
            <a:ext cx="5491996" cy="2044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не має права кредитувати держбюджет прямо чи опосередковано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не може купувати на первинному ринку цінні папери, емітовані Кабміном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Забороняється втручання органів влади у функції та повноваження НБУ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8641" y="561975"/>
            <a:ext cx="7579519" cy="1222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Історія: від Київської контори до НБУ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415207" y="2073235"/>
            <a:ext cx="22860" cy="5594390"/>
          </a:xfrm>
          <a:prstGeom prst="roundRect">
            <a:avLst>
              <a:gd name="adj" fmla="val 769988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6392347" y="2281714"/>
            <a:ext cx="391120" cy="22860"/>
          </a:xfrm>
          <a:prstGeom prst="roundRect">
            <a:avLst>
              <a:gd name="adj" fmla="val 769988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341924" y="2219861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7197566" y="2140387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 1917 р.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7197566" y="2561511"/>
            <a:ext cx="6650593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Київська контора Держбанку Російської імперії — третя за значенням у Росії, тривалий час очолювана М.Х. Бунге.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392347" y="3776663"/>
            <a:ext cx="391120" cy="22860"/>
          </a:xfrm>
          <a:prstGeom prst="roundRect">
            <a:avLst>
              <a:gd name="adj" fmla="val 769988"/>
            </a:avLst>
          </a:prstGeom>
          <a:solidFill>
            <a:srgbClr val="CED9CE"/>
          </a:solidFill>
          <a:ln/>
        </p:spPr>
      </p:sp>
      <p:sp>
        <p:nvSpPr>
          <p:cNvPr id="10" name="Shape 7"/>
          <p:cNvSpPr/>
          <p:nvPr/>
        </p:nvSpPr>
        <p:spPr>
          <a:xfrm>
            <a:off x="6341924" y="3714810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438951"/>
          </a:solidFill>
          <a:ln/>
        </p:spPr>
      </p:sp>
      <p:sp>
        <p:nvSpPr>
          <p:cNvPr id="11" name="Text 8"/>
          <p:cNvSpPr/>
          <p:nvPr/>
        </p:nvSpPr>
        <p:spPr>
          <a:xfrm>
            <a:off x="7197566" y="3635335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1917 р.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7197566" y="4056459"/>
            <a:ext cx="6650593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Після проголошення УНР створено Державний банк УНР, який після втрати державності функціонував в еміграції.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392347" y="5271611"/>
            <a:ext cx="391120" cy="22860"/>
          </a:xfrm>
          <a:prstGeom prst="roundRect">
            <a:avLst>
              <a:gd name="adj" fmla="val 769988"/>
            </a:avLst>
          </a:prstGeom>
          <a:solidFill>
            <a:srgbClr val="CED9CE"/>
          </a:solidFill>
          <a:ln/>
        </p:spPr>
      </p:sp>
      <p:sp>
        <p:nvSpPr>
          <p:cNvPr id="14" name="Shape 11"/>
          <p:cNvSpPr/>
          <p:nvPr/>
        </p:nvSpPr>
        <p:spPr>
          <a:xfrm>
            <a:off x="6341924" y="5209758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438951"/>
          </a:solidFill>
          <a:ln/>
        </p:spPr>
      </p:sp>
      <p:sp>
        <p:nvSpPr>
          <p:cNvPr id="15" name="Text 12"/>
          <p:cNvSpPr/>
          <p:nvPr/>
        </p:nvSpPr>
        <p:spPr>
          <a:xfrm>
            <a:off x="7197566" y="5130284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1921 р.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7197566" y="5551408"/>
            <a:ext cx="6650593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12 грудня розпочала діяльність Всеукраїнська контора Держбанку у Харкові.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6392347" y="6766560"/>
            <a:ext cx="391120" cy="22860"/>
          </a:xfrm>
          <a:prstGeom prst="roundRect">
            <a:avLst>
              <a:gd name="adj" fmla="val 769988"/>
            </a:avLst>
          </a:prstGeom>
          <a:solidFill>
            <a:srgbClr val="CED9CE"/>
          </a:solidFill>
          <a:ln/>
        </p:spPr>
      </p:sp>
      <p:sp>
        <p:nvSpPr>
          <p:cNvPr id="18" name="Shape 15"/>
          <p:cNvSpPr/>
          <p:nvPr/>
        </p:nvSpPr>
        <p:spPr>
          <a:xfrm>
            <a:off x="6341924" y="6704707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438951"/>
          </a:solidFill>
          <a:ln/>
        </p:spPr>
      </p:sp>
      <p:sp>
        <p:nvSpPr>
          <p:cNvPr id="19" name="Text 16"/>
          <p:cNvSpPr/>
          <p:nvPr/>
        </p:nvSpPr>
        <p:spPr>
          <a:xfrm>
            <a:off x="7197566" y="6625233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1955 р.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7197566" y="7046357"/>
            <a:ext cx="6650593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Створена Українська республіканська контора Держбанку СРСР — прообраз центрального банку.</a:t>
            </a:r>
            <a:endParaRPr lang="en-US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257" y="894398"/>
            <a:ext cx="5407581" cy="561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НБУ: ключові підсумки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719257" y="1700689"/>
            <a:ext cx="7705487" cy="1286470"/>
          </a:xfrm>
          <a:prstGeom prst="roundRect">
            <a:avLst>
              <a:gd name="adj" fmla="val 33548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899041" y="1880473"/>
            <a:ext cx="2247781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Незалежність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99041" y="2259211"/>
            <a:ext cx="734591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Економічно самостійний орган, що здійснює витрати з власних доходів. Мета — стабільність гривні, а не прибуток.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719257" y="3150037"/>
            <a:ext cx="7705487" cy="1286470"/>
          </a:xfrm>
          <a:prstGeom prst="roundRect">
            <a:avLst>
              <a:gd name="adj" fmla="val 33548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899041" y="3329821"/>
            <a:ext cx="269081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Широкі повноваження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99041" y="3708559"/>
            <a:ext cx="734591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 емісії та грошово-кредитної політики до нагляду за банками, небанківськими установами, платіжним ринком і кіберзахистом.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19257" y="4599384"/>
            <a:ext cx="7705487" cy="1286470"/>
          </a:xfrm>
          <a:prstGeom prst="roundRect">
            <a:avLst>
              <a:gd name="adj" fmla="val 33548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899041" y="4779169"/>
            <a:ext cx="2247781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Підзвітність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899041" y="5157907"/>
            <a:ext cx="734591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Підзвітний Президенту та Верховній Раді в межах конституційних повноважень. Щорічна доповідь і звіт про грошово-кредитну політику.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19257" y="6048732"/>
            <a:ext cx="7705487" cy="1286470"/>
          </a:xfrm>
          <a:prstGeom prst="roundRect">
            <a:avLst>
              <a:gd name="adj" fmla="val 33548"/>
            </a:avLst>
          </a:prstGeom>
          <a:solidFill>
            <a:srgbClr val="E8F3E8"/>
          </a:solidFill>
          <a:ln/>
        </p:spPr>
      </p:sp>
      <p:sp>
        <p:nvSpPr>
          <p:cNvPr id="14" name="Text 11"/>
          <p:cNvSpPr/>
          <p:nvPr/>
        </p:nvSpPr>
        <p:spPr>
          <a:xfrm>
            <a:off x="899041" y="6228517"/>
            <a:ext cx="251948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Інституційна зрілість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899041" y="6607254"/>
            <a:ext cx="734591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 створення у 1991 р. до повноцінного центрального банку з власною валютою, Банкнотно-монетним двором і розвиненою нормативною базою.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7806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Заснування НБУ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495794"/>
            <a:ext cx="5888712" cy="2155627"/>
          </a:xfrm>
          <a:prstGeom prst="roundRect">
            <a:avLst>
              <a:gd name="adj" fmla="val 13258"/>
            </a:avLst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6941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Передумови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4202668"/>
            <a:ext cx="549199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Розпад СРСР і Декларація про державний суверенітет України (липень 1990 р.) проголосили курс на політичну та економічну самостійність. Для цього потрібні були власні банківська і грошова системи.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888480" y="36941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Правова основа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6888480" y="4202668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Закон «Про банки і банківську діяльність» (березень 1991 р.) проголосив дворівневу банківську систему ринкового типу: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перший рівень — НБУ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другий — комерційні банки. НБУ створено на базі Українського республіканського банку Держбанку СРСР.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571500"/>
            <a:ext cx="7371874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віхи становлення НБУ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303770" y="1485424"/>
            <a:ext cx="22860" cy="5415558"/>
          </a:xfrm>
          <a:prstGeom prst="roundRect">
            <a:avLst>
              <a:gd name="adj" fmla="val 723144"/>
            </a:avLst>
          </a:prstGeom>
          <a:solidFill>
            <a:srgbClr val="CED9CE"/>
          </a:solidFill>
          <a:ln/>
        </p:spPr>
      </p:sp>
      <p:sp>
        <p:nvSpPr>
          <p:cNvPr id="4" name="Shape 2"/>
          <p:cNvSpPr/>
          <p:nvPr/>
        </p:nvSpPr>
        <p:spPr>
          <a:xfrm>
            <a:off x="6580406" y="1680567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CED9CE"/>
          </a:solidFill>
          <a:ln/>
        </p:spPr>
      </p:sp>
      <p:sp>
        <p:nvSpPr>
          <p:cNvPr id="5" name="Shape 3"/>
          <p:cNvSpPr/>
          <p:nvPr/>
        </p:nvSpPr>
        <p:spPr>
          <a:xfrm>
            <a:off x="7108567" y="1485424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7177385" y="1519833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4100989" y="1548527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1991 р.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34616" y="1937385"/>
            <a:ext cx="566225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Створення НБУ, закладення організаційно-правових основ.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8973" y="2755106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CED9CE"/>
          </a:solidFill>
          <a:ln/>
        </p:spPr>
      </p:sp>
      <p:sp>
        <p:nvSpPr>
          <p:cNvPr id="10" name="Shape 8"/>
          <p:cNvSpPr/>
          <p:nvPr/>
        </p:nvSpPr>
        <p:spPr>
          <a:xfrm>
            <a:off x="7108567" y="2559963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7177385" y="2594372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8233529" y="2623066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1994 р.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233529" y="3011924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Введення в дію Банкнотно-монетного двору для забезпечення потреб в готівці.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80406" y="3691295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CED9CE"/>
          </a:solidFill>
          <a:ln/>
        </p:spPr>
      </p:sp>
      <p:sp>
        <p:nvSpPr>
          <p:cNvPr id="15" name="Shape 13"/>
          <p:cNvSpPr/>
          <p:nvPr/>
        </p:nvSpPr>
        <p:spPr>
          <a:xfrm>
            <a:off x="7108567" y="3496151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6" name="Text 14"/>
          <p:cNvSpPr/>
          <p:nvPr/>
        </p:nvSpPr>
        <p:spPr>
          <a:xfrm>
            <a:off x="7177385" y="3530560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4100989" y="3559254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1995 р.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34616" y="3948113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Створення ринку державних цінних паперів; НБУ отримав інструмент операцій на відкритому ринку.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8973" y="4627483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CED9CE"/>
          </a:solidFill>
          <a:ln/>
        </p:spPr>
      </p:sp>
      <p:sp>
        <p:nvSpPr>
          <p:cNvPr id="20" name="Shape 18"/>
          <p:cNvSpPr/>
          <p:nvPr/>
        </p:nvSpPr>
        <p:spPr>
          <a:xfrm>
            <a:off x="7108567" y="4432340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21" name="Text 19"/>
          <p:cNvSpPr/>
          <p:nvPr/>
        </p:nvSpPr>
        <p:spPr>
          <a:xfrm>
            <a:off x="7177385" y="4466749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150" dirty="0"/>
          </a:p>
        </p:txBody>
      </p:sp>
      <p:sp>
        <p:nvSpPr>
          <p:cNvPr id="22" name="Text 20"/>
          <p:cNvSpPr/>
          <p:nvPr/>
        </p:nvSpPr>
        <p:spPr>
          <a:xfrm>
            <a:off x="8233529" y="4495443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1996 р.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8233529" y="4884301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Грошова реформа — запровадження </a:t>
            </a: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гривні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як національної валюти.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80406" y="5563672"/>
            <a:ext cx="551021" cy="22860"/>
          </a:xfrm>
          <a:prstGeom prst="roundRect">
            <a:avLst>
              <a:gd name="adj" fmla="val 723144"/>
            </a:avLst>
          </a:prstGeom>
          <a:solidFill>
            <a:srgbClr val="CED9CE"/>
          </a:solidFill>
          <a:ln/>
        </p:spPr>
      </p:sp>
      <p:sp>
        <p:nvSpPr>
          <p:cNvPr id="25" name="Shape 23"/>
          <p:cNvSpPr/>
          <p:nvPr/>
        </p:nvSpPr>
        <p:spPr>
          <a:xfrm>
            <a:off x="7108567" y="5368528"/>
            <a:ext cx="413266" cy="413266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26" name="Text 24"/>
          <p:cNvSpPr/>
          <p:nvPr/>
        </p:nvSpPr>
        <p:spPr>
          <a:xfrm>
            <a:off x="7177385" y="5402937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2150" dirty="0"/>
          </a:p>
        </p:txBody>
      </p:sp>
      <p:sp>
        <p:nvSpPr>
          <p:cNvPr id="27" name="Text 25"/>
          <p:cNvSpPr/>
          <p:nvPr/>
        </p:nvSpPr>
        <p:spPr>
          <a:xfrm>
            <a:off x="4100989" y="5431631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1999 р.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734616" y="5820489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Ухвала Верховною Радою Закону «Про НБУ» — завершення інституційного становлення.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734616" y="7092196"/>
            <a:ext cx="13161169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ході становлення НБУ вдалося подолати гіперінфляцію, обмежити вплив фінансових криз 1997–1998 рр. та забезпечити відносну стабільність національних грошей.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0933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Правовий статус та капітал НБУ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2847142"/>
            <a:ext cx="3679031" cy="2413635"/>
          </a:xfrm>
          <a:prstGeom prst="roundRect">
            <a:avLst>
              <a:gd name="adj" fmla="val 7401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992148" y="30455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Статус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3474720"/>
            <a:ext cx="32823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Особливий центральний орган державного управління. Статус, функції та повноваження визначені Конституцією України та Законом «Про НБУ».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671179" y="2847142"/>
            <a:ext cx="3679031" cy="2413635"/>
          </a:xfrm>
          <a:prstGeom prst="roundRect">
            <a:avLst>
              <a:gd name="adj" fmla="val 7401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4869537" y="30455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Статутний капітал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69537" y="3474720"/>
            <a:ext cx="32823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Становить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10 млн гривень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і є державною власністю. Може бути збільшений за рішенням Ради НБУ.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93790" y="5459135"/>
            <a:ext cx="7556421" cy="1461016"/>
          </a:xfrm>
          <a:prstGeom prst="roundRect">
            <a:avLst>
              <a:gd name="adj" fmla="val 12226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92148" y="5657493"/>
            <a:ext cx="33929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Економічна самостійність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92148" y="6086713"/>
            <a:ext cx="71597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здійснює витрати за рахунок власних доходів.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Одержання прибутку не є метою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його діяльності.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813"/>
            <a:ext cx="73087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Основна функція та цілі НБУ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577846" y="2881789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Відповідно до Конституції України основною функцією Національного банку є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стабільності грошової одиниці України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2658547"/>
            <a:ext cx="22860" cy="1081564"/>
          </a:xfrm>
          <a:prstGeom prst="rect">
            <a:avLst/>
          </a:prstGeom>
          <a:solidFill>
            <a:srgbClr val="438951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3969425"/>
            <a:ext cx="297656" cy="2976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5032" y="3963353"/>
            <a:ext cx="30188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Фінансова стабільність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6925032" y="4392573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сприяє стабільності банківської системи за умови, що це не перешкоджає досягненню основної цілі.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5430560"/>
            <a:ext cx="297656" cy="2976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25032" y="5424488"/>
            <a:ext cx="29116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Економічне зростання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6925032" y="5853708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підтримує економічну політику Кабінету Міністрів України, якщо це не суперечить пріоритетним цілям.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604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Функції НБУ: грошово-кредитна та емісійна діяльність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353038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3353038"/>
            <a:ext cx="37254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Грошово-кредитна політика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537930" y="3782258"/>
            <a:ext cx="5653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Визначає та проводить грошово-кредитну політику відповідно до Основних засад, розроблених Радою НБУ.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3353038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83285" y="33530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Емісія валюти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8183285" y="3782258"/>
            <a:ext cx="5653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Монопольно здійснює емісію національної валюти, організує готівковий грошовий обіг, а також емісію цифрових грошей НБУ.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131713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7930" y="5131713"/>
            <a:ext cx="37823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Кредитор останньої інстанції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537930" y="5560933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Виступає кредитором останньої інстанції для банків та організує систему рефінансування.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5131713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83285" y="5131713"/>
            <a:ext cx="2734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Статистика та аналіз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8183285" y="5560933"/>
            <a:ext cx="5653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Організовує систему грошово-кредитної та фінансової статистики, платіжного балансу, міжнародної інвестиційної позиції.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3451"/>
            <a:ext cx="94073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Функції НБУ: регулювання та нагляд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09543"/>
            <a:ext cx="32105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Банківське регулювання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518059"/>
            <a:ext cx="6279356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Банківське регулювання та нагляд на індивідуальній і консолідованій основі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Погодження статутів банків, ліцензування банківської діяльності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Ведення Державного реєстру банків та Кредитного реєстру НБУ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Регулювання та нагляд за небанківськими фінансовими установами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421999" y="2811185"/>
            <a:ext cx="6565106" cy="3524845"/>
          </a:xfrm>
          <a:prstGeom prst="roundRect">
            <a:avLst>
              <a:gd name="adj" fmla="val 8108"/>
            </a:avLst>
          </a:prstGeom>
          <a:solidFill>
            <a:srgbClr val="4A644E"/>
          </a:solidFill>
          <a:ln/>
        </p:spPr>
      </p:sp>
      <p:sp>
        <p:nvSpPr>
          <p:cNvPr id="6" name="Text 4"/>
          <p:cNvSpPr/>
          <p:nvPr/>
        </p:nvSpPr>
        <p:spPr>
          <a:xfrm>
            <a:off x="7620357" y="3009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Платіжний ринок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620357" y="3518059"/>
            <a:ext cx="6168390" cy="1795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Державне регулювання на платіжному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Нагляд за надавачами платіжних послуг і платіжними системами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Авторизація діяльності на платіжному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Ведення Реєстру платіжної інфраструктури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2829"/>
            <a:ext cx="104788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Функції НБУ: валюта, захист та інновації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99742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920960"/>
            <a:ext cx="29150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Валютне регулювання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35018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Визначає порядок валютних операцій, організовує валютний нагляд, управляє золотовалютним резервом, проводить валютні інтервенції.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699742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9209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Кіберзахист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335018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Визначає вимоги з кіберзахисту та інформаційної безпеки, утворює центр кіберзахисту НБУ, забезпечує захист критичної інфраструктури.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722376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943594"/>
            <a:ext cx="24865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Захист споживачів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5372814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Захищає права споживачів фінансових та платіжних послуг, здійснює нагляд за дотриманням законодавства про захист прав споживачів.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722376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943594"/>
            <a:ext cx="29098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Технології та інновації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5372814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Визначає напрями розвитку електронних банківських технологій, регулює хмарні обчислення, підтримує систему BankID НБУ.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1467</Words>
  <Application>Microsoft Office PowerPoint</Application>
  <PresentationFormat>Довільний</PresentationFormat>
  <Paragraphs>204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Nobile</vt:lpstr>
      <vt:lpstr>Fraunces Extra Bold</vt:lpstr>
      <vt:lpstr>Arial</vt:lpstr>
      <vt:lpstr>Calibri</vt:lpstr>
      <vt:lpstr>Fraunces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2026-02-26T10:53:51Z</dcterms:created>
  <dcterms:modified xsi:type="dcterms:W3CDTF">2026-02-26T10:44:20Z</dcterms:modified>
</cp:coreProperties>
</file>