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layfair Display Semi Bold" panose="020B0604020202020204" charset="-52"/>
      <p:regular r:id="rId27"/>
    </p:embeddedFont>
    <p:embeddedFont>
      <p:font typeface="Public Sans" panose="020B0604020202020204" charset="0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257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5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43695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Процентна політика, кредитні та депозитні операції НБУ. Валютна політика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101584"/>
            <a:ext cx="7556421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Тема 5 — комплексний огляд монетарних інструментів Національного банку України: ключова ставка, рефінансування, депозитні сертифікати, ОВДП та валютна політика в умовах повномасштабної війни.</a:t>
            </a:r>
            <a:endParaRPr lang="en-US" sz="1950" dirty="0"/>
          </a:p>
        </p:txBody>
      </p:sp>
      <p:sp>
        <p:nvSpPr>
          <p:cNvPr id="5" name="Shape 2"/>
          <p:cNvSpPr/>
          <p:nvPr/>
        </p:nvSpPr>
        <p:spPr>
          <a:xfrm>
            <a:off x="6280190" y="5912644"/>
            <a:ext cx="2399586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</p:sp>
      <p:sp>
        <p:nvSpPr>
          <p:cNvPr id="6" name="Text 3"/>
          <p:cNvSpPr/>
          <p:nvPr/>
        </p:nvSpPr>
        <p:spPr>
          <a:xfrm>
            <a:off x="6399252" y="5972175"/>
            <a:ext cx="216146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МОНЕТАРНА ПОЛІТИКА НБУ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1748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Рефінансування банків: еволюція під час воєнного стану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4774525"/>
            <a:ext cx="13042821" cy="22860"/>
          </a:xfrm>
          <a:prstGeom prst="roundRect">
            <a:avLst>
              <a:gd name="adj" fmla="val 364651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3316486" y="4179213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C7A8A8"/>
          </a:solidFill>
          <a:ln/>
        </p:spPr>
      </p:sp>
      <p:sp>
        <p:nvSpPr>
          <p:cNvPr id="5" name="Shape 3"/>
          <p:cNvSpPr/>
          <p:nvPr/>
        </p:nvSpPr>
        <p:spPr>
          <a:xfrm>
            <a:off x="3104674" y="455128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3179088" y="458849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992148" y="2288738"/>
            <a:ext cx="467153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24.02.2022 — Екстрене бланкове рефінансування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992148" y="3028117"/>
            <a:ext cx="467153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 перший день видано рекордні </a:t>
            </a: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26,67 млрд грн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Загалом за перші місяці — понад </a:t>
            </a: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100 млрд грн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Врятувало систему від колапсу.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974556" y="4774525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B2AAD2"/>
          </a:solidFill>
          <a:ln/>
        </p:spPr>
      </p:sp>
      <p:sp>
        <p:nvSpPr>
          <p:cNvPr id="10" name="Shape 8"/>
          <p:cNvSpPr/>
          <p:nvPr/>
        </p:nvSpPr>
        <p:spPr>
          <a:xfrm>
            <a:off x="5762744" y="455128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5837158" y="458849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3650218" y="5568315"/>
            <a:ext cx="467165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Травень 2022 — Встановлення «фільтрів»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3650218" y="6307693"/>
            <a:ext cx="467165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Бланкове рефінансування лише для банків із відпливом коштів фізосіб понад </a:t>
            </a: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5%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та без вільних ОВДП для застави.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8632746" y="4179213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9AC0CA"/>
          </a:solidFill>
          <a:ln/>
        </p:spPr>
      </p:sp>
      <p:sp>
        <p:nvSpPr>
          <p:cNvPr id="15" name="Shape 13"/>
          <p:cNvSpPr/>
          <p:nvPr/>
        </p:nvSpPr>
        <p:spPr>
          <a:xfrm>
            <a:off x="8420933" y="455128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8495348" y="458849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6308408" y="2288738"/>
            <a:ext cx="467165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Листопад 2022 — Скасування бланкових кредитів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6308408" y="3028117"/>
            <a:ext cx="467165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Заборгованість скоротилася майже втричі. Всі кредити повернуті вчасно. Повернення до заставного рефінансування під ОВДП.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11290935" y="4774525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C7A8A8"/>
          </a:solidFill>
          <a:ln/>
        </p:spPr>
      </p:sp>
      <p:sp>
        <p:nvSpPr>
          <p:cNvPr id="20" name="Shape 18"/>
          <p:cNvSpPr/>
          <p:nvPr/>
        </p:nvSpPr>
        <p:spPr>
          <a:xfrm>
            <a:off x="11079123" y="455128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11153537" y="458849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4</a:t>
            </a:r>
            <a:endParaRPr lang="en-US" sz="2300" dirty="0"/>
          </a:p>
        </p:txBody>
      </p:sp>
      <p:sp>
        <p:nvSpPr>
          <p:cNvPr id="22" name="Text 20"/>
          <p:cNvSpPr/>
          <p:nvPr/>
        </p:nvSpPr>
        <p:spPr>
          <a:xfrm>
            <a:off x="8966597" y="5568315"/>
            <a:ext cx="467165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Вересень 2024 — Обмеження строку до 14 днів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8966597" y="6307693"/>
            <a:ext cx="467165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Стимул для банків активніше працювати на внутрішньому борговому ринку. Залишки рефінансування — лише </a:t>
            </a: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1,9 млрд грн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(0,03% зобов'язань).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3429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Депозитні сертифікати: стерилізація та стимул для вкладів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995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Механізм дії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008114"/>
            <a:ext cx="6955631" cy="2381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НБУ пропонує ДС </a:t>
            </a: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овернайт</a:t>
            </a: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та </a:t>
            </a: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строкові (3 місяці)</a:t>
            </a: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Тримісячні мають значно вищу дохідність. Банки можуть купувати вигідні тримісячні ДС лише в межах </a:t>
            </a: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ліміту</a:t>
            </a: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що залежить від приросту строкових гривневих депозитів населення (від 92 днів) за останні 12 місяців (з квітня 2024 р.).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5588198"/>
            <a:ext cx="30986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Результат для вкладників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6096714"/>
            <a:ext cx="695563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Реальні ставки за строковими депозитами — </a:t>
            </a: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13–14,5% річних</a:t>
            </a: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(вище за інфляцію). Строкові гривневі депозити населення стабільно зростають.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8098274" y="2301240"/>
            <a:ext cx="5888712" cy="5164931"/>
          </a:xfrm>
          <a:prstGeom prst="roundRect">
            <a:avLst>
              <a:gd name="adj" fmla="val 2767"/>
            </a:avLst>
          </a:prstGeom>
          <a:solidFill>
            <a:srgbClr val="E1C2C2"/>
          </a:solidFill>
          <a:ln/>
        </p:spPr>
      </p:sp>
      <p:sp>
        <p:nvSpPr>
          <p:cNvPr id="8" name="Text 6"/>
          <p:cNvSpPr/>
          <p:nvPr/>
        </p:nvSpPr>
        <p:spPr>
          <a:xfrm>
            <a:off x="8296632" y="24995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Мета політики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8296632" y="3008114"/>
            <a:ext cx="5491996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Банки змушені конкурувати за строкові вклади → пропонують високі ставки → українці тримають гроші в гривні → захист резервів та курсова стійкість.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8296632" y="4774525"/>
            <a:ext cx="5491996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НБУ вдалося стримати зниження депозитних ставок навіть у періоди зниження облікової ставки.</a:t>
            </a:r>
            <a:endParaRPr lang="en-US" sz="19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16248"/>
            <a:ext cx="1245500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ОВДП та бенчмарк-ОВДП у регулюванні ліквідності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3316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868204" y="247036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438632" y="2501384"/>
            <a:ext cx="342971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Застава для рефінансування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2930604"/>
            <a:ext cx="3537347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Банки отримують кредити рефінансування від НБУ виключно під заставу ОВДП.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5223986" y="243316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298400" y="247036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5868829" y="2501384"/>
            <a:ext cx="353746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Механізм обов'язкових резервів (бенчмарк-ОВДП)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868829" y="3240762"/>
            <a:ext cx="3537466" cy="3175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Банки можуть покривати до </a:t>
            </a: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60%</a:t>
            </a: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обов'язкових резервів за рахунок спеціальних бенчмарк-ОВДП. НБУ підвищив нормативи резервування на 5 в.п., одночасно збільшивши ліміт покриття до 60%.</a:t>
            </a:r>
            <a:endParaRPr lang="en-US" sz="1950" dirty="0"/>
          </a:p>
        </p:txBody>
      </p:sp>
      <p:sp>
        <p:nvSpPr>
          <p:cNvPr id="11" name="Shape 9"/>
          <p:cNvSpPr/>
          <p:nvPr/>
        </p:nvSpPr>
        <p:spPr>
          <a:xfrm>
            <a:off x="9654302" y="243316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9728716" y="247036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0299144" y="2501384"/>
            <a:ext cx="353746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Беземісійне фінансування бюджету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299144" y="3240762"/>
            <a:ext cx="3537466" cy="3572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Банки купують ОВДП на аукціонах Мінфіну, переспрямовуючи надлишкову ліквідність у держборг. Тільки за 2024 р. банки наростили вкладення в ОВДП більш ніж на </a:t>
            </a: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третину</a:t>
            </a: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Уряд залучає кошти без «друку грошей».</a:t>
            </a:r>
            <a:endParaRPr lang="en-US" sz="1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89365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Практикум: розрахунок ефектів монетарних операцій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226356"/>
            <a:ext cx="4215289" cy="3413760"/>
          </a:xfrm>
          <a:prstGeom prst="roundRect">
            <a:avLst>
              <a:gd name="adj" fmla="val 244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999768" y="3432334"/>
            <a:ext cx="33650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Завдання 1: Рефінансування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3861554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Банк: 100 млн грн на 30 днів, ставка 15%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99768" y="4615696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 = S × r × t / 360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9768" y="5052298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 = 100 × 0,15 × 30 / 360 = 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1,25 млн грн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999768" y="5488900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Ефект: +100 млн грн ліквідності → зростання кредитів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3226356"/>
            <a:ext cx="4215408" cy="3413760"/>
          </a:xfrm>
          <a:prstGeom prst="roundRect">
            <a:avLst>
              <a:gd name="adj" fmla="val 2442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5413415" y="3432334"/>
            <a:ext cx="380345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Завдання 2: Депозитний сертифікат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413415" y="4171712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Банк: 200 млн грн на 14 днів, ставка 14,5%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5413415" y="4925854"/>
            <a:ext cx="38034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 = S × r × t / 360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5413415" y="5362456"/>
            <a:ext cx="38034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 = 200 × 0,145 × 14 / 360 ≈ 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1,14 млн грн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5413415" y="5799058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Ефект: −200 млн грн ліквідності → стримування інфляції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3226356"/>
            <a:ext cx="4215289" cy="3413760"/>
          </a:xfrm>
          <a:prstGeom prst="roundRect">
            <a:avLst>
              <a:gd name="adj" fmla="val 2442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9827181" y="343233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Завдання 3: ОВДП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9827181" y="3861554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Банк: ОВДП номінал 50 млн грн, ціна 47,5 млн грн, купон 6 млн грн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9827181" y="4615696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 = (C + (N − P)) / P × 100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9827181" y="5052298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 = (6 + 2,5) / 47,5 × 100 ≈ 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18,95%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9827181" y="5488900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Ефект: −50 млн грн → фінансування бюджету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31188"/>
            <a:ext cx="82324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Зведений аналіз ефектів операцій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48101"/>
            <a:ext cx="13042821" cy="3410426"/>
          </a:xfrm>
          <a:prstGeom prst="roundRect">
            <a:avLst>
              <a:gd name="adj" fmla="val 244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1955721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00006" y="2082403"/>
            <a:ext cx="3898463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Операція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5302806" y="2082403"/>
            <a:ext cx="3894653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Зміна ліквідності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601795" y="2082403"/>
            <a:ext cx="4028837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Вплив на економіку</a:t>
            </a:r>
            <a:endParaRPr lang="en-US" sz="1950" dirty="0"/>
          </a:p>
        </p:txBody>
      </p:sp>
      <p:sp>
        <p:nvSpPr>
          <p:cNvPr id="8" name="Shape 6"/>
          <p:cNvSpPr/>
          <p:nvPr/>
        </p:nvSpPr>
        <p:spPr>
          <a:xfrm>
            <a:off x="801410" y="2606040"/>
            <a:ext cx="13027581" cy="104727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1000006" y="2732723"/>
            <a:ext cx="3898463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Рефінансування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302806" y="2732723"/>
            <a:ext cx="3894653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+100 млн грн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601795" y="2732723"/>
            <a:ext cx="4028837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Зростання кредитів, підтримка банків</a:t>
            </a:r>
            <a:endParaRPr lang="en-US" sz="1950" dirty="0"/>
          </a:p>
        </p:txBody>
      </p:sp>
      <p:sp>
        <p:nvSpPr>
          <p:cNvPr id="12" name="Shape 10"/>
          <p:cNvSpPr/>
          <p:nvPr/>
        </p:nvSpPr>
        <p:spPr>
          <a:xfrm>
            <a:off x="801410" y="3653314"/>
            <a:ext cx="13027581" cy="104727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1000006" y="3779996"/>
            <a:ext cx="3898463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Депозитний сертифікат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5302806" y="3779996"/>
            <a:ext cx="3894653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−200 млн грн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601795" y="3779996"/>
            <a:ext cx="4028837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Стерилізація, зниження інфляційного тиску</a:t>
            </a:r>
            <a:endParaRPr lang="en-US" sz="1950" dirty="0"/>
          </a:p>
        </p:txBody>
      </p:sp>
      <p:sp>
        <p:nvSpPr>
          <p:cNvPr id="16" name="Shape 14"/>
          <p:cNvSpPr/>
          <p:nvPr/>
        </p:nvSpPr>
        <p:spPr>
          <a:xfrm>
            <a:off x="801410" y="4700588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1000006" y="4827270"/>
            <a:ext cx="3898463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ОВДП (інвестиція)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5302806" y="4827270"/>
            <a:ext cx="3894653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−50 млн грн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9601795" y="4827270"/>
            <a:ext cx="4028837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Фінансування бюджету без емісії</a:t>
            </a:r>
            <a:endParaRPr lang="en-US" sz="1950" dirty="0"/>
          </a:p>
        </p:txBody>
      </p:sp>
      <p:sp>
        <p:nvSpPr>
          <p:cNvPr id="20" name="Shape 18"/>
          <p:cNvSpPr/>
          <p:nvPr/>
        </p:nvSpPr>
        <p:spPr>
          <a:xfrm>
            <a:off x="793790" y="5581769"/>
            <a:ext cx="13042821" cy="1716524"/>
          </a:xfrm>
          <a:prstGeom prst="roundRect">
            <a:avLst>
              <a:gd name="adj" fmla="val 4856"/>
            </a:avLst>
          </a:prstGeom>
          <a:solidFill>
            <a:srgbClr val="E6CCCC"/>
          </a:solidFill>
          <a:ln/>
        </p:spPr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5902166"/>
            <a:ext cx="310039" cy="248007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1500545" y="5829657"/>
            <a:ext cx="12137708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Банківська система України є </a:t>
            </a:r>
            <a:r>
              <a:rPr lang="en-US" sz="19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високоліквідною</a:t>
            </a:r>
            <a:r>
              <a:rPr lang="en-US" sz="19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нормативи LCR втричі перевищують мінімальні вимоги. Грамотне комбінування трьох інструментів дозволяє НБУ одночасно підтримувати цінову стабільність, стимулювати кредитування та фінансувати оборонні потреби.</a:t>
            </a:r>
            <a:endParaRPr lang="en-US" sz="19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9818" y="1270040"/>
            <a:ext cx="7797165" cy="1052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Валютна політика: еволюція курсового режиму</a:t>
            </a:r>
            <a:endParaRPr lang="en-US" sz="3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818" y="2536746"/>
            <a:ext cx="841891" cy="101024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44464" y="2705100"/>
            <a:ext cx="2104787" cy="263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До 2022 р.</a:t>
            </a:r>
            <a:endParaRPr lang="en-US" sz="1650" dirty="0"/>
          </a:p>
        </p:txBody>
      </p:sp>
      <p:sp>
        <p:nvSpPr>
          <p:cNvPr id="6" name="Text 2"/>
          <p:cNvSpPr/>
          <p:nvPr/>
        </p:nvSpPr>
        <p:spPr>
          <a:xfrm>
            <a:off x="7144464" y="3053834"/>
            <a:ext cx="6812518" cy="311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Плаваючий курс. НБУ лише згладжував надмірні коливання.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818" y="3546991"/>
            <a:ext cx="841891" cy="101024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44464" y="3715345"/>
            <a:ext cx="2104787" cy="263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24.02.2022</a:t>
            </a:r>
            <a:endParaRPr lang="en-US" sz="1650" dirty="0"/>
          </a:p>
        </p:txBody>
      </p:sp>
      <p:sp>
        <p:nvSpPr>
          <p:cNvPr id="9" name="Text 4"/>
          <p:cNvSpPr/>
          <p:nvPr/>
        </p:nvSpPr>
        <p:spPr>
          <a:xfrm>
            <a:off x="7144464" y="4064079"/>
            <a:ext cx="6812518" cy="311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Екстрена фіксація курсу + жорсткі обмеження для зупинки паніки.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818" y="4557236"/>
            <a:ext cx="841891" cy="130790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44464" y="4725591"/>
            <a:ext cx="2104787" cy="263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Жовтень 2023</a:t>
            </a:r>
            <a:endParaRPr lang="en-US" sz="1650" dirty="0"/>
          </a:p>
        </p:txBody>
      </p:sp>
      <p:sp>
        <p:nvSpPr>
          <p:cNvPr id="12" name="Text 6"/>
          <p:cNvSpPr/>
          <p:nvPr/>
        </p:nvSpPr>
        <p:spPr>
          <a:xfrm>
            <a:off x="7144464" y="5074325"/>
            <a:ext cx="6812518" cy="622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Перехід до режиму </a:t>
            </a:r>
            <a:r>
              <a:rPr lang="en-US" sz="16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«керованої гнучкості»</a:t>
            </a:r>
            <a:r>
              <a:rPr lang="en-US" sz="16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гривня може коливатися, але НБУ жорстко контролює процес.</a:t>
            </a:r>
            <a:endParaRPr lang="en-US" sz="1650" dirty="0"/>
          </a:p>
        </p:txBody>
      </p:sp>
      <p:sp>
        <p:nvSpPr>
          <p:cNvPr id="13" name="Text 7"/>
          <p:cNvSpPr/>
          <p:nvPr/>
        </p:nvSpPr>
        <p:spPr>
          <a:xfrm>
            <a:off x="6159818" y="6025753"/>
            <a:ext cx="7797165" cy="933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Критики (зокрема академік Богдан Данилишин) зазначають, що курс визначається не фундаментальними чинниками, а виключно обсягами валютних інтервенцій НБУ, що створює адміністративний «коридор».</a:t>
            </a:r>
            <a:endParaRPr lang="en-US" sz="16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64387"/>
            <a:ext cx="875288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Валютні інтервенції та резерви НБУ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682121"/>
            <a:ext cx="6565106" cy="3782973"/>
          </a:xfrm>
          <a:prstGeom prst="roundRect">
            <a:avLst>
              <a:gd name="adj" fmla="val 3777"/>
            </a:avLst>
          </a:prstGeom>
          <a:solidFill>
            <a:srgbClr val="E1C2C2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288047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Інтервенції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388995"/>
            <a:ext cx="616839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НБУ регулярно продає іноземну валюту для покриття попиту приватного сектору (імпорт енергоносіїв, обладнання).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849273" y="4202668"/>
            <a:ext cx="616839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Сальдо інтервенцій у 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2025 р. — 36,2 млрд дол. США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З початку повномасштабної війни витрачено ~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120 млрд дол.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(~80% отриманої міжнародної допомоги).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849273" y="5333881"/>
            <a:ext cx="61683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Частка угод без участі НБУ зросла з 29% до 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54%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у IV кв. 2025 р.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64874" y="288047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Валютні резерви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564874" y="3388995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 2025 р. Україна отримала </a:t>
            </a: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52,4 млрд дол.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міжнародної допомоги.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564874" y="4202668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 початок 2026 р. валові резерви досягли </a:t>
            </a: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57,3 млрд дол.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— історичний максимум. Прогноз на кінець 2026 р. — </a:t>
            </a: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65 млрд дол.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564874" y="5333881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Ризик: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резерви формуються переважно за рахунок зовнішніх боргових запозичень. Скорочення допомоги загрожує стрімкою девальвацією.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66349"/>
            <a:ext cx="987313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Лібералізація ринку та новий комплаєнс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283262"/>
            <a:ext cx="1840111" cy="11371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668435"/>
            <a:ext cx="304561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Лібералізація для бізнесу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4097655"/>
            <a:ext cx="4182189" cy="2778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 14.01.2026 — «позиковий» ліміт для гнучкого управління залученими з-за кордону коштами. Знято обмеження щодо строків розрахунків за операціями, застрахованими Експортно-кредитним агентством.</a:t>
            </a:r>
            <a:endParaRPr lang="en-US" sz="19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2283262"/>
            <a:ext cx="1840111" cy="11371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3668435"/>
            <a:ext cx="418230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Жорсткий нагляд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23986" y="4184452"/>
            <a:ext cx="4182308" cy="2381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Ліміт P2P переказів — </a:t>
            </a: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100 000 грн/міс.</a:t>
            </a: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(для ризикових клієнтів — 50 000 грн). Строк розрахунків для експортерів/імпортерів — </a:t>
            </a: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180 днів</a:t>
            </a: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за порушення — автоматична пеня.</a:t>
            </a:r>
            <a:endParaRPr lang="en-US" sz="19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2283262"/>
            <a:ext cx="1840111" cy="113716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3668435"/>
            <a:ext cx="418230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Е-валюта та блокчейн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54302" y="4184452"/>
            <a:ext cx="4182308" cy="2778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 2026 р. банки автоматично обмінюються даними з митницею. Операції з криптоактивами підлягають суворому комплаєнсу з блокчейн-аналітикою для блокування чорних транзакцій.</a:t>
            </a:r>
            <a:endParaRPr lang="en-US" sz="19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9849" y="534829"/>
            <a:ext cx="9150072" cy="546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Три стовпи валютної стабільності України</a:t>
            </a:r>
            <a:endParaRPr lang="en-US" sz="3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49" y="1390055"/>
            <a:ext cx="9805630" cy="547282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49" y="1390055"/>
            <a:ext cx="9805630" cy="547282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9849" y="7036356"/>
            <a:ext cx="13230701" cy="658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Сьогоднішня стабільність гривні тримається на поєднанні зовнішньої підтримки, суворого фінансового моніторингу та цільових стимулів для бізнесу й оборонної галузі.</a:t>
            </a:r>
            <a:endParaRPr lang="en-US" sz="17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098" y="755571"/>
            <a:ext cx="13070205" cy="1218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Висновки: комплексна система управління ліквідністю НБУ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780098" y="2357557"/>
            <a:ext cx="4228981" cy="3617119"/>
          </a:xfrm>
          <a:prstGeom prst="roundRect">
            <a:avLst>
              <a:gd name="adj" fmla="val 2265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982742" y="2560201"/>
            <a:ext cx="585073" cy="585073"/>
          </a:xfrm>
          <a:prstGeom prst="roundRect">
            <a:avLst>
              <a:gd name="adj" fmla="val 15627256"/>
            </a:avLst>
          </a:prstGeom>
          <a:solidFill>
            <a:srgbClr val="E1C2C2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595" y="2721054"/>
            <a:ext cx="263247" cy="26324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82742" y="3336846"/>
            <a:ext cx="3100388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Бланкове рефінансування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982742" y="3756541"/>
            <a:ext cx="3823692" cy="15468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«Швидка допомога» у перші місяці війни. Врятувало систему від колапсу. Понад 100 млрд грн за перші місяці.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5200650" y="2357557"/>
            <a:ext cx="4228981" cy="3617119"/>
          </a:xfrm>
          <a:prstGeom prst="roundRect">
            <a:avLst>
              <a:gd name="adj" fmla="val 2265"/>
            </a:avLst>
          </a:prstGeom>
          <a:solidFill>
            <a:srgbClr val="F0DEDC"/>
          </a:solidFill>
          <a:ln w="762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5403294" y="2560201"/>
            <a:ext cx="585073" cy="585073"/>
          </a:xfrm>
          <a:prstGeom prst="roundRect">
            <a:avLst>
              <a:gd name="adj" fmla="val 15627256"/>
            </a:avLst>
          </a:prstGeom>
          <a:solidFill>
            <a:srgbClr val="CCC4EC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4148" y="2721054"/>
            <a:ext cx="263247" cy="26324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03294" y="3336846"/>
            <a:ext cx="3823692" cy="3867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Депозитні сертифікати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5403294" y="3838456"/>
            <a:ext cx="3823692" cy="1933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Зв'язок зі строковими вкладами стимулює банки утримувати високі депозитні ставки. Стримує інфляцію та захищає курс гривні.</a:t>
            </a:r>
            <a:endParaRPr lang="en-US" sz="1900" dirty="0"/>
          </a:p>
        </p:txBody>
      </p:sp>
      <p:sp>
        <p:nvSpPr>
          <p:cNvPr id="13" name="Shape 9"/>
          <p:cNvSpPr/>
          <p:nvPr/>
        </p:nvSpPr>
        <p:spPr>
          <a:xfrm>
            <a:off x="9621203" y="2357557"/>
            <a:ext cx="4229100" cy="3617119"/>
          </a:xfrm>
          <a:prstGeom prst="roundRect">
            <a:avLst>
              <a:gd name="adj" fmla="val 2265"/>
            </a:avLst>
          </a:prstGeom>
          <a:solidFill>
            <a:srgbClr val="F0DEDC"/>
          </a:solidFill>
          <a:ln w="762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4" name="Shape 10"/>
          <p:cNvSpPr/>
          <p:nvPr/>
        </p:nvSpPr>
        <p:spPr>
          <a:xfrm>
            <a:off x="9823847" y="2560201"/>
            <a:ext cx="585073" cy="585073"/>
          </a:xfrm>
          <a:prstGeom prst="roundRect">
            <a:avLst>
              <a:gd name="adj" fmla="val 15627256"/>
            </a:avLst>
          </a:prstGeom>
          <a:solidFill>
            <a:srgbClr val="B4DAE4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84700" y="2721054"/>
            <a:ext cx="263247" cy="26324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23847" y="3336846"/>
            <a:ext cx="3823811" cy="3867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Бенчмарк-ОВДП</a:t>
            </a:r>
            <a:endParaRPr lang="en-US" sz="1900" dirty="0"/>
          </a:p>
        </p:txBody>
      </p:sp>
      <p:sp>
        <p:nvSpPr>
          <p:cNvPr id="17" name="Text 12"/>
          <p:cNvSpPr/>
          <p:nvPr/>
        </p:nvSpPr>
        <p:spPr>
          <a:xfrm>
            <a:off x="9823847" y="3838456"/>
            <a:ext cx="3823811" cy="1933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Спрямовує надлишкову ліквідність банків на фінансування бюджету без ризику гіперінфляції та без «друку грошей».</a:t>
            </a:r>
            <a:endParaRPr lang="en-US" sz="1900" dirty="0"/>
          </a:p>
        </p:txBody>
      </p:sp>
      <p:sp>
        <p:nvSpPr>
          <p:cNvPr id="18" name="Shape 13"/>
          <p:cNvSpPr/>
          <p:nvPr/>
        </p:nvSpPr>
        <p:spPr>
          <a:xfrm>
            <a:off x="780098" y="6190298"/>
            <a:ext cx="13070205" cy="1283613"/>
          </a:xfrm>
          <a:prstGeom prst="roundRect">
            <a:avLst>
              <a:gd name="adj" fmla="val 6382"/>
            </a:avLst>
          </a:prstGeom>
          <a:solidFill>
            <a:srgbClr val="E6CCCC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122" y="6491526"/>
            <a:ext cx="304681" cy="243721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474827" y="6430566"/>
            <a:ext cx="12180451" cy="7734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Банківська система України є </a:t>
            </a:r>
            <a:r>
              <a:rPr lang="en-US" sz="190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високоліквідною та прибутковою</a:t>
            </a:r>
            <a:r>
              <a:rPr lang="en-US" sz="19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НБУ одночасно підтримує цінову стабільність, стимулює кредитування економіки та сприяє фінансуванню оборонних потреб держави.</a:t>
            </a:r>
            <a:endParaRPr lang="en-US" sz="1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3844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Зміст теми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5535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169682"/>
            <a:ext cx="4215289" cy="22860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314581"/>
            <a:ext cx="24857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Процентна політика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743801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Роль ставок, трансмісійний механізм, облікова ставка НБУ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207437" y="285535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169682"/>
            <a:ext cx="4215408" cy="22860"/>
          </a:xfrm>
          <a:prstGeom prst="rect">
            <a:avLst/>
          </a:prstGeom>
          <a:solidFill>
            <a:srgbClr val="CCC4EC"/>
          </a:solidFill>
          <a:ln/>
        </p:spPr>
      </p:sp>
      <p:sp>
        <p:nvSpPr>
          <p:cNvPr id="9" name="Text 7"/>
          <p:cNvSpPr/>
          <p:nvPr/>
        </p:nvSpPr>
        <p:spPr>
          <a:xfrm>
            <a:off x="5207437" y="3314581"/>
            <a:ext cx="421540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Ключова ставка: динаміка та ефективність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07437" y="4053959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2018–2026 роки, вплив на ринок, монетарна політика в умовах війни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21203" y="285535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3169682"/>
            <a:ext cx="4215289" cy="22860"/>
          </a:xfrm>
          <a:prstGeom prst="rect">
            <a:avLst/>
          </a:prstGeom>
          <a:solidFill>
            <a:srgbClr val="B4DAE4"/>
          </a:solidFill>
          <a:ln/>
        </p:spPr>
      </p:sp>
      <p:sp>
        <p:nvSpPr>
          <p:cNvPr id="13" name="Text 11"/>
          <p:cNvSpPr/>
          <p:nvPr/>
        </p:nvSpPr>
        <p:spPr>
          <a:xfrm>
            <a:off x="9621203" y="3314581"/>
            <a:ext cx="42152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Інструменти управління ліквідністю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621203" y="4053959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Рефінансування, депозитні сертифікати, ОВДП та бенчмарк-ОВДП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503622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5350550"/>
            <a:ext cx="6422112" cy="22860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17" name="Text 15"/>
          <p:cNvSpPr/>
          <p:nvPr/>
        </p:nvSpPr>
        <p:spPr>
          <a:xfrm>
            <a:off x="793790" y="54954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Практикум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93790" y="5924669"/>
            <a:ext cx="642211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Розрахунок ефектів монетарних операцій НБУ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414260" y="503622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7414260" y="5350550"/>
            <a:ext cx="6422231" cy="22860"/>
          </a:xfrm>
          <a:prstGeom prst="rect">
            <a:avLst/>
          </a:prstGeom>
          <a:solidFill>
            <a:srgbClr val="CCC4EC"/>
          </a:solidFill>
          <a:ln/>
        </p:spPr>
      </p:sp>
      <p:sp>
        <p:nvSpPr>
          <p:cNvPr id="21" name="Text 19"/>
          <p:cNvSpPr/>
          <p:nvPr/>
        </p:nvSpPr>
        <p:spPr>
          <a:xfrm>
            <a:off x="7414260" y="54954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Валютна політика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7414260" y="5924669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Курсовий режим, інтервенції, резерви, лібералізація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00125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Підсумок теми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57330" y="1894999"/>
            <a:ext cx="45720" cy="3253621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5" name="Text 2"/>
          <p:cNvSpPr/>
          <p:nvPr/>
        </p:nvSpPr>
        <p:spPr>
          <a:xfrm>
            <a:off x="6524268" y="1917859"/>
            <a:ext cx="24857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Процентна політика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524268" y="2347079"/>
            <a:ext cx="3410069" cy="2778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Облікова ставка — головний важіль впливу на інфляцію, кредитування та валютний ринок. Динаміка 2018–2026 рр. демонструє гнучкість НБУ в реагуванні на кризи.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10159484" y="1894999"/>
            <a:ext cx="45720" cy="3253621"/>
          </a:xfrm>
          <a:prstGeom prst="rect">
            <a:avLst/>
          </a:prstGeom>
          <a:solidFill>
            <a:srgbClr val="CCC4EC"/>
          </a:solidFill>
          <a:ln/>
        </p:spPr>
      </p:sp>
      <p:sp>
        <p:nvSpPr>
          <p:cNvPr id="8" name="Text 5"/>
          <p:cNvSpPr/>
          <p:nvPr/>
        </p:nvSpPr>
        <p:spPr>
          <a:xfrm>
            <a:off x="10426422" y="1917859"/>
            <a:ext cx="341018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Управління ліквідністю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426422" y="2433876"/>
            <a:ext cx="3410188" cy="2381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Рефінансування, депозитні сертифікати та ОВДП утворюють комплексну систему, що забезпечує стабільність банківського сектору в умовах війни.</a:t>
            </a:r>
            <a:endParaRPr lang="en-US" sz="1950" dirty="0"/>
          </a:p>
        </p:txBody>
      </p:sp>
      <p:sp>
        <p:nvSpPr>
          <p:cNvPr id="10" name="Shape 7"/>
          <p:cNvSpPr/>
          <p:nvPr/>
        </p:nvSpPr>
        <p:spPr>
          <a:xfrm>
            <a:off x="6257330" y="5499735"/>
            <a:ext cx="45720" cy="1752600"/>
          </a:xfrm>
          <a:prstGeom prst="rect">
            <a:avLst/>
          </a:prstGeom>
          <a:solidFill>
            <a:srgbClr val="B4DAE4"/>
          </a:solidFill>
          <a:ln/>
        </p:spPr>
      </p:sp>
      <p:sp>
        <p:nvSpPr>
          <p:cNvPr id="11" name="Text 8"/>
          <p:cNvSpPr/>
          <p:nvPr/>
        </p:nvSpPr>
        <p:spPr>
          <a:xfrm>
            <a:off x="6524268" y="5522595"/>
            <a:ext cx="7312343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Валютна політика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524268" y="6038612"/>
            <a:ext cx="7312343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Керована гнучкість курсу, масштабні інтервенції (36,2 млрд дол. у 2025 р.) та рекордні резерви (57,3 млрд дол.) забезпечують курсову стійкість гривні.</a:t>
            </a:r>
            <a:endParaRPr lang="en-US" sz="1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9383" y="713303"/>
            <a:ext cx="7585234" cy="1218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Процентна політика: роль і механізм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779383" y="2218253"/>
            <a:ext cx="7585234" cy="1930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9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Процентна політика — важлива складова грошово-кредитної політики. Процентні ставки слугують </a:t>
            </a:r>
            <a:r>
              <a:rPr lang="en-US" sz="19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інформаційними індикаторами</a:t>
            </a:r>
            <a:r>
              <a:rPr lang="en-US" sz="19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для прийняття рішень щодо заощаджень, інвестицій та споживання, а також дозволяють еластично реагувати на зміну ринкової кон'юнктури.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779383" y="4363998"/>
            <a:ext cx="3697010" cy="1750933"/>
          </a:xfrm>
          <a:prstGeom prst="roundRect">
            <a:avLst>
              <a:gd name="adj" fmla="val 4674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981789" y="4566404"/>
            <a:ext cx="2435781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Процентний канал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981789" y="4985623"/>
            <a:ext cx="3292197" cy="926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Зміна основної ставки → короткострокові ставки → крива дохідності → довгострокові ставки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4667607" y="4363998"/>
            <a:ext cx="3697010" cy="1750933"/>
          </a:xfrm>
          <a:prstGeom prst="roundRect">
            <a:avLst>
              <a:gd name="adj" fmla="val 4674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4870013" y="4566404"/>
            <a:ext cx="2435781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Вплив на попит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4870013" y="4985623"/>
            <a:ext cx="3292197" cy="926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Через ставки регулюються заощадження, інвестиції, споживання та сукупний попит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779383" y="6306145"/>
            <a:ext cx="7585234" cy="1210151"/>
          </a:xfrm>
          <a:prstGeom prst="roundRect">
            <a:avLst>
              <a:gd name="adj" fmla="val 6763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981789" y="6508552"/>
            <a:ext cx="2435781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Макроефекти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981789" y="6927771"/>
            <a:ext cx="7180421" cy="386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Темпи зростання економіки, зайнятість та рівень інфляції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09481"/>
            <a:ext cx="101082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Трансмісійний механізм облікової ставки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588" y="1626394"/>
            <a:ext cx="10177105" cy="45796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759636" y="1678991"/>
            <a:ext cx="1780963" cy="550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НБУ змінює ставку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3759636" y="2307710"/>
            <a:ext cx="1780963" cy="440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Рішення щодо облікової ставки</a:t>
            </a:r>
            <a:endParaRPr lang="en-US" sz="13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7771" y="3064252"/>
            <a:ext cx="394478" cy="39447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521028" y="5003619"/>
            <a:ext cx="1790749" cy="550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Реакція міжбанку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5521028" y="5632338"/>
            <a:ext cx="1790749" cy="6605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Ставки міжбанку і рефінансування змінюються</a:t>
            </a:r>
            <a:endParaRPr lang="en-US" sz="13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9163" y="4502723"/>
            <a:ext cx="394478" cy="39447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262849" y="1644742"/>
            <a:ext cx="1780963" cy="550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Банківські ставки</a:t>
            </a:r>
            <a:endParaRPr lang="en-US" sz="1700" dirty="0"/>
          </a:p>
        </p:txBody>
      </p:sp>
      <p:sp>
        <p:nvSpPr>
          <p:cNvPr id="11" name="Text 6"/>
          <p:cNvSpPr/>
          <p:nvPr/>
        </p:nvSpPr>
        <p:spPr>
          <a:xfrm>
            <a:off x="7262849" y="2273461"/>
            <a:ext cx="1780963" cy="440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Змінюються кредити та депозити</a:t>
            </a:r>
            <a:endParaRPr lang="en-US" sz="13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0340" y="3025110"/>
            <a:ext cx="394479" cy="39447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024242" y="4783445"/>
            <a:ext cx="1780963" cy="550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Економічний ефект</a:t>
            </a:r>
            <a:endParaRPr lang="en-US" sz="1700" dirty="0"/>
          </a:p>
        </p:txBody>
      </p:sp>
      <p:sp>
        <p:nvSpPr>
          <p:cNvPr id="14" name="Text 8"/>
          <p:cNvSpPr/>
          <p:nvPr/>
        </p:nvSpPr>
        <p:spPr>
          <a:xfrm>
            <a:off x="9024242" y="5412164"/>
            <a:ext cx="1780963" cy="1100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Кредитування, заощадження, інвестиції та інфляція змінюються</a:t>
            </a:r>
            <a:endParaRPr lang="en-US" sz="13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22377" y="4502723"/>
            <a:ext cx="394478" cy="394479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93790" y="6429256"/>
            <a:ext cx="130428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Підвищення облікової ставки здорожчує рефінансування → скорочує попит на кредити → зменшує грошову базу → стримує інфляцію. Зниження ставки має зворотній ефект: стимулює кредитування та економічну активність.</a:t>
            </a:r>
            <a:endParaRPr lang="en-US" sz="1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46096" y="828794"/>
            <a:ext cx="6130528" cy="488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Офіційні процентні ставки НБУ</a:t>
            </a:r>
            <a:endParaRPr lang="en-US" sz="3050" dirty="0"/>
          </a:p>
        </p:txBody>
      </p:sp>
      <p:sp>
        <p:nvSpPr>
          <p:cNvPr id="3" name="Shape 1"/>
          <p:cNvSpPr/>
          <p:nvPr/>
        </p:nvSpPr>
        <p:spPr>
          <a:xfrm>
            <a:off x="1146096" y="1564243"/>
            <a:ext cx="12338090" cy="956786"/>
          </a:xfrm>
          <a:prstGeom prst="roundRect">
            <a:avLst>
              <a:gd name="adj" fmla="val 6868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397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1168956" y="1587103"/>
            <a:ext cx="625793" cy="911066"/>
          </a:xfrm>
          <a:prstGeom prst="roundRect">
            <a:avLst>
              <a:gd name="adj" fmla="val 6117"/>
            </a:avLst>
          </a:prstGeom>
          <a:solidFill>
            <a:srgbClr val="E1C2C2">
              <a:alpha val="50000"/>
            </a:srgbClr>
          </a:solidFill>
          <a:ln/>
          <a:effectLst>
            <a:outerShdw dist="13970" dir="2700000" algn="bl" rotWithShape="0">
              <a:srgbClr val="C7A8A8">
                <a:alpha val="100000"/>
              </a:srgbClr>
            </a:outerShdw>
          </a:effectLst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0646" y="1925241"/>
            <a:ext cx="234672" cy="23467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917978" y="1743551"/>
            <a:ext cx="2531150" cy="244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Облікова (ключова) ставка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1917978" y="2061924"/>
            <a:ext cx="11386899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Основний монетарний інструмент. Орієнтир вартості ресурсів. Затверджується Правлінням НБУ.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1146096" y="2644259"/>
            <a:ext cx="12338090" cy="1236583"/>
          </a:xfrm>
          <a:prstGeom prst="roundRect">
            <a:avLst>
              <a:gd name="adj" fmla="val 5314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397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1168956" y="2667119"/>
            <a:ext cx="625793" cy="1190863"/>
          </a:xfrm>
          <a:prstGeom prst="roundRect">
            <a:avLst>
              <a:gd name="adj" fmla="val 6117"/>
            </a:avLst>
          </a:prstGeom>
          <a:solidFill>
            <a:srgbClr val="CCC4EC">
              <a:alpha val="50000"/>
            </a:srgbClr>
          </a:solidFill>
          <a:ln/>
          <a:effectLst>
            <a:outerShdw dist="13970" dir="2700000" algn="bl" rotWithShape="0">
              <a:srgbClr val="B2AAD2">
                <a:alpha val="100000"/>
              </a:srgbClr>
            </a:outerShdw>
          </a:effectLst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0646" y="3145155"/>
            <a:ext cx="234672" cy="23467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917978" y="2823567"/>
            <a:ext cx="2445782" cy="244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Ставка овернайт (кредит)</a:t>
            </a:r>
            <a:endParaRPr lang="en-US" sz="1500" dirty="0"/>
          </a:p>
        </p:txBody>
      </p:sp>
      <p:sp>
        <p:nvSpPr>
          <p:cNvPr id="12" name="Text 8"/>
          <p:cNvSpPr/>
          <p:nvPr/>
        </p:nvSpPr>
        <p:spPr>
          <a:xfrm>
            <a:off x="1917978" y="3141940"/>
            <a:ext cx="11386899" cy="559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Кредит на один робочий день для згладжування тимчасових коливань ліквідності. Визначається на основі облікової ставки.</a:t>
            </a:r>
            <a:endParaRPr lang="en-US" sz="1500" dirty="0"/>
          </a:p>
        </p:txBody>
      </p:sp>
      <p:sp>
        <p:nvSpPr>
          <p:cNvPr id="13" name="Shape 9"/>
          <p:cNvSpPr/>
          <p:nvPr/>
        </p:nvSpPr>
        <p:spPr>
          <a:xfrm>
            <a:off x="1146096" y="4004072"/>
            <a:ext cx="12338090" cy="956786"/>
          </a:xfrm>
          <a:prstGeom prst="roundRect">
            <a:avLst>
              <a:gd name="adj" fmla="val 6868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397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4" name="Shape 10"/>
          <p:cNvSpPr/>
          <p:nvPr/>
        </p:nvSpPr>
        <p:spPr>
          <a:xfrm>
            <a:off x="1168956" y="4026932"/>
            <a:ext cx="625793" cy="911066"/>
          </a:xfrm>
          <a:prstGeom prst="roundRect">
            <a:avLst>
              <a:gd name="adj" fmla="val 6117"/>
            </a:avLst>
          </a:prstGeom>
          <a:solidFill>
            <a:srgbClr val="B4DAE4">
              <a:alpha val="50000"/>
            </a:srgbClr>
          </a:solidFill>
          <a:ln/>
          <a:effectLst>
            <a:outerShdw dist="13970" dir="2700000" algn="bl" rotWithShape="0">
              <a:srgbClr val="9AC0CA">
                <a:alpha val="100000"/>
              </a:srgbClr>
            </a:outerShdw>
          </a:effectLst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0646" y="4365069"/>
            <a:ext cx="234672" cy="23467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917978" y="4183380"/>
            <a:ext cx="2268855" cy="244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Ставка рефінансування</a:t>
            </a:r>
            <a:endParaRPr lang="en-US" sz="1500" dirty="0"/>
          </a:p>
        </p:txBody>
      </p:sp>
      <p:sp>
        <p:nvSpPr>
          <p:cNvPr id="17" name="Text 12"/>
          <p:cNvSpPr/>
          <p:nvPr/>
        </p:nvSpPr>
        <p:spPr>
          <a:xfrm>
            <a:off x="1917978" y="4501753"/>
            <a:ext cx="11386899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Надається на визначений строк. Не може бути меншою за облікову ставку. Визначається через тендери.</a:t>
            </a:r>
            <a:endParaRPr lang="en-US" sz="1500" dirty="0"/>
          </a:p>
        </p:txBody>
      </p:sp>
      <p:sp>
        <p:nvSpPr>
          <p:cNvPr id="18" name="Shape 13"/>
          <p:cNvSpPr/>
          <p:nvPr/>
        </p:nvSpPr>
        <p:spPr>
          <a:xfrm>
            <a:off x="1146096" y="5084088"/>
            <a:ext cx="12338090" cy="956786"/>
          </a:xfrm>
          <a:prstGeom prst="roundRect">
            <a:avLst>
              <a:gd name="adj" fmla="val 6868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397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19" name="Shape 14"/>
          <p:cNvSpPr/>
          <p:nvPr/>
        </p:nvSpPr>
        <p:spPr>
          <a:xfrm>
            <a:off x="1168956" y="5106948"/>
            <a:ext cx="625793" cy="911066"/>
          </a:xfrm>
          <a:prstGeom prst="roundRect">
            <a:avLst>
              <a:gd name="adj" fmla="val 6117"/>
            </a:avLst>
          </a:prstGeom>
          <a:solidFill>
            <a:srgbClr val="E1C2C2">
              <a:alpha val="50000"/>
            </a:srgbClr>
          </a:solidFill>
          <a:ln/>
          <a:effectLst>
            <a:outerShdw dist="13970" dir="2700000" algn="bl" rotWithShape="0">
              <a:srgbClr val="C7A8A8">
                <a:alpha val="100000"/>
              </a:srgbClr>
            </a:outerShdw>
          </a:effectLst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0646" y="5445085"/>
            <a:ext cx="234672" cy="234672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917978" y="5263396"/>
            <a:ext cx="3042404" cy="244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Ставка за депозитами овернайт</a:t>
            </a:r>
            <a:endParaRPr lang="en-US" sz="1500" dirty="0"/>
          </a:p>
        </p:txBody>
      </p:sp>
      <p:sp>
        <p:nvSpPr>
          <p:cNvPr id="22" name="Text 16"/>
          <p:cNvSpPr/>
          <p:nvPr/>
        </p:nvSpPr>
        <p:spPr>
          <a:xfrm>
            <a:off x="1917978" y="5581769"/>
            <a:ext cx="11386899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НБУ залучає тимчасово вільні кошти банків на один робочий день.</a:t>
            </a:r>
            <a:endParaRPr lang="en-US" sz="1500" dirty="0"/>
          </a:p>
        </p:txBody>
      </p:sp>
      <p:sp>
        <p:nvSpPr>
          <p:cNvPr id="23" name="Shape 17"/>
          <p:cNvSpPr/>
          <p:nvPr/>
        </p:nvSpPr>
        <p:spPr>
          <a:xfrm>
            <a:off x="1146096" y="6164104"/>
            <a:ext cx="12338090" cy="1236583"/>
          </a:xfrm>
          <a:prstGeom prst="roundRect">
            <a:avLst>
              <a:gd name="adj" fmla="val 5314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397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24" name="Shape 18"/>
          <p:cNvSpPr/>
          <p:nvPr/>
        </p:nvSpPr>
        <p:spPr>
          <a:xfrm>
            <a:off x="1168956" y="6186964"/>
            <a:ext cx="625793" cy="1190863"/>
          </a:xfrm>
          <a:prstGeom prst="roundRect">
            <a:avLst>
              <a:gd name="adj" fmla="val 6117"/>
            </a:avLst>
          </a:prstGeom>
          <a:solidFill>
            <a:srgbClr val="CCC4EC">
              <a:alpha val="50000"/>
            </a:srgbClr>
          </a:solidFill>
          <a:ln/>
          <a:effectLst>
            <a:outerShdw dist="13970" dir="2700000" algn="bl" rotWithShape="0">
              <a:srgbClr val="B2AAD2">
                <a:alpha val="100000"/>
              </a:srgbClr>
            </a:outerShdw>
          </a:effectLst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60646" y="6665000"/>
            <a:ext cx="234672" cy="234672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1917978" y="6343412"/>
            <a:ext cx="3766542" cy="244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Ставка за депозитними сертифікатами</a:t>
            </a:r>
            <a:endParaRPr lang="en-US" sz="1500" dirty="0"/>
          </a:p>
        </p:txBody>
      </p:sp>
      <p:sp>
        <p:nvSpPr>
          <p:cNvPr id="27" name="Text 20"/>
          <p:cNvSpPr/>
          <p:nvPr/>
        </p:nvSpPr>
        <p:spPr>
          <a:xfrm>
            <a:off x="1917978" y="6661785"/>
            <a:ext cx="11386899" cy="559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Залучення коштів понад один день. Ставка диференційована залежно від строку. Інструмент стерилізації надлишкової ліквідності.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57093"/>
            <a:ext cx="1040844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Динаміка ключової ставки НБУ (2018–2026)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574006"/>
            <a:ext cx="11056576" cy="46905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481643"/>
            <a:ext cx="130428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Ключові точки: рекордне зниження до </a:t>
            </a: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6%</a:t>
            </a: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під час COVID-19 (2020), різке підвищення до </a:t>
            </a: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25%</a:t>
            </a: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у червні 2022 року для стабілізації фінансової системи, поступове зниження до 13% у 2024 році та повторне підвищення до </a:t>
            </a: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15,5%</a:t>
            </a: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у 2025 році через інфляційні ризики.</a:t>
            </a:r>
            <a:endParaRPr lang="en-US" sz="1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7668" y="1285518"/>
            <a:ext cx="6271617" cy="485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Вплив ключової ставки на ринок</a:t>
            </a:r>
            <a:endParaRPr lang="en-US" sz="3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7668" y="1953101"/>
            <a:ext cx="388263" cy="38826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07668" y="2493288"/>
            <a:ext cx="2506147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Депозити та заощадження</a:t>
            </a:r>
            <a:endParaRPr lang="en-US" sz="1500" dirty="0"/>
          </a:p>
        </p:txBody>
      </p:sp>
      <p:sp>
        <p:nvSpPr>
          <p:cNvPr id="6" name="Text 2"/>
          <p:cNvSpPr/>
          <p:nvPr/>
        </p:nvSpPr>
        <p:spPr>
          <a:xfrm>
            <a:off x="6107668" y="2808803"/>
            <a:ext cx="7901464" cy="830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Ставка 15,5% у 2025 р. дозволила банкам пропонувати строкові гривневі депозити під </a:t>
            </a:r>
            <a:r>
              <a:rPr lang="en-US" sz="15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15,5–17,5% річних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— вище за інфляцію, що забезпечує додатну реальну дохідність.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07668" y="3882271"/>
            <a:ext cx="388263" cy="38826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07668" y="4422458"/>
            <a:ext cx="1941552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Кредитування</a:t>
            </a:r>
            <a:endParaRPr lang="en-US" sz="1500" dirty="0"/>
          </a:p>
        </p:txBody>
      </p:sp>
      <p:sp>
        <p:nvSpPr>
          <p:cNvPr id="9" name="Text 4"/>
          <p:cNvSpPr/>
          <p:nvPr/>
        </p:nvSpPr>
        <p:spPr>
          <a:xfrm>
            <a:off x="6107668" y="4737973"/>
            <a:ext cx="7901464" cy="553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Зниження ставки здешевлює ресурси для банків. Після зниження до 15% у 2026 р. ставки для МСБ очікуються на рівні </a:t>
            </a:r>
            <a:r>
              <a:rPr lang="en-US" sz="15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14–16,5% річних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що стимулює інвестиції.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7668" y="5534620"/>
            <a:ext cx="388263" cy="38826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07668" y="6074807"/>
            <a:ext cx="1941552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Валютний ринок</a:t>
            </a:r>
            <a:endParaRPr lang="en-US" sz="1500" dirty="0"/>
          </a:p>
        </p:txBody>
      </p:sp>
      <p:sp>
        <p:nvSpPr>
          <p:cNvPr id="12" name="Text 6"/>
          <p:cNvSpPr/>
          <p:nvPr/>
        </p:nvSpPr>
        <p:spPr>
          <a:xfrm>
            <a:off x="6107668" y="6390323"/>
            <a:ext cx="7901464" cy="553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Висока ставка робить гривневі активи привабливішими, стримує попит на іноземну валюту та допомагає зберігати міжнародні резерви НБУ.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47631"/>
            <a:ext cx="1238452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Ефективність монетарної політики в умовах війни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064544"/>
            <a:ext cx="6422231" cy="2459474"/>
          </a:xfrm>
          <a:prstGeom prst="roundRect">
            <a:avLst>
              <a:gd name="adj" fmla="val 4461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770930" y="2064544"/>
            <a:ext cx="91440" cy="2459474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</p:sp>
      <p:sp>
        <p:nvSpPr>
          <p:cNvPr id="5" name="Text 3"/>
          <p:cNvSpPr/>
          <p:nvPr/>
        </p:nvSpPr>
        <p:spPr>
          <a:xfrm>
            <a:off x="1083588" y="2285762"/>
            <a:ext cx="29220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Подолання паніки (2022)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3588" y="2714982"/>
            <a:ext cx="5911215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Різке підвищення до </a:t>
            </a: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25%</a:t>
            </a: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стало «шоковим абсорбентом», що дозволив зберегти контроль над інфляційними процесами та стабілізувати очікування.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7414379" y="2064544"/>
            <a:ext cx="6422231" cy="2459474"/>
          </a:xfrm>
          <a:prstGeom prst="roundRect">
            <a:avLst>
              <a:gd name="adj" fmla="val 4461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7391519" y="2064544"/>
            <a:ext cx="91440" cy="2459474"/>
          </a:xfrm>
          <a:prstGeom prst="roundRect">
            <a:avLst>
              <a:gd name="adj" fmla="val 91163"/>
            </a:avLst>
          </a:prstGeom>
          <a:solidFill>
            <a:srgbClr val="CCC4EC"/>
          </a:solidFill>
          <a:ln/>
        </p:spPr>
      </p:sp>
      <p:sp>
        <p:nvSpPr>
          <p:cNvPr id="9" name="Text 7"/>
          <p:cNvSpPr/>
          <p:nvPr/>
        </p:nvSpPr>
        <p:spPr>
          <a:xfrm>
            <a:off x="7704177" y="228576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Захист заощаджень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704177" y="2714982"/>
            <a:ext cx="5911215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Жорстка процентна політика забезпечила додатну реальну дохідність депозитів та ОВДП. Строкові гривневі депозити у 2025 р. зросли на </a:t>
            </a: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~20%</a:t>
            </a: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вкладення в ОВДП — на </a:t>
            </a: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67%</a:t>
            </a: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950" dirty="0"/>
          </a:p>
        </p:txBody>
      </p:sp>
      <p:sp>
        <p:nvSpPr>
          <p:cNvPr id="11" name="Shape 9"/>
          <p:cNvSpPr/>
          <p:nvPr/>
        </p:nvSpPr>
        <p:spPr>
          <a:xfrm>
            <a:off x="793790" y="4722376"/>
            <a:ext cx="6422231" cy="2459474"/>
          </a:xfrm>
          <a:prstGeom prst="roundRect">
            <a:avLst>
              <a:gd name="adj" fmla="val 4461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770930" y="4722376"/>
            <a:ext cx="91440" cy="2459474"/>
          </a:xfrm>
          <a:prstGeom prst="roundRect">
            <a:avLst>
              <a:gd name="adj" fmla="val 91163"/>
            </a:avLst>
          </a:prstGeom>
          <a:solidFill>
            <a:srgbClr val="B4DAE4"/>
          </a:solidFill>
          <a:ln/>
        </p:spPr>
      </p:sp>
      <p:sp>
        <p:nvSpPr>
          <p:cNvPr id="13" name="Text 11"/>
          <p:cNvSpPr/>
          <p:nvPr/>
        </p:nvSpPr>
        <p:spPr>
          <a:xfrm>
            <a:off x="1083588" y="4943594"/>
            <a:ext cx="30637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Підтримка кредитування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83588" y="5372814"/>
            <a:ext cx="5911215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Попри жорсткі умови, чисті гривневі кредити бізнесу та населенню у 2025 р. зростали темпами понад </a:t>
            </a: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30% у річному вимірі</a:t>
            </a: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950" dirty="0"/>
          </a:p>
        </p:txBody>
      </p:sp>
      <p:sp>
        <p:nvSpPr>
          <p:cNvPr id="15" name="Shape 13"/>
          <p:cNvSpPr/>
          <p:nvPr/>
        </p:nvSpPr>
        <p:spPr>
          <a:xfrm>
            <a:off x="7414379" y="4722376"/>
            <a:ext cx="6422231" cy="2459474"/>
          </a:xfrm>
          <a:prstGeom prst="roundRect">
            <a:avLst>
              <a:gd name="adj" fmla="val 4461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16" name="Shape 14"/>
          <p:cNvSpPr/>
          <p:nvPr/>
        </p:nvSpPr>
        <p:spPr>
          <a:xfrm>
            <a:off x="7391519" y="4722376"/>
            <a:ext cx="91440" cy="2459474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</p:sp>
      <p:sp>
        <p:nvSpPr>
          <p:cNvPr id="17" name="Text 15"/>
          <p:cNvSpPr/>
          <p:nvPr/>
        </p:nvSpPr>
        <p:spPr>
          <a:xfrm>
            <a:off x="7704177" y="4943594"/>
            <a:ext cx="26128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Гнучкість реагування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704177" y="5372814"/>
            <a:ext cx="5911215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НБУ реагує на зміну балансу ризиків. У 2026 р. Монетарний комітет визнав обмеженість простору для подальшого зниження через руйнування енергосектору та оборонні потреби.</a:t>
            </a:r>
            <a:endParaRPr lang="en-US" sz="1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11317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Управління ліквідністю: три інструменти НБУ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549128"/>
            <a:ext cx="7556421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Відповідно до Конституції та законодавства, НБУ виступає </a:t>
            </a:r>
            <a:r>
              <a:rPr lang="en-US" sz="19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«кредитором останньої інстанції»</a:t>
            </a:r>
            <a:r>
              <a:rPr lang="en-US" sz="19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та організовує систему регулювання ліквідності банків — їхньої здатності своєчасно розраховуватися за зобов'язаннями.</a:t>
            </a:r>
            <a:endParaRPr lang="en-US" sz="1950" dirty="0"/>
          </a:p>
        </p:txBody>
      </p:sp>
      <p:sp>
        <p:nvSpPr>
          <p:cNvPr id="5" name="Shape 2"/>
          <p:cNvSpPr/>
          <p:nvPr/>
        </p:nvSpPr>
        <p:spPr>
          <a:xfrm>
            <a:off x="793790" y="4360188"/>
            <a:ext cx="7556421" cy="2857976"/>
          </a:xfrm>
          <a:prstGeom prst="roundRect">
            <a:avLst>
              <a:gd name="adj" fmla="val 2917"/>
            </a:avLst>
          </a:prstGeom>
          <a:solidFill>
            <a:srgbClr val="F0DEDC"/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6" name="Shape 3"/>
          <p:cNvSpPr/>
          <p:nvPr/>
        </p:nvSpPr>
        <p:spPr>
          <a:xfrm>
            <a:off x="801410" y="4367808"/>
            <a:ext cx="3770590" cy="1619845"/>
          </a:xfrm>
          <a:prstGeom prst="roundRect">
            <a:avLst>
              <a:gd name="adj" fmla="val 5146"/>
            </a:avLst>
          </a:prstGeom>
          <a:solidFill>
            <a:srgbClr val="F0DEDC"/>
          </a:solidFill>
          <a:ln/>
        </p:spPr>
      </p:sp>
      <p:sp>
        <p:nvSpPr>
          <p:cNvPr id="7" name="Text 4"/>
          <p:cNvSpPr/>
          <p:nvPr/>
        </p:nvSpPr>
        <p:spPr>
          <a:xfrm>
            <a:off x="999768" y="456616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Рефінансування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99768" y="4995386"/>
            <a:ext cx="3076099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Надання коштів банкам на кредитній основі</a:t>
            </a:r>
            <a:endParaRPr lang="en-US" sz="1950" dirty="0"/>
          </a:p>
        </p:txBody>
      </p:sp>
      <p:sp>
        <p:nvSpPr>
          <p:cNvPr id="9" name="Shape 6"/>
          <p:cNvSpPr/>
          <p:nvPr/>
        </p:nvSpPr>
        <p:spPr>
          <a:xfrm>
            <a:off x="4572000" y="4367808"/>
            <a:ext cx="3770590" cy="1619845"/>
          </a:xfrm>
          <a:prstGeom prst="rect">
            <a:avLst/>
          </a:prstGeom>
          <a:solidFill>
            <a:srgbClr val="F0DEDC"/>
          </a:solidFill>
          <a:ln/>
        </p:spPr>
      </p:sp>
      <p:sp>
        <p:nvSpPr>
          <p:cNvPr id="10" name="Shape 7"/>
          <p:cNvSpPr/>
          <p:nvPr/>
        </p:nvSpPr>
        <p:spPr>
          <a:xfrm>
            <a:off x="4572000" y="4367808"/>
            <a:ext cx="22860" cy="1619845"/>
          </a:xfrm>
          <a:prstGeom prst="roundRect">
            <a:avLst>
              <a:gd name="adj" fmla="val 364651"/>
            </a:avLst>
          </a:prstGeom>
          <a:solidFill>
            <a:srgbClr val="B2AAD2"/>
          </a:solidFill>
          <a:ln/>
        </p:spPr>
      </p:sp>
      <p:sp>
        <p:nvSpPr>
          <p:cNvPr id="11" name="Text 8"/>
          <p:cNvSpPr/>
          <p:nvPr/>
        </p:nvSpPr>
        <p:spPr>
          <a:xfrm>
            <a:off x="5068133" y="4566166"/>
            <a:ext cx="28441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Депозитні сертифікати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5068133" y="4995386"/>
            <a:ext cx="3076099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Вилучення (стерилізація) надлишкової ліквідності</a:t>
            </a:r>
            <a:endParaRPr lang="en-US" sz="1950" dirty="0"/>
          </a:p>
        </p:txBody>
      </p:sp>
      <p:sp>
        <p:nvSpPr>
          <p:cNvPr id="13" name="Shape 10"/>
          <p:cNvSpPr/>
          <p:nvPr/>
        </p:nvSpPr>
        <p:spPr>
          <a:xfrm>
            <a:off x="4323993" y="4929604"/>
            <a:ext cx="496133" cy="496133"/>
          </a:xfrm>
          <a:prstGeom prst="roundRect">
            <a:avLst>
              <a:gd name="adj" fmla="val 16802"/>
            </a:avLst>
          </a:prstGeom>
          <a:solidFill>
            <a:srgbClr val="FFFAF6"/>
          </a:solidFill>
          <a:ln w="2286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8056" y="5053548"/>
            <a:ext cx="248007" cy="248007"/>
          </a:xfrm>
          <a:prstGeom prst="rect">
            <a:avLst/>
          </a:prstGeom>
        </p:spPr>
      </p:pic>
      <p:sp>
        <p:nvSpPr>
          <p:cNvPr id="15" name="Shape 11"/>
          <p:cNvSpPr/>
          <p:nvPr/>
        </p:nvSpPr>
        <p:spPr>
          <a:xfrm>
            <a:off x="801410" y="5987653"/>
            <a:ext cx="7541181" cy="1222891"/>
          </a:xfrm>
          <a:prstGeom prst="rect">
            <a:avLst/>
          </a:prstGeom>
          <a:solidFill>
            <a:srgbClr val="F0DEDC"/>
          </a:solidFill>
          <a:ln/>
        </p:spPr>
      </p:sp>
      <p:sp>
        <p:nvSpPr>
          <p:cNvPr id="16" name="Shape 12"/>
          <p:cNvSpPr/>
          <p:nvPr/>
        </p:nvSpPr>
        <p:spPr>
          <a:xfrm>
            <a:off x="801410" y="5987653"/>
            <a:ext cx="7541181" cy="22860"/>
          </a:xfrm>
          <a:prstGeom prst="roundRect">
            <a:avLst>
              <a:gd name="adj" fmla="val 364651"/>
            </a:avLst>
          </a:prstGeom>
          <a:solidFill>
            <a:srgbClr val="9AC0CA"/>
          </a:solidFill>
          <a:ln/>
        </p:spPr>
      </p:sp>
      <p:sp>
        <p:nvSpPr>
          <p:cNvPr id="17" name="Text 13"/>
          <p:cNvSpPr/>
          <p:nvPr/>
        </p:nvSpPr>
        <p:spPr>
          <a:xfrm>
            <a:off x="999768" y="61860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ОВДП</a:t>
            </a:r>
            <a:endParaRPr lang="en-US" sz="1950" dirty="0"/>
          </a:p>
        </p:txBody>
      </p:sp>
      <p:sp>
        <p:nvSpPr>
          <p:cNvPr id="18" name="Text 14"/>
          <p:cNvSpPr/>
          <p:nvPr/>
        </p:nvSpPr>
        <p:spPr>
          <a:xfrm>
            <a:off x="999768" y="6615232"/>
            <a:ext cx="6846689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Застава, обов'язкові резерви, фінансування бюджету</a:t>
            </a:r>
            <a:endParaRPr lang="en-US" sz="1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1761</Words>
  <Application>Microsoft Office PowerPoint</Application>
  <PresentationFormat>Довільний</PresentationFormat>
  <Paragraphs>196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Calibri</vt:lpstr>
      <vt:lpstr>Arial</vt:lpstr>
      <vt:lpstr>Public Sans</vt:lpstr>
      <vt:lpstr>Playfair Display Light</vt:lpstr>
      <vt:lpstr>Playfair Display Semi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2026-03-09T09:13:03Z</dcterms:created>
  <dcterms:modified xsi:type="dcterms:W3CDTF">2026-03-09T09:04:51Z</dcterms:modified>
</cp:coreProperties>
</file>