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layfair Display Semi Bold" panose="020B0604020202020204" charset="-52"/>
      <p:regular r:id="rId27"/>
    </p:embeddedFont>
    <p:embeddedFont>
      <p:font typeface="Public Sans" panose="020B0604020202020204" charset="0"/>
      <p:regular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5" d="100"/>
          <a:sy n="35" d="100"/>
        </p:scale>
        <p:origin x="8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607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svg"/><Relationship Id="rId5" Type="http://schemas.openxmlformats.org/officeDocument/2006/relationships/image" Target="../media/image10.svg"/><Relationship Id="rId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61235"/>
            <a:ext cx="7556421" cy="2480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Порівняльний аналіз монетарних режимів: сильні та слабкі сторони в країнах з ринками, що розвиваються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5039201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Тема 8 · Академічний курс з монетарної економіки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5587603"/>
            <a:ext cx="2048828" cy="373142"/>
          </a:xfrm>
          <a:prstGeom prst="roundRect">
            <a:avLst>
              <a:gd name="adj" fmla="val 17872"/>
            </a:avLst>
          </a:prstGeom>
          <a:solidFill>
            <a:srgbClr val="EEDDDD"/>
          </a:solidFill>
          <a:ln/>
        </p:spPr>
      </p:sp>
      <p:sp>
        <p:nvSpPr>
          <p:cNvPr id="6" name="Text 3"/>
          <p:cNvSpPr/>
          <p:nvPr/>
        </p:nvSpPr>
        <p:spPr>
          <a:xfrm>
            <a:off x="6399252" y="5647134"/>
            <a:ext cx="181070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МОНЕТАРНА ПОЛІТИКА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8428196" y="5579983"/>
            <a:ext cx="1905357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E1C2C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554879" y="5647134"/>
            <a:ext cx="165199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1C2C2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EMERGING MARKETS</a:t>
            </a:r>
            <a:endParaRPr lang="en-US" sz="1250" dirty="0"/>
          </a:p>
        </p:txBody>
      </p:sp>
      <p:sp>
        <p:nvSpPr>
          <p:cNvPr id="9" name="Shape 6"/>
          <p:cNvSpPr/>
          <p:nvPr/>
        </p:nvSpPr>
        <p:spPr>
          <a:xfrm>
            <a:off x="10432733" y="5579983"/>
            <a:ext cx="2127290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E1C2C2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559415" y="5647134"/>
            <a:ext cx="187392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1C2C2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ПОРІВНЯЛЬНИЙ АНАЛІЗ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9894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Чому IT краще працює в emerging markets: аргумент за аргументом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69688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Переваги таргетування інфляції в країнах з ринками, що розвиваються, не є автоматичними — вони реалізуються за наявності мінімальних інституційних передумов. Нижче наведено ключові аргументи на користь IT.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55520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868204" y="359241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438632" y="3623429"/>
            <a:ext cx="575250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Плаваючий курс як автоматичний стабілізатор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438632" y="4362807"/>
            <a:ext cx="57525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IT не вимагає захисту фіксованого курсу. Девальвація при зовнішньому шоці амортизує вплив на реальну економіку та зберігає резерви для критичних ситуацій.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39144" y="355520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7513558" y="359241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8"/>
          <p:cNvSpPr/>
          <p:nvPr/>
        </p:nvSpPr>
        <p:spPr>
          <a:xfrm>
            <a:off x="8083987" y="3623429"/>
            <a:ext cx="42845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Заякорення інфляційних очікувань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8083987" y="4052649"/>
            <a:ext cx="5752624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Чітка, публічна та верифікована ціль по інфляції знижує невизначеність для домогосподарств та бізнесу, скорочуючи інфляційну премію в ставках і заробітних платах.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571964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868204" y="575685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1438632" y="5787866"/>
            <a:ext cx="322135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Прозорість та підзвітність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438632" y="6217087"/>
            <a:ext cx="57525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IT вимагає регулярної публікації інфляційних звітів, що підвищує довіру до ЦБ та ускладнює неформальний тиск з боку уряду.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439144" y="571964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7513558" y="575685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4</a:t>
            </a:r>
            <a:endParaRPr lang="en-US" sz="2300" dirty="0"/>
          </a:p>
        </p:txBody>
      </p:sp>
      <p:sp>
        <p:nvSpPr>
          <p:cNvPr id="18" name="Text 16"/>
          <p:cNvSpPr/>
          <p:nvPr/>
        </p:nvSpPr>
        <p:spPr>
          <a:xfrm>
            <a:off x="8083987" y="5787866"/>
            <a:ext cx="31817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Гнучкість реакції на шоки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8083987" y="6217087"/>
            <a:ext cx="5752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IT дозволяє ЦБ реагувати на різні типи шоків — попиту та пропозиції — без механічного дотримання правила курсу або грошового агрегату.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59487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Емпіричні свідчення: IT у країнах з ринками, що розвиваються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717375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Починаючи з 1990-х років понад 30 країн з ринками, що розвиваються, запровадили режим таргетування інфляції. Результати загалом позитивні, хоча й неоднорідні.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6419"/>
            <a:ext cx="1180314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Статистика впровадження IT в emerging markets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942511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30+</a:t>
            </a:r>
            <a:endParaRPr lang="en-US" sz="5150" dirty="0"/>
          </a:p>
        </p:txBody>
      </p:sp>
      <p:sp>
        <p:nvSpPr>
          <p:cNvPr id="4" name="Text 2"/>
          <p:cNvSpPr/>
          <p:nvPr/>
        </p:nvSpPr>
        <p:spPr>
          <a:xfrm>
            <a:off x="1090613" y="38454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IT-країн серед EM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4274701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Запровадили режим після 1990-х рр. (Бразилія, Чилі, Польща, Чехія, ПАР та ін.)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4116467" y="2942511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3–4%</a:t>
            </a:r>
            <a:endParaRPr lang="en-US" sz="5150" dirty="0"/>
          </a:p>
        </p:txBody>
      </p:sp>
      <p:sp>
        <p:nvSpPr>
          <p:cNvPr id="7" name="Text 5"/>
          <p:cNvSpPr/>
          <p:nvPr/>
        </p:nvSpPr>
        <p:spPr>
          <a:xfrm>
            <a:off x="4413290" y="38454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Середня інфляція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4116467" y="4274701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 зрілих IT-економіках EM проти 8–12% в середньому до впровадження режиму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439144" y="2942511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↓40%</a:t>
            </a:r>
            <a:endParaRPr lang="en-US" sz="5150" dirty="0"/>
          </a:p>
        </p:txBody>
      </p:sp>
      <p:sp>
        <p:nvSpPr>
          <p:cNvPr id="10" name="Text 8"/>
          <p:cNvSpPr/>
          <p:nvPr/>
        </p:nvSpPr>
        <p:spPr>
          <a:xfrm>
            <a:off x="7543443" y="3845481"/>
            <a:ext cx="286607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Волатильність інфляції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439144" y="4274701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Зниження стандартного відхилення інфляції після переходу на IT (IMF, 2012)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10761821" y="2942511"/>
            <a:ext cx="30747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2–3 р.</a:t>
            </a:r>
            <a:endParaRPr lang="en-US" sz="5150" dirty="0"/>
          </a:p>
        </p:txBody>
      </p:sp>
      <p:sp>
        <p:nvSpPr>
          <p:cNvPr id="13" name="Text 11"/>
          <p:cNvSpPr/>
          <p:nvPr/>
        </p:nvSpPr>
        <p:spPr>
          <a:xfrm>
            <a:off x="11058763" y="38454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Перехідний період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761821" y="4274701"/>
            <a:ext cx="30747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Типовий горизонт до досягнення цілі після запровадження IT у більшості EM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576810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Дані МВФ та академічних досліджень (Ball &amp; Sheridan, 2005; Gonçalves &amp; Salles, 2008) підтверджують: IT-країни серед EM демонстрували нижчу та стабільнішу інфляцію в порівнянні з контрольною групою після переходу на режим.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8416"/>
            <a:ext cx="99202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Обмеження IT в умовах emerging markets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7532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Незважаючи на відносні переваги, IT не є панацеєю. Ряд структурних обмежень суттєво ускладнює його реалізацію в країнах з ринками, що розвиваються.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533650"/>
            <a:ext cx="6422231" cy="2419588"/>
          </a:xfrm>
          <a:prstGeom prst="roundRect">
            <a:avLst>
              <a:gd name="adj" fmla="val 3445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816650" y="2556510"/>
            <a:ext cx="6376511" cy="595313"/>
          </a:xfrm>
          <a:prstGeom prst="roundRect">
            <a:avLst>
              <a:gd name="adj" fmla="val 9395"/>
            </a:avLst>
          </a:prstGeom>
          <a:solidFill>
            <a:srgbClr val="E1C2C2">
              <a:alpha val="50000"/>
            </a:srgbClr>
          </a:solidFill>
          <a:ln/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3856077" y="266426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1015008" y="3350181"/>
            <a:ext cx="47729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Страх перед плаванням (Fear of floating)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15008" y="3779401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Навіть формально IT-країни часто втручаються у валютний ринок, боячись наслідків девальвації для балансів. Режим де-факто стає гібридним.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2533650"/>
            <a:ext cx="6422231" cy="2419588"/>
          </a:xfrm>
          <a:prstGeom prst="roundRect">
            <a:avLst>
              <a:gd name="adj" fmla="val 3445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7437239" y="2556510"/>
            <a:ext cx="6376511" cy="595313"/>
          </a:xfrm>
          <a:prstGeom prst="roundRect">
            <a:avLst>
              <a:gd name="adj" fmla="val 9395"/>
            </a:avLst>
          </a:prstGeom>
          <a:solidFill>
            <a:srgbClr val="CCC4EC">
              <a:alpha val="50000"/>
            </a:srgbClr>
          </a:solidFill>
          <a:ln/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10476667" y="266426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7635597" y="3350181"/>
            <a:ext cx="50544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Недостатній розвиток фінансових ринків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7635597" y="3779401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Процентний канал трансмісії працює слабко, якщо банківський сектор слабкий, а ринок облігацій мілкий. ЦБ підвищує ставку — але кредит не дорожчає.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793790" y="5151596"/>
            <a:ext cx="6422231" cy="2419588"/>
          </a:xfrm>
          <a:prstGeom prst="roundRect">
            <a:avLst>
              <a:gd name="adj" fmla="val 3445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5" name="Shape 13"/>
          <p:cNvSpPr/>
          <p:nvPr/>
        </p:nvSpPr>
        <p:spPr>
          <a:xfrm>
            <a:off x="816650" y="5174456"/>
            <a:ext cx="6376511" cy="595313"/>
          </a:xfrm>
          <a:prstGeom prst="roundRect">
            <a:avLst>
              <a:gd name="adj" fmla="val 9395"/>
            </a:avLst>
          </a:prstGeom>
          <a:solidFill>
            <a:srgbClr val="B4DAE4">
              <a:alpha val="50000"/>
            </a:srgbClr>
          </a:solidFill>
          <a:ln/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3856077" y="52822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1015008" y="5968127"/>
            <a:ext cx="38196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Низька довіра та "sacrifice ratio"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1015008" y="6397347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Зниження інфляції при слабкій довірі до ЦБ вимагає глибшої рецесії, ніж у розвинених країнах. Соціально-політична ціна дезінфляції вища.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7414379" y="5151596"/>
            <a:ext cx="6422231" cy="2419588"/>
          </a:xfrm>
          <a:prstGeom prst="roundRect">
            <a:avLst>
              <a:gd name="adj" fmla="val 3445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7437239" y="5174456"/>
            <a:ext cx="6376511" cy="595313"/>
          </a:xfrm>
          <a:prstGeom prst="roundRect">
            <a:avLst>
              <a:gd name="adj" fmla="val 9395"/>
            </a:avLst>
          </a:prstGeom>
          <a:solidFill>
            <a:srgbClr val="E1C2C2">
              <a:alpha val="50000"/>
            </a:srgbClr>
          </a:solidFill>
          <a:ln/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10476667" y="52822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4</a:t>
            </a:r>
            <a:endParaRPr lang="en-US" sz="2300" dirty="0"/>
          </a:p>
        </p:txBody>
      </p:sp>
      <p:sp>
        <p:nvSpPr>
          <p:cNvPr id="22" name="Text 20"/>
          <p:cNvSpPr/>
          <p:nvPr/>
        </p:nvSpPr>
        <p:spPr>
          <a:xfrm>
            <a:off x="7635597" y="5968127"/>
            <a:ext cx="42982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Обмеження при повній доларизації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7635597" y="6397347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 повністю доларизованих економіках (Еквадор, Панама) IT є неможливим — відсутній інструментарій самостійної монетарної політики.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34741"/>
            <a:ext cx="971931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Курсова прив'язка: коли це виправдано?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652474"/>
            <a:ext cx="6565106" cy="3842385"/>
          </a:xfrm>
          <a:prstGeom prst="roundRect">
            <a:avLst>
              <a:gd name="adj" fmla="val 3719"/>
            </a:avLst>
          </a:prstGeom>
          <a:solidFill>
            <a:srgbClr val="E1C2C2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2850833"/>
            <a:ext cx="46234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Аргументи на користь прив'язки в EM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359348"/>
            <a:ext cx="6168390" cy="2113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Імпорт антиінфляційної репутації від валюти-якоря (класичний аргумент Giavazzi-Pagano)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Зниження транзакційних витрат у торгівлі з країною-якорем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Ефективна дезінфляційна стратегія на початковому етапі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Стабілізація очікувань при низькій довірі до ЦБ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564874" y="2850833"/>
            <a:ext cx="45125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Критичні обмеження прив'язки в EM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564874" y="3359348"/>
            <a:ext cx="6279356" cy="3066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Асиметрія шоків: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Країна-якір та EM часто переживають різні цикли — прив'язка імпортує невідповідну монетарну політику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Атаки на курс: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Прив'язка є чіткою мішенню для спекулятивних атак (Мексика 1994, Аргентина 2001)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Втрата монетарної автономії: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Неможливо реагувати на внутрішні шоки зміною ставки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Реальне укріплення: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Прив'язка при вищій внутрішній інфляції підриває конкурентоспроможність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87423" y="420410"/>
            <a:ext cx="8838128" cy="4776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Передумови ефективного IT в emerging markets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1287423" y="1133594"/>
            <a:ext cx="12055435" cy="216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Успішне запровадження IT потребує сукупності інституційних та макроекономічних передумов. Відсутність будь-якої з них суттєво знижує ефективність режиму.</a:t>
            </a:r>
            <a:endParaRPr lang="en-US" sz="1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423" y="1482447"/>
            <a:ext cx="10485120" cy="585216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423" y="1482447"/>
            <a:ext cx="10485120" cy="58521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87423" y="7467005"/>
            <a:ext cx="12055435" cy="432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Більшість успішних IT-країн серед EM — Чилі, Чехія, Польща, Ізраїль — дотримувались поступового підходу: спочатку зміцнення інститутів, потім перехід на повноцінний IT.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43219"/>
            <a:ext cx="1176682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Порівняльна динаміка інфляції: IT vs. не-IT в EM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960132"/>
            <a:ext cx="2011175" cy="243427"/>
          </a:xfrm>
          <a:prstGeom prst="roundRect">
            <a:avLst>
              <a:gd name="adj" fmla="val 4733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58" y="3014786"/>
            <a:ext cx="133923" cy="13392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51558" y="2994824"/>
            <a:ext cx="1674138" cy="174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00" dirty="0">
                <a:solidFill>
                  <a:srgbClr val="6F655D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Не-IT-країни EM (середнє)</a:t>
            </a:r>
            <a:endParaRPr lang="en-US" sz="600" dirty="0"/>
          </a:p>
        </p:txBody>
      </p:sp>
      <p:sp>
        <p:nvSpPr>
          <p:cNvPr id="6" name="Shape 3"/>
          <p:cNvSpPr/>
          <p:nvPr/>
        </p:nvSpPr>
        <p:spPr>
          <a:xfrm>
            <a:off x="2904196" y="2960132"/>
            <a:ext cx="1794107" cy="243427"/>
          </a:xfrm>
          <a:prstGeom prst="roundRect">
            <a:avLst>
              <a:gd name="adj" fmla="val 4733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465" y="3014786"/>
            <a:ext cx="133923" cy="13392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161965" y="2994824"/>
            <a:ext cx="1457070" cy="174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00" dirty="0">
                <a:solidFill>
                  <a:srgbClr val="6F655D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IT-країни EM (середнє)</a:t>
            </a:r>
            <a:endParaRPr lang="en-US" sz="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315193"/>
            <a:ext cx="6423474" cy="1797984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3315193"/>
            <a:ext cx="6423474" cy="17979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3790" y="5333762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Стилізовані дані на основі IMF World Economic Outlook. IT-країни демонструють стійко нижчу та менш волатильну інфляцію. Сплеск 2022 р. зачепив обидві групи внаслідок глобальних шоків пропозиції, однак IT-країни зберегли відносну перевагу у стабілізації очікувань.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1554"/>
            <a:ext cx="98264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Гібридні стратегії: реальна практика EM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1846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 практиці більшість країн з ринками, що розвиваються, реалізують </a:t>
            </a: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гібридні монетарні режими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— поєднуючи формальні елементи IT із керованим плаванням курсу та активними інтервенціями. Це відображає реальні обмеження та інституційну незрілість.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5052417"/>
            <a:ext cx="13042821" cy="22860"/>
          </a:xfrm>
          <a:prstGeom prst="roundRect">
            <a:avLst>
              <a:gd name="adj" fmla="val 364651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3316486" y="4457105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C7A8A8"/>
          </a:solidFill>
          <a:ln/>
        </p:spPr>
      </p:sp>
      <p:sp>
        <p:nvSpPr>
          <p:cNvPr id="6" name="Shape 4"/>
          <p:cNvSpPr/>
          <p:nvPr/>
        </p:nvSpPr>
        <p:spPr>
          <a:xfrm>
            <a:off x="3104674" y="482917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3179088" y="486638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1454468" y="2876788"/>
            <a:ext cx="37468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М'яке монетарне таргетування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992148" y="3306008"/>
            <a:ext cx="467153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Неформальні орієнтири по грошових агрегатах, широкий валютний коридор. Типово для початкового етапу реформ.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5974556" y="5052417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B2AAD2"/>
          </a:solidFill>
          <a:ln/>
        </p:spPr>
      </p:sp>
      <p:sp>
        <p:nvSpPr>
          <p:cNvPr id="11" name="Shape 9"/>
          <p:cNvSpPr/>
          <p:nvPr/>
        </p:nvSpPr>
        <p:spPr>
          <a:xfrm>
            <a:off x="5762744" y="482917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5837158" y="486638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4745593" y="58462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IT Lite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3650218" y="6275427"/>
            <a:ext cx="467165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Формальна ціль по інфляції, але активне управління курсом. Часткова прозорість. Типово для першого покоління IT в EM.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8632746" y="4457105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9AC0CA"/>
          </a:solidFill>
          <a:ln/>
        </p:spPr>
      </p:sp>
      <p:sp>
        <p:nvSpPr>
          <p:cNvPr id="16" name="Shape 14"/>
          <p:cNvSpPr/>
          <p:nvPr/>
        </p:nvSpPr>
        <p:spPr>
          <a:xfrm>
            <a:off x="8420933" y="482917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8495348" y="486638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6"/>
          <p:cNvSpPr/>
          <p:nvPr/>
        </p:nvSpPr>
        <p:spPr>
          <a:xfrm>
            <a:off x="7403783" y="28767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Повноцінний IT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6308408" y="3306008"/>
            <a:ext cx="467165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Незалежний ЦБ, чітка ціль, розвинена комунікація, вільне плавання з мінімальними інтервенціями. Зрілий IT-режим.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11290935" y="5052417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C7A8A8"/>
          </a:solidFill>
          <a:ln/>
        </p:spPr>
      </p:sp>
      <p:sp>
        <p:nvSpPr>
          <p:cNvPr id="21" name="Shape 19"/>
          <p:cNvSpPr/>
          <p:nvPr/>
        </p:nvSpPr>
        <p:spPr>
          <a:xfrm>
            <a:off x="11079123" y="482917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22" name="Text 20"/>
          <p:cNvSpPr/>
          <p:nvPr/>
        </p:nvSpPr>
        <p:spPr>
          <a:xfrm>
            <a:off x="11153537" y="486638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4</a:t>
            </a:r>
            <a:endParaRPr lang="en-US" sz="2300" dirty="0"/>
          </a:p>
        </p:txBody>
      </p:sp>
      <p:sp>
        <p:nvSpPr>
          <p:cNvPr id="23" name="Text 21"/>
          <p:cNvSpPr/>
          <p:nvPr/>
        </p:nvSpPr>
        <p:spPr>
          <a:xfrm>
            <a:off x="8972550" y="5846207"/>
            <a:ext cx="465963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IT з макропруденційним компонентом</a:t>
            </a:r>
            <a:endParaRPr lang="en-US" sz="1950" dirty="0"/>
          </a:p>
        </p:txBody>
      </p:sp>
      <p:sp>
        <p:nvSpPr>
          <p:cNvPr id="24" name="Text 22"/>
          <p:cNvSpPr/>
          <p:nvPr/>
        </p:nvSpPr>
        <p:spPr>
          <a:xfrm>
            <a:off x="8966597" y="6275427"/>
            <a:ext cx="467165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Пост-2008: IT доповнюється інструментами фінансової стабільності. Найсучасніший підхід для EM.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2835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Висновки та рекомендації для політиків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56616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Синтез аналізу: умовні переваги IT та шляхи подолання структурних обмежень в emerging markets.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10258"/>
            <a:ext cx="626078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Ключові висновки модуля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24827"/>
            <a:ext cx="6422231" cy="2099191"/>
          </a:xfrm>
          <a:prstGeom prst="roundRect">
            <a:avLst>
              <a:gd name="adj" fmla="val 5227"/>
            </a:avLst>
          </a:prstGeom>
          <a:solidFill>
            <a:srgbClr val="FFFAF6"/>
          </a:solidFill>
          <a:ln/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793790" y="2401967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</p:sp>
      <p:sp>
        <p:nvSpPr>
          <p:cNvPr id="5" name="Shape 3"/>
          <p:cNvSpPr/>
          <p:nvPr/>
        </p:nvSpPr>
        <p:spPr>
          <a:xfrm>
            <a:off x="3707249" y="2127171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1C2C2">
              <a:alpha val="50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3885843" y="2275999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15008" y="2920960"/>
            <a:ext cx="41102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IT переважає за гнучкістю реакції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15008" y="3350181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Плаваючий курс як буфер проти зовнішніх шоків є ключовою перевагою IT над курсовими прив'язками в умовах волатильності EM.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2424827"/>
            <a:ext cx="6422231" cy="2099191"/>
          </a:xfrm>
          <a:prstGeom prst="roundRect">
            <a:avLst>
              <a:gd name="adj" fmla="val 5227"/>
            </a:avLst>
          </a:prstGeom>
          <a:solidFill>
            <a:srgbClr val="FFFAF6"/>
          </a:solidFill>
          <a:ln/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7414379" y="2401967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CCC4EC"/>
          </a:solidFill>
          <a:ln/>
        </p:spPr>
      </p:sp>
      <p:sp>
        <p:nvSpPr>
          <p:cNvPr id="11" name="Shape 9"/>
          <p:cNvSpPr/>
          <p:nvPr/>
        </p:nvSpPr>
        <p:spPr>
          <a:xfrm>
            <a:off x="10327838" y="2127171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CCC4EC">
              <a:alpha val="50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10506432" y="2275999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7635597" y="2920960"/>
            <a:ext cx="47498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Фіскальна домінація — головна загроза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35597" y="3350181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Без фіскальної дисципліни та незалежності ЦБ IT не реалізує свого потенціалу. Інституційна реформа є передумовою, а не супутником IT.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93790" y="5020032"/>
            <a:ext cx="6422231" cy="2099191"/>
          </a:xfrm>
          <a:prstGeom prst="roundRect">
            <a:avLst>
              <a:gd name="adj" fmla="val 5227"/>
            </a:avLst>
          </a:prstGeom>
          <a:solidFill>
            <a:srgbClr val="FFFAF6"/>
          </a:solidFill>
          <a:ln/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6" name="Shape 14"/>
          <p:cNvSpPr/>
          <p:nvPr/>
        </p:nvSpPr>
        <p:spPr>
          <a:xfrm>
            <a:off x="793790" y="4997172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B4DAE4"/>
          </a:solidFill>
          <a:ln/>
        </p:spPr>
      </p:sp>
      <p:sp>
        <p:nvSpPr>
          <p:cNvPr id="17" name="Shape 15"/>
          <p:cNvSpPr/>
          <p:nvPr/>
        </p:nvSpPr>
        <p:spPr>
          <a:xfrm>
            <a:off x="3707249" y="472237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B4DAE4">
              <a:alpha val="50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3885843" y="4871204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1015008" y="5516166"/>
            <a:ext cx="47830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Доларизація потребує окремої стратегії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1015008" y="5945386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IT не вирішує проблему доларизації автоматично. Потрібні паралельні заходи: дедоларизаційна політика, розвиток локального ринку капіталу.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414379" y="5020032"/>
            <a:ext cx="6422231" cy="2099191"/>
          </a:xfrm>
          <a:prstGeom prst="roundRect">
            <a:avLst>
              <a:gd name="adj" fmla="val 5227"/>
            </a:avLst>
          </a:prstGeom>
          <a:solidFill>
            <a:srgbClr val="FFFAF6"/>
          </a:solidFill>
          <a:ln/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22" name="Shape 20"/>
          <p:cNvSpPr/>
          <p:nvPr/>
        </p:nvSpPr>
        <p:spPr>
          <a:xfrm>
            <a:off x="7414379" y="4997172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</p:sp>
      <p:sp>
        <p:nvSpPr>
          <p:cNvPr id="23" name="Shape 21"/>
          <p:cNvSpPr/>
          <p:nvPr/>
        </p:nvSpPr>
        <p:spPr>
          <a:xfrm>
            <a:off x="10327838" y="472237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1C2C2">
              <a:alpha val="50000"/>
            </a:srgbClr>
          </a:solidFill>
          <a:ln/>
        </p:spPr>
      </p:sp>
      <p:sp>
        <p:nvSpPr>
          <p:cNvPr id="24" name="Text 22"/>
          <p:cNvSpPr/>
          <p:nvPr/>
        </p:nvSpPr>
        <p:spPr>
          <a:xfrm>
            <a:off x="10506432" y="4871204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4</a:t>
            </a:r>
            <a:endParaRPr lang="en-US" sz="1850" dirty="0"/>
          </a:p>
        </p:txBody>
      </p:sp>
      <p:sp>
        <p:nvSpPr>
          <p:cNvPr id="25" name="Text 23"/>
          <p:cNvSpPr/>
          <p:nvPr/>
        </p:nvSpPr>
        <p:spPr>
          <a:xfrm>
            <a:off x="7635597" y="5516166"/>
            <a:ext cx="46372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Поступовість — оптимальна стратегія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7635597" y="5945386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Успішні EM-країни переходили до IT поступово — через "IT Lite" — зміцнюючи інституційну базу до запровадження повноцінного режиму.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6436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Структура аналізу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81275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Цей модуль систематично розглядає основні монетарні режими — таргетування інфляції, курсові прив'язки та гібридні підходи — крізь призму специфічних умов країн з ринками, що розвиваються. Ключові питання: чому інфляційне таргетування (IT) демонструє відносні переваги та які структурні уразливості воно повинно долати.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75713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4071461"/>
            <a:ext cx="6422231" cy="22860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216360"/>
            <a:ext cx="33347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Огляд монетарних режимів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4645581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Класифікація та базові характеристики режимів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414379" y="375713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4071461"/>
            <a:ext cx="6422231" cy="22860"/>
          </a:xfrm>
          <a:prstGeom prst="rect">
            <a:avLst/>
          </a:prstGeom>
          <a:solidFill>
            <a:srgbClr val="CCC4EC"/>
          </a:solidFill>
          <a:ln/>
        </p:spPr>
      </p:sp>
      <p:sp>
        <p:nvSpPr>
          <p:cNvPr id="10" name="Text 8"/>
          <p:cNvSpPr/>
          <p:nvPr/>
        </p:nvSpPr>
        <p:spPr>
          <a:xfrm>
            <a:off x="7414379" y="4216360"/>
            <a:ext cx="34495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Специфіка emerging markets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414379" y="4645581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Структурні вразливості: шоки, доларизація, фіскальна домінація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31030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5624632"/>
            <a:ext cx="6422231" cy="22860"/>
          </a:xfrm>
          <a:prstGeom prst="rect">
            <a:avLst/>
          </a:prstGeom>
          <a:solidFill>
            <a:srgbClr val="B4DAE4"/>
          </a:solidFill>
          <a:ln/>
        </p:spPr>
      </p:sp>
      <p:sp>
        <p:nvSpPr>
          <p:cNvPr id="14" name="Text 12"/>
          <p:cNvSpPr/>
          <p:nvPr/>
        </p:nvSpPr>
        <p:spPr>
          <a:xfrm>
            <a:off x="793790" y="5769531"/>
            <a:ext cx="25070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Переваги IT-режиму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93790" y="6198751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Механізми, що роблять IT ефективнішим у даному контексті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414379" y="531030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414379" y="5624632"/>
            <a:ext cx="6422231" cy="22860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18" name="Text 16"/>
          <p:cNvSpPr/>
          <p:nvPr/>
        </p:nvSpPr>
        <p:spPr>
          <a:xfrm>
            <a:off x="7414379" y="5769531"/>
            <a:ext cx="27280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Порівняльні висновки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414379" y="6198751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Емпіричні свідчення та рекомендації для політиків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51027"/>
            <a:ext cx="1200054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Питання для дискусії та подальшого дослідження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6671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Дискусійні питання</a:t>
            </a:r>
            <a:endParaRPr lang="en-US" sz="1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204" y="3210282"/>
            <a:ext cx="297656" cy="2976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38632" y="3200519"/>
            <a:ext cx="2370772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Чи може IT бути ефективним за високого рівня доларизації без попередньої дедоларизаційної програми?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31826" y="3210282"/>
            <a:ext cx="297656" cy="2976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02254" y="3200519"/>
            <a:ext cx="237089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Як змінюється оптимальний монетарний режим залежно від стадії розвитку фінансового ринку?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8204" y="5829895"/>
            <a:ext cx="297656" cy="29765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438632" y="5820132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Які уроки з досвіду України, Туреччини та Аргентини щодо меж IT при фіскальній домінації?</a:t>
            </a:r>
            <a:endParaRPr lang="en-US" sz="1550" dirty="0"/>
          </a:p>
        </p:txBody>
      </p:sp>
      <p:sp>
        <p:nvSpPr>
          <p:cNvPr id="10" name="Shape 5"/>
          <p:cNvSpPr/>
          <p:nvPr/>
        </p:nvSpPr>
        <p:spPr>
          <a:xfrm>
            <a:off x="7421999" y="2468761"/>
            <a:ext cx="6565106" cy="4209693"/>
          </a:xfrm>
          <a:prstGeom prst="roundRect">
            <a:avLst>
              <a:gd name="adj" fmla="val 3395"/>
            </a:avLst>
          </a:prstGeom>
          <a:solidFill>
            <a:srgbClr val="E1C2C2"/>
          </a:solidFill>
          <a:ln/>
        </p:spPr>
      </p:sp>
      <p:sp>
        <p:nvSpPr>
          <p:cNvPr id="11" name="Text 6"/>
          <p:cNvSpPr/>
          <p:nvPr/>
        </p:nvSpPr>
        <p:spPr>
          <a:xfrm>
            <a:off x="7620357" y="2667119"/>
            <a:ext cx="32124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Рекомендована література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620357" y="3175635"/>
            <a:ext cx="6168390" cy="2431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Mishkin, F.S. (2004). </a:t>
            </a:r>
            <a:r>
              <a:rPr lang="en-US" sz="1550" i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Can Inflation Targeting Work in Emerging Market Countries?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NBER WP 10646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Calvo, G. &amp; Reinhart, C. (2002). Fear of Floating. </a:t>
            </a:r>
            <a:r>
              <a:rPr lang="en-US" sz="1550" i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QJE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117(2)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Gonçalves, C. &amp; Salles, J. (2008). Inflation targeting in emerging economies. </a:t>
            </a:r>
            <a:r>
              <a:rPr lang="en-US" sz="1550" i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JDE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85(2)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IMF (2012). </a:t>
            </a:r>
            <a:r>
              <a:rPr lang="en-US" sz="1550" i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The Liberalization and Management of Capital Flows: An Institutional View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23699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Основні монетарні режими: огляд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561511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Три домінуючі підходи до організації монетарної політики відрізняються за номінальним якорем, ступенем гнучкості та інституційними вимогами.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3419832"/>
            <a:ext cx="3679031" cy="2111335"/>
          </a:xfrm>
          <a:prstGeom prst="roundRect">
            <a:avLst>
              <a:gd name="adj" fmla="val 3948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999768" y="3625810"/>
            <a:ext cx="32121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Таргетування інфляції (IT)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4055031"/>
            <a:ext cx="32670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Номінальний якір — цільовий показник інфляції. Гнучкий обмінний курс. Прозора комунікація та незалежність ЦБ.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671179" y="3419832"/>
            <a:ext cx="3679031" cy="2111335"/>
          </a:xfrm>
          <a:prstGeom prst="roundRect">
            <a:avLst>
              <a:gd name="adj" fmla="val 3948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9" name="Text 6"/>
          <p:cNvSpPr/>
          <p:nvPr/>
        </p:nvSpPr>
        <p:spPr>
          <a:xfrm>
            <a:off x="4877157" y="36258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Курсова прив'язка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877157" y="4055031"/>
            <a:ext cx="32670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Номінальний якір — фіксований або керований курс. Імпортує довіру від валюти-якоря. Обмежує монетарну автономію.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93790" y="5729526"/>
            <a:ext cx="7556421" cy="1476256"/>
          </a:xfrm>
          <a:prstGeom prst="roundRect">
            <a:avLst>
              <a:gd name="adj" fmla="val 5647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999768" y="5935504"/>
            <a:ext cx="30433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Монетарне таргетування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999768" y="6364724"/>
            <a:ext cx="71444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Номінальний якір — грошові агрегати (M2/M3). Ефективне лише за стабільного попиту на гроші. Поступово втрачає популярність.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52726"/>
            <a:ext cx="1004625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Структурні особливості emerging markets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6963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Країни з ринками, що розвиваються, функціонують в умовах, кардинально відмінних від розвинених економік. Ці відмінності формують специфічне середовище для реалізації монетарної політики та визначають відносну ефективність різних режимів.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727960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472101"/>
            <a:ext cx="38426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Волатильність зовнішніх шоків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3901321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Різкі коливання умов торгівлі, відтоки капіталу та зупинки притоку ("sudden stops") — структурна норма, а не виняток.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9144" y="2727960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39144" y="3472101"/>
            <a:ext cx="28166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Доларизація економіки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439144" y="3901321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Значна частка депозитів, кредитів та контрактів деномінована в іноземній валюті, що послаблює трансмісійний механізм монетарної політики.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250775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93790" y="5994916"/>
            <a:ext cx="25081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Фіскальна домінація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93790" y="6424136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Центральний банк опиняється під тиском монетизації дефіциту бюджету, що підриває здатність досягати цінових цілей.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9144" y="5250775"/>
            <a:ext cx="496133" cy="4961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39144" y="5994916"/>
            <a:ext cx="25597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Слабкість інститутів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439144" y="6424136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Низька довіра до ЦБ, недостатня незалежність та обмежені аналітичні спроможності ускладнюють реалізацію будь-якого режиму.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96027"/>
            <a:ext cx="1208436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Зовнішні шоки: ахіллесова п'ята emerging markets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92354"/>
            <a:ext cx="69556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Країни з ринками, що розвиваються, надзвичайно вразливі до зовнішніх шоків через структурну залежність від експорту сировини, короткострокових іноземних інвестицій та зовнішнього боргу. Основні канали передачі шоків: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204" y="3191828"/>
            <a:ext cx="297656" cy="2976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38632" y="318575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Шок умов торгівлі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438632" y="3694271"/>
            <a:ext cx="63107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Різке падіння цін на сировинні товари скорочує експортну виручку та бюджетні доходи одночасно.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204" y="4732258"/>
            <a:ext cx="297656" cy="2976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38632" y="4726186"/>
            <a:ext cx="314503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Раптова зупинка капіталу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1438632" y="5234702"/>
            <a:ext cx="63107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"Sudden stop" — різке припинення притоку іноземного капіталу — провокує девальвацію та рецесію.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8204" y="6272689"/>
            <a:ext cx="297656" cy="29765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438632" y="6266617"/>
            <a:ext cx="47109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Глобальне посилення фінансових умов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438632" y="6775133"/>
            <a:ext cx="63107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Підвищення ставки ФРС США автоматично підвищує вартість зовнішнього боргу для більшості EM.</a:t>
            </a:r>
            <a:endParaRPr lang="en-US" sz="1550" dirty="0"/>
          </a:p>
        </p:txBody>
      </p:sp>
      <p:sp>
        <p:nvSpPr>
          <p:cNvPr id="13" name="Shape 8"/>
          <p:cNvSpPr/>
          <p:nvPr/>
        </p:nvSpPr>
        <p:spPr>
          <a:xfrm>
            <a:off x="8098274" y="1513761"/>
            <a:ext cx="5888712" cy="6119693"/>
          </a:xfrm>
          <a:prstGeom prst="roundRect">
            <a:avLst>
              <a:gd name="adj" fmla="val 2427"/>
            </a:avLst>
          </a:prstGeom>
          <a:solidFill>
            <a:srgbClr val="E1C2C2"/>
          </a:solidFill>
          <a:ln/>
        </p:spPr>
      </p:sp>
      <p:sp>
        <p:nvSpPr>
          <p:cNvPr id="14" name="Text 9"/>
          <p:cNvSpPr/>
          <p:nvPr/>
        </p:nvSpPr>
        <p:spPr>
          <a:xfrm>
            <a:off x="8296632" y="17121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Ключовий висновок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8296632" y="2220635"/>
            <a:ext cx="549199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Режими з фіксованим курсом посилюють вразливість до шоків, оскільки позбавляють країну буферу обмінного курсу. IT з плаваючим курсом дозволяє амортизувати зовнішній шок через знецінення валюти, не жертвуючи валютними резервами.</a:t>
            </a:r>
            <a:endParaRPr lang="en-US" sz="1550" dirty="0"/>
          </a:p>
        </p:txBody>
      </p:sp>
      <p:sp>
        <p:nvSpPr>
          <p:cNvPr id="16" name="Shape 11"/>
          <p:cNvSpPr/>
          <p:nvPr/>
        </p:nvSpPr>
        <p:spPr>
          <a:xfrm>
            <a:off x="8296632" y="4130724"/>
            <a:ext cx="5491996" cy="32385"/>
          </a:xfrm>
          <a:prstGeom prst="rect">
            <a:avLst/>
          </a:prstGeom>
          <a:solidFill>
            <a:srgbClr val="000000">
              <a:alpha val="50000"/>
            </a:srgbClr>
          </a:solidFill>
          <a:ln/>
        </p:spPr>
      </p:sp>
      <p:sp>
        <p:nvSpPr>
          <p:cNvPr id="17" name="Text 12"/>
          <p:cNvSpPr/>
          <p:nvPr/>
        </p:nvSpPr>
        <p:spPr>
          <a:xfrm>
            <a:off x="8296632" y="4386263"/>
            <a:ext cx="549199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Емпіричне свідчення: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У 2014–2016 рр. країни-IT (Бразилія, Колумбія, Чилі) витратили значно менше резервів на стабілізацію, ніж країни з жорсткою прив'язкою при аналогічних шоках нафтових цін.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84684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Феномен доларизації та її вплив на монетарну трансмісію</a:t>
            </a:r>
            <a:endParaRPr lang="en-US" sz="3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6685"/>
            <a:ext cx="855392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Доларизація: типологія та наслідки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13598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Доларизація — часткова або повна заміна національної валюти іноземною у функціях засобу заощадження, розрахунку та платежу — є одним із найскладніших викликів для монетарної політики в EM. Вона підриває трансмісійний механізм ставки та посилює вразливість до курсових коливань.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289459"/>
            <a:ext cx="4215289" cy="2459355"/>
          </a:xfrm>
          <a:prstGeom prst="roundRect">
            <a:avLst>
              <a:gd name="adj" fmla="val 4462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770930" y="3289459"/>
            <a:ext cx="91440" cy="2459355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</p:sp>
      <p:sp>
        <p:nvSpPr>
          <p:cNvPr id="6" name="Text 4"/>
          <p:cNvSpPr/>
          <p:nvPr/>
        </p:nvSpPr>
        <p:spPr>
          <a:xfrm>
            <a:off x="1083588" y="3510677"/>
            <a:ext cx="27884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Фінансова доларизація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83588" y="3939897"/>
            <a:ext cx="370427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Депозити та кредити банківської системи деноміновані переважно в USD або EUR. Зміна ставки ЦБ в національній валюті впливає лише на частину фінансової системи.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3289459"/>
            <a:ext cx="4215408" cy="2459355"/>
          </a:xfrm>
          <a:prstGeom prst="roundRect">
            <a:avLst>
              <a:gd name="adj" fmla="val 4462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5184577" y="3289459"/>
            <a:ext cx="91440" cy="2459355"/>
          </a:xfrm>
          <a:prstGeom prst="roundRect">
            <a:avLst>
              <a:gd name="adj" fmla="val 91163"/>
            </a:avLst>
          </a:prstGeom>
          <a:solidFill>
            <a:srgbClr val="CCC4EC"/>
          </a:solidFill>
          <a:ln/>
        </p:spPr>
      </p:sp>
      <p:sp>
        <p:nvSpPr>
          <p:cNvPr id="10" name="Text 8"/>
          <p:cNvSpPr/>
          <p:nvPr/>
        </p:nvSpPr>
        <p:spPr>
          <a:xfrm>
            <a:off x="5497235" y="3510677"/>
            <a:ext cx="24903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Реальна доларизація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497235" y="3939897"/>
            <a:ext cx="370439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Ціноутворення на товари та послуги прив'язане до іноземної валюти. Знецінення курсу безпосередньо підвищує внутрішні ціни, посилюючи інфляційний імпульс.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3289459"/>
            <a:ext cx="4215289" cy="2459355"/>
          </a:xfrm>
          <a:prstGeom prst="roundRect">
            <a:avLst>
              <a:gd name="adj" fmla="val 4462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3" name="Shape 11"/>
          <p:cNvSpPr/>
          <p:nvPr/>
        </p:nvSpPr>
        <p:spPr>
          <a:xfrm>
            <a:off x="9598343" y="3289459"/>
            <a:ext cx="91440" cy="2459355"/>
          </a:xfrm>
          <a:prstGeom prst="roundRect">
            <a:avLst>
              <a:gd name="adj" fmla="val 91163"/>
            </a:avLst>
          </a:prstGeom>
          <a:solidFill>
            <a:srgbClr val="B4DAE4"/>
          </a:solidFill>
          <a:ln/>
        </p:spPr>
      </p:sp>
      <p:sp>
        <p:nvSpPr>
          <p:cNvPr id="14" name="Text 12"/>
          <p:cNvSpPr/>
          <p:nvPr/>
        </p:nvSpPr>
        <p:spPr>
          <a:xfrm>
            <a:off x="9911001" y="35106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Ефект балансу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911001" y="3939897"/>
            <a:ext cx="370427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 значного зовнішнього боргу в іноземній валюті девальвація погіршує балансові позиції фірм і банків, провокуючи рецесію через скорочення кредитування.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5972056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E6CCCC"/>
          </a:solidFill>
          <a:ln/>
        </p:spPr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274951"/>
            <a:ext cx="248007" cy="198358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1438513" y="6219944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Парадокс: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Доларизація виникає як раціональна відповідь агентів на минулу інфляційну нестабільність — але сама ускладнює боротьбу з майбутньою інфляцією.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92687"/>
            <a:ext cx="1266491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Фіскальна домінація: коли бюджет диктує умови ЦБ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608778"/>
            <a:ext cx="37082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Механізм фіскальної домінації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117294"/>
            <a:ext cx="6279356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Фіскальна домінація виникає, коли потреби держави у фінансуванні дефіциту бюджету фактично визначають монетарну політику. Центральний банк опиняється перед вибором: монетизувати борг чи допустити дефолт. В обох випадках першочергова мета — цінова стабільність — відходить на другий план.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5344923"/>
            <a:ext cx="6279356" cy="32385"/>
          </a:xfrm>
          <a:prstGeom prst="rect">
            <a:avLst/>
          </a:prstGeom>
          <a:solidFill>
            <a:srgbClr val="6F655D">
              <a:alpha val="50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5600462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Класичний канал: Уряд розміщує держоблігації; ЦБ змушений їх купувати або утримувати низькі ставки для обслуговування боргу; грошова маса зростає; інфляція прискорюється.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64874" y="2608778"/>
            <a:ext cx="53066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Чому IT не вирішує проблему автоматично?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564874" y="3117294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IT-режим зберігає ефективність лише за умови </a:t>
            </a: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фіскальної домінації центрального банку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над бюджетними імпульсами. Без цього навіть формально незалежний ЦБ з інфляційною ціллю не може досягти стабільності цін.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564874" y="4709844"/>
            <a:ext cx="6279356" cy="32385"/>
          </a:xfrm>
          <a:prstGeom prst="rect">
            <a:avLst/>
          </a:prstGeom>
          <a:solidFill>
            <a:srgbClr val="6F655D">
              <a:alpha val="50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7564874" y="4965383"/>
            <a:ext cx="3040499" cy="1548170"/>
          </a:xfrm>
          <a:prstGeom prst="roundRect">
            <a:avLst>
              <a:gd name="adj" fmla="val 5384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7770852" y="5171361"/>
            <a:ext cx="262854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Інституційна незалежність ЦБ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770852" y="5990034"/>
            <a:ext cx="262854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Необхідна умова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10803731" y="4965383"/>
            <a:ext cx="3040499" cy="1548170"/>
          </a:xfrm>
          <a:prstGeom prst="roundRect">
            <a:avLst>
              <a:gd name="adj" fmla="val 5384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11009709" y="5171361"/>
            <a:ext cx="262854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Фіскальна дисципліна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1009709" y="5990034"/>
            <a:ext cx="262854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Достатня умова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1337"/>
            <a:ext cx="1164681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Порівняльний аналіз режимів: зведена матриця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8825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Оцінка трьох ключових режимів за критеріями, найбільш релевантними для умов emerging markets. Ступінь відповідності — від ✗ (низька) до ✓✓ (висока).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046571"/>
            <a:ext cx="13042821" cy="4011573"/>
          </a:xfrm>
          <a:prstGeom prst="roundRect">
            <a:avLst>
              <a:gd name="adj" fmla="val 207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3054191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999887" y="3180874"/>
            <a:ext cx="32471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Критерій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4651415" y="3180874"/>
            <a:ext cx="2722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IT (гнучкий курс)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777996" y="3180874"/>
            <a:ext cx="2722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Курсова прив'язка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10904577" y="3180874"/>
            <a:ext cx="27260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Монетарне таргетування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801410" y="3625096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999887" y="3751778"/>
            <a:ext cx="32471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Амортизація зовнішніх шоків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4651415" y="3751778"/>
            <a:ext cx="2722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✓✓ Висока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777996" y="3751778"/>
            <a:ext cx="2722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✗ Низька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10904577" y="3751778"/>
            <a:ext cx="27260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~ Середня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801410" y="4196001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6" name="Text 14"/>
          <p:cNvSpPr/>
          <p:nvPr/>
        </p:nvSpPr>
        <p:spPr>
          <a:xfrm>
            <a:off x="999887" y="4322683"/>
            <a:ext cx="32471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Стійкість до доларизації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4651415" y="4322683"/>
            <a:ext cx="2722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~ Середня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7777996" y="4322683"/>
            <a:ext cx="2722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✓ Висока (часткова)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10904577" y="4322683"/>
            <a:ext cx="27260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✗ Низька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801410" y="4766905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999887" y="4893588"/>
            <a:ext cx="32471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Опір фіскальній домінації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4651415" y="4893588"/>
            <a:ext cx="2722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✓✓ Висока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7777996" y="4893588"/>
            <a:ext cx="2722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~ Середня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10904577" y="4893588"/>
            <a:ext cx="27260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✗ Низька</a:t>
            </a:r>
            <a:endParaRPr lang="en-US" sz="1550" dirty="0"/>
          </a:p>
        </p:txBody>
      </p:sp>
      <p:sp>
        <p:nvSpPr>
          <p:cNvPr id="25" name="Shape 23"/>
          <p:cNvSpPr/>
          <p:nvPr/>
        </p:nvSpPr>
        <p:spPr>
          <a:xfrm>
            <a:off x="801410" y="5337810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6" name="Text 24"/>
          <p:cNvSpPr/>
          <p:nvPr/>
        </p:nvSpPr>
        <p:spPr>
          <a:xfrm>
            <a:off x="999887" y="5464493"/>
            <a:ext cx="32471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Вимоги до інститутів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4651415" y="5464493"/>
            <a:ext cx="2722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✗ Високі</a:t>
            </a:r>
            <a:endParaRPr lang="en-US" sz="1550" dirty="0"/>
          </a:p>
        </p:txBody>
      </p:sp>
      <p:sp>
        <p:nvSpPr>
          <p:cNvPr id="28" name="Text 26"/>
          <p:cNvSpPr/>
          <p:nvPr/>
        </p:nvSpPr>
        <p:spPr>
          <a:xfrm>
            <a:off x="7777996" y="5464493"/>
            <a:ext cx="2722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~ Помірні</a:t>
            </a:r>
            <a:endParaRPr lang="en-US" sz="1550" dirty="0"/>
          </a:p>
        </p:txBody>
      </p:sp>
      <p:sp>
        <p:nvSpPr>
          <p:cNvPr id="29" name="Text 27"/>
          <p:cNvSpPr/>
          <p:nvPr/>
        </p:nvSpPr>
        <p:spPr>
          <a:xfrm>
            <a:off x="10904577" y="5464493"/>
            <a:ext cx="27260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✓ Низькі</a:t>
            </a:r>
            <a:endParaRPr lang="en-US" sz="1550" dirty="0"/>
          </a:p>
        </p:txBody>
      </p:sp>
      <p:sp>
        <p:nvSpPr>
          <p:cNvPr id="30" name="Shape 28"/>
          <p:cNvSpPr/>
          <p:nvPr/>
        </p:nvSpPr>
        <p:spPr>
          <a:xfrm>
            <a:off x="801410" y="5908715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1" name="Text 29"/>
          <p:cNvSpPr/>
          <p:nvPr/>
        </p:nvSpPr>
        <p:spPr>
          <a:xfrm>
            <a:off x="999887" y="6035397"/>
            <a:ext cx="32471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Прозорість та підзвітність</a:t>
            </a:r>
            <a:endParaRPr lang="en-US" sz="1550" dirty="0"/>
          </a:p>
        </p:txBody>
      </p:sp>
      <p:sp>
        <p:nvSpPr>
          <p:cNvPr id="32" name="Text 30"/>
          <p:cNvSpPr/>
          <p:nvPr/>
        </p:nvSpPr>
        <p:spPr>
          <a:xfrm>
            <a:off x="4651415" y="6035397"/>
            <a:ext cx="2722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✓✓ Висока</a:t>
            </a:r>
            <a:endParaRPr lang="en-US" sz="1550" dirty="0"/>
          </a:p>
        </p:txBody>
      </p:sp>
      <p:sp>
        <p:nvSpPr>
          <p:cNvPr id="33" name="Text 31"/>
          <p:cNvSpPr/>
          <p:nvPr/>
        </p:nvSpPr>
        <p:spPr>
          <a:xfrm>
            <a:off x="7777996" y="6035397"/>
            <a:ext cx="2722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~ Середня</a:t>
            </a:r>
            <a:endParaRPr lang="en-US" sz="1550" dirty="0"/>
          </a:p>
        </p:txBody>
      </p:sp>
      <p:sp>
        <p:nvSpPr>
          <p:cNvPr id="34" name="Text 32"/>
          <p:cNvSpPr/>
          <p:nvPr/>
        </p:nvSpPr>
        <p:spPr>
          <a:xfrm>
            <a:off x="10904577" y="6035397"/>
            <a:ext cx="27260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✗ Низька</a:t>
            </a:r>
            <a:endParaRPr lang="en-US" sz="1550" dirty="0"/>
          </a:p>
        </p:txBody>
      </p:sp>
      <p:sp>
        <p:nvSpPr>
          <p:cNvPr id="35" name="Shape 33"/>
          <p:cNvSpPr/>
          <p:nvPr/>
        </p:nvSpPr>
        <p:spPr>
          <a:xfrm>
            <a:off x="801410" y="6479619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6" name="Text 34"/>
          <p:cNvSpPr/>
          <p:nvPr/>
        </p:nvSpPr>
        <p:spPr>
          <a:xfrm>
            <a:off x="999887" y="6606302"/>
            <a:ext cx="32471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Захист резервів</a:t>
            </a:r>
            <a:endParaRPr lang="en-US" sz="1550" dirty="0"/>
          </a:p>
        </p:txBody>
      </p:sp>
      <p:sp>
        <p:nvSpPr>
          <p:cNvPr id="37" name="Text 35"/>
          <p:cNvSpPr/>
          <p:nvPr/>
        </p:nvSpPr>
        <p:spPr>
          <a:xfrm>
            <a:off x="4651415" y="6606302"/>
            <a:ext cx="2722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✓✓ Висока</a:t>
            </a:r>
            <a:endParaRPr lang="en-US" sz="1550" dirty="0"/>
          </a:p>
        </p:txBody>
      </p:sp>
      <p:sp>
        <p:nvSpPr>
          <p:cNvPr id="38" name="Text 36"/>
          <p:cNvSpPr/>
          <p:nvPr/>
        </p:nvSpPr>
        <p:spPr>
          <a:xfrm>
            <a:off x="7777996" y="6606302"/>
            <a:ext cx="2722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✗ Низька</a:t>
            </a:r>
            <a:endParaRPr lang="en-US" sz="1550" dirty="0"/>
          </a:p>
        </p:txBody>
      </p:sp>
      <p:sp>
        <p:nvSpPr>
          <p:cNvPr id="39" name="Text 37"/>
          <p:cNvSpPr/>
          <p:nvPr/>
        </p:nvSpPr>
        <p:spPr>
          <a:xfrm>
            <a:off x="10904577" y="6606302"/>
            <a:ext cx="27260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~ Середня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1923</Words>
  <Application>Microsoft Office PowerPoint</Application>
  <PresentationFormat>Довільний</PresentationFormat>
  <Paragraphs>219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7" baseType="lpstr">
      <vt:lpstr>Playfair Display Semi Bold</vt:lpstr>
      <vt:lpstr>Arial</vt:lpstr>
      <vt:lpstr>Calibri</vt:lpstr>
      <vt:lpstr>-apple-system, BlinkMacSystemFont, Segoe UI, Roboto, Helvetica Neue, Arial, sans-serif Medium</vt:lpstr>
      <vt:lpstr>Public Sans</vt:lpstr>
      <vt:lpstr>Playfair Display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2026-03-09T17:38:58Z</dcterms:created>
  <dcterms:modified xsi:type="dcterms:W3CDTF">2026-03-09T17:29:48Z</dcterms:modified>
</cp:coreProperties>
</file>