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4" r:id="rId8"/>
    <p:sldId id="263" r:id="rId9"/>
    <p:sldId id="272" r:id="rId10"/>
    <p:sldId id="260" r:id="rId11"/>
    <p:sldId id="273" r:id="rId12"/>
    <p:sldId id="274" r:id="rId13"/>
    <p:sldId id="275" r:id="rId14"/>
    <p:sldId id="276" r:id="rId15"/>
    <p:sldId id="277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8" r:id="rId24"/>
    <p:sldId id="279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E2FE5-BF06-445B-AEC4-29619E0E0DB6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3B24-A0CC-47F7-9A3D-6E0C2B5FB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395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E2FE5-BF06-445B-AEC4-29619E0E0DB6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3B24-A0CC-47F7-9A3D-6E0C2B5FB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017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E2FE5-BF06-445B-AEC4-29619E0E0DB6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3B24-A0CC-47F7-9A3D-6E0C2B5FB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300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E2FE5-BF06-445B-AEC4-29619E0E0DB6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3B24-A0CC-47F7-9A3D-6E0C2B5FB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82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E2FE5-BF06-445B-AEC4-29619E0E0DB6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3B24-A0CC-47F7-9A3D-6E0C2B5FB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77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E2FE5-BF06-445B-AEC4-29619E0E0DB6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3B24-A0CC-47F7-9A3D-6E0C2B5FB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93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E2FE5-BF06-445B-AEC4-29619E0E0DB6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3B24-A0CC-47F7-9A3D-6E0C2B5FB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573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E2FE5-BF06-445B-AEC4-29619E0E0DB6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3B24-A0CC-47F7-9A3D-6E0C2B5FB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319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E2FE5-BF06-445B-AEC4-29619E0E0DB6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3B24-A0CC-47F7-9A3D-6E0C2B5FB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907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E2FE5-BF06-445B-AEC4-29619E0E0DB6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3B24-A0CC-47F7-9A3D-6E0C2B5FB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275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E2FE5-BF06-445B-AEC4-29619E0E0DB6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3B24-A0CC-47F7-9A3D-6E0C2B5FB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840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2E2FE5-BF06-445B-AEC4-29619E0E0DB6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13B24-A0CC-47F7-9A3D-6E0C2B5FB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202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brainlab.com.ua/uk/blog-uk/yak-vidpovidaty-na-negatyvni-vidguky-kliyentiv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Аналіз</a:t>
            </a:r>
            <a:r>
              <a:rPr lang="ru-RU" dirty="0" smtClean="0"/>
              <a:t> шляху </a:t>
            </a:r>
            <a:r>
              <a:rPr lang="ru-RU" dirty="0" err="1" smtClean="0"/>
              <a:t>клієнта</a:t>
            </a:r>
            <a:r>
              <a:rPr lang="ru-RU" dirty="0" smtClean="0"/>
              <a:t> (</a:t>
            </a:r>
            <a:r>
              <a:rPr lang="en-US" dirty="0" smtClean="0"/>
              <a:t>Customer Journey Map)</a:t>
            </a:r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6366" y="3509962"/>
            <a:ext cx="8177348" cy="2590391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2116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56120"/>
            <a:ext cx="10515600" cy="575401"/>
          </a:xfrm>
        </p:spPr>
        <p:txBody>
          <a:bodyPr>
            <a:normAutofit fontScale="90000"/>
          </a:bodyPr>
          <a:lstStyle/>
          <a:p>
            <a:r>
              <a:rPr lang="ru-RU" b="1" dirty="0" err="1" smtClean="0"/>
              <a:t>Етапи</a:t>
            </a:r>
            <a:r>
              <a:rPr lang="ru-RU" b="1" dirty="0" smtClean="0"/>
              <a:t> шляху: </a:t>
            </a:r>
            <a:r>
              <a:rPr lang="ru-RU" b="1" dirty="0" err="1" smtClean="0"/>
              <a:t>часова</a:t>
            </a:r>
            <a:r>
              <a:rPr lang="ru-RU" b="1" dirty="0" smtClean="0"/>
              <a:t> шкала </a:t>
            </a:r>
            <a:r>
              <a:rPr lang="ru-RU" b="1" dirty="0" err="1" smtClean="0"/>
              <a:t>взаємодії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2069" y="731521"/>
            <a:ext cx="11573691" cy="5839096"/>
          </a:xfrm>
        </p:spPr>
        <p:txBody>
          <a:bodyPr>
            <a:normAutofit/>
          </a:bodyPr>
          <a:lstStyle/>
          <a:p>
            <a:r>
              <a:rPr lang="ru-RU" dirty="0" err="1" smtClean="0"/>
              <a:t>Кожен</a:t>
            </a:r>
            <a:r>
              <a:rPr lang="ru-RU" dirty="0" smtClean="0"/>
              <a:t> шлях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свій</a:t>
            </a:r>
            <a:r>
              <a:rPr lang="ru-RU" dirty="0" smtClean="0"/>
              <a:t> </a:t>
            </a:r>
            <a:r>
              <a:rPr lang="ru-RU" dirty="0" err="1" smtClean="0"/>
              <a:t>логічний</a:t>
            </a:r>
            <a:r>
              <a:rPr lang="ru-RU" dirty="0" smtClean="0"/>
              <a:t> початок і </a:t>
            </a:r>
            <a:r>
              <a:rPr lang="ru-RU" dirty="0" err="1" smtClean="0"/>
              <a:t>логічне</a:t>
            </a:r>
            <a:r>
              <a:rPr lang="ru-RU" dirty="0" smtClean="0"/>
              <a:t> </a:t>
            </a:r>
            <a:r>
              <a:rPr lang="ru-RU" dirty="0" err="1" smtClean="0"/>
              <a:t>завершення</a:t>
            </a:r>
            <a:r>
              <a:rPr lang="ru-RU" dirty="0" smtClean="0"/>
              <a:t>. У </a:t>
            </a:r>
            <a:r>
              <a:rPr lang="en-US" dirty="0" smtClean="0"/>
              <a:t>CJM </a:t>
            </a:r>
            <a:r>
              <a:rPr lang="ru-RU" dirty="0" err="1" smtClean="0"/>
              <a:t>важливо</a:t>
            </a:r>
            <a:r>
              <a:rPr lang="ru-RU" dirty="0" smtClean="0"/>
              <a:t> </a:t>
            </a:r>
            <a:r>
              <a:rPr lang="ru-RU" dirty="0" err="1" smtClean="0"/>
              <a:t>розрізняти</a:t>
            </a:r>
            <a:r>
              <a:rPr lang="ru-RU" dirty="0" smtClean="0"/>
              <a:t> </a:t>
            </a:r>
            <a:r>
              <a:rPr lang="ru-RU" dirty="0" err="1" smtClean="0"/>
              <a:t>етапи</a:t>
            </a:r>
            <a:r>
              <a:rPr lang="ru-RU" dirty="0" smtClean="0"/>
              <a:t> не за </a:t>
            </a:r>
            <a:r>
              <a:rPr lang="ru-RU" dirty="0" err="1" smtClean="0"/>
              <a:t>внутрішніми</a:t>
            </a:r>
            <a:r>
              <a:rPr lang="ru-RU" dirty="0" smtClean="0"/>
              <a:t> </a:t>
            </a:r>
            <a:r>
              <a:rPr lang="ru-RU" dirty="0" err="1" smtClean="0"/>
              <a:t>процесами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, а за станом </a:t>
            </a:r>
            <a:r>
              <a:rPr lang="ru-RU" dirty="0" err="1" smtClean="0"/>
              <a:t>свідомості</a:t>
            </a:r>
            <a:r>
              <a:rPr lang="ru-RU" dirty="0" smtClean="0"/>
              <a:t> </a:t>
            </a:r>
            <a:r>
              <a:rPr lang="ru-RU" dirty="0" err="1" smtClean="0"/>
              <a:t>клієнта</a:t>
            </a:r>
            <a:r>
              <a:rPr lang="ru-RU" dirty="0" smtClean="0"/>
              <a:t>. А </a:t>
            </a:r>
            <a:r>
              <a:rPr lang="ru-RU" dirty="0" err="1" smtClean="0"/>
              <a:t>саме</a:t>
            </a:r>
            <a:r>
              <a:rPr lang="ru-RU" dirty="0" smtClean="0"/>
              <a:t>:</a:t>
            </a:r>
          </a:p>
          <a:p>
            <a:r>
              <a:rPr lang="ru-RU" b="1" dirty="0" err="1" smtClean="0"/>
              <a:t>Усвідомлення</a:t>
            </a:r>
            <a:r>
              <a:rPr lang="ru-RU" b="1" dirty="0" smtClean="0"/>
              <a:t> потреби</a:t>
            </a:r>
            <a:r>
              <a:rPr lang="ru-RU" dirty="0" smtClean="0"/>
              <a:t> — момент, коли </a:t>
            </a:r>
            <a:r>
              <a:rPr lang="ru-RU" dirty="0" err="1" smtClean="0"/>
              <a:t>клієнт</a:t>
            </a:r>
            <a:r>
              <a:rPr lang="ru-RU" dirty="0" smtClean="0"/>
              <a:t> </a:t>
            </a:r>
            <a:r>
              <a:rPr lang="ru-RU" dirty="0" err="1" smtClean="0"/>
              <a:t>ідентифікує</a:t>
            </a:r>
            <a:r>
              <a:rPr lang="ru-RU" dirty="0" smtClean="0"/>
              <a:t> проблему. </a:t>
            </a:r>
            <a:endParaRPr lang="en-US" dirty="0" smtClean="0"/>
          </a:p>
          <a:p>
            <a:r>
              <a:rPr lang="ru-RU" b="1" dirty="0" err="1" smtClean="0"/>
              <a:t>Пошук</a:t>
            </a:r>
            <a:r>
              <a:rPr lang="ru-RU" b="1" dirty="0" smtClean="0"/>
              <a:t> та </a:t>
            </a:r>
            <a:r>
              <a:rPr lang="ru-RU" b="1" dirty="0" err="1" smtClean="0"/>
              <a:t>дослідження</a:t>
            </a:r>
            <a:r>
              <a:rPr lang="ru-RU" dirty="0" smtClean="0"/>
              <a:t> — </a:t>
            </a:r>
            <a:r>
              <a:rPr lang="ru-RU" dirty="0" err="1" smtClean="0"/>
              <a:t>етап</a:t>
            </a:r>
            <a:r>
              <a:rPr lang="ru-RU" dirty="0" smtClean="0"/>
              <a:t> активного </a:t>
            </a:r>
            <a:r>
              <a:rPr lang="ru-RU" dirty="0" err="1" smtClean="0"/>
              <a:t>збору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. </a:t>
            </a:r>
            <a:endParaRPr lang="en-US" dirty="0" smtClean="0"/>
          </a:p>
          <a:p>
            <a:r>
              <a:rPr lang="ru-RU" b="1" dirty="0" err="1" smtClean="0"/>
              <a:t>Вибір</a:t>
            </a:r>
            <a:r>
              <a:rPr lang="ru-RU" b="1" dirty="0" smtClean="0"/>
              <a:t> та </a:t>
            </a:r>
            <a:r>
              <a:rPr lang="ru-RU" b="1" dirty="0" err="1" smtClean="0"/>
              <a:t>ухвалення</a:t>
            </a:r>
            <a:r>
              <a:rPr lang="ru-RU" b="1" dirty="0" smtClean="0"/>
              <a:t> </a:t>
            </a:r>
            <a:r>
              <a:rPr lang="ru-RU" b="1" dirty="0" err="1" smtClean="0"/>
              <a:t>рішення</a:t>
            </a:r>
            <a:r>
              <a:rPr lang="ru-RU" dirty="0" smtClean="0"/>
              <a:t> — </a:t>
            </a:r>
            <a:r>
              <a:rPr lang="ru-RU" dirty="0" err="1" smtClean="0"/>
              <a:t>перехід</a:t>
            </a:r>
            <a:r>
              <a:rPr lang="ru-RU" dirty="0" smtClean="0"/>
              <a:t> до «короткого списку». </a:t>
            </a:r>
            <a:endParaRPr lang="en-US" dirty="0" smtClean="0"/>
          </a:p>
          <a:p>
            <a:r>
              <a:rPr lang="ru-RU" b="1" dirty="0" smtClean="0"/>
              <a:t>Покупка (</a:t>
            </a:r>
            <a:r>
              <a:rPr lang="ru-RU" b="1" dirty="0" err="1" smtClean="0"/>
              <a:t>транзакція</a:t>
            </a:r>
            <a:r>
              <a:rPr lang="ru-RU" b="1" dirty="0" smtClean="0"/>
              <a:t>)</a:t>
            </a:r>
            <a:r>
              <a:rPr lang="ru-RU" dirty="0" smtClean="0"/>
              <a:t>— </a:t>
            </a:r>
            <a:r>
              <a:rPr lang="ru-RU" dirty="0" err="1" smtClean="0"/>
              <a:t>критичний</a:t>
            </a:r>
            <a:r>
              <a:rPr lang="ru-RU" dirty="0" smtClean="0"/>
              <a:t> </a:t>
            </a:r>
            <a:r>
              <a:rPr lang="ru-RU" dirty="0" err="1" smtClean="0"/>
              <a:t>етап</a:t>
            </a:r>
            <a:r>
              <a:rPr lang="ru-RU" dirty="0" smtClean="0"/>
              <a:t>, де будь-яка </a:t>
            </a:r>
            <a:r>
              <a:rPr lang="ru-RU" dirty="0" err="1" smtClean="0"/>
              <a:t>технічна</a:t>
            </a:r>
            <a:r>
              <a:rPr lang="ru-RU" dirty="0" smtClean="0"/>
              <a:t> </a:t>
            </a:r>
            <a:r>
              <a:rPr lang="ru-RU" dirty="0" err="1" smtClean="0"/>
              <a:t>помилка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складність</a:t>
            </a:r>
            <a:r>
              <a:rPr lang="ru-RU" dirty="0" smtClean="0"/>
              <a:t> </a:t>
            </a:r>
            <a:r>
              <a:rPr lang="ru-RU" dirty="0" err="1" smtClean="0"/>
              <a:t>форми</a:t>
            </a:r>
            <a:r>
              <a:rPr lang="ru-RU" dirty="0" smtClean="0"/>
              <a:t> </a:t>
            </a:r>
            <a:r>
              <a:rPr lang="ru-RU" dirty="0" err="1" smtClean="0"/>
              <a:t>замовлення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призвести</a:t>
            </a:r>
            <a:r>
              <a:rPr lang="ru-RU" dirty="0" smtClean="0"/>
              <a:t> до </a:t>
            </a:r>
            <a:r>
              <a:rPr lang="ru-RU" dirty="0" err="1" smtClean="0"/>
              <a:t>відмови</a:t>
            </a:r>
            <a:endParaRPr lang="ru-RU" dirty="0" smtClean="0"/>
          </a:p>
          <a:p>
            <a:r>
              <a:rPr lang="ru-RU" b="1" dirty="0" err="1" smtClean="0"/>
              <a:t>Користування</a:t>
            </a:r>
            <a:r>
              <a:rPr lang="ru-RU" b="1" dirty="0" smtClean="0"/>
              <a:t> та </a:t>
            </a:r>
            <a:r>
              <a:rPr lang="ru-RU" b="1" dirty="0" err="1" smtClean="0"/>
              <a:t>підтримка</a:t>
            </a:r>
            <a:r>
              <a:rPr lang="ru-RU" dirty="0" smtClean="0"/>
              <a:t> — </a:t>
            </a:r>
            <a:r>
              <a:rPr lang="ru-RU" dirty="0" err="1" smtClean="0"/>
              <a:t>взаємодія</a:t>
            </a:r>
            <a:r>
              <a:rPr lang="ru-RU" dirty="0" smtClean="0"/>
              <a:t> з продуктом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отримання</a:t>
            </a:r>
            <a:r>
              <a:rPr lang="ru-RU" dirty="0" smtClean="0"/>
              <a:t>. </a:t>
            </a:r>
          </a:p>
          <a:p>
            <a:r>
              <a:rPr lang="ru-RU" b="1" dirty="0" err="1" smtClean="0"/>
              <a:t>Лояльність</a:t>
            </a:r>
            <a:r>
              <a:rPr lang="ru-RU" b="1" dirty="0" smtClean="0"/>
              <a:t> </a:t>
            </a:r>
            <a:r>
              <a:rPr lang="ru-RU" b="1" dirty="0" err="1" smtClean="0"/>
              <a:t>або</a:t>
            </a:r>
            <a:r>
              <a:rPr lang="ru-RU" b="1" dirty="0" smtClean="0"/>
              <a:t> </a:t>
            </a:r>
            <a:r>
              <a:rPr lang="ru-RU" b="1" dirty="0" err="1" smtClean="0"/>
              <a:t>відмова</a:t>
            </a:r>
            <a:r>
              <a:rPr lang="ru-RU" dirty="0" smtClean="0"/>
              <a:t> — </a:t>
            </a:r>
            <a:r>
              <a:rPr lang="ru-RU" dirty="0" err="1" smtClean="0"/>
              <a:t>фінальна</a:t>
            </a:r>
            <a:r>
              <a:rPr lang="ru-RU" dirty="0" smtClean="0"/>
              <a:t> </a:t>
            </a:r>
            <a:r>
              <a:rPr lang="ru-RU" dirty="0" err="1" smtClean="0"/>
              <a:t>стадія</a:t>
            </a:r>
            <a:r>
              <a:rPr lang="ru-RU" dirty="0" smtClean="0"/>
              <a:t>, на </a:t>
            </a:r>
            <a:r>
              <a:rPr lang="ru-RU" dirty="0" err="1" smtClean="0"/>
              <a:t>якій</a:t>
            </a:r>
            <a:r>
              <a:rPr lang="ru-RU" dirty="0" smtClean="0"/>
              <a:t> </a:t>
            </a:r>
            <a:r>
              <a:rPr lang="ru-RU" dirty="0" err="1" smtClean="0"/>
              <a:t>клієнт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стає</a:t>
            </a:r>
            <a:r>
              <a:rPr lang="ru-RU" dirty="0" smtClean="0"/>
              <a:t> «адвокатом бренду», </a:t>
            </a:r>
            <a:r>
              <a:rPr lang="ru-RU" dirty="0" err="1" smtClean="0"/>
              <a:t>або</a:t>
            </a:r>
            <a:r>
              <a:rPr lang="ru-RU" dirty="0" smtClean="0"/>
              <a:t> через </a:t>
            </a:r>
            <a:r>
              <a:rPr lang="ru-RU" dirty="0" err="1" smtClean="0"/>
              <a:t>негативний</a:t>
            </a:r>
            <a:r>
              <a:rPr lang="ru-RU" dirty="0" smtClean="0"/>
              <a:t> </a:t>
            </a:r>
            <a:r>
              <a:rPr lang="ru-RU" dirty="0" err="1" smtClean="0"/>
              <a:t>досвід</a:t>
            </a:r>
            <a:r>
              <a:rPr lang="ru-RU" dirty="0" smtClean="0"/>
              <a:t> </a:t>
            </a:r>
            <a:r>
              <a:rPr lang="ru-RU" dirty="0" err="1" smtClean="0"/>
              <a:t>назавжди</a:t>
            </a:r>
            <a:r>
              <a:rPr lang="ru-RU" dirty="0" smtClean="0"/>
              <a:t> </a:t>
            </a:r>
            <a:r>
              <a:rPr lang="ru-RU" dirty="0" err="1" smtClean="0"/>
              <a:t>припиняє</a:t>
            </a:r>
            <a:r>
              <a:rPr lang="ru-RU" dirty="0" smtClean="0"/>
              <a:t> </a:t>
            </a:r>
            <a:r>
              <a:rPr lang="ru-RU" dirty="0" err="1" smtClean="0"/>
              <a:t>взаємодію</a:t>
            </a:r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450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17567"/>
            <a:ext cx="10515600" cy="444136"/>
          </a:xfrm>
        </p:spPr>
        <p:txBody>
          <a:bodyPr>
            <a:normAutofit fontScale="90000"/>
          </a:bodyPr>
          <a:lstStyle/>
          <a:p>
            <a:r>
              <a:rPr lang="ru-RU" sz="3600" dirty="0" err="1" smtClean="0"/>
              <a:t>Усвідомлення</a:t>
            </a:r>
            <a:r>
              <a:rPr lang="ru-RU" sz="3600" dirty="0" smtClean="0"/>
              <a:t> потреби </a:t>
            </a:r>
            <a:endParaRPr lang="en-US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691" y="457200"/>
            <a:ext cx="11625943" cy="6400800"/>
          </a:xfrm>
        </p:spPr>
        <p:txBody>
          <a:bodyPr>
            <a:normAutofit fontScale="62500" lnSpcReduction="20000"/>
          </a:bodyPr>
          <a:lstStyle/>
          <a:p>
            <a:r>
              <a:rPr lang="ru-RU" dirty="0" err="1" smtClean="0"/>
              <a:t>Це</a:t>
            </a:r>
            <a:r>
              <a:rPr lang="ru-RU" dirty="0" smtClean="0"/>
              <a:t> перший і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важливий</a:t>
            </a:r>
            <a:r>
              <a:rPr lang="ru-RU" dirty="0" smtClean="0"/>
              <a:t> </a:t>
            </a:r>
            <a:r>
              <a:rPr lang="ru-RU" dirty="0" err="1" smtClean="0"/>
              <a:t>етап</a:t>
            </a:r>
            <a:r>
              <a:rPr lang="ru-RU" dirty="0" smtClean="0"/>
              <a:t> у </a:t>
            </a:r>
            <a:r>
              <a:rPr lang="ru-RU" dirty="0" err="1" smtClean="0"/>
              <a:t>процесі</a:t>
            </a:r>
            <a:r>
              <a:rPr lang="ru-RU" dirty="0" smtClean="0"/>
              <a:t>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en-US" dirty="0" smtClean="0"/>
              <a:t>Customer Journey Map. </a:t>
            </a:r>
            <a:r>
              <a:rPr lang="ru-RU" dirty="0" err="1" smtClean="0"/>
              <a:t>Чітке</a:t>
            </a:r>
            <a:r>
              <a:rPr lang="ru-RU" dirty="0" smtClean="0"/>
              <a:t> </a:t>
            </a:r>
            <a:r>
              <a:rPr lang="ru-RU" dirty="0" err="1" smtClean="0"/>
              <a:t>розуміння</a:t>
            </a:r>
            <a:r>
              <a:rPr lang="ru-RU" dirty="0" smtClean="0"/>
              <a:t> мети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ефективно</a:t>
            </a:r>
            <a:r>
              <a:rPr lang="ru-RU" dirty="0" smtClean="0"/>
              <a:t> </a:t>
            </a:r>
            <a:r>
              <a:rPr lang="ru-RU" dirty="0" err="1" smtClean="0"/>
              <a:t>збирати</a:t>
            </a:r>
            <a:r>
              <a:rPr lang="ru-RU" dirty="0" smtClean="0"/>
              <a:t> </a:t>
            </a:r>
            <a:r>
              <a:rPr lang="ru-RU" dirty="0" err="1" smtClean="0"/>
              <a:t>дані</a:t>
            </a:r>
            <a:r>
              <a:rPr lang="ru-RU" dirty="0" smtClean="0"/>
              <a:t>, </a:t>
            </a:r>
            <a:r>
              <a:rPr lang="ru-RU" dirty="0" err="1" smtClean="0"/>
              <a:t>аналізувати</a:t>
            </a:r>
            <a:r>
              <a:rPr lang="ru-RU" dirty="0" smtClean="0"/>
              <a:t> шляхи </a:t>
            </a:r>
            <a:r>
              <a:rPr lang="ru-RU" dirty="0" err="1" smtClean="0"/>
              <a:t>клієнта</a:t>
            </a:r>
            <a:r>
              <a:rPr lang="ru-RU" dirty="0" smtClean="0"/>
              <a:t> та </a:t>
            </a:r>
            <a:r>
              <a:rPr lang="ru-RU" dirty="0" err="1" smtClean="0"/>
              <a:t>приймати</a:t>
            </a:r>
            <a:r>
              <a:rPr lang="ru-RU" dirty="0" smtClean="0"/>
              <a:t> </a:t>
            </a:r>
            <a:r>
              <a:rPr lang="ru-RU" dirty="0" err="1" smtClean="0"/>
              <a:t>правильні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 для </a:t>
            </a:r>
            <a:r>
              <a:rPr lang="ru-RU" dirty="0" err="1" smtClean="0"/>
              <a:t>покращення</a:t>
            </a:r>
            <a:r>
              <a:rPr lang="ru-RU" dirty="0" smtClean="0"/>
              <a:t> </a:t>
            </a:r>
            <a:r>
              <a:rPr lang="ru-RU" dirty="0" err="1" smtClean="0"/>
              <a:t>бізнес-процесів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Спочатку</a:t>
            </a:r>
            <a:r>
              <a:rPr lang="ru-RU" dirty="0" smtClean="0"/>
              <a:t> </a:t>
            </a:r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 smtClean="0"/>
              <a:t>визначити</a:t>
            </a:r>
            <a:r>
              <a:rPr lang="ru-RU" dirty="0" smtClean="0"/>
              <a:t>, яку проблему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хочете</a:t>
            </a:r>
            <a:r>
              <a:rPr lang="ru-RU" dirty="0" smtClean="0"/>
              <a:t> </a:t>
            </a:r>
            <a:r>
              <a:rPr lang="ru-RU" dirty="0" err="1" smtClean="0"/>
              <a:t>вирішити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яку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бути: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 err="1" smtClean="0"/>
              <a:t>виявлення</a:t>
            </a:r>
            <a:r>
              <a:rPr lang="ru-RU" dirty="0" smtClean="0"/>
              <a:t> </a:t>
            </a:r>
            <a:r>
              <a:rPr lang="ru-RU" dirty="0" err="1" smtClean="0"/>
              <a:t>проблемних</a:t>
            </a:r>
            <a:r>
              <a:rPr lang="ru-RU" dirty="0" smtClean="0"/>
              <a:t> </a:t>
            </a:r>
            <a:r>
              <a:rPr lang="ru-RU" dirty="0" err="1" smtClean="0"/>
              <a:t>точок</a:t>
            </a:r>
            <a:r>
              <a:rPr lang="ru-RU" dirty="0" smtClean="0"/>
              <a:t> на шляху </a:t>
            </a:r>
            <a:r>
              <a:rPr lang="ru-RU" dirty="0" err="1" smtClean="0"/>
              <a:t>клієнта</a:t>
            </a:r>
            <a:r>
              <a:rPr lang="ru-RU" dirty="0" smtClean="0"/>
              <a:t>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 err="1" smtClean="0"/>
              <a:t>покращення</a:t>
            </a:r>
            <a:r>
              <a:rPr lang="ru-RU" dirty="0" smtClean="0"/>
              <a:t> </a:t>
            </a:r>
            <a:r>
              <a:rPr lang="ru-RU" dirty="0" err="1" smtClean="0"/>
              <a:t>процесу</a:t>
            </a:r>
            <a:r>
              <a:rPr lang="ru-RU" dirty="0" smtClean="0"/>
              <a:t> </a:t>
            </a:r>
            <a:r>
              <a:rPr lang="ru-RU" dirty="0" err="1" smtClean="0"/>
              <a:t>прийняття</a:t>
            </a:r>
            <a:r>
              <a:rPr lang="ru-RU" dirty="0" smtClean="0"/>
              <a:t> </a:t>
            </a:r>
            <a:r>
              <a:rPr lang="ru-RU" dirty="0" err="1" smtClean="0"/>
              <a:t>рішень</a:t>
            </a:r>
            <a:r>
              <a:rPr lang="ru-RU" dirty="0" smtClean="0"/>
              <a:t> </a:t>
            </a:r>
            <a:r>
              <a:rPr lang="ru-RU" dirty="0" err="1" smtClean="0"/>
              <a:t>клієнтом</a:t>
            </a:r>
            <a:r>
              <a:rPr lang="ru-RU" dirty="0" smtClean="0"/>
              <a:t>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 err="1" smtClean="0"/>
              <a:t>підвищення</a:t>
            </a:r>
            <a:r>
              <a:rPr lang="ru-RU" dirty="0" smtClean="0"/>
              <a:t> </a:t>
            </a:r>
            <a:r>
              <a:rPr lang="ru-RU" dirty="0" err="1" smtClean="0"/>
              <a:t>конверсії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лояльності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ви</a:t>
            </a:r>
            <a:r>
              <a:rPr lang="ru-RU" dirty="0" smtClean="0"/>
              <a:t> можете </a:t>
            </a:r>
            <a:r>
              <a:rPr lang="ru-RU" dirty="0" err="1" smtClean="0"/>
              <a:t>захотіти</a:t>
            </a:r>
            <a:r>
              <a:rPr lang="ru-RU" dirty="0" smtClean="0"/>
              <a:t> </a:t>
            </a:r>
            <a:r>
              <a:rPr lang="ru-RU" dirty="0" err="1" smtClean="0"/>
              <a:t>зрозуміти</a:t>
            </a:r>
            <a:r>
              <a:rPr lang="ru-RU" dirty="0" smtClean="0"/>
              <a:t>, </a:t>
            </a:r>
            <a:r>
              <a:rPr lang="ru-RU" dirty="0" err="1" smtClean="0"/>
              <a:t>чому</a:t>
            </a:r>
            <a:r>
              <a:rPr lang="ru-RU" dirty="0" smtClean="0"/>
              <a:t> </a:t>
            </a:r>
            <a:r>
              <a:rPr lang="ru-RU" dirty="0" err="1" smtClean="0"/>
              <a:t>клієнти</a:t>
            </a:r>
            <a:r>
              <a:rPr lang="ru-RU" dirty="0" smtClean="0"/>
              <a:t> </a:t>
            </a:r>
            <a:r>
              <a:rPr lang="ru-RU" dirty="0" err="1" smtClean="0"/>
              <a:t>залишають</a:t>
            </a:r>
            <a:r>
              <a:rPr lang="ru-RU" dirty="0" smtClean="0"/>
              <a:t> </a:t>
            </a:r>
            <a:r>
              <a:rPr lang="ru-RU" dirty="0" err="1" smtClean="0"/>
              <a:t>кошик</a:t>
            </a:r>
            <a:r>
              <a:rPr lang="ru-RU" dirty="0" smtClean="0"/>
              <a:t> на </a:t>
            </a:r>
            <a:r>
              <a:rPr lang="ru-RU" dirty="0" err="1" smtClean="0"/>
              <a:t>сайті</a:t>
            </a:r>
            <a:r>
              <a:rPr lang="ru-RU" dirty="0" smtClean="0"/>
              <a:t> без покупки,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заважає</a:t>
            </a:r>
            <a:r>
              <a:rPr lang="ru-RU" dirty="0" smtClean="0"/>
              <a:t> </a:t>
            </a:r>
            <a:r>
              <a:rPr lang="ru-RU" dirty="0" err="1" smtClean="0"/>
              <a:t>їм</a:t>
            </a:r>
            <a:r>
              <a:rPr lang="ru-RU" dirty="0" smtClean="0"/>
              <a:t> </a:t>
            </a:r>
            <a:r>
              <a:rPr lang="ru-RU" dirty="0" err="1" smtClean="0"/>
              <a:t>повернутися</a:t>
            </a:r>
            <a:r>
              <a:rPr lang="ru-RU" dirty="0" smtClean="0"/>
              <a:t> до </a:t>
            </a:r>
            <a:r>
              <a:rPr lang="ru-RU" dirty="0" err="1" smtClean="0"/>
              <a:t>вашої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першої</a:t>
            </a:r>
            <a:r>
              <a:rPr lang="ru-RU" dirty="0" smtClean="0"/>
              <a:t> покупки.</a:t>
            </a:r>
          </a:p>
          <a:p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важливо</a:t>
            </a:r>
            <a:r>
              <a:rPr lang="ru-RU" dirty="0" smtClean="0"/>
              <a:t> </a:t>
            </a:r>
            <a:r>
              <a:rPr lang="ru-RU" dirty="0" err="1" smtClean="0"/>
              <a:t>визначте</a:t>
            </a:r>
            <a:r>
              <a:rPr lang="ru-RU" dirty="0" smtClean="0"/>
              <a:t> </a:t>
            </a:r>
            <a:r>
              <a:rPr lang="ru-RU" dirty="0" err="1" smtClean="0"/>
              <a:t>цільову</a:t>
            </a:r>
            <a:r>
              <a:rPr lang="ru-RU" dirty="0" smtClean="0"/>
              <a:t> </a:t>
            </a:r>
            <a:r>
              <a:rPr lang="ru-RU" dirty="0" err="1" smtClean="0"/>
              <a:t>аудиторію</a:t>
            </a:r>
            <a:r>
              <a:rPr lang="ru-RU" dirty="0" smtClean="0"/>
              <a:t>. Треба </a:t>
            </a:r>
            <a:r>
              <a:rPr lang="ru-RU" dirty="0" err="1" smtClean="0"/>
              <a:t>зрозуміти</a:t>
            </a:r>
            <a:r>
              <a:rPr lang="ru-RU" dirty="0" smtClean="0"/>
              <a:t>, для кого </a:t>
            </a:r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створюєте</a:t>
            </a:r>
            <a:r>
              <a:rPr lang="ru-RU" dirty="0" smtClean="0"/>
              <a:t> карту шляху.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бути </a:t>
            </a:r>
            <a:r>
              <a:rPr lang="ru-RU" dirty="0" err="1" smtClean="0"/>
              <a:t>різні</a:t>
            </a:r>
            <a:r>
              <a:rPr lang="ru-RU" dirty="0" smtClean="0"/>
              <a:t> </a:t>
            </a:r>
            <a:r>
              <a:rPr lang="ru-RU" dirty="0" err="1" smtClean="0"/>
              <a:t>сегменти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різні</a:t>
            </a:r>
            <a:r>
              <a:rPr lang="ru-RU" dirty="0" smtClean="0"/>
              <a:t> потреби. </a:t>
            </a:r>
          </a:p>
          <a:p>
            <a:r>
              <a:rPr lang="ru-RU" dirty="0" err="1" smtClean="0"/>
              <a:t>Наприклад</a:t>
            </a:r>
            <a:r>
              <a:rPr lang="ru-RU" dirty="0" smtClean="0"/>
              <a:t>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err="1" smtClean="0"/>
              <a:t>нові</a:t>
            </a:r>
            <a:r>
              <a:rPr lang="ru-RU" dirty="0" smtClean="0"/>
              <a:t> </a:t>
            </a:r>
            <a:r>
              <a:rPr lang="ru-RU" dirty="0" err="1" smtClean="0"/>
              <a:t>клієнти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знайомляться</a:t>
            </a:r>
            <a:r>
              <a:rPr lang="ru-RU" dirty="0" smtClean="0"/>
              <a:t> з брендом;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err="1" smtClean="0"/>
              <a:t>постійні</a:t>
            </a:r>
            <a:r>
              <a:rPr lang="ru-RU" dirty="0" smtClean="0"/>
              <a:t> </a:t>
            </a:r>
            <a:r>
              <a:rPr lang="ru-RU" dirty="0" err="1" smtClean="0"/>
              <a:t>клієнти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повертаються</a:t>
            </a:r>
            <a:r>
              <a:rPr lang="ru-RU" dirty="0" smtClean="0"/>
              <a:t> для </a:t>
            </a:r>
            <a:r>
              <a:rPr lang="ru-RU" dirty="0" err="1" smtClean="0"/>
              <a:t>повторних</a:t>
            </a:r>
            <a:r>
              <a:rPr lang="ru-RU" dirty="0" smtClean="0"/>
              <a:t> покупок;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err="1" smtClean="0"/>
              <a:t>клієнти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відмовляються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продукту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 </a:t>
            </a:r>
            <a:r>
              <a:rPr lang="ru-RU" dirty="0" err="1" smtClean="0"/>
              <a:t>Далі</a:t>
            </a:r>
            <a:r>
              <a:rPr lang="ru-RU" dirty="0" smtClean="0"/>
              <a:t> </a:t>
            </a:r>
            <a:r>
              <a:rPr lang="ru-RU" dirty="0" err="1" smtClean="0"/>
              <a:t>необхідно</a:t>
            </a:r>
            <a:r>
              <a:rPr lang="ru-RU" dirty="0" smtClean="0"/>
              <a:t> </a:t>
            </a:r>
            <a:r>
              <a:rPr lang="ru-RU" dirty="0" err="1" smtClean="0"/>
              <a:t>чітко</a:t>
            </a:r>
            <a:r>
              <a:rPr lang="ru-RU" dirty="0" smtClean="0"/>
              <a:t> </a:t>
            </a:r>
            <a:r>
              <a:rPr lang="ru-RU" dirty="0" err="1" smtClean="0"/>
              <a:t>сформулювати</a:t>
            </a:r>
            <a:r>
              <a:rPr lang="ru-RU" dirty="0" smtClean="0"/>
              <a:t> </a:t>
            </a:r>
            <a:r>
              <a:rPr lang="ru-RU" dirty="0" err="1" smtClean="0"/>
              <a:t>цілі</a:t>
            </a:r>
            <a:r>
              <a:rPr lang="ru-RU" dirty="0" smtClean="0"/>
              <a:t> </a:t>
            </a:r>
          </a:p>
          <a:p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бути: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 smtClean="0"/>
              <a:t>Покращення</a:t>
            </a:r>
            <a:r>
              <a:rPr lang="ru-RU" dirty="0" smtClean="0"/>
              <a:t> </a:t>
            </a:r>
            <a:r>
              <a:rPr lang="ru-RU" dirty="0" err="1" smtClean="0"/>
              <a:t>досвіду</a:t>
            </a:r>
            <a:r>
              <a:rPr lang="ru-RU" dirty="0" smtClean="0"/>
              <a:t> на </a:t>
            </a:r>
            <a:r>
              <a:rPr lang="ru-RU" dirty="0" err="1" smtClean="0"/>
              <a:t>певних</a:t>
            </a:r>
            <a:r>
              <a:rPr lang="ru-RU" dirty="0" smtClean="0"/>
              <a:t> </a:t>
            </a:r>
            <a:r>
              <a:rPr lang="ru-RU" dirty="0" err="1" smtClean="0"/>
              <a:t>етапах</a:t>
            </a:r>
            <a:r>
              <a:rPr lang="ru-RU" dirty="0" smtClean="0"/>
              <a:t> шляху </a:t>
            </a:r>
            <a:r>
              <a:rPr lang="ru-RU" dirty="0" err="1" smtClean="0"/>
              <a:t>клієнта</a:t>
            </a:r>
            <a:r>
              <a:rPr lang="ru-RU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 smtClean="0"/>
              <a:t>Зменшення</a:t>
            </a:r>
            <a:r>
              <a:rPr lang="ru-RU" dirty="0" smtClean="0"/>
              <a:t> </a:t>
            </a:r>
            <a:r>
              <a:rPr lang="ru-RU" dirty="0" err="1" smtClean="0"/>
              <a:t>кількості</a:t>
            </a:r>
            <a:r>
              <a:rPr lang="ru-RU" dirty="0" smtClean="0"/>
              <a:t> </a:t>
            </a:r>
            <a:r>
              <a:rPr lang="ru-RU" dirty="0" err="1" smtClean="0"/>
              <a:t>покинутих</a:t>
            </a:r>
            <a:r>
              <a:rPr lang="ru-RU" dirty="0" smtClean="0"/>
              <a:t> </a:t>
            </a:r>
            <a:r>
              <a:rPr lang="ru-RU" dirty="0" err="1" smtClean="0"/>
              <a:t>кошиків</a:t>
            </a:r>
            <a:r>
              <a:rPr lang="ru-RU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 smtClean="0"/>
              <a:t>Підвищення</a:t>
            </a:r>
            <a:r>
              <a:rPr lang="ru-RU" dirty="0" smtClean="0"/>
              <a:t> </a:t>
            </a:r>
            <a:r>
              <a:rPr lang="ru-RU" dirty="0" err="1" smtClean="0"/>
              <a:t>задоволеності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продажу.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 smtClean="0"/>
              <a:t>Оптимізація</a:t>
            </a:r>
            <a:r>
              <a:rPr lang="ru-RU" dirty="0" smtClean="0"/>
              <a:t> </a:t>
            </a:r>
            <a:r>
              <a:rPr lang="ru-RU" dirty="0" err="1" smtClean="0"/>
              <a:t>точок</a:t>
            </a:r>
            <a:r>
              <a:rPr lang="ru-RU" dirty="0" smtClean="0"/>
              <a:t> контакту для </a:t>
            </a:r>
            <a:r>
              <a:rPr lang="ru-RU" dirty="0" err="1" smtClean="0"/>
              <a:t>досягнення</a:t>
            </a:r>
            <a:r>
              <a:rPr lang="ru-RU" dirty="0" smtClean="0"/>
              <a:t> </a:t>
            </a:r>
            <a:r>
              <a:rPr lang="ru-RU" dirty="0" err="1" smtClean="0"/>
              <a:t>кращої</a:t>
            </a:r>
            <a:r>
              <a:rPr lang="ru-RU" dirty="0" smtClean="0"/>
              <a:t> </a:t>
            </a:r>
            <a:r>
              <a:rPr lang="ru-RU" dirty="0" err="1" smtClean="0"/>
              <a:t>ефективності</a:t>
            </a:r>
            <a:r>
              <a:rPr lang="ru-RU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7947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69183"/>
            <a:ext cx="10515600" cy="470898"/>
          </a:xfrm>
        </p:spPr>
        <p:txBody>
          <a:bodyPr>
            <a:normAutofit fontScale="90000"/>
          </a:bodyPr>
          <a:lstStyle/>
          <a:p>
            <a:r>
              <a:rPr lang="ru-RU" sz="3600" b="1" dirty="0" err="1" smtClean="0"/>
              <a:t>Пошук</a:t>
            </a:r>
            <a:r>
              <a:rPr lang="ru-RU" sz="3600" b="1" dirty="0" smtClean="0"/>
              <a:t> та </a:t>
            </a:r>
            <a:r>
              <a:rPr lang="ru-RU" sz="3600" b="1" dirty="0" err="1" smtClean="0"/>
              <a:t>дослідження</a:t>
            </a:r>
            <a:endParaRPr lang="en-US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4320" y="770709"/>
            <a:ext cx="11079480" cy="5747657"/>
          </a:xfrm>
        </p:spPr>
        <p:txBody>
          <a:bodyPr>
            <a:normAutofit fontScale="92500"/>
          </a:bodyPr>
          <a:lstStyle/>
          <a:p>
            <a:r>
              <a:rPr lang="ru-RU" dirty="0" err="1" smtClean="0"/>
              <a:t>Важливо</a:t>
            </a:r>
            <a:r>
              <a:rPr lang="ru-RU" dirty="0" smtClean="0"/>
              <a:t> </a:t>
            </a:r>
            <a:r>
              <a:rPr lang="ru-RU" dirty="0" err="1" smtClean="0"/>
              <a:t>зібрати</a:t>
            </a:r>
            <a:r>
              <a:rPr lang="ru-RU" dirty="0" smtClean="0"/>
              <a:t> не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кількісні</a:t>
            </a:r>
            <a:r>
              <a:rPr lang="ru-RU" dirty="0" smtClean="0"/>
              <a:t>, але й </a:t>
            </a:r>
            <a:r>
              <a:rPr lang="ru-RU" dirty="0" err="1" smtClean="0"/>
              <a:t>якісні</a:t>
            </a:r>
            <a:r>
              <a:rPr lang="ru-RU" dirty="0" smtClean="0"/>
              <a:t> </a:t>
            </a:r>
            <a:r>
              <a:rPr lang="ru-RU" dirty="0" err="1" smtClean="0"/>
              <a:t>дані</a:t>
            </a:r>
            <a:r>
              <a:rPr lang="ru-RU" dirty="0" smtClean="0"/>
              <a:t>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краще</a:t>
            </a:r>
            <a:r>
              <a:rPr lang="ru-RU" dirty="0" smtClean="0"/>
              <a:t> </a:t>
            </a:r>
            <a:r>
              <a:rPr lang="ru-RU" dirty="0" err="1" smtClean="0"/>
              <a:t>зрозуміти</a:t>
            </a:r>
            <a:r>
              <a:rPr lang="ru-RU" dirty="0" smtClean="0"/>
              <a:t> </a:t>
            </a:r>
            <a:r>
              <a:rPr lang="ru-RU" dirty="0" err="1" smtClean="0"/>
              <a:t>емоції</a:t>
            </a:r>
            <a:r>
              <a:rPr lang="ru-RU" dirty="0" smtClean="0"/>
              <a:t> та </a:t>
            </a:r>
            <a:r>
              <a:rPr lang="ru-RU" dirty="0" err="1" smtClean="0"/>
              <a:t>мотивацію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. Для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</a:t>
            </a:r>
            <a:r>
              <a:rPr lang="ru-RU" dirty="0" err="1" smtClean="0"/>
              <a:t>різні</a:t>
            </a:r>
            <a:r>
              <a:rPr lang="ru-RU" dirty="0" smtClean="0"/>
              <a:t> </a:t>
            </a:r>
            <a:r>
              <a:rPr lang="ru-RU" dirty="0" err="1" smtClean="0"/>
              <a:t>методи</a:t>
            </a:r>
            <a:r>
              <a:rPr lang="ru-RU" dirty="0" smtClean="0"/>
              <a:t> </a:t>
            </a:r>
            <a:r>
              <a:rPr lang="ru-RU" dirty="0" err="1" smtClean="0"/>
              <a:t>збору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, </a:t>
            </a:r>
            <a:r>
              <a:rPr lang="ru-RU" dirty="0" err="1" smtClean="0"/>
              <a:t>такі</a:t>
            </a:r>
            <a:r>
              <a:rPr lang="ru-RU" dirty="0" smtClean="0"/>
              <a:t> як </a:t>
            </a:r>
            <a:r>
              <a:rPr lang="ru-RU" dirty="0" err="1" smtClean="0"/>
              <a:t>опитування</a:t>
            </a:r>
            <a:r>
              <a:rPr lang="ru-RU" dirty="0" smtClean="0"/>
              <a:t>, </a:t>
            </a:r>
            <a:r>
              <a:rPr lang="ru-RU" dirty="0" err="1" smtClean="0"/>
              <a:t>інтерв’ю</a:t>
            </a:r>
            <a:r>
              <a:rPr lang="ru-RU" dirty="0" smtClean="0"/>
              <a:t>, </a:t>
            </a:r>
            <a:r>
              <a:rPr lang="ru-RU" dirty="0" err="1" smtClean="0"/>
              <a:t>аналітика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r>
              <a:rPr lang="ru-RU" dirty="0" smtClean="0"/>
              <a:t> </a:t>
            </a:r>
            <a:r>
              <a:rPr lang="ru-RU" dirty="0" err="1" smtClean="0"/>
              <a:t>користувачів</a:t>
            </a:r>
            <a:r>
              <a:rPr lang="ru-RU" dirty="0" smtClean="0"/>
              <a:t> на </a:t>
            </a:r>
            <a:r>
              <a:rPr lang="ru-RU" dirty="0" err="1" smtClean="0"/>
              <a:t>вебсайті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в </a:t>
            </a:r>
            <a:r>
              <a:rPr lang="ru-RU" dirty="0" err="1" smtClean="0"/>
              <a:t>мобільних</a:t>
            </a:r>
            <a:r>
              <a:rPr lang="ru-RU" dirty="0" smtClean="0"/>
              <a:t> </a:t>
            </a:r>
            <a:r>
              <a:rPr lang="ru-RU" dirty="0" err="1" smtClean="0"/>
              <a:t>додатках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Опитування</a:t>
            </a:r>
            <a:r>
              <a:rPr lang="ru-RU" dirty="0" smtClean="0"/>
              <a:t> </a:t>
            </a:r>
            <a:r>
              <a:rPr lang="ru-RU" dirty="0" err="1" smtClean="0"/>
              <a:t>допомагають</a:t>
            </a:r>
            <a:r>
              <a:rPr lang="ru-RU" dirty="0" smtClean="0"/>
              <a:t> </a:t>
            </a:r>
            <a:r>
              <a:rPr lang="ru-RU" dirty="0" err="1" smtClean="0"/>
              <a:t>зібрати</a:t>
            </a:r>
            <a:r>
              <a:rPr lang="ru-RU" dirty="0" smtClean="0"/>
              <a:t> </a:t>
            </a:r>
            <a:r>
              <a:rPr lang="ru-RU" dirty="0" err="1" smtClean="0"/>
              <a:t>дані</a:t>
            </a:r>
            <a:r>
              <a:rPr lang="ru-RU" dirty="0" smtClean="0"/>
              <a:t> про </a:t>
            </a:r>
            <a:r>
              <a:rPr lang="ru-RU" dirty="0" err="1" smtClean="0"/>
              <a:t>досвід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, </a:t>
            </a:r>
            <a:r>
              <a:rPr lang="ru-RU" dirty="0" err="1" smtClean="0"/>
              <a:t>їхні</a:t>
            </a:r>
            <a:r>
              <a:rPr lang="ru-RU" dirty="0" smtClean="0"/>
              <a:t> </a:t>
            </a:r>
            <a:r>
              <a:rPr lang="ru-RU" dirty="0" err="1" smtClean="0"/>
              <a:t>вподобання</a:t>
            </a:r>
            <a:r>
              <a:rPr lang="ru-RU" dirty="0" smtClean="0"/>
              <a:t>, </a:t>
            </a:r>
            <a:r>
              <a:rPr lang="ru-RU" dirty="0" err="1" smtClean="0"/>
              <a:t>проблеми</a:t>
            </a:r>
            <a:r>
              <a:rPr lang="ru-RU" dirty="0" smtClean="0"/>
              <a:t> та </a:t>
            </a:r>
            <a:r>
              <a:rPr lang="ru-RU" dirty="0" err="1" smtClean="0"/>
              <a:t>мотивацію</a:t>
            </a:r>
            <a:r>
              <a:rPr lang="ru-RU" dirty="0" smtClean="0"/>
              <a:t> при </a:t>
            </a:r>
            <a:r>
              <a:rPr lang="ru-RU" dirty="0" err="1" smtClean="0"/>
              <a:t>виборі</a:t>
            </a:r>
            <a:r>
              <a:rPr lang="ru-RU" dirty="0" smtClean="0"/>
              <a:t> товару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. </a:t>
            </a:r>
            <a:r>
              <a:rPr lang="ru-RU" dirty="0" err="1" smtClean="0"/>
              <a:t>Важливо</a:t>
            </a:r>
            <a:r>
              <a:rPr lang="ru-RU" dirty="0" smtClean="0"/>
              <a:t>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запитання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сформульовані</a:t>
            </a:r>
            <a:r>
              <a:rPr lang="ru-RU" dirty="0" smtClean="0"/>
              <a:t> так,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респонденти</a:t>
            </a:r>
            <a:r>
              <a:rPr lang="ru-RU" dirty="0" smtClean="0"/>
              <a:t> могли детально </a:t>
            </a:r>
            <a:r>
              <a:rPr lang="ru-RU" dirty="0" err="1" smtClean="0"/>
              <a:t>поділитися</a:t>
            </a:r>
            <a:r>
              <a:rPr lang="ru-RU" dirty="0" smtClean="0"/>
              <a:t> </a:t>
            </a:r>
            <a:r>
              <a:rPr lang="ru-RU" dirty="0" err="1" smtClean="0"/>
              <a:t>своїм</a:t>
            </a:r>
            <a:r>
              <a:rPr lang="ru-RU" dirty="0" smtClean="0"/>
              <a:t> </a:t>
            </a:r>
            <a:r>
              <a:rPr lang="ru-RU" dirty="0" err="1" smtClean="0"/>
              <a:t>досвідом</a:t>
            </a:r>
            <a:r>
              <a:rPr lang="ru-RU" dirty="0" smtClean="0"/>
              <a:t> і </a:t>
            </a:r>
            <a:r>
              <a:rPr lang="ru-RU" dirty="0" err="1" smtClean="0"/>
              <a:t>враженнями</a:t>
            </a:r>
            <a:r>
              <a:rPr lang="ru-RU" dirty="0" smtClean="0"/>
              <a:t>. </a:t>
            </a:r>
            <a:r>
              <a:rPr lang="ru-RU" dirty="0" err="1" smtClean="0"/>
              <a:t>Інтерв’ю</a:t>
            </a:r>
            <a:r>
              <a:rPr lang="ru-RU" dirty="0" smtClean="0"/>
              <a:t> </a:t>
            </a:r>
            <a:r>
              <a:rPr lang="ru-RU" dirty="0" err="1" smtClean="0"/>
              <a:t>дають</a:t>
            </a:r>
            <a:r>
              <a:rPr lang="ru-RU" dirty="0" smtClean="0"/>
              <a:t>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глибше</a:t>
            </a:r>
            <a:r>
              <a:rPr lang="ru-RU" dirty="0" smtClean="0"/>
              <a:t> </a:t>
            </a:r>
            <a:r>
              <a:rPr lang="ru-RU" dirty="0" err="1" smtClean="0"/>
              <a:t>зануритися</a:t>
            </a:r>
            <a:r>
              <a:rPr lang="ru-RU" dirty="0" smtClean="0"/>
              <a:t> в </a:t>
            </a:r>
            <a:r>
              <a:rPr lang="ru-RU" dirty="0" err="1" smtClean="0"/>
              <a:t>досвід</a:t>
            </a:r>
            <a:r>
              <a:rPr lang="ru-RU" dirty="0" smtClean="0"/>
              <a:t> кожного </a:t>
            </a:r>
            <a:r>
              <a:rPr lang="ru-RU" dirty="0" err="1" smtClean="0"/>
              <a:t>клієнта</a:t>
            </a:r>
            <a:r>
              <a:rPr lang="ru-RU" dirty="0" smtClean="0"/>
              <a:t>, </a:t>
            </a:r>
            <a:r>
              <a:rPr lang="ru-RU" dirty="0" err="1" smtClean="0"/>
              <a:t>отримуючи</a:t>
            </a:r>
            <a:r>
              <a:rPr lang="ru-RU" dirty="0" smtClean="0"/>
              <a:t>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детальні</a:t>
            </a:r>
            <a:r>
              <a:rPr lang="ru-RU" dirty="0" smtClean="0"/>
              <a:t> та </a:t>
            </a:r>
            <a:r>
              <a:rPr lang="ru-RU" dirty="0" err="1" smtClean="0"/>
              <a:t>індивідуальні</a:t>
            </a:r>
            <a:r>
              <a:rPr lang="ru-RU" dirty="0" smtClean="0"/>
              <a:t> </a:t>
            </a:r>
            <a:r>
              <a:rPr lang="ru-RU" dirty="0" err="1" smtClean="0"/>
              <a:t>відповіді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варто</a:t>
            </a:r>
            <a:r>
              <a:rPr lang="ru-RU" dirty="0" smtClean="0"/>
              <a:t> </a:t>
            </a:r>
            <a:r>
              <a:rPr lang="ru-RU" dirty="0" err="1" smtClean="0"/>
              <a:t>звернути</a:t>
            </a:r>
            <a:r>
              <a:rPr lang="ru-RU" dirty="0" smtClean="0"/>
              <a:t> </a:t>
            </a:r>
            <a:r>
              <a:rPr lang="ru-RU" dirty="0" err="1" smtClean="0"/>
              <a:t>увагу</a:t>
            </a:r>
            <a:r>
              <a:rPr lang="ru-RU" dirty="0" smtClean="0"/>
              <a:t> на </a:t>
            </a:r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соціальних</a:t>
            </a:r>
            <a:r>
              <a:rPr lang="ru-RU" dirty="0" smtClean="0"/>
              <a:t> мереж та </a:t>
            </a:r>
            <a:r>
              <a:rPr lang="ru-RU" dirty="0" err="1" smtClean="0">
                <a:hlinkClick r:id="rId2"/>
              </a:rPr>
              <a:t>відгуків</a:t>
            </a:r>
            <a:r>
              <a:rPr lang="ru-RU" dirty="0" smtClean="0"/>
              <a:t> (</a:t>
            </a:r>
            <a:r>
              <a:rPr lang="ru-RU" dirty="0" err="1" smtClean="0"/>
              <a:t>негативні</a:t>
            </a:r>
            <a:r>
              <a:rPr lang="ru-RU" dirty="0" smtClean="0"/>
              <a:t> та </a:t>
            </a:r>
            <a:r>
              <a:rPr lang="ru-RU" dirty="0" err="1" smtClean="0"/>
              <a:t>похитивні</a:t>
            </a:r>
            <a:r>
              <a:rPr lang="ru-RU" dirty="0" smtClean="0"/>
              <a:t>), </a:t>
            </a:r>
            <a:r>
              <a:rPr lang="ru-RU" dirty="0" err="1" smtClean="0"/>
              <a:t>оскільки</a:t>
            </a:r>
            <a:r>
              <a:rPr lang="ru-RU" dirty="0" smtClean="0"/>
              <a:t> вони </a:t>
            </a:r>
            <a:r>
              <a:rPr lang="ru-RU" dirty="0" err="1" smtClean="0"/>
              <a:t>відображають</a:t>
            </a:r>
            <a:r>
              <a:rPr lang="ru-RU" dirty="0" smtClean="0"/>
              <a:t> </a:t>
            </a:r>
            <a:r>
              <a:rPr lang="ru-RU" dirty="0" err="1" smtClean="0"/>
              <a:t>справжні</a:t>
            </a:r>
            <a:r>
              <a:rPr lang="ru-RU" dirty="0" smtClean="0"/>
              <a:t> </a:t>
            </a:r>
            <a:r>
              <a:rPr lang="ru-RU" dirty="0" err="1" smtClean="0"/>
              <a:t>емоції</a:t>
            </a:r>
            <a:r>
              <a:rPr lang="ru-RU" dirty="0" smtClean="0"/>
              <a:t> та думки </a:t>
            </a:r>
            <a:r>
              <a:rPr lang="ru-RU" dirty="0" err="1" smtClean="0"/>
              <a:t>споживачів</a:t>
            </a:r>
            <a:r>
              <a:rPr lang="ru-RU" dirty="0" smtClean="0"/>
              <a:t>. </a:t>
            </a:r>
            <a:r>
              <a:rPr lang="ru-RU" dirty="0" err="1" smtClean="0"/>
              <a:t>Збір</a:t>
            </a:r>
            <a:r>
              <a:rPr lang="ru-RU" dirty="0" smtClean="0"/>
              <a:t>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 </a:t>
            </a:r>
            <a:r>
              <a:rPr lang="ru-RU" dirty="0" err="1" smtClean="0"/>
              <a:t>допомагає</a:t>
            </a:r>
            <a:r>
              <a:rPr lang="ru-RU" dirty="0" smtClean="0"/>
              <a:t> не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побудувати</a:t>
            </a:r>
            <a:r>
              <a:rPr lang="ru-RU" dirty="0" smtClean="0"/>
              <a:t> </a:t>
            </a:r>
            <a:r>
              <a:rPr lang="ru-RU" dirty="0" err="1" smtClean="0"/>
              <a:t>точну</a:t>
            </a:r>
            <a:r>
              <a:rPr lang="ru-RU" dirty="0" smtClean="0"/>
              <a:t> картину </a:t>
            </a:r>
            <a:r>
              <a:rPr lang="ru-RU" dirty="0" err="1" smtClean="0"/>
              <a:t>взаємодії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з брендом, але й </a:t>
            </a:r>
            <a:r>
              <a:rPr lang="ru-RU" dirty="0" err="1" smtClean="0"/>
              <a:t>виявити</a:t>
            </a:r>
            <a:r>
              <a:rPr lang="ru-RU" dirty="0" smtClean="0"/>
              <a:t> </a:t>
            </a:r>
            <a:r>
              <a:rPr lang="ru-RU" dirty="0" err="1" smtClean="0"/>
              <a:t>нові</a:t>
            </a:r>
            <a:r>
              <a:rPr lang="ru-RU" dirty="0" smtClean="0"/>
              <a:t> </a:t>
            </a:r>
            <a:r>
              <a:rPr lang="ru-RU" dirty="0" err="1" smtClean="0"/>
              <a:t>можливості</a:t>
            </a:r>
            <a:r>
              <a:rPr lang="ru-RU" dirty="0" smtClean="0"/>
              <a:t> для </a:t>
            </a:r>
            <a:r>
              <a:rPr lang="ru-RU" dirty="0" err="1" smtClean="0"/>
              <a:t>поліпшення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продуктів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компанія</a:t>
            </a:r>
            <a:r>
              <a:rPr lang="ru-RU" dirty="0" smtClean="0"/>
              <a:t> </a:t>
            </a:r>
            <a:r>
              <a:rPr lang="ru-RU" dirty="0" err="1" smtClean="0"/>
              <a:t>пропонує</a:t>
            </a:r>
            <a:r>
              <a:rPr lang="ru-RU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75893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40715"/>
          </a:xfrm>
        </p:spPr>
        <p:txBody>
          <a:bodyPr>
            <a:normAutofit/>
          </a:bodyPr>
          <a:lstStyle/>
          <a:p>
            <a:r>
              <a:rPr lang="uk-UA" sz="3600" b="1" dirty="0" smtClean="0"/>
              <a:t>Сегментація</a:t>
            </a:r>
            <a:endParaRPr lang="en-US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9005" y="640714"/>
            <a:ext cx="11808823" cy="6099719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Для </a:t>
            </a:r>
            <a:r>
              <a:rPr lang="ru-RU" dirty="0" err="1" smtClean="0"/>
              <a:t>ефективного</a:t>
            </a:r>
            <a:r>
              <a:rPr lang="ru-RU" dirty="0" smtClean="0"/>
              <a:t> </a:t>
            </a:r>
            <a:r>
              <a:rPr lang="ru-RU" dirty="0" err="1" smtClean="0"/>
              <a:t>сегментування</a:t>
            </a:r>
            <a:r>
              <a:rPr lang="ru-RU" dirty="0" smtClean="0"/>
              <a:t> </a:t>
            </a:r>
            <a:r>
              <a:rPr lang="ru-RU" dirty="0" err="1" smtClean="0"/>
              <a:t>аудиторії</a:t>
            </a:r>
            <a:r>
              <a:rPr lang="ru-RU" dirty="0" smtClean="0"/>
              <a:t> </a:t>
            </a:r>
            <a:r>
              <a:rPr lang="ru-RU" dirty="0" err="1" smtClean="0"/>
              <a:t>слід</a:t>
            </a:r>
            <a:r>
              <a:rPr lang="ru-RU" dirty="0" smtClean="0"/>
              <a:t> </a:t>
            </a:r>
            <a:r>
              <a:rPr lang="ru-RU" dirty="0" err="1" smtClean="0"/>
              <a:t>визначити</a:t>
            </a:r>
            <a:r>
              <a:rPr lang="ru-RU" dirty="0" smtClean="0"/>
              <a:t> 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цілі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процесу</a:t>
            </a:r>
            <a:r>
              <a:rPr lang="ru-RU" dirty="0" smtClean="0"/>
              <a:t>. До них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віднести</a:t>
            </a:r>
            <a:r>
              <a:rPr lang="ru-RU" dirty="0" smtClean="0"/>
              <a:t>:</a:t>
            </a:r>
          </a:p>
          <a:p>
            <a:r>
              <a:rPr lang="ru-RU" dirty="0" err="1" smtClean="0"/>
              <a:t>покращення</a:t>
            </a:r>
            <a:r>
              <a:rPr lang="ru-RU" dirty="0" smtClean="0"/>
              <a:t> </a:t>
            </a:r>
            <a:r>
              <a:rPr lang="ru-RU" dirty="0" err="1" smtClean="0"/>
              <a:t>точності</a:t>
            </a:r>
            <a:r>
              <a:rPr lang="ru-RU" dirty="0" smtClean="0"/>
              <a:t> </a:t>
            </a:r>
            <a:r>
              <a:rPr lang="ru-RU" dirty="0" err="1" smtClean="0"/>
              <a:t>таргетингу</a:t>
            </a:r>
            <a:r>
              <a:rPr lang="ru-RU" dirty="0" smtClean="0"/>
              <a:t> </a:t>
            </a:r>
            <a:r>
              <a:rPr lang="ru-RU" dirty="0" err="1" smtClean="0"/>
              <a:t>рекламних</a:t>
            </a:r>
            <a:r>
              <a:rPr lang="ru-RU" dirty="0" smtClean="0"/>
              <a:t> </a:t>
            </a:r>
            <a:r>
              <a:rPr lang="ru-RU" dirty="0" err="1" smtClean="0"/>
              <a:t>кампаній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підвищення</a:t>
            </a:r>
            <a:r>
              <a:rPr lang="ru-RU" dirty="0" smtClean="0"/>
              <a:t> </a:t>
            </a:r>
            <a:r>
              <a:rPr lang="ru-RU" dirty="0" err="1" smtClean="0"/>
              <a:t>конверсії</a:t>
            </a:r>
            <a:r>
              <a:rPr lang="ru-RU" dirty="0" smtClean="0"/>
              <a:t> та </a:t>
            </a:r>
            <a:r>
              <a:rPr lang="ru-RU" dirty="0" err="1" smtClean="0"/>
              <a:t>лояльності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;,</a:t>
            </a:r>
          </a:p>
          <a:p>
            <a:r>
              <a:rPr lang="ru-RU" dirty="0" err="1" smtClean="0"/>
              <a:t>краще</a:t>
            </a:r>
            <a:r>
              <a:rPr lang="ru-RU" dirty="0" smtClean="0"/>
              <a:t> </a:t>
            </a:r>
            <a:r>
              <a:rPr lang="ru-RU" dirty="0" err="1" smtClean="0"/>
              <a:t>розуміння</a:t>
            </a:r>
            <a:r>
              <a:rPr lang="ru-RU" dirty="0" smtClean="0"/>
              <a:t> потреб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груп</a:t>
            </a:r>
            <a:r>
              <a:rPr lang="ru-RU" dirty="0" smtClean="0"/>
              <a:t> </a:t>
            </a:r>
            <a:r>
              <a:rPr lang="ru-RU" dirty="0" err="1" smtClean="0"/>
              <a:t>покупців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Сегментування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здійснюватися</a:t>
            </a:r>
            <a:r>
              <a:rPr lang="ru-RU" dirty="0" smtClean="0"/>
              <a:t> за </a:t>
            </a:r>
            <a:r>
              <a:rPr lang="ru-RU" dirty="0" err="1" smtClean="0"/>
              <a:t>кількома</a:t>
            </a:r>
            <a:r>
              <a:rPr lang="ru-RU" dirty="0" smtClean="0"/>
              <a:t> </a:t>
            </a:r>
            <a:r>
              <a:rPr lang="ru-RU" dirty="0" err="1" smtClean="0"/>
              <a:t>основними</a:t>
            </a:r>
            <a:r>
              <a:rPr lang="ru-RU" dirty="0" smtClean="0"/>
              <a:t> </a:t>
            </a:r>
            <a:r>
              <a:rPr lang="ru-RU" dirty="0" err="1" smtClean="0"/>
              <a:t>критеріями</a:t>
            </a:r>
            <a:r>
              <a:rPr lang="ru-RU" dirty="0" smtClean="0"/>
              <a:t>. Одним </a:t>
            </a:r>
            <a:r>
              <a:rPr lang="ru-RU" dirty="0" err="1" smtClean="0"/>
              <a:t>із</a:t>
            </a:r>
            <a:r>
              <a:rPr lang="ru-RU" dirty="0" smtClean="0"/>
              <a:t> них є </a:t>
            </a:r>
            <a:r>
              <a:rPr lang="ru-RU" dirty="0" err="1" smtClean="0"/>
              <a:t>демографічне</a:t>
            </a:r>
            <a:r>
              <a:rPr lang="ru-RU" dirty="0" smtClean="0"/>
              <a:t> </a:t>
            </a:r>
            <a:r>
              <a:rPr lang="ru-RU" dirty="0" err="1" smtClean="0"/>
              <a:t>сегментування</a:t>
            </a:r>
            <a:r>
              <a:rPr lang="ru-RU" dirty="0" smtClean="0"/>
              <a:t>: </a:t>
            </a:r>
            <a:r>
              <a:rPr lang="ru-RU" dirty="0" err="1" smtClean="0"/>
              <a:t>вік</a:t>
            </a:r>
            <a:r>
              <a:rPr lang="ru-RU" dirty="0" smtClean="0"/>
              <a:t>, стать, </a:t>
            </a:r>
            <a:r>
              <a:rPr lang="ru-RU" dirty="0" err="1" smtClean="0"/>
              <a:t>рівень</a:t>
            </a:r>
            <a:r>
              <a:rPr lang="ru-RU" dirty="0" smtClean="0"/>
              <a:t> доходу, </a:t>
            </a:r>
            <a:r>
              <a:rPr lang="ru-RU" dirty="0" err="1" smtClean="0"/>
              <a:t>місце</a:t>
            </a:r>
            <a:r>
              <a:rPr lang="ru-RU" dirty="0" smtClean="0"/>
              <a:t> </a:t>
            </a:r>
            <a:r>
              <a:rPr lang="ru-RU" dirty="0" err="1" smtClean="0"/>
              <a:t>проживання</a:t>
            </a:r>
            <a:r>
              <a:rPr lang="ru-RU" dirty="0" smtClean="0"/>
              <a:t> та </a:t>
            </a:r>
            <a:r>
              <a:rPr lang="ru-RU" dirty="0" err="1" smtClean="0"/>
              <a:t>сімейний</a:t>
            </a:r>
            <a:r>
              <a:rPr lang="ru-RU" dirty="0" smtClean="0"/>
              <a:t> статус.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фактори</a:t>
            </a:r>
            <a:r>
              <a:rPr lang="ru-RU" dirty="0" smtClean="0"/>
              <a:t> </a:t>
            </a:r>
            <a:r>
              <a:rPr lang="ru-RU" dirty="0" err="1" smtClean="0"/>
              <a:t>суттєво</a:t>
            </a:r>
            <a:r>
              <a:rPr lang="ru-RU" dirty="0" smtClean="0"/>
              <a:t> </a:t>
            </a:r>
            <a:r>
              <a:rPr lang="ru-RU" dirty="0" err="1" smtClean="0"/>
              <a:t>впливають</a:t>
            </a:r>
            <a:r>
              <a:rPr lang="ru-RU" dirty="0" smtClean="0"/>
              <a:t> на потреби та </a:t>
            </a:r>
            <a:r>
              <a:rPr lang="ru-RU" dirty="0" err="1" smtClean="0"/>
              <a:t>поведінку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. </a:t>
            </a:r>
          </a:p>
          <a:p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важливим</a:t>
            </a:r>
            <a:r>
              <a:rPr lang="ru-RU" dirty="0" smtClean="0"/>
              <a:t> є </a:t>
            </a:r>
            <a:r>
              <a:rPr lang="ru-RU" dirty="0" err="1" smtClean="0"/>
              <a:t>психографічне</a:t>
            </a:r>
            <a:r>
              <a:rPr lang="ru-RU" dirty="0" smtClean="0"/>
              <a:t> </a:t>
            </a:r>
            <a:r>
              <a:rPr lang="ru-RU" dirty="0" err="1" smtClean="0"/>
              <a:t>сегментування</a:t>
            </a:r>
            <a:r>
              <a:rPr lang="ru-RU" dirty="0" smtClean="0"/>
              <a:t>, яке </a:t>
            </a:r>
            <a:r>
              <a:rPr lang="ru-RU" dirty="0" err="1" smtClean="0"/>
              <a:t>враховує</a:t>
            </a:r>
            <a:r>
              <a:rPr lang="ru-RU" dirty="0" smtClean="0"/>
              <a:t> </a:t>
            </a:r>
            <a:r>
              <a:rPr lang="ru-RU" dirty="0" err="1" smtClean="0"/>
              <a:t>цінності</a:t>
            </a:r>
            <a:r>
              <a:rPr lang="ru-RU" dirty="0" smtClean="0"/>
              <a:t>, </a:t>
            </a:r>
            <a:r>
              <a:rPr lang="ru-RU" dirty="0" err="1" smtClean="0"/>
              <a:t>інтереси</a:t>
            </a:r>
            <a:r>
              <a:rPr lang="ru-RU" dirty="0" smtClean="0"/>
              <a:t>, стиль </a:t>
            </a:r>
            <a:r>
              <a:rPr lang="ru-RU" dirty="0" err="1" smtClean="0"/>
              <a:t>життя</a:t>
            </a:r>
            <a:r>
              <a:rPr lang="ru-RU" dirty="0" smtClean="0"/>
              <a:t> та </a:t>
            </a:r>
            <a:r>
              <a:rPr lang="ru-RU" dirty="0" err="1" smtClean="0"/>
              <a:t>особистісні</a:t>
            </a:r>
            <a:r>
              <a:rPr lang="ru-RU" dirty="0" smtClean="0"/>
              <a:t> </a:t>
            </a:r>
            <a:r>
              <a:rPr lang="ru-RU" dirty="0" err="1" smtClean="0"/>
              <a:t>риси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.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споживачі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дотримуються</a:t>
            </a:r>
            <a:r>
              <a:rPr lang="ru-RU" dirty="0" smtClean="0"/>
              <a:t> здорового способу </a:t>
            </a:r>
            <a:r>
              <a:rPr lang="ru-RU" dirty="0" err="1" smtClean="0"/>
              <a:t>життя</a:t>
            </a:r>
            <a:r>
              <a:rPr lang="ru-RU" dirty="0" smtClean="0"/>
              <a:t>, </a:t>
            </a:r>
            <a:r>
              <a:rPr lang="ru-RU" dirty="0" err="1" smtClean="0"/>
              <a:t>можуть</a:t>
            </a:r>
            <a:r>
              <a:rPr lang="ru-RU" dirty="0" smtClean="0"/>
              <a:t> бути </a:t>
            </a:r>
            <a:r>
              <a:rPr lang="ru-RU" dirty="0" err="1" smtClean="0"/>
              <a:t>зацікавлені</a:t>
            </a:r>
            <a:r>
              <a:rPr lang="ru-RU" dirty="0" smtClean="0"/>
              <a:t> в </a:t>
            </a:r>
            <a:r>
              <a:rPr lang="ru-RU" dirty="0" err="1" smtClean="0"/>
              <a:t>еко</a:t>
            </a:r>
            <a:r>
              <a:rPr lang="ru-RU" dirty="0" smtClean="0"/>
              <a:t>-продуктах </a:t>
            </a:r>
            <a:r>
              <a:rPr lang="ru-RU" dirty="0" err="1" smtClean="0"/>
              <a:t>або</a:t>
            </a:r>
            <a:r>
              <a:rPr lang="ru-RU" dirty="0" smtClean="0"/>
              <a:t> спортивному </a:t>
            </a:r>
            <a:r>
              <a:rPr lang="ru-RU" dirty="0" err="1" smtClean="0"/>
              <a:t>харчуванні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Біхевіоральне</a:t>
            </a:r>
            <a:r>
              <a:rPr lang="ru-RU" dirty="0" smtClean="0"/>
              <a:t> </a:t>
            </a:r>
            <a:r>
              <a:rPr lang="ru-RU" dirty="0" err="1" smtClean="0"/>
              <a:t>сегментування</a:t>
            </a:r>
            <a:r>
              <a:rPr lang="ru-RU" dirty="0" smtClean="0"/>
              <a:t> </a:t>
            </a:r>
            <a:r>
              <a:rPr lang="ru-RU" dirty="0" err="1" smtClean="0"/>
              <a:t>аналізує</a:t>
            </a:r>
            <a:r>
              <a:rPr lang="ru-RU" dirty="0" smtClean="0"/>
              <a:t>, як </a:t>
            </a:r>
            <a:r>
              <a:rPr lang="ru-RU" dirty="0" err="1" smtClean="0"/>
              <a:t>клієнти</a:t>
            </a:r>
            <a:r>
              <a:rPr lang="ru-RU" dirty="0" smtClean="0"/>
              <a:t> </a:t>
            </a:r>
            <a:r>
              <a:rPr lang="ru-RU" dirty="0" err="1" smtClean="0"/>
              <a:t>взаємодіють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брендом.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включати</a:t>
            </a:r>
            <a:r>
              <a:rPr lang="ru-RU" dirty="0" smtClean="0"/>
              <a:t> </a:t>
            </a:r>
            <a:r>
              <a:rPr lang="ru-RU" dirty="0" err="1" smtClean="0"/>
              <a:t>поведінку</a:t>
            </a:r>
            <a:r>
              <a:rPr lang="ru-RU" dirty="0" smtClean="0"/>
              <a:t> на </a:t>
            </a:r>
            <a:r>
              <a:rPr lang="ru-RU" dirty="0" err="1" smtClean="0"/>
              <a:t>сайті</a:t>
            </a:r>
            <a:r>
              <a:rPr lang="ru-RU" dirty="0" smtClean="0"/>
              <a:t>, </a:t>
            </a:r>
            <a:r>
              <a:rPr lang="ru-RU" dirty="0" err="1" smtClean="0"/>
              <a:t>історію</a:t>
            </a:r>
            <a:r>
              <a:rPr lang="ru-RU" dirty="0" smtClean="0"/>
              <a:t> покупок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інтерес</a:t>
            </a:r>
            <a:r>
              <a:rPr lang="ru-RU" dirty="0" smtClean="0"/>
              <a:t> до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продуктів</a:t>
            </a:r>
            <a:r>
              <a:rPr lang="ru-RU" dirty="0" smtClean="0"/>
              <a:t>. </a:t>
            </a:r>
            <a:r>
              <a:rPr lang="ru-RU" dirty="0" err="1" smtClean="0"/>
              <a:t>Географічне</a:t>
            </a:r>
            <a:r>
              <a:rPr lang="ru-RU" dirty="0" smtClean="0"/>
              <a:t> </a:t>
            </a:r>
            <a:r>
              <a:rPr lang="ru-RU" dirty="0" err="1" smtClean="0"/>
              <a:t>сегментування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поділити</a:t>
            </a:r>
            <a:r>
              <a:rPr lang="ru-RU" dirty="0" smtClean="0"/>
              <a:t> </a:t>
            </a:r>
            <a:r>
              <a:rPr lang="ru-RU" dirty="0" err="1" smtClean="0"/>
              <a:t>аудиторію</a:t>
            </a:r>
            <a:r>
              <a:rPr lang="ru-RU" dirty="0" smtClean="0"/>
              <a:t> за </a:t>
            </a:r>
            <a:r>
              <a:rPr lang="ru-RU" dirty="0" err="1" smtClean="0"/>
              <a:t>місцем</a:t>
            </a:r>
            <a:r>
              <a:rPr lang="ru-RU" dirty="0" smtClean="0"/>
              <a:t> </a:t>
            </a:r>
            <a:r>
              <a:rPr lang="ru-RU" dirty="0" err="1" smtClean="0"/>
              <a:t>проживання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важливо</a:t>
            </a:r>
            <a:r>
              <a:rPr lang="ru-RU" dirty="0" smtClean="0"/>
              <a:t> для </a:t>
            </a:r>
            <a:r>
              <a:rPr lang="ru-RU" dirty="0" err="1" smtClean="0"/>
              <a:t>розробки</a:t>
            </a:r>
            <a:r>
              <a:rPr lang="ru-RU" dirty="0" smtClean="0"/>
              <a:t> </a:t>
            </a:r>
            <a:r>
              <a:rPr lang="ru-RU" dirty="0" err="1" smtClean="0"/>
              <a:t>регіональних</a:t>
            </a:r>
            <a:r>
              <a:rPr lang="ru-RU" dirty="0" smtClean="0"/>
              <a:t> </a:t>
            </a:r>
            <a:r>
              <a:rPr lang="ru-RU" dirty="0" err="1" smtClean="0"/>
              <a:t>рекламних</a:t>
            </a:r>
            <a:r>
              <a:rPr lang="ru-RU" dirty="0" smtClean="0"/>
              <a:t> </a:t>
            </a:r>
            <a:r>
              <a:rPr lang="ru-RU" dirty="0" err="1" smtClean="0"/>
              <a:t>стратегій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87133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9640" y="247559"/>
            <a:ext cx="10515600" cy="483961"/>
          </a:xfrm>
        </p:spPr>
        <p:txBody>
          <a:bodyPr>
            <a:normAutofit fontScale="90000"/>
          </a:bodyPr>
          <a:lstStyle/>
          <a:p>
            <a:r>
              <a:rPr lang="ru-RU" sz="3600" b="1" dirty="0" err="1" smtClean="0"/>
              <a:t>Етапи</a:t>
            </a:r>
            <a:r>
              <a:rPr lang="ru-RU" sz="3600" b="1" dirty="0" smtClean="0"/>
              <a:t> та канали </a:t>
            </a:r>
            <a:r>
              <a:rPr lang="ru-RU" sz="3600" b="1" dirty="0" err="1" smtClean="0"/>
              <a:t>взаємодії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5056" y="489539"/>
            <a:ext cx="11584577" cy="6061165"/>
          </a:xfrm>
        </p:spPr>
        <p:txBody>
          <a:bodyPr>
            <a:normAutofit lnSpcReduction="10000"/>
          </a:bodyPr>
          <a:lstStyle/>
          <a:p>
            <a:r>
              <a:rPr lang="ru-RU" dirty="0" err="1" smtClean="0"/>
              <a:t>Етапи</a:t>
            </a:r>
            <a:r>
              <a:rPr lang="ru-RU" dirty="0" smtClean="0"/>
              <a:t> </a:t>
            </a:r>
            <a:r>
              <a:rPr lang="ru-RU" dirty="0" err="1" smtClean="0"/>
              <a:t>зв’язку</a:t>
            </a:r>
            <a:r>
              <a:rPr lang="ru-RU" dirty="0" smtClean="0"/>
              <a:t> </a:t>
            </a:r>
            <a:r>
              <a:rPr lang="ru-RU" dirty="0" err="1" smtClean="0"/>
              <a:t>клієнта</a:t>
            </a:r>
            <a:r>
              <a:rPr lang="ru-RU" dirty="0" smtClean="0"/>
              <a:t> з брендом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умовно</a:t>
            </a:r>
            <a:r>
              <a:rPr lang="ru-RU" dirty="0" smtClean="0"/>
              <a:t> </a:t>
            </a:r>
            <a:r>
              <a:rPr lang="ru-RU" dirty="0" err="1" smtClean="0"/>
              <a:t>розділити</a:t>
            </a:r>
            <a:r>
              <a:rPr lang="ru-RU" dirty="0" smtClean="0"/>
              <a:t> на </a:t>
            </a:r>
            <a:r>
              <a:rPr lang="ru-RU" dirty="0" err="1" smtClean="0"/>
              <a:t>кілька</a:t>
            </a:r>
            <a:r>
              <a:rPr lang="ru-RU" dirty="0" smtClean="0"/>
              <a:t> </a:t>
            </a:r>
            <a:r>
              <a:rPr lang="ru-RU" dirty="0" err="1" smtClean="0"/>
              <a:t>ключових</a:t>
            </a:r>
            <a:r>
              <a:rPr lang="ru-RU" dirty="0" smtClean="0"/>
              <a:t> фаз. </a:t>
            </a:r>
          </a:p>
          <a:p>
            <a:r>
              <a:rPr lang="ru-RU" dirty="0" smtClean="0"/>
              <a:t>Перший </a:t>
            </a:r>
            <a:r>
              <a:rPr lang="ru-RU" dirty="0" err="1" smtClean="0"/>
              <a:t>етап</a:t>
            </a:r>
            <a:r>
              <a:rPr lang="ru-RU" dirty="0" smtClean="0"/>
              <a:t> — </a:t>
            </a:r>
            <a:r>
              <a:rPr lang="ru-RU" dirty="0" err="1" smtClean="0"/>
              <a:t>освідомлення</a:t>
            </a:r>
            <a:r>
              <a:rPr lang="ru-RU" dirty="0" smtClean="0"/>
              <a:t>, коли </a:t>
            </a:r>
            <a:r>
              <a:rPr lang="ru-RU" dirty="0" err="1" smtClean="0"/>
              <a:t>клієнт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дізнається</a:t>
            </a:r>
            <a:r>
              <a:rPr lang="ru-RU" dirty="0" smtClean="0"/>
              <a:t> про продукт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послугу</a:t>
            </a:r>
            <a:r>
              <a:rPr lang="ru-RU" dirty="0" smtClean="0"/>
              <a:t>. </a:t>
            </a:r>
          </a:p>
          <a:p>
            <a:r>
              <a:rPr lang="ru-RU" dirty="0" err="1" smtClean="0"/>
              <a:t>Другий</a:t>
            </a:r>
            <a:r>
              <a:rPr lang="ru-RU" dirty="0" smtClean="0"/>
              <a:t> </a:t>
            </a:r>
            <a:r>
              <a:rPr lang="ru-RU" dirty="0" err="1" smtClean="0"/>
              <a:t>етап</a:t>
            </a:r>
            <a:r>
              <a:rPr lang="ru-RU" dirty="0" smtClean="0"/>
              <a:t> — </a:t>
            </a:r>
            <a:r>
              <a:rPr lang="ru-RU" dirty="0" err="1" smtClean="0"/>
              <a:t>роздуми</a:t>
            </a:r>
            <a:r>
              <a:rPr lang="ru-RU" dirty="0" smtClean="0"/>
              <a:t>, коли </a:t>
            </a:r>
            <a:r>
              <a:rPr lang="ru-RU" dirty="0" err="1" smtClean="0"/>
              <a:t>клієнт</a:t>
            </a:r>
            <a:r>
              <a:rPr lang="ru-RU" dirty="0" smtClean="0"/>
              <a:t> активно </a:t>
            </a:r>
            <a:r>
              <a:rPr lang="ru-RU" dirty="0" err="1" smtClean="0"/>
              <a:t>шукає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 та </a:t>
            </a:r>
            <a:r>
              <a:rPr lang="ru-RU" dirty="0" err="1" smtClean="0"/>
              <a:t>порівнює</a:t>
            </a:r>
            <a:r>
              <a:rPr lang="ru-RU" dirty="0" smtClean="0"/>
              <a:t> </a:t>
            </a:r>
            <a:r>
              <a:rPr lang="ru-RU" dirty="0" err="1" smtClean="0"/>
              <a:t>варіанти</a:t>
            </a:r>
            <a:r>
              <a:rPr lang="ru-RU" dirty="0" smtClean="0"/>
              <a:t>. </a:t>
            </a:r>
          </a:p>
          <a:p>
            <a:r>
              <a:rPr lang="ru-RU" dirty="0" err="1" smtClean="0"/>
              <a:t>Третій</a:t>
            </a:r>
            <a:r>
              <a:rPr lang="ru-RU" dirty="0" smtClean="0"/>
              <a:t> </a:t>
            </a:r>
            <a:r>
              <a:rPr lang="ru-RU" dirty="0" err="1" smtClean="0"/>
              <a:t>етап</a:t>
            </a:r>
            <a:r>
              <a:rPr lang="ru-RU" dirty="0" smtClean="0"/>
              <a:t> — </a:t>
            </a:r>
            <a:r>
              <a:rPr lang="ru-RU" dirty="0" err="1" smtClean="0"/>
              <a:t>прийняття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, коли </a:t>
            </a:r>
            <a:r>
              <a:rPr lang="ru-RU" dirty="0" err="1" smtClean="0"/>
              <a:t>клієнт</a:t>
            </a:r>
            <a:r>
              <a:rPr lang="ru-RU" dirty="0" smtClean="0"/>
              <a:t> </a:t>
            </a:r>
            <a:r>
              <a:rPr lang="ru-RU" dirty="0" err="1" smtClean="0"/>
              <a:t>готовий</a:t>
            </a:r>
            <a:r>
              <a:rPr lang="ru-RU" dirty="0" smtClean="0"/>
              <a:t> </a:t>
            </a:r>
            <a:r>
              <a:rPr lang="ru-RU" dirty="0" err="1" smtClean="0"/>
              <a:t>зробити</a:t>
            </a:r>
            <a:r>
              <a:rPr lang="ru-RU" dirty="0" smtClean="0"/>
              <a:t> покупку. </a:t>
            </a:r>
          </a:p>
          <a:p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наступає</a:t>
            </a:r>
            <a:r>
              <a:rPr lang="ru-RU" dirty="0" smtClean="0"/>
              <a:t> </a:t>
            </a:r>
            <a:r>
              <a:rPr lang="ru-RU" dirty="0" err="1" smtClean="0"/>
              <a:t>етап</a:t>
            </a:r>
            <a:r>
              <a:rPr lang="ru-RU" dirty="0" smtClean="0"/>
              <a:t> покупки, і, </a:t>
            </a:r>
            <a:r>
              <a:rPr lang="ru-RU" dirty="0" err="1" smtClean="0"/>
              <a:t>нарешті</a:t>
            </a:r>
            <a:r>
              <a:rPr lang="ru-RU" dirty="0" smtClean="0"/>
              <a:t>, </a:t>
            </a:r>
            <a:r>
              <a:rPr lang="ru-RU" dirty="0" err="1" smtClean="0"/>
              <a:t>важливий</a:t>
            </a:r>
            <a:r>
              <a:rPr lang="ru-RU" dirty="0" smtClean="0"/>
              <a:t> </a:t>
            </a:r>
            <a:r>
              <a:rPr lang="ru-RU" dirty="0" err="1" smtClean="0"/>
              <a:t>етап</a:t>
            </a:r>
            <a:r>
              <a:rPr lang="ru-RU" dirty="0" smtClean="0"/>
              <a:t> </a:t>
            </a:r>
            <a:r>
              <a:rPr lang="ru-RU" dirty="0" err="1" smtClean="0"/>
              <a:t>післяпродажного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 для </a:t>
            </a:r>
            <a:r>
              <a:rPr lang="ru-RU" dirty="0" err="1" smtClean="0"/>
              <a:t>підтримки</a:t>
            </a:r>
            <a:r>
              <a:rPr lang="ru-RU" dirty="0" smtClean="0"/>
              <a:t> </a:t>
            </a:r>
            <a:r>
              <a:rPr lang="ru-RU" dirty="0" err="1" smtClean="0"/>
              <a:t>клієнта</a:t>
            </a:r>
            <a:r>
              <a:rPr lang="ru-RU" dirty="0" smtClean="0"/>
              <a:t> і </a:t>
            </a:r>
            <a:r>
              <a:rPr lang="ru-RU" dirty="0" err="1" smtClean="0"/>
              <a:t>покращення</a:t>
            </a:r>
            <a:r>
              <a:rPr lang="ru-RU" dirty="0" smtClean="0"/>
              <a:t> </a:t>
            </a:r>
            <a:r>
              <a:rPr lang="ru-RU" dirty="0" err="1" smtClean="0"/>
              <a:t>лояльності</a:t>
            </a:r>
            <a:r>
              <a:rPr lang="ru-RU" dirty="0" smtClean="0"/>
              <a:t>.</a:t>
            </a:r>
          </a:p>
          <a:p>
            <a:r>
              <a:rPr lang="ru-RU" dirty="0" smtClean="0"/>
              <a:t>Канали </a:t>
            </a:r>
            <a:r>
              <a:rPr lang="ru-RU" dirty="0" err="1" smtClean="0"/>
              <a:t>взаємодії</a:t>
            </a:r>
            <a:r>
              <a:rPr lang="ru-RU" dirty="0" smtClean="0"/>
              <a:t> з брендом </a:t>
            </a:r>
            <a:r>
              <a:rPr lang="ru-RU" dirty="0" err="1" smtClean="0"/>
              <a:t>можуть</a:t>
            </a:r>
            <a:r>
              <a:rPr lang="ru-RU" dirty="0" smtClean="0"/>
              <a:t> бути </a:t>
            </a:r>
            <a:r>
              <a:rPr lang="ru-RU" dirty="0" err="1" smtClean="0"/>
              <a:t>різними</a:t>
            </a:r>
            <a:r>
              <a:rPr lang="ru-RU" dirty="0" smtClean="0"/>
              <a:t>: </a:t>
            </a:r>
            <a:r>
              <a:rPr lang="ru-RU" dirty="0" err="1" smtClean="0"/>
              <a:t>цифрові</a:t>
            </a:r>
            <a:r>
              <a:rPr lang="ru-RU" dirty="0" smtClean="0"/>
              <a:t> канали (вебсайт, </a:t>
            </a:r>
            <a:r>
              <a:rPr lang="ru-RU" dirty="0" err="1" smtClean="0"/>
              <a:t>соціальні</a:t>
            </a:r>
            <a:r>
              <a:rPr lang="ru-RU" dirty="0" smtClean="0"/>
              <a:t> </a:t>
            </a:r>
            <a:r>
              <a:rPr lang="ru-RU" dirty="0" err="1" smtClean="0"/>
              <a:t>мережі</a:t>
            </a:r>
            <a:r>
              <a:rPr lang="ru-RU" dirty="0" smtClean="0"/>
              <a:t>, </a:t>
            </a:r>
            <a:r>
              <a:rPr lang="ru-RU" dirty="0" err="1" smtClean="0"/>
              <a:t>мобільні</a:t>
            </a:r>
            <a:r>
              <a:rPr lang="ru-RU" dirty="0" smtClean="0"/>
              <a:t> </a:t>
            </a:r>
            <a:r>
              <a:rPr lang="ru-RU" dirty="0" err="1" smtClean="0"/>
              <a:t>додатки</a:t>
            </a:r>
            <a:r>
              <a:rPr lang="ru-RU" dirty="0" smtClean="0"/>
              <a:t>) і офлайн канали (</a:t>
            </a:r>
            <a:r>
              <a:rPr lang="ru-RU" dirty="0" err="1" smtClean="0"/>
              <a:t>фізичні</a:t>
            </a:r>
            <a:r>
              <a:rPr lang="ru-RU" dirty="0" smtClean="0"/>
              <a:t> </a:t>
            </a:r>
            <a:r>
              <a:rPr lang="ru-RU" dirty="0" err="1" smtClean="0"/>
              <a:t>магазини</a:t>
            </a:r>
            <a:r>
              <a:rPr lang="ru-RU" dirty="0" smtClean="0"/>
              <a:t>, </a:t>
            </a:r>
            <a:r>
              <a:rPr lang="ru-RU" dirty="0" err="1" smtClean="0"/>
              <a:t>події</a:t>
            </a:r>
            <a:r>
              <a:rPr lang="ru-RU" dirty="0" smtClean="0"/>
              <a:t>, </a:t>
            </a:r>
            <a:r>
              <a:rPr lang="ru-RU" dirty="0" err="1" smtClean="0"/>
              <a:t>телефонні</a:t>
            </a:r>
            <a:r>
              <a:rPr lang="ru-RU" dirty="0" smtClean="0"/>
              <a:t> </a:t>
            </a:r>
            <a:r>
              <a:rPr lang="ru-RU" dirty="0" err="1" smtClean="0"/>
              <a:t>дзвінки</a:t>
            </a:r>
            <a:r>
              <a:rPr lang="ru-RU" dirty="0" smtClean="0"/>
              <a:t>). </a:t>
            </a:r>
          </a:p>
          <a:p>
            <a:r>
              <a:rPr lang="ru-RU" dirty="0" err="1" smtClean="0"/>
              <a:t>Важливо</a:t>
            </a:r>
            <a:r>
              <a:rPr lang="ru-RU" dirty="0" smtClean="0"/>
              <a:t> </a:t>
            </a:r>
            <a:r>
              <a:rPr lang="ru-RU" dirty="0" err="1" smtClean="0"/>
              <a:t>вибрати</a:t>
            </a:r>
            <a:r>
              <a:rPr lang="ru-RU" dirty="0" smtClean="0"/>
              <a:t> </a:t>
            </a:r>
            <a:r>
              <a:rPr lang="ru-RU" dirty="0" err="1" smtClean="0"/>
              <a:t>правильні</a:t>
            </a:r>
            <a:r>
              <a:rPr lang="ru-RU" dirty="0" smtClean="0"/>
              <a:t> канали для кожного </a:t>
            </a:r>
            <a:r>
              <a:rPr lang="ru-RU" dirty="0" err="1" smtClean="0"/>
              <a:t>етапу</a:t>
            </a:r>
            <a:r>
              <a:rPr lang="ru-RU" dirty="0" smtClean="0"/>
              <a:t> </a:t>
            </a:r>
            <a:r>
              <a:rPr lang="ru-RU" dirty="0" err="1" smtClean="0"/>
              <a:t>взаємодії</a:t>
            </a:r>
            <a:r>
              <a:rPr lang="ru-RU" dirty="0" smtClean="0"/>
              <a:t>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забезпечити</a:t>
            </a:r>
            <a:r>
              <a:rPr lang="ru-RU" dirty="0" smtClean="0"/>
              <a:t> </a:t>
            </a:r>
            <a:r>
              <a:rPr lang="ru-RU" dirty="0" err="1" smtClean="0"/>
              <a:t>ефективне</a:t>
            </a:r>
            <a:r>
              <a:rPr lang="ru-RU" dirty="0" smtClean="0"/>
              <a:t> </a:t>
            </a:r>
            <a:r>
              <a:rPr lang="ru-RU" dirty="0" err="1" smtClean="0"/>
              <a:t>спілкування</a:t>
            </a:r>
            <a:r>
              <a:rPr lang="ru-RU" dirty="0" smtClean="0"/>
              <a:t> з </a:t>
            </a:r>
            <a:r>
              <a:rPr lang="ru-RU" dirty="0" err="1" smtClean="0"/>
              <a:t>клієнтом</a:t>
            </a:r>
            <a:r>
              <a:rPr lang="ru-RU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061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Аналіз</a:t>
            </a:r>
            <a:r>
              <a:rPr lang="ru-RU" b="1" dirty="0" smtClean="0"/>
              <a:t> проблем</a:t>
            </a:r>
            <a:br>
              <a:rPr lang="ru-RU" b="1" dirty="0" smtClean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важливий</a:t>
            </a:r>
            <a:r>
              <a:rPr lang="ru-RU" dirty="0" smtClean="0"/>
              <a:t> </a:t>
            </a:r>
            <a:r>
              <a:rPr lang="ru-RU" dirty="0" err="1" smtClean="0"/>
              <a:t>етап</a:t>
            </a:r>
            <a:r>
              <a:rPr lang="ru-RU" dirty="0" smtClean="0"/>
              <a:t> у </a:t>
            </a:r>
            <a:r>
              <a:rPr lang="ru-RU" dirty="0" err="1" smtClean="0"/>
              <a:t>розробці</a:t>
            </a:r>
            <a:r>
              <a:rPr lang="ru-RU" dirty="0" smtClean="0"/>
              <a:t> </a:t>
            </a:r>
            <a:r>
              <a:rPr lang="ru-RU" dirty="0" err="1" smtClean="0"/>
              <a:t>карти</a:t>
            </a:r>
            <a:r>
              <a:rPr lang="ru-RU" dirty="0" smtClean="0"/>
              <a:t> шляху </a:t>
            </a:r>
            <a:r>
              <a:rPr lang="ru-RU" dirty="0" err="1" smtClean="0"/>
              <a:t>клієнта</a:t>
            </a:r>
            <a:r>
              <a:rPr lang="ru-RU" dirty="0" smtClean="0"/>
              <a:t>. </a:t>
            </a:r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 smtClean="0"/>
              <a:t>визначити</a:t>
            </a:r>
            <a:r>
              <a:rPr lang="ru-RU" dirty="0" smtClean="0"/>
              <a:t> 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проблеми</a:t>
            </a:r>
            <a:r>
              <a:rPr lang="ru-RU" dirty="0" smtClean="0"/>
              <a:t> та </a:t>
            </a:r>
            <a:r>
              <a:rPr lang="ru-RU" dirty="0" err="1" smtClean="0"/>
              <a:t>бар’єри</a:t>
            </a:r>
            <a:r>
              <a:rPr lang="ru-RU" dirty="0" smtClean="0"/>
              <a:t>, з </a:t>
            </a:r>
            <a:r>
              <a:rPr lang="ru-RU" dirty="0" err="1" smtClean="0"/>
              <a:t>якими</a:t>
            </a:r>
            <a:r>
              <a:rPr lang="ru-RU" dirty="0" smtClean="0"/>
              <a:t> </a:t>
            </a:r>
            <a:r>
              <a:rPr lang="ru-RU" dirty="0" err="1" smtClean="0"/>
              <a:t>стикаються</a:t>
            </a:r>
            <a:r>
              <a:rPr lang="ru-RU" dirty="0" smtClean="0"/>
              <a:t> </a:t>
            </a:r>
            <a:r>
              <a:rPr lang="ru-RU" dirty="0" err="1" smtClean="0"/>
              <a:t>клієнти</a:t>
            </a:r>
            <a:r>
              <a:rPr lang="ru-RU" dirty="0" smtClean="0"/>
              <a:t> на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етапах</a:t>
            </a:r>
            <a:r>
              <a:rPr lang="ru-RU" dirty="0" smtClean="0"/>
              <a:t> </a:t>
            </a:r>
            <a:r>
              <a:rPr lang="ru-RU" dirty="0" err="1" smtClean="0"/>
              <a:t>їхнього</a:t>
            </a:r>
            <a:r>
              <a:rPr lang="ru-RU" dirty="0" smtClean="0"/>
              <a:t> шляху.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бути </a:t>
            </a:r>
            <a:r>
              <a:rPr lang="ru-RU" dirty="0" err="1" smtClean="0"/>
              <a:t>проблеми</a:t>
            </a:r>
            <a:r>
              <a:rPr lang="ru-RU" dirty="0" smtClean="0"/>
              <a:t> з </a:t>
            </a:r>
            <a:r>
              <a:rPr lang="ru-RU" dirty="0" err="1" smtClean="0"/>
              <a:t>навігацією</a:t>
            </a:r>
            <a:r>
              <a:rPr lang="ru-RU" dirty="0" smtClean="0"/>
              <a:t> на </a:t>
            </a:r>
            <a:r>
              <a:rPr lang="ru-RU" dirty="0" err="1" smtClean="0"/>
              <a:t>сайті</a:t>
            </a:r>
            <a:r>
              <a:rPr lang="ru-RU" dirty="0" smtClean="0"/>
              <a:t>, </a:t>
            </a:r>
            <a:r>
              <a:rPr lang="ru-RU" dirty="0" err="1" smtClean="0"/>
              <a:t>складність</a:t>
            </a:r>
            <a:r>
              <a:rPr lang="ru-RU" dirty="0" smtClean="0"/>
              <a:t> у </a:t>
            </a:r>
            <a:r>
              <a:rPr lang="ru-RU" dirty="0" err="1" smtClean="0"/>
              <a:t>процесі</a:t>
            </a:r>
            <a:r>
              <a:rPr lang="ru-RU" dirty="0" smtClean="0"/>
              <a:t> покупки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недостатня</a:t>
            </a:r>
            <a:r>
              <a:rPr lang="ru-RU" dirty="0" smtClean="0"/>
              <a:t> </a:t>
            </a:r>
            <a:r>
              <a:rPr lang="ru-RU" dirty="0" err="1" smtClean="0"/>
              <a:t>інформація</a:t>
            </a:r>
            <a:r>
              <a:rPr lang="ru-RU" dirty="0" smtClean="0"/>
              <a:t> про продукт. </a:t>
            </a:r>
          </a:p>
          <a:p>
            <a:r>
              <a:rPr lang="ru-RU" dirty="0" err="1" smtClean="0"/>
              <a:t>Такий</a:t>
            </a:r>
            <a:r>
              <a:rPr lang="ru-RU" dirty="0" smtClean="0"/>
              <a:t> </a:t>
            </a:r>
            <a:r>
              <a:rPr lang="ru-RU" dirty="0" err="1" smtClean="0"/>
              <a:t>простий</a:t>
            </a:r>
            <a:r>
              <a:rPr lang="ru-RU" dirty="0" smtClean="0"/>
              <a:t> </a:t>
            </a:r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зрозуміти</a:t>
            </a:r>
            <a:r>
              <a:rPr lang="ru-RU" dirty="0" smtClean="0"/>
              <a:t>, де </a:t>
            </a:r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err="1" smtClean="0"/>
              <a:t>клієнти</a:t>
            </a:r>
            <a:r>
              <a:rPr lang="ru-RU" dirty="0" smtClean="0"/>
              <a:t> </a:t>
            </a:r>
            <a:r>
              <a:rPr lang="ru-RU" dirty="0" err="1" smtClean="0"/>
              <a:t>стикаються</a:t>
            </a:r>
            <a:r>
              <a:rPr lang="ru-RU" dirty="0" smtClean="0"/>
              <a:t> з </a:t>
            </a:r>
            <a:r>
              <a:rPr lang="ru-RU" dirty="0" err="1" smtClean="0"/>
              <a:t>труднощами</a:t>
            </a:r>
            <a:r>
              <a:rPr lang="ru-RU" dirty="0" smtClean="0"/>
              <a:t>, і </a:t>
            </a:r>
            <a:r>
              <a:rPr lang="ru-RU" dirty="0" err="1" smtClean="0"/>
              <a:t>які</a:t>
            </a:r>
            <a:r>
              <a:rPr lang="ru-RU" dirty="0" smtClean="0"/>
              <a:t> з </a:t>
            </a:r>
            <a:r>
              <a:rPr lang="ru-RU" dirty="0" err="1" smtClean="0"/>
              <a:t>цих</a:t>
            </a:r>
            <a:r>
              <a:rPr lang="ru-RU" dirty="0" smtClean="0"/>
              <a:t> проблем </a:t>
            </a:r>
            <a:r>
              <a:rPr lang="ru-RU" dirty="0" err="1" smtClean="0"/>
              <a:t>потребують</a:t>
            </a:r>
            <a:r>
              <a:rPr lang="ru-RU" dirty="0" smtClean="0"/>
              <a:t> </a:t>
            </a:r>
            <a:r>
              <a:rPr lang="ru-RU" dirty="0" err="1" smtClean="0"/>
              <a:t>негайного</a:t>
            </a:r>
            <a:r>
              <a:rPr lang="ru-RU" dirty="0" smtClean="0"/>
              <a:t> </a:t>
            </a:r>
            <a:r>
              <a:rPr lang="ru-RU" dirty="0" err="1" smtClean="0"/>
              <a:t>вирішення</a:t>
            </a:r>
            <a:r>
              <a:rPr lang="ru-RU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8457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6211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Приклад: карта шляху </a:t>
            </a:r>
            <a:r>
              <a:rPr lang="ru-RU" sz="3600" b="1" dirty="0" err="1" smtClean="0"/>
              <a:t>клієнта</a:t>
            </a:r>
            <a:r>
              <a:rPr lang="ru-RU" sz="3600" b="1" dirty="0" smtClean="0"/>
              <a:t> для </a:t>
            </a:r>
            <a:r>
              <a:rPr lang="ru-RU" sz="3600" b="1" dirty="0" err="1" smtClean="0"/>
              <a:t>ніші</a:t>
            </a:r>
            <a:r>
              <a:rPr lang="ru-RU" sz="3600" b="1" dirty="0" smtClean="0"/>
              <a:t> онлайн-</a:t>
            </a:r>
            <a:r>
              <a:rPr lang="ru-RU" sz="3600" b="1" dirty="0" err="1" smtClean="0"/>
              <a:t>курсів</a:t>
            </a:r>
            <a:r>
              <a:rPr lang="ru-RU" sz="3600" b="1" dirty="0" smtClean="0"/>
              <a:t> по SMM</a:t>
            </a:r>
            <a:br>
              <a:rPr lang="ru-RU" sz="3600" b="1" dirty="0" smtClean="0"/>
            </a:br>
            <a:endParaRPr lang="en-US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817" y="757646"/>
            <a:ext cx="11756572" cy="6100354"/>
          </a:xfrm>
        </p:spPr>
        <p:txBody>
          <a:bodyPr/>
          <a:lstStyle/>
          <a:p>
            <a:r>
              <a:rPr lang="ru-RU" dirty="0" smtClean="0"/>
              <a:t>А ось так могла б </a:t>
            </a:r>
            <a:r>
              <a:rPr lang="ru-RU" dirty="0" err="1" smtClean="0"/>
              <a:t>виглядати</a:t>
            </a:r>
            <a:r>
              <a:rPr lang="ru-RU" dirty="0" smtClean="0"/>
              <a:t> карта шляху </a:t>
            </a:r>
            <a:r>
              <a:rPr lang="ru-RU" dirty="0" err="1" smtClean="0"/>
              <a:t>клієнта</a:t>
            </a:r>
            <a:r>
              <a:rPr lang="ru-RU" dirty="0" smtClean="0"/>
              <a:t> для </a:t>
            </a:r>
            <a:r>
              <a:rPr lang="ru-RU" dirty="0" err="1" smtClean="0"/>
              <a:t>ніші</a:t>
            </a:r>
            <a:r>
              <a:rPr lang="ru-RU" dirty="0" smtClean="0"/>
              <a:t> онлайн-</a:t>
            </a:r>
            <a:r>
              <a:rPr lang="ru-RU" dirty="0" err="1" smtClean="0"/>
              <a:t>курсів</a:t>
            </a:r>
            <a:r>
              <a:rPr lang="ru-RU" dirty="0" smtClean="0"/>
              <a:t> по SMM:</a:t>
            </a:r>
          </a:p>
          <a:p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514" y="1502228"/>
            <a:ext cx="10831286" cy="4872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8557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3691" y="197346"/>
            <a:ext cx="11599818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Крок</a:t>
            </a:r>
            <a:r>
              <a:rPr lang="ru-RU" b="1" dirty="0" smtClean="0"/>
              <a:t> 1. </a:t>
            </a:r>
            <a:r>
              <a:rPr lang="ru-RU" b="1" dirty="0" err="1" smtClean="0"/>
              <a:t>Визначення</a:t>
            </a:r>
            <a:r>
              <a:rPr lang="ru-RU" b="1" dirty="0" smtClean="0"/>
              <a:t> </a:t>
            </a:r>
            <a:r>
              <a:rPr lang="ru-RU" b="1" dirty="0" err="1" smtClean="0"/>
              <a:t>цільової</a:t>
            </a:r>
            <a:r>
              <a:rPr lang="ru-RU" b="1" dirty="0" smtClean="0"/>
              <a:t> </a:t>
            </a:r>
            <a:r>
              <a:rPr lang="ru-RU" b="1" dirty="0" err="1" smtClean="0"/>
              <a:t>аудиторії</a:t>
            </a:r>
            <a:endParaRPr lang="ru-RU" b="1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>
                <a:effectLst/>
              </a:rPr>
              <a:t>Початківці</a:t>
            </a:r>
            <a:r>
              <a:rPr lang="ru-RU" b="1" dirty="0" smtClean="0">
                <a:effectLst/>
              </a:rPr>
              <a:t> у </a:t>
            </a:r>
            <a:r>
              <a:rPr lang="ru-RU" b="1" dirty="0" err="1" smtClean="0">
                <a:effectLst/>
              </a:rPr>
              <a:t>сфері</a:t>
            </a:r>
            <a:r>
              <a:rPr lang="ru-RU" b="1" dirty="0" smtClean="0">
                <a:effectLst/>
              </a:rPr>
              <a:t> </a:t>
            </a:r>
            <a:r>
              <a:rPr lang="en-US" b="1" dirty="0" smtClean="0">
                <a:effectLst/>
              </a:rPr>
              <a:t>SMM: </a:t>
            </a:r>
            <a:r>
              <a:rPr lang="ru-RU" dirty="0" err="1" smtClean="0">
                <a:effectLst/>
              </a:rPr>
              <a:t>ті</a:t>
            </a:r>
            <a:r>
              <a:rPr lang="ru-RU" dirty="0" smtClean="0">
                <a:effectLst/>
              </a:rPr>
              <a:t>, </a:t>
            </a:r>
            <a:r>
              <a:rPr lang="ru-RU" dirty="0" err="1" smtClean="0">
                <a:effectLst/>
              </a:rPr>
              <a:t>хто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хоче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освоїти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нову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професію</a:t>
            </a:r>
            <a:r>
              <a:rPr lang="ru-RU" dirty="0" smtClean="0">
                <a:effectLst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>
                <a:effectLst/>
              </a:rPr>
              <a:t>Малий</a:t>
            </a:r>
            <a:r>
              <a:rPr lang="ru-RU" b="1" dirty="0" smtClean="0">
                <a:effectLst/>
              </a:rPr>
              <a:t> та </a:t>
            </a:r>
            <a:r>
              <a:rPr lang="ru-RU" b="1" dirty="0" err="1" smtClean="0">
                <a:effectLst/>
              </a:rPr>
              <a:t>середній</a:t>
            </a:r>
            <a:r>
              <a:rPr lang="ru-RU" b="1" dirty="0" smtClean="0">
                <a:effectLst/>
              </a:rPr>
              <a:t> </a:t>
            </a:r>
            <a:r>
              <a:rPr lang="ru-RU" b="1" dirty="0" err="1" smtClean="0">
                <a:effectLst/>
              </a:rPr>
              <a:t>бізнес</a:t>
            </a:r>
            <a:r>
              <a:rPr lang="ru-RU" b="1" dirty="0" smtClean="0">
                <a:effectLst/>
              </a:rPr>
              <a:t>: </a:t>
            </a:r>
            <a:r>
              <a:rPr lang="ru-RU" dirty="0" err="1" smtClean="0">
                <a:effectLst/>
              </a:rPr>
              <a:t>власники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бізнесу</a:t>
            </a:r>
            <a:r>
              <a:rPr lang="ru-RU" dirty="0" smtClean="0">
                <a:effectLst/>
              </a:rPr>
              <a:t>, </a:t>
            </a:r>
            <a:r>
              <a:rPr lang="ru-RU" dirty="0" err="1" smtClean="0">
                <a:effectLst/>
              </a:rPr>
              <a:t>які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бажають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самостійно</a:t>
            </a:r>
            <a:r>
              <a:rPr lang="ru-RU" dirty="0" smtClean="0">
                <a:effectLst/>
              </a:rPr>
              <a:t> вести </a:t>
            </a:r>
            <a:r>
              <a:rPr lang="ru-RU" dirty="0" err="1" smtClean="0">
                <a:effectLst/>
              </a:rPr>
              <a:t>свої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соцмережі</a:t>
            </a:r>
            <a:r>
              <a:rPr lang="ru-RU" dirty="0" smtClean="0">
                <a:effectLst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smtClean="0">
                <a:effectLst/>
              </a:rPr>
              <a:t>Маркетологи: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фахівці</a:t>
            </a:r>
            <a:r>
              <a:rPr lang="ru-RU" dirty="0" smtClean="0">
                <a:effectLst/>
              </a:rPr>
              <a:t>, </a:t>
            </a:r>
            <a:r>
              <a:rPr lang="ru-RU" dirty="0" err="1" smtClean="0">
                <a:effectLst/>
              </a:rPr>
              <a:t>які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хочуть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розширити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свої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знання</a:t>
            </a:r>
            <a:r>
              <a:rPr lang="ru-RU" dirty="0" smtClean="0">
                <a:effectLst/>
              </a:rPr>
              <a:t> та </a:t>
            </a:r>
            <a:r>
              <a:rPr lang="ru-RU" dirty="0" err="1" smtClean="0">
                <a:effectLst/>
              </a:rPr>
              <a:t>підвищити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кваліфікацію</a:t>
            </a:r>
            <a:r>
              <a:rPr lang="ru-RU" dirty="0" smtClean="0">
                <a:effectLst/>
              </a:rPr>
              <a:t>.</a:t>
            </a:r>
          </a:p>
          <a:p>
            <a:r>
              <a:rPr lang="ru-RU" b="1" dirty="0" err="1" smtClean="0"/>
              <a:t>Крок</a:t>
            </a:r>
            <a:r>
              <a:rPr lang="ru-RU" b="1" dirty="0" smtClean="0"/>
              <a:t> 2. </a:t>
            </a:r>
            <a:r>
              <a:rPr lang="ru-RU" b="1" dirty="0" err="1" smtClean="0"/>
              <a:t>Визначення</a:t>
            </a:r>
            <a:r>
              <a:rPr lang="ru-RU" b="1" dirty="0" smtClean="0"/>
              <a:t> </a:t>
            </a:r>
            <a:r>
              <a:rPr lang="ru-RU" b="1" dirty="0" err="1" smtClean="0"/>
              <a:t>точок</a:t>
            </a:r>
            <a:r>
              <a:rPr lang="ru-RU" b="1" dirty="0" smtClean="0"/>
              <a:t> контакту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smtClean="0">
                <a:effectLst/>
              </a:rPr>
              <a:t>Meta/Google </a:t>
            </a:r>
            <a:r>
              <a:rPr lang="ru-RU" b="1" dirty="0" smtClean="0">
                <a:effectLst/>
              </a:rPr>
              <a:t>реклама: </a:t>
            </a:r>
            <a:r>
              <a:rPr lang="ru-RU" dirty="0" err="1" smtClean="0">
                <a:effectLst/>
              </a:rPr>
              <a:t>потенційні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клієнти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можуть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вперше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дізнатися</a:t>
            </a:r>
            <a:r>
              <a:rPr lang="ru-RU" dirty="0" smtClean="0">
                <a:effectLst/>
              </a:rPr>
              <a:t> про ваш курс через </a:t>
            </a:r>
            <a:r>
              <a:rPr lang="ru-RU" dirty="0" err="1" smtClean="0">
                <a:effectLst/>
              </a:rPr>
              <a:t>таргетовану</a:t>
            </a:r>
            <a:r>
              <a:rPr lang="ru-RU" dirty="0" smtClean="0">
                <a:effectLst/>
              </a:rPr>
              <a:t> рекламу у </a:t>
            </a:r>
            <a:r>
              <a:rPr lang="en-US" dirty="0" smtClean="0">
                <a:effectLst/>
              </a:rPr>
              <a:t>Facebook </a:t>
            </a:r>
            <a:r>
              <a:rPr lang="ru-RU" dirty="0" err="1" smtClean="0">
                <a:effectLst/>
              </a:rPr>
              <a:t>або</a:t>
            </a:r>
            <a:r>
              <a:rPr lang="ru-RU" dirty="0" smtClean="0">
                <a:effectLst/>
              </a:rPr>
              <a:t> </a:t>
            </a:r>
            <a:r>
              <a:rPr lang="en-US" dirty="0" smtClean="0">
                <a:effectLst/>
              </a:rPr>
              <a:t>Instagram </a:t>
            </a:r>
            <a:r>
              <a:rPr lang="ru-RU" dirty="0" smtClean="0">
                <a:effectLst/>
              </a:rPr>
              <a:t>та </a:t>
            </a:r>
            <a:r>
              <a:rPr lang="en-US" dirty="0" smtClean="0">
                <a:effectLst/>
              </a:rPr>
              <a:t>Google.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>
                <a:effectLst/>
              </a:rPr>
              <a:t>Лендинг</a:t>
            </a:r>
            <a:r>
              <a:rPr lang="ru-RU" b="1" dirty="0" smtClean="0">
                <a:effectLst/>
              </a:rPr>
              <a:t>: </a:t>
            </a:r>
            <a:r>
              <a:rPr lang="ru-RU" dirty="0" smtClean="0">
                <a:effectLst/>
              </a:rPr>
              <a:t>тут </a:t>
            </a:r>
            <a:r>
              <a:rPr lang="ru-RU" dirty="0" err="1" smtClean="0">
                <a:effectLst/>
              </a:rPr>
              <a:t>клієнт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отримує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детальну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інформацію</a:t>
            </a:r>
            <a:r>
              <a:rPr lang="ru-RU" dirty="0" smtClean="0">
                <a:effectLst/>
              </a:rPr>
              <a:t> про курс, </a:t>
            </a:r>
            <a:r>
              <a:rPr lang="ru-RU" dirty="0" err="1" smtClean="0">
                <a:effectLst/>
              </a:rPr>
              <a:t>програму</a:t>
            </a:r>
            <a:r>
              <a:rPr lang="ru-RU" dirty="0" smtClean="0">
                <a:effectLst/>
              </a:rPr>
              <a:t>, </a:t>
            </a:r>
            <a:r>
              <a:rPr lang="ru-RU" dirty="0" err="1" smtClean="0">
                <a:effectLst/>
              </a:rPr>
              <a:t>викладачів</a:t>
            </a:r>
            <a:r>
              <a:rPr lang="ru-RU" dirty="0" smtClean="0">
                <a:effectLst/>
              </a:rPr>
              <a:t> та </a:t>
            </a:r>
            <a:r>
              <a:rPr lang="ru-RU" dirty="0" err="1" smtClean="0">
                <a:effectLst/>
              </a:rPr>
              <a:t>відгуки</a:t>
            </a:r>
            <a:r>
              <a:rPr lang="ru-RU" dirty="0" smtClean="0">
                <a:effectLst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>
                <a:effectLst/>
              </a:rPr>
              <a:t>Соціальні</a:t>
            </a:r>
            <a:r>
              <a:rPr lang="ru-RU" b="1" dirty="0" smtClean="0">
                <a:effectLst/>
              </a:rPr>
              <a:t> </a:t>
            </a:r>
            <a:r>
              <a:rPr lang="ru-RU" b="1" dirty="0" err="1" smtClean="0">
                <a:effectLst/>
              </a:rPr>
              <a:t>мережі</a:t>
            </a:r>
            <a:r>
              <a:rPr lang="ru-RU" b="1" dirty="0" smtClean="0">
                <a:effectLst/>
              </a:rPr>
              <a:t>: </a:t>
            </a:r>
            <a:r>
              <a:rPr lang="ru-RU" dirty="0" err="1" smtClean="0">
                <a:effectLst/>
              </a:rPr>
              <a:t>клієнти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можуть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слідкувати</a:t>
            </a:r>
            <a:r>
              <a:rPr lang="ru-RU" dirty="0" smtClean="0">
                <a:effectLst/>
              </a:rPr>
              <a:t> за </a:t>
            </a:r>
            <a:r>
              <a:rPr lang="ru-RU" dirty="0" err="1" smtClean="0">
                <a:effectLst/>
              </a:rPr>
              <a:t>оновленнями</a:t>
            </a:r>
            <a:r>
              <a:rPr lang="ru-RU" dirty="0" smtClean="0">
                <a:effectLst/>
              </a:rPr>
              <a:t> та </a:t>
            </a:r>
            <a:r>
              <a:rPr lang="ru-RU" dirty="0" err="1" smtClean="0">
                <a:effectLst/>
              </a:rPr>
              <a:t>отримувати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інформацію</a:t>
            </a:r>
            <a:r>
              <a:rPr lang="ru-RU" dirty="0" smtClean="0">
                <a:effectLst/>
              </a:rPr>
              <a:t> про </a:t>
            </a:r>
            <a:r>
              <a:rPr lang="ru-RU" dirty="0" err="1" smtClean="0">
                <a:effectLst/>
              </a:rPr>
              <a:t>безкоштовні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вебінари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чи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майстер-класи</a:t>
            </a:r>
            <a:r>
              <a:rPr lang="ru-RU" dirty="0" smtClean="0">
                <a:effectLst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>
                <a:effectLst/>
              </a:rPr>
              <a:t>Безкоштовний</a:t>
            </a:r>
            <a:r>
              <a:rPr lang="ru-RU" b="1" dirty="0" smtClean="0">
                <a:effectLst/>
              </a:rPr>
              <a:t> </a:t>
            </a:r>
            <a:r>
              <a:rPr lang="ru-RU" b="1" dirty="0" err="1" smtClean="0">
                <a:effectLst/>
              </a:rPr>
              <a:t>вебінар</a:t>
            </a:r>
            <a:r>
              <a:rPr lang="ru-RU" b="1" dirty="0" smtClean="0">
                <a:effectLst/>
              </a:rPr>
              <a:t>:</a:t>
            </a:r>
            <a:r>
              <a:rPr lang="ru-RU" dirty="0" smtClean="0">
                <a:effectLst/>
              </a:rPr>
              <a:t> як один з </a:t>
            </a:r>
            <a:r>
              <a:rPr lang="ru-RU" dirty="0" err="1" smtClean="0">
                <a:effectLst/>
              </a:rPr>
              <a:t>етапів</a:t>
            </a:r>
            <a:r>
              <a:rPr lang="ru-RU" dirty="0" smtClean="0">
                <a:effectLst/>
              </a:rPr>
              <a:t>, де </a:t>
            </a:r>
            <a:r>
              <a:rPr lang="ru-RU" dirty="0" err="1" smtClean="0">
                <a:effectLst/>
              </a:rPr>
              <a:t>клієнти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можуть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ближче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познайомитися</a:t>
            </a:r>
            <a:r>
              <a:rPr lang="ru-RU" dirty="0" smtClean="0">
                <a:effectLst/>
              </a:rPr>
              <a:t> з вашим </a:t>
            </a:r>
            <a:r>
              <a:rPr lang="ru-RU" dirty="0" err="1" smtClean="0">
                <a:effectLst/>
              </a:rPr>
              <a:t>підходом</a:t>
            </a:r>
            <a:r>
              <a:rPr lang="ru-RU" dirty="0" smtClean="0">
                <a:effectLst/>
              </a:rPr>
              <a:t> до </a:t>
            </a:r>
            <a:r>
              <a:rPr lang="ru-RU" dirty="0" err="1" smtClean="0">
                <a:effectLst/>
              </a:rPr>
              <a:t>навчання</a:t>
            </a:r>
            <a:r>
              <a:rPr lang="ru-RU" dirty="0" smtClean="0">
                <a:effectLst/>
              </a:rPr>
              <a:t> і </a:t>
            </a:r>
            <a:r>
              <a:rPr lang="ru-RU" dirty="0" err="1" smtClean="0">
                <a:effectLst/>
              </a:rPr>
              <a:t>отримати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додаткову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цінність</a:t>
            </a:r>
            <a:r>
              <a:rPr lang="ru-RU" dirty="0" smtClean="0">
                <a:effectLst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smtClean="0">
                <a:effectLst/>
              </a:rPr>
              <a:t>Email-</a:t>
            </a:r>
            <a:r>
              <a:rPr lang="ru-RU" b="1" dirty="0" err="1" smtClean="0">
                <a:effectLst/>
              </a:rPr>
              <a:t>розсилка</a:t>
            </a:r>
            <a:r>
              <a:rPr lang="ru-RU" b="1" dirty="0" smtClean="0">
                <a:effectLst/>
              </a:rPr>
              <a:t>: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підписники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отримують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серію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листів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із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корисним</a:t>
            </a:r>
            <a:r>
              <a:rPr lang="ru-RU" dirty="0" smtClean="0">
                <a:effectLst/>
              </a:rPr>
              <a:t> контентом, деталями про курс і </a:t>
            </a:r>
            <a:r>
              <a:rPr lang="ru-RU" dirty="0" err="1" smtClean="0">
                <a:effectLst/>
              </a:rPr>
              <a:t>закликами</a:t>
            </a:r>
            <a:r>
              <a:rPr lang="ru-RU" dirty="0" smtClean="0">
                <a:effectLst/>
              </a:rPr>
              <a:t> до </a:t>
            </a:r>
            <a:r>
              <a:rPr lang="ru-RU" dirty="0" err="1" smtClean="0">
                <a:effectLst/>
              </a:rPr>
              <a:t>дії</a:t>
            </a:r>
            <a:r>
              <a:rPr lang="ru-RU" dirty="0" smtClean="0">
                <a:effectLst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smtClean="0">
                <a:effectLst/>
              </a:rPr>
              <a:t>Онлайн-платформа </a:t>
            </a:r>
            <a:r>
              <a:rPr lang="ru-RU" b="1" dirty="0" err="1" smtClean="0">
                <a:effectLst/>
              </a:rPr>
              <a:t>навчання</a:t>
            </a:r>
            <a:r>
              <a:rPr lang="ru-RU" b="1" dirty="0" smtClean="0">
                <a:effectLst/>
              </a:rPr>
              <a:t>: </a:t>
            </a:r>
            <a:r>
              <a:rPr lang="ru-RU" dirty="0" err="1" smtClean="0">
                <a:effectLst/>
              </a:rPr>
              <a:t>місце</a:t>
            </a:r>
            <a:r>
              <a:rPr lang="ru-RU" dirty="0" smtClean="0">
                <a:effectLst/>
              </a:rPr>
              <a:t>, де </a:t>
            </a:r>
            <a:r>
              <a:rPr lang="ru-RU" dirty="0" err="1" smtClean="0">
                <a:effectLst/>
              </a:rPr>
              <a:t>клієнти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навчаються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після</a:t>
            </a:r>
            <a:r>
              <a:rPr lang="ru-RU" dirty="0" smtClean="0">
                <a:effectLst/>
              </a:rPr>
              <a:t> покупки курсу.</a:t>
            </a:r>
            <a:endParaRPr lang="en-US" dirty="0" smtClean="0">
              <a:effectLst/>
            </a:endParaRPr>
          </a:p>
          <a:p>
            <a:r>
              <a:rPr lang="ru-RU" b="1" dirty="0" err="1" smtClean="0"/>
              <a:t>Крок</a:t>
            </a:r>
            <a:r>
              <a:rPr lang="ru-RU" b="1" dirty="0" smtClean="0"/>
              <a:t> 3. </a:t>
            </a:r>
            <a:r>
              <a:rPr lang="ru-RU" b="1" dirty="0" err="1" smtClean="0"/>
              <a:t>Побудова</a:t>
            </a:r>
            <a:r>
              <a:rPr lang="ru-RU" b="1" dirty="0" smtClean="0"/>
              <a:t> </a:t>
            </a:r>
            <a:r>
              <a:rPr lang="ru-RU" b="1" dirty="0" err="1" smtClean="0"/>
              <a:t>карти</a:t>
            </a:r>
            <a:r>
              <a:rPr lang="ru-RU" b="1" dirty="0" smtClean="0"/>
              <a:t> шляху </a:t>
            </a:r>
            <a:r>
              <a:rPr lang="ru-RU" b="1" dirty="0" err="1" smtClean="0"/>
              <a:t>клієнта</a:t>
            </a:r>
            <a:endParaRPr lang="ru-RU" b="1" dirty="0" smtClean="0"/>
          </a:p>
          <a:p>
            <a:r>
              <a:rPr lang="ru-RU" b="1" dirty="0" err="1" smtClean="0"/>
              <a:t>Етап</a:t>
            </a:r>
            <a:r>
              <a:rPr lang="ru-RU" b="1" dirty="0" smtClean="0"/>
              <a:t> 1. </a:t>
            </a:r>
            <a:r>
              <a:rPr lang="ru-RU" b="1" dirty="0" err="1" smtClean="0"/>
              <a:t>Усвідомлення</a:t>
            </a:r>
            <a:r>
              <a:rPr lang="ru-RU" b="1" dirty="0" smtClean="0"/>
              <a:t> потреби</a:t>
            </a:r>
            <a:endParaRPr lang="ru-RU" dirty="0" smtClean="0"/>
          </a:p>
          <a:p>
            <a:r>
              <a:rPr lang="ru-RU" b="1" dirty="0" smtClean="0">
                <a:effectLst/>
              </a:rPr>
              <a:t>Точка контакту: </a:t>
            </a:r>
            <a:r>
              <a:rPr lang="en-US" dirty="0" smtClean="0">
                <a:effectLst/>
              </a:rPr>
              <a:t>Meta/Google </a:t>
            </a:r>
            <a:r>
              <a:rPr lang="ru-RU" dirty="0" smtClean="0">
                <a:effectLst/>
              </a:rPr>
              <a:t>реклама.</a:t>
            </a:r>
          </a:p>
          <a:p>
            <a:r>
              <a:rPr lang="ru-RU" b="1" dirty="0" err="1" smtClean="0">
                <a:effectLst/>
              </a:rPr>
              <a:t>Дії</a:t>
            </a:r>
            <a:r>
              <a:rPr lang="ru-RU" b="1" dirty="0" smtClean="0">
                <a:effectLst/>
              </a:rPr>
              <a:t> </a:t>
            </a:r>
            <a:r>
              <a:rPr lang="ru-RU" b="1" dirty="0" err="1" smtClean="0">
                <a:effectLst/>
              </a:rPr>
              <a:t>клієнта</a:t>
            </a:r>
            <a:r>
              <a:rPr lang="ru-RU" b="1" dirty="0" smtClean="0">
                <a:effectLst/>
              </a:rPr>
              <a:t>: </a:t>
            </a:r>
            <a:r>
              <a:rPr lang="ru-RU" dirty="0" err="1" smtClean="0">
                <a:effectLst/>
              </a:rPr>
              <a:t>переглядає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оголошення</a:t>
            </a:r>
            <a:r>
              <a:rPr lang="ru-RU" dirty="0" smtClean="0">
                <a:effectLst/>
              </a:rPr>
              <a:t> про курс у </a:t>
            </a:r>
            <a:r>
              <a:rPr lang="ru-RU" dirty="0" err="1" smtClean="0">
                <a:effectLst/>
              </a:rPr>
              <a:t>соцмережах</a:t>
            </a:r>
            <a:r>
              <a:rPr lang="ru-RU" dirty="0" smtClean="0">
                <a:effectLst/>
              </a:rPr>
              <a:t>.</a:t>
            </a:r>
          </a:p>
          <a:p>
            <a:r>
              <a:rPr lang="ru-RU" b="1" dirty="0" err="1" smtClean="0">
                <a:effectLst/>
              </a:rPr>
              <a:t>Емоції</a:t>
            </a:r>
            <a:r>
              <a:rPr lang="ru-RU" b="1" dirty="0" smtClean="0">
                <a:effectLst/>
              </a:rPr>
              <a:t>: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інтерес</a:t>
            </a:r>
            <a:r>
              <a:rPr lang="ru-RU" dirty="0" smtClean="0">
                <a:effectLst/>
              </a:rPr>
              <a:t>, але </a:t>
            </a:r>
            <a:r>
              <a:rPr lang="ru-RU" dirty="0" err="1" smtClean="0">
                <a:effectLst/>
              </a:rPr>
              <a:t>також</a:t>
            </a:r>
            <a:r>
              <a:rPr lang="ru-RU" dirty="0" smtClean="0">
                <a:effectLst/>
              </a:rPr>
              <a:t> і </a:t>
            </a:r>
            <a:r>
              <a:rPr lang="ru-RU" dirty="0" err="1" smtClean="0">
                <a:effectLst/>
              </a:rPr>
              <a:t>невпевненість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щодо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необхідності</a:t>
            </a:r>
            <a:r>
              <a:rPr lang="ru-RU" dirty="0" smtClean="0">
                <a:effectLst/>
              </a:rPr>
              <a:t> курсу.</a:t>
            </a:r>
          </a:p>
          <a:p>
            <a:r>
              <a:rPr lang="ru-RU" b="1" dirty="0" err="1" smtClean="0"/>
              <a:t>Етап</a:t>
            </a:r>
            <a:r>
              <a:rPr lang="ru-RU" b="1" dirty="0" smtClean="0"/>
              <a:t> 2. </a:t>
            </a:r>
            <a:r>
              <a:rPr lang="ru-RU" b="1" dirty="0" err="1" smtClean="0"/>
              <a:t>Дослідження</a:t>
            </a:r>
            <a:r>
              <a:rPr lang="ru-RU" b="1" dirty="0" smtClean="0"/>
              <a:t> </a:t>
            </a:r>
            <a:r>
              <a:rPr lang="ru-RU" b="1" dirty="0" err="1" smtClean="0"/>
              <a:t>варіантів</a:t>
            </a:r>
            <a:endParaRPr lang="ru-RU" dirty="0" smtClean="0"/>
          </a:p>
          <a:p>
            <a:r>
              <a:rPr lang="ru-RU" b="1" dirty="0" smtClean="0">
                <a:effectLst/>
              </a:rPr>
              <a:t>Точка контакту: </a:t>
            </a:r>
            <a:r>
              <a:rPr lang="ru-RU" dirty="0" err="1" smtClean="0">
                <a:effectLst/>
              </a:rPr>
              <a:t>лендинг</a:t>
            </a:r>
            <a:r>
              <a:rPr lang="ru-RU" dirty="0" smtClean="0">
                <a:effectLst/>
              </a:rPr>
              <a:t>.</a:t>
            </a:r>
          </a:p>
          <a:p>
            <a:r>
              <a:rPr lang="ru-RU" b="1" dirty="0" err="1" smtClean="0">
                <a:effectLst/>
              </a:rPr>
              <a:t>Дії</a:t>
            </a:r>
            <a:r>
              <a:rPr lang="ru-RU" b="1" dirty="0" smtClean="0">
                <a:effectLst/>
              </a:rPr>
              <a:t> </a:t>
            </a:r>
            <a:r>
              <a:rPr lang="ru-RU" b="1" dirty="0" err="1" smtClean="0">
                <a:effectLst/>
              </a:rPr>
              <a:t>клієнта</a:t>
            </a:r>
            <a:r>
              <a:rPr lang="ru-RU" b="1" dirty="0" smtClean="0">
                <a:effectLst/>
              </a:rPr>
              <a:t>: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ознайомлюється</a:t>
            </a:r>
            <a:r>
              <a:rPr lang="ru-RU" dirty="0" smtClean="0">
                <a:effectLst/>
              </a:rPr>
              <a:t> з </a:t>
            </a:r>
            <a:r>
              <a:rPr lang="ru-RU" dirty="0" err="1" smtClean="0">
                <a:effectLst/>
              </a:rPr>
              <a:t>описом</a:t>
            </a:r>
            <a:r>
              <a:rPr lang="ru-RU" dirty="0" smtClean="0">
                <a:effectLst/>
              </a:rPr>
              <a:t> курсу, </a:t>
            </a:r>
            <a:r>
              <a:rPr lang="ru-RU" dirty="0" err="1" smtClean="0">
                <a:effectLst/>
              </a:rPr>
              <a:t>викладачами</a:t>
            </a:r>
            <a:r>
              <a:rPr lang="ru-RU" dirty="0" smtClean="0">
                <a:effectLst/>
              </a:rPr>
              <a:t>, </a:t>
            </a:r>
            <a:r>
              <a:rPr lang="ru-RU" dirty="0" err="1" smtClean="0">
                <a:effectLst/>
              </a:rPr>
              <a:t>програмою</a:t>
            </a:r>
            <a:r>
              <a:rPr lang="ru-RU" dirty="0" smtClean="0">
                <a:effectLst/>
              </a:rPr>
              <a:t>.</a:t>
            </a:r>
          </a:p>
          <a:p>
            <a:r>
              <a:rPr lang="ru-RU" b="1" dirty="0" err="1" smtClean="0">
                <a:effectLst/>
              </a:rPr>
              <a:t>Емоції</a:t>
            </a:r>
            <a:r>
              <a:rPr lang="ru-RU" b="1" dirty="0" smtClean="0">
                <a:effectLst/>
              </a:rPr>
              <a:t>: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очікування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отримати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нові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знання</a:t>
            </a:r>
            <a:r>
              <a:rPr lang="ru-RU" dirty="0" smtClean="0">
                <a:effectLst/>
              </a:rPr>
              <a:t>, але </a:t>
            </a:r>
            <a:r>
              <a:rPr lang="ru-RU" dirty="0" err="1" smtClean="0">
                <a:effectLst/>
              </a:rPr>
              <a:t>також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бажання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переконатися</a:t>
            </a:r>
            <a:r>
              <a:rPr lang="ru-RU" dirty="0" smtClean="0">
                <a:effectLst/>
              </a:rPr>
              <a:t> в </a:t>
            </a:r>
            <a:r>
              <a:rPr lang="ru-RU" dirty="0" err="1" smtClean="0">
                <a:effectLst/>
              </a:rPr>
              <a:t>якості</a:t>
            </a:r>
            <a:r>
              <a:rPr lang="ru-RU" dirty="0" smtClean="0">
                <a:effectLst/>
              </a:rPr>
              <a:t> курсу.</a:t>
            </a:r>
          </a:p>
        </p:txBody>
      </p:sp>
    </p:spTree>
    <p:extLst>
      <p:ext uri="{BB962C8B-B14F-4D97-AF65-F5344CB8AC3E}">
        <p14:creationId xmlns:p14="http://schemas.microsoft.com/office/powerpoint/2010/main" val="37415892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417" y="0"/>
            <a:ext cx="12174583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Етап</a:t>
            </a:r>
            <a:r>
              <a:rPr lang="ru-RU" b="1" dirty="0" smtClean="0"/>
              <a:t> 3. </a:t>
            </a:r>
            <a:r>
              <a:rPr lang="ru-RU" b="1" dirty="0" err="1" smtClean="0"/>
              <a:t>Прийняття</a:t>
            </a:r>
            <a:r>
              <a:rPr lang="ru-RU" b="1" dirty="0" smtClean="0"/>
              <a:t> </a:t>
            </a:r>
            <a:r>
              <a:rPr lang="ru-RU" b="1" dirty="0" err="1" smtClean="0"/>
              <a:t>рішення</a:t>
            </a:r>
            <a:endParaRPr lang="ru-RU" dirty="0" smtClean="0"/>
          </a:p>
          <a:p>
            <a:r>
              <a:rPr lang="ru-RU" b="1" dirty="0" smtClean="0">
                <a:effectLst/>
              </a:rPr>
              <a:t>Точка контакту: </a:t>
            </a:r>
            <a:r>
              <a:rPr lang="ru-RU" dirty="0" err="1" smtClean="0">
                <a:effectLst/>
              </a:rPr>
              <a:t>безкоштовний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вебінар</a:t>
            </a:r>
            <a:r>
              <a:rPr lang="ru-RU" dirty="0" smtClean="0">
                <a:effectLst/>
              </a:rPr>
              <a:t> та </a:t>
            </a:r>
            <a:r>
              <a:rPr lang="en-US" dirty="0" smtClean="0">
                <a:effectLst/>
              </a:rPr>
              <a:t>email-</a:t>
            </a:r>
            <a:r>
              <a:rPr lang="ru-RU" dirty="0" err="1" smtClean="0">
                <a:effectLst/>
              </a:rPr>
              <a:t>розсилка</a:t>
            </a:r>
            <a:r>
              <a:rPr lang="ru-RU" dirty="0" smtClean="0">
                <a:effectLst/>
              </a:rPr>
              <a:t>.</a:t>
            </a:r>
          </a:p>
          <a:p>
            <a:r>
              <a:rPr lang="ru-RU" b="1" dirty="0" err="1" smtClean="0">
                <a:effectLst/>
              </a:rPr>
              <a:t>Дії</a:t>
            </a:r>
            <a:r>
              <a:rPr lang="ru-RU" b="1" dirty="0" smtClean="0">
                <a:effectLst/>
              </a:rPr>
              <a:t> </a:t>
            </a:r>
            <a:r>
              <a:rPr lang="ru-RU" b="1" dirty="0" err="1" smtClean="0">
                <a:effectLst/>
              </a:rPr>
              <a:t>клієнта</a:t>
            </a:r>
            <a:r>
              <a:rPr lang="ru-RU" b="1" dirty="0" smtClean="0">
                <a:effectLst/>
              </a:rPr>
              <a:t>: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відвідує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вебінар</a:t>
            </a:r>
            <a:r>
              <a:rPr lang="ru-RU" dirty="0" smtClean="0">
                <a:effectLst/>
              </a:rPr>
              <a:t>, </a:t>
            </a:r>
            <a:r>
              <a:rPr lang="ru-RU" dirty="0" err="1" smtClean="0">
                <a:effectLst/>
              </a:rPr>
              <a:t>читає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розсилку</a:t>
            </a:r>
            <a:r>
              <a:rPr lang="ru-RU" dirty="0" smtClean="0">
                <a:effectLst/>
              </a:rPr>
              <a:t> з </a:t>
            </a:r>
            <a:r>
              <a:rPr lang="ru-RU" dirty="0" err="1" smtClean="0">
                <a:effectLst/>
              </a:rPr>
              <a:t>додатковою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інформацією</a:t>
            </a:r>
            <a:r>
              <a:rPr lang="ru-RU" dirty="0" smtClean="0">
                <a:effectLst/>
              </a:rPr>
              <a:t>.</a:t>
            </a:r>
          </a:p>
          <a:p>
            <a:r>
              <a:rPr lang="ru-RU" b="1" dirty="0" err="1" smtClean="0">
                <a:effectLst/>
              </a:rPr>
              <a:t>Емоції</a:t>
            </a:r>
            <a:r>
              <a:rPr lang="ru-RU" b="1" dirty="0" smtClean="0">
                <a:effectLst/>
              </a:rPr>
              <a:t>: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впевненість</a:t>
            </a:r>
            <a:r>
              <a:rPr lang="ru-RU" dirty="0" smtClean="0">
                <a:effectLst/>
              </a:rPr>
              <a:t> у </a:t>
            </a:r>
            <a:r>
              <a:rPr lang="ru-RU" dirty="0" err="1" smtClean="0">
                <a:effectLst/>
              </a:rPr>
              <a:t>правильності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вибору</a:t>
            </a:r>
            <a:r>
              <a:rPr lang="ru-RU" dirty="0" smtClean="0">
                <a:effectLst/>
              </a:rPr>
              <a:t> курсу, </a:t>
            </a:r>
            <a:r>
              <a:rPr lang="ru-RU" dirty="0" err="1" smtClean="0">
                <a:effectLst/>
              </a:rPr>
              <a:t>готовність</a:t>
            </a:r>
            <a:r>
              <a:rPr lang="ru-RU" dirty="0" smtClean="0">
                <a:effectLst/>
              </a:rPr>
              <a:t> до покупки.</a:t>
            </a:r>
            <a:endParaRPr lang="en-US" dirty="0" smtClean="0">
              <a:effectLst/>
            </a:endParaRPr>
          </a:p>
          <a:p>
            <a:r>
              <a:rPr lang="ru-RU" b="1" dirty="0" err="1" smtClean="0"/>
              <a:t>Етап</a:t>
            </a:r>
            <a:r>
              <a:rPr lang="ru-RU" b="1" dirty="0" smtClean="0"/>
              <a:t> 4. Покупка</a:t>
            </a:r>
            <a:endParaRPr lang="ru-RU" dirty="0" smtClean="0"/>
          </a:p>
          <a:p>
            <a:r>
              <a:rPr lang="ru-RU" b="1" dirty="0" smtClean="0">
                <a:effectLst/>
              </a:rPr>
              <a:t>Точка контакту: </a:t>
            </a:r>
            <a:r>
              <a:rPr lang="ru-RU" dirty="0" smtClean="0">
                <a:effectLst/>
              </a:rPr>
              <a:t>платформа продажу </a:t>
            </a:r>
            <a:r>
              <a:rPr lang="ru-RU" dirty="0" err="1" smtClean="0">
                <a:effectLst/>
              </a:rPr>
              <a:t>або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сторінка</a:t>
            </a:r>
            <a:r>
              <a:rPr lang="ru-RU" dirty="0" smtClean="0">
                <a:effectLst/>
              </a:rPr>
              <a:t> з </a:t>
            </a:r>
            <a:r>
              <a:rPr lang="ru-RU" dirty="0" err="1" smtClean="0">
                <a:effectLst/>
              </a:rPr>
              <a:t>оформленням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замовлення</a:t>
            </a:r>
            <a:r>
              <a:rPr lang="ru-RU" dirty="0" smtClean="0">
                <a:effectLst/>
              </a:rPr>
              <a:t>.</a:t>
            </a:r>
          </a:p>
          <a:p>
            <a:r>
              <a:rPr lang="ru-RU" b="1" dirty="0" err="1" smtClean="0">
                <a:effectLst/>
              </a:rPr>
              <a:t>Дії</a:t>
            </a:r>
            <a:r>
              <a:rPr lang="ru-RU" b="1" dirty="0" smtClean="0">
                <a:effectLst/>
              </a:rPr>
              <a:t> </a:t>
            </a:r>
            <a:r>
              <a:rPr lang="ru-RU" b="1" dirty="0" err="1" smtClean="0">
                <a:effectLst/>
              </a:rPr>
              <a:t>клієнта</a:t>
            </a:r>
            <a:r>
              <a:rPr lang="ru-RU" b="1" dirty="0" smtClean="0">
                <a:effectLst/>
              </a:rPr>
              <a:t>: </a:t>
            </a:r>
            <a:r>
              <a:rPr lang="ru-RU" dirty="0" err="1" smtClean="0">
                <a:effectLst/>
              </a:rPr>
              <a:t>робить</a:t>
            </a:r>
            <a:r>
              <a:rPr lang="ru-RU" dirty="0" smtClean="0">
                <a:effectLst/>
              </a:rPr>
              <a:t> покупку курсу.</a:t>
            </a:r>
          </a:p>
          <a:p>
            <a:r>
              <a:rPr lang="ru-RU" b="1" dirty="0" err="1" smtClean="0">
                <a:effectLst/>
              </a:rPr>
              <a:t>Емоції</a:t>
            </a:r>
            <a:r>
              <a:rPr lang="ru-RU" b="1" dirty="0" smtClean="0">
                <a:effectLst/>
              </a:rPr>
              <a:t>: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задоволення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від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прийняття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рішення</a:t>
            </a:r>
            <a:r>
              <a:rPr lang="ru-RU" dirty="0" smtClean="0">
                <a:effectLst/>
              </a:rPr>
              <a:t> та </a:t>
            </a:r>
            <a:r>
              <a:rPr lang="ru-RU" dirty="0" err="1" smtClean="0">
                <a:effectLst/>
              </a:rPr>
              <a:t>очікування</a:t>
            </a:r>
            <a:r>
              <a:rPr lang="ru-RU" dirty="0" smtClean="0">
                <a:effectLst/>
              </a:rPr>
              <a:t> на початок </a:t>
            </a:r>
            <a:r>
              <a:rPr lang="ru-RU" dirty="0" err="1" smtClean="0">
                <a:effectLst/>
              </a:rPr>
              <a:t>навчання</a:t>
            </a:r>
            <a:r>
              <a:rPr lang="ru-RU" dirty="0" smtClean="0">
                <a:effectLst/>
              </a:rPr>
              <a:t>.</a:t>
            </a:r>
          </a:p>
          <a:p>
            <a:r>
              <a:rPr lang="ru-RU" b="1" dirty="0" err="1" smtClean="0"/>
              <a:t>Етап</a:t>
            </a:r>
            <a:r>
              <a:rPr lang="ru-RU" b="1" dirty="0" smtClean="0"/>
              <a:t> 5. </a:t>
            </a:r>
            <a:r>
              <a:rPr lang="ru-RU" b="1" dirty="0" err="1" smtClean="0"/>
              <a:t>Навчання</a:t>
            </a:r>
            <a:r>
              <a:rPr lang="ru-RU" b="1" dirty="0" smtClean="0"/>
              <a:t> та </a:t>
            </a:r>
            <a:r>
              <a:rPr lang="ru-RU" b="1" dirty="0" err="1" smtClean="0"/>
              <a:t>післяпродажна</a:t>
            </a:r>
            <a:r>
              <a:rPr lang="ru-RU" b="1" dirty="0" smtClean="0"/>
              <a:t> </a:t>
            </a:r>
            <a:r>
              <a:rPr lang="ru-RU" b="1" dirty="0" err="1" smtClean="0"/>
              <a:t>підтримка</a:t>
            </a:r>
            <a:endParaRPr lang="ru-RU" dirty="0" smtClean="0"/>
          </a:p>
          <a:p>
            <a:r>
              <a:rPr lang="ru-RU" b="1" dirty="0" smtClean="0">
                <a:effectLst/>
              </a:rPr>
              <a:t>Точка контакту:</a:t>
            </a:r>
            <a:r>
              <a:rPr lang="ru-RU" dirty="0" smtClean="0">
                <a:effectLst/>
              </a:rPr>
              <a:t> онлайн-платформа </a:t>
            </a:r>
            <a:r>
              <a:rPr lang="ru-RU" dirty="0" err="1" smtClean="0">
                <a:effectLst/>
              </a:rPr>
              <a:t>навчання</a:t>
            </a:r>
            <a:r>
              <a:rPr lang="ru-RU" dirty="0" smtClean="0">
                <a:effectLst/>
              </a:rPr>
              <a:t>, служба </a:t>
            </a:r>
            <a:r>
              <a:rPr lang="ru-RU" dirty="0" err="1" smtClean="0">
                <a:effectLst/>
              </a:rPr>
              <a:t>підтримки</a:t>
            </a:r>
            <a:r>
              <a:rPr lang="ru-RU" dirty="0" smtClean="0">
                <a:effectLst/>
              </a:rPr>
              <a:t>.</a:t>
            </a:r>
          </a:p>
          <a:p>
            <a:r>
              <a:rPr lang="ru-RU" b="1" dirty="0" err="1" smtClean="0">
                <a:effectLst/>
              </a:rPr>
              <a:t>Дії</a:t>
            </a:r>
            <a:r>
              <a:rPr lang="ru-RU" b="1" dirty="0" smtClean="0">
                <a:effectLst/>
              </a:rPr>
              <a:t> </a:t>
            </a:r>
            <a:r>
              <a:rPr lang="ru-RU" b="1" dirty="0" err="1" smtClean="0">
                <a:effectLst/>
              </a:rPr>
              <a:t>клієнта</a:t>
            </a:r>
            <a:r>
              <a:rPr lang="ru-RU" b="1" dirty="0" smtClean="0">
                <a:effectLst/>
              </a:rPr>
              <a:t>:</a:t>
            </a:r>
            <a:r>
              <a:rPr lang="ru-RU" dirty="0" smtClean="0">
                <a:effectLst/>
              </a:rPr>
              <a:t> проходить уроки, </a:t>
            </a:r>
            <a:r>
              <a:rPr lang="ru-RU" dirty="0" err="1" smtClean="0">
                <a:effectLst/>
              </a:rPr>
              <a:t>взаємодіє</a:t>
            </a:r>
            <a:r>
              <a:rPr lang="ru-RU" dirty="0" smtClean="0">
                <a:effectLst/>
              </a:rPr>
              <a:t> з </a:t>
            </a:r>
            <a:r>
              <a:rPr lang="ru-RU" dirty="0" err="1" smtClean="0">
                <a:effectLst/>
              </a:rPr>
              <a:t>викладачами</a:t>
            </a:r>
            <a:r>
              <a:rPr lang="ru-RU" dirty="0" smtClean="0">
                <a:effectLst/>
              </a:rPr>
              <a:t>, ставить </a:t>
            </a:r>
            <a:r>
              <a:rPr lang="ru-RU" dirty="0" err="1" smtClean="0">
                <a:effectLst/>
              </a:rPr>
              <a:t>запитання</a:t>
            </a:r>
            <a:r>
              <a:rPr lang="ru-RU" dirty="0" smtClean="0">
                <a:effectLst/>
              </a:rPr>
              <a:t>.</a:t>
            </a:r>
          </a:p>
          <a:p>
            <a:r>
              <a:rPr lang="ru-RU" b="1" dirty="0" err="1" smtClean="0">
                <a:effectLst/>
              </a:rPr>
              <a:t>Емоції</a:t>
            </a:r>
            <a:r>
              <a:rPr lang="ru-RU" b="1" dirty="0" smtClean="0">
                <a:effectLst/>
              </a:rPr>
              <a:t>: </a:t>
            </a:r>
            <a:r>
              <a:rPr lang="ru-RU" dirty="0" err="1" smtClean="0">
                <a:effectLst/>
              </a:rPr>
              <a:t>Задоволення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від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отримання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нових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знань</a:t>
            </a:r>
            <a:r>
              <a:rPr lang="ru-RU" dirty="0" smtClean="0">
                <a:effectLst/>
              </a:rPr>
              <a:t>, </a:t>
            </a:r>
            <a:r>
              <a:rPr lang="ru-RU" dirty="0" err="1" smtClean="0">
                <a:effectLst/>
              </a:rPr>
              <a:t>бажання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поділитися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досвідом</a:t>
            </a:r>
            <a:r>
              <a:rPr lang="ru-RU" dirty="0" smtClean="0">
                <a:effectLst/>
              </a:rPr>
              <a:t>.</a:t>
            </a:r>
          </a:p>
          <a:p>
            <a:r>
              <a:rPr lang="ru-RU" b="1" dirty="0" err="1" smtClean="0"/>
              <a:t>Етап</a:t>
            </a:r>
            <a:r>
              <a:rPr lang="ru-RU" b="1" dirty="0" smtClean="0"/>
              <a:t> 6. </a:t>
            </a:r>
            <a:r>
              <a:rPr lang="ru-RU" b="1" dirty="0" err="1" smtClean="0"/>
              <a:t>Післяпродажний</a:t>
            </a:r>
            <a:r>
              <a:rPr lang="ru-RU" b="1" dirty="0" smtClean="0"/>
              <a:t> </a:t>
            </a:r>
            <a:r>
              <a:rPr lang="ru-RU" b="1" dirty="0" err="1" smtClean="0"/>
              <a:t>супровід</a:t>
            </a:r>
            <a:r>
              <a:rPr lang="ru-RU" b="1" dirty="0" smtClean="0"/>
              <a:t> та </a:t>
            </a:r>
            <a:r>
              <a:rPr lang="ru-RU" b="1" dirty="0" err="1" smtClean="0"/>
              <a:t>рекомендації</a:t>
            </a:r>
            <a:endParaRPr lang="ru-RU" dirty="0" smtClean="0"/>
          </a:p>
          <a:p>
            <a:r>
              <a:rPr lang="ru-RU" b="1" dirty="0" smtClean="0">
                <a:effectLst/>
              </a:rPr>
              <a:t>Точка контакту: </a:t>
            </a:r>
            <a:r>
              <a:rPr lang="en-US" dirty="0" smtClean="0">
                <a:effectLst/>
              </a:rPr>
              <a:t>Email-</a:t>
            </a:r>
            <a:r>
              <a:rPr lang="ru-RU" dirty="0" err="1" smtClean="0">
                <a:effectLst/>
              </a:rPr>
              <a:t>розсилка</a:t>
            </a:r>
            <a:r>
              <a:rPr lang="ru-RU" dirty="0" smtClean="0">
                <a:effectLst/>
              </a:rPr>
              <a:t>, </a:t>
            </a:r>
            <a:r>
              <a:rPr lang="ru-RU" dirty="0" err="1" smtClean="0">
                <a:effectLst/>
              </a:rPr>
              <a:t>соціальні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мережі</a:t>
            </a:r>
            <a:r>
              <a:rPr lang="ru-RU" dirty="0" smtClean="0">
                <a:effectLst/>
              </a:rPr>
              <a:t>.</a:t>
            </a:r>
          </a:p>
          <a:p>
            <a:r>
              <a:rPr lang="ru-RU" b="1" dirty="0" err="1" smtClean="0">
                <a:effectLst/>
              </a:rPr>
              <a:t>Дії</a:t>
            </a:r>
            <a:r>
              <a:rPr lang="ru-RU" b="1" dirty="0" smtClean="0">
                <a:effectLst/>
              </a:rPr>
              <a:t> </a:t>
            </a:r>
            <a:r>
              <a:rPr lang="ru-RU" b="1" dirty="0" err="1" smtClean="0">
                <a:effectLst/>
              </a:rPr>
              <a:t>клієнта</a:t>
            </a:r>
            <a:r>
              <a:rPr lang="ru-RU" b="1" dirty="0" smtClean="0">
                <a:effectLst/>
              </a:rPr>
              <a:t>: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отримує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додаткові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матеріали</a:t>
            </a:r>
            <a:r>
              <a:rPr lang="ru-RU" dirty="0" smtClean="0">
                <a:effectLst/>
              </a:rPr>
              <a:t>, </a:t>
            </a:r>
            <a:r>
              <a:rPr lang="ru-RU" dirty="0" err="1" smtClean="0">
                <a:effectLst/>
              </a:rPr>
              <a:t>відповідає</a:t>
            </a:r>
            <a:r>
              <a:rPr lang="ru-RU" dirty="0" smtClean="0">
                <a:effectLst/>
              </a:rPr>
              <a:t> на </a:t>
            </a:r>
            <a:r>
              <a:rPr lang="ru-RU" dirty="0" err="1" smtClean="0">
                <a:effectLst/>
              </a:rPr>
              <a:t>опитування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задоволення</a:t>
            </a:r>
            <a:r>
              <a:rPr lang="ru-RU" dirty="0" smtClean="0">
                <a:effectLst/>
              </a:rPr>
              <a:t> курсом, </a:t>
            </a:r>
            <a:r>
              <a:rPr lang="ru-RU" dirty="0" err="1" smtClean="0">
                <a:effectLst/>
              </a:rPr>
              <a:t>залишає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відгуки</a:t>
            </a:r>
            <a:r>
              <a:rPr lang="ru-RU" dirty="0" smtClean="0">
                <a:effectLst/>
              </a:rPr>
              <a:t>, </a:t>
            </a:r>
            <a:r>
              <a:rPr lang="ru-RU" dirty="0" err="1" smtClean="0">
                <a:effectLst/>
              </a:rPr>
              <a:t>рекомендує</a:t>
            </a:r>
            <a:r>
              <a:rPr lang="ru-RU" dirty="0" smtClean="0">
                <a:effectLst/>
              </a:rPr>
              <a:t> курс </a:t>
            </a:r>
            <a:r>
              <a:rPr lang="ru-RU" dirty="0" err="1" smtClean="0">
                <a:effectLst/>
              </a:rPr>
              <a:t>знайомим</a:t>
            </a:r>
            <a:r>
              <a:rPr lang="ru-RU" dirty="0" smtClean="0">
                <a:effectLst/>
              </a:rPr>
              <a:t>.</a:t>
            </a:r>
          </a:p>
          <a:p>
            <a:r>
              <a:rPr lang="ru-RU" b="1" dirty="0" err="1" smtClean="0">
                <a:effectLst/>
              </a:rPr>
              <a:t>Емоції</a:t>
            </a:r>
            <a:r>
              <a:rPr lang="ru-RU" b="1" dirty="0" smtClean="0">
                <a:effectLst/>
              </a:rPr>
              <a:t>: </a:t>
            </a:r>
            <a:r>
              <a:rPr lang="ru-RU" dirty="0" err="1" smtClean="0">
                <a:effectLst/>
              </a:rPr>
              <a:t>лояльність</a:t>
            </a:r>
            <a:r>
              <a:rPr lang="ru-RU" dirty="0" smtClean="0">
                <a:effectLst/>
              </a:rPr>
              <a:t> до бренду, </a:t>
            </a:r>
            <a:r>
              <a:rPr lang="ru-RU" dirty="0" err="1" smtClean="0">
                <a:effectLst/>
              </a:rPr>
              <a:t>бажання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придбати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додаткові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курси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або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послуги</a:t>
            </a:r>
            <a:r>
              <a:rPr lang="ru-RU" dirty="0" smtClean="0">
                <a:effectLst/>
              </a:rPr>
              <a:t>.</a:t>
            </a:r>
          </a:p>
          <a:p>
            <a:r>
              <a:rPr lang="ru-RU" b="1" dirty="0" err="1" smtClean="0"/>
              <a:t>Крок</a:t>
            </a:r>
            <a:r>
              <a:rPr lang="ru-RU" b="1" dirty="0" smtClean="0"/>
              <a:t> 4. </a:t>
            </a:r>
            <a:r>
              <a:rPr lang="ru-RU" b="1" dirty="0" err="1" smtClean="0"/>
              <a:t>Виявлення</a:t>
            </a:r>
            <a:r>
              <a:rPr lang="ru-RU" b="1" dirty="0" smtClean="0"/>
              <a:t> </a:t>
            </a:r>
            <a:r>
              <a:rPr lang="ru-RU" b="1" dirty="0" err="1" smtClean="0"/>
              <a:t>проблемних</a:t>
            </a:r>
            <a:r>
              <a:rPr lang="ru-RU" b="1" dirty="0" smtClean="0"/>
              <a:t> </a:t>
            </a:r>
            <a:r>
              <a:rPr lang="ru-RU" b="1" dirty="0" err="1" smtClean="0"/>
              <a:t>точок</a:t>
            </a:r>
            <a:r>
              <a:rPr lang="ru-RU" b="1" dirty="0" smtClean="0"/>
              <a:t> і </a:t>
            </a:r>
            <a:r>
              <a:rPr lang="ru-RU" b="1" dirty="0" err="1" smtClean="0"/>
              <a:t>можливостей</a:t>
            </a:r>
            <a:endParaRPr lang="ru-RU" b="1" dirty="0" smtClean="0"/>
          </a:p>
          <a:p>
            <a:r>
              <a:rPr lang="ru-RU" dirty="0" smtClean="0"/>
              <a:t>Прикладом </a:t>
            </a:r>
            <a:r>
              <a:rPr lang="ru-RU" dirty="0" err="1" smtClean="0"/>
              <a:t>проблемної</a:t>
            </a:r>
            <a:r>
              <a:rPr lang="ru-RU" dirty="0" smtClean="0"/>
              <a:t> точки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низька</a:t>
            </a:r>
            <a:r>
              <a:rPr lang="ru-RU" dirty="0" smtClean="0"/>
              <a:t> </a:t>
            </a:r>
            <a:r>
              <a:rPr lang="ru-RU" dirty="0" err="1" smtClean="0"/>
              <a:t>конверсія</a:t>
            </a:r>
            <a:r>
              <a:rPr lang="ru-RU" dirty="0" smtClean="0"/>
              <a:t> на </a:t>
            </a:r>
            <a:r>
              <a:rPr lang="ru-RU" dirty="0" err="1" smtClean="0"/>
              <a:t>етапі</a:t>
            </a:r>
            <a:r>
              <a:rPr lang="ru-RU" dirty="0" smtClean="0"/>
              <a:t> </a:t>
            </a:r>
            <a:r>
              <a:rPr lang="ru-RU" dirty="0" err="1" smtClean="0"/>
              <a:t>прийняття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.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клієнти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реєструватися</a:t>
            </a:r>
            <a:r>
              <a:rPr lang="ru-RU" dirty="0" smtClean="0"/>
              <a:t> на </a:t>
            </a:r>
            <a:r>
              <a:rPr lang="ru-RU" dirty="0" err="1" smtClean="0"/>
              <a:t>безкоштовний</a:t>
            </a:r>
            <a:r>
              <a:rPr lang="ru-RU" dirty="0" smtClean="0"/>
              <a:t> </a:t>
            </a:r>
            <a:r>
              <a:rPr lang="ru-RU" dirty="0" err="1" smtClean="0"/>
              <a:t>вебінар</a:t>
            </a:r>
            <a:r>
              <a:rPr lang="ru-RU" dirty="0" smtClean="0"/>
              <a:t>, але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не </a:t>
            </a:r>
            <a:r>
              <a:rPr lang="ru-RU" dirty="0" err="1" smtClean="0"/>
              <a:t>купувати</a:t>
            </a:r>
            <a:r>
              <a:rPr lang="ru-RU" dirty="0" smtClean="0"/>
              <a:t> курс.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свідчити</a:t>
            </a:r>
            <a:r>
              <a:rPr lang="ru-RU" dirty="0" smtClean="0"/>
              <a:t> про </a:t>
            </a:r>
            <a:r>
              <a:rPr lang="ru-RU" dirty="0" err="1" smtClean="0"/>
              <a:t>необхідність</a:t>
            </a:r>
            <a:r>
              <a:rPr lang="ru-RU" dirty="0" smtClean="0"/>
              <a:t> </a:t>
            </a:r>
            <a:r>
              <a:rPr lang="ru-RU" dirty="0" err="1" smtClean="0"/>
              <a:t>додаткових</a:t>
            </a:r>
            <a:r>
              <a:rPr lang="ru-RU" dirty="0" smtClean="0"/>
              <a:t> </a:t>
            </a:r>
            <a:r>
              <a:rPr lang="ru-RU" dirty="0" err="1" smtClean="0"/>
              <a:t>стимулів</a:t>
            </a:r>
            <a:r>
              <a:rPr lang="ru-RU" dirty="0" smtClean="0"/>
              <a:t>, таких як </a:t>
            </a:r>
            <a:r>
              <a:rPr lang="ru-RU" dirty="0" err="1" smtClean="0"/>
              <a:t>обмежена</a:t>
            </a:r>
            <a:r>
              <a:rPr lang="ru-RU" dirty="0" smtClean="0"/>
              <a:t> за часом </a:t>
            </a:r>
            <a:r>
              <a:rPr lang="ru-RU" dirty="0" err="1" smtClean="0"/>
              <a:t>знижка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бонусні</a:t>
            </a:r>
            <a:r>
              <a:rPr lang="ru-RU" dirty="0" smtClean="0"/>
              <a:t> </a:t>
            </a:r>
            <a:r>
              <a:rPr lang="ru-RU" dirty="0" err="1" smtClean="0"/>
              <a:t>матеріали</a:t>
            </a:r>
            <a:r>
              <a:rPr lang="ru-RU" dirty="0" smtClean="0"/>
              <a:t> для тих, </a:t>
            </a:r>
            <a:r>
              <a:rPr lang="ru-RU" dirty="0" err="1" smtClean="0"/>
              <a:t>хто</a:t>
            </a:r>
            <a:r>
              <a:rPr lang="ru-RU" dirty="0" smtClean="0"/>
              <a:t> </a:t>
            </a:r>
            <a:r>
              <a:rPr lang="ru-RU" dirty="0" err="1" smtClean="0"/>
              <a:t>зареєструвався</a:t>
            </a:r>
            <a:r>
              <a:rPr lang="ru-RU" dirty="0" smtClean="0"/>
              <a:t> </a:t>
            </a:r>
            <a:r>
              <a:rPr lang="ru-RU" dirty="0" err="1" smtClean="0"/>
              <a:t>одразу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вебінару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Крок</a:t>
            </a:r>
            <a:r>
              <a:rPr lang="ru-RU" b="1" dirty="0" smtClean="0"/>
              <a:t> 5. </a:t>
            </a:r>
            <a:r>
              <a:rPr lang="ru-RU" b="1" dirty="0" err="1" smtClean="0"/>
              <a:t>Оптимізація</a:t>
            </a:r>
            <a:r>
              <a:rPr lang="ru-RU" b="1" dirty="0" smtClean="0"/>
              <a:t> </a:t>
            </a:r>
            <a:r>
              <a:rPr lang="ru-RU" b="1" dirty="0" err="1" smtClean="0"/>
              <a:t>процесів</a:t>
            </a:r>
            <a:endParaRPr lang="ru-RU" b="1" dirty="0" smtClean="0"/>
          </a:p>
          <a:p>
            <a:r>
              <a:rPr lang="ru-RU" b="1" dirty="0" err="1" smtClean="0">
                <a:effectLst/>
              </a:rPr>
              <a:t>Персоналізовані</a:t>
            </a:r>
            <a:r>
              <a:rPr lang="ru-RU" b="1" dirty="0" smtClean="0">
                <a:effectLst/>
              </a:rPr>
              <a:t> </a:t>
            </a:r>
            <a:r>
              <a:rPr lang="en-US" b="1" dirty="0" smtClean="0">
                <a:effectLst/>
              </a:rPr>
              <a:t>email-</a:t>
            </a:r>
            <a:r>
              <a:rPr lang="ru-RU" b="1" dirty="0" err="1" smtClean="0">
                <a:effectLst/>
              </a:rPr>
              <a:t>розсилки</a:t>
            </a:r>
            <a:r>
              <a:rPr lang="ru-RU" dirty="0" smtClean="0">
                <a:effectLst/>
              </a:rPr>
              <a:t> для тих, </a:t>
            </a:r>
            <a:r>
              <a:rPr lang="ru-RU" dirty="0" err="1" smtClean="0">
                <a:effectLst/>
              </a:rPr>
              <a:t>хто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відвідав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вебінар</a:t>
            </a:r>
            <a:r>
              <a:rPr lang="ru-RU" dirty="0" smtClean="0">
                <a:effectLst/>
              </a:rPr>
              <a:t>, але не </a:t>
            </a:r>
            <a:r>
              <a:rPr lang="ru-RU" dirty="0" err="1" smtClean="0">
                <a:effectLst/>
              </a:rPr>
              <a:t>зробив</a:t>
            </a:r>
            <a:r>
              <a:rPr lang="ru-RU" dirty="0" smtClean="0">
                <a:effectLst/>
              </a:rPr>
              <a:t> покупку.</a:t>
            </a:r>
          </a:p>
          <a:p>
            <a:r>
              <a:rPr lang="ru-RU" b="1" dirty="0" smtClean="0">
                <a:effectLst/>
              </a:rPr>
              <a:t>Ремаркетинг у </a:t>
            </a:r>
            <a:r>
              <a:rPr lang="ru-RU" b="1" dirty="0" err="1" smtClean="0">
                <a:effectLst/>
              </a:rPr>
              <a:t>соціальних</a:t>
            </a:r>
            <a:r>
              <a:rPr lang="ru-RU" b="1" dirty="0" smtClean="0">
                <a:effectLst/>
              </a:rPr>
              <a:t> мережах</a:t>
            </a:r>
            <a:r>
              <a:rPr lang="ru-RU" dirty="0" smtClean="0">
                <a:effectLst/>
              </a:rPr>
              <a:t>, </a:t>
            </a:r>
            <a:r>
              <a:rPr lang="ru-RU" dirty="0" err="1" smtClean="0">
                <a:effectLst/>
              </a:rPr>
              <a:t>щоб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нагадати</a:t>
            </a:r>
            <a:r>
              <a:rPr lang="ru-RU" dirty="0" smtClean="0">
                <a:effectLst/>
              </a:rPr>
              <a:t> про курс і </a:t>
            </a:r>
            <a:r>
              <a:rPr lang="ru-RU" dirty="0" err="1" smtClean="0">
                <a:effectLst/>
              </a:rPr>
              <a:t>підкреслити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його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переваги</a:t>
            </a:r>
            <a:r>
              <a:rPr lang="ru-RU" dirty="0" smtClean="0">
                <a:effectLst/>
              </a:rPr>
              <a:t>.</a:t>
            </a:r>
          </a:p>
          <a:p>
            <a:r>
              <a:rPr lang="ru-RU" b="1" dirty="0" err="1" smtClean="0">
                <a:effectLst/>
              </a:rPr>
              <a:t>Додаткові</a:t>
            </a:r>
            <a:r>
              <a:rPr lang="ru-RU" b="1" dirty="0" smtClean="0">
                <a:effectLst/>
              </a:rPr>
              <a:t> </a:t>
            </a:r>
            <a:r>
              <a:rPr lang="ru-RU" b="1" dirty="0" err="1" smtClean="0">
                <a:effectLst/>
              </a:rPr>
              <a:t>матеріали</a:t>
            </a:r>
            <a:r>
              <a:rPr lang="ru-RU" b="1" dirty="0" smtClean="0">
                <a:effectLst/>
              </a:rPr>
              <a:t> на </a:t>
            </a:r>
            <a:r>
              <a:rPr lang="ru-RU" b="1" dirty="0" err="1" smtClean="0">
                <a:effectLst/>
              </a:rPr>
              <a:t>вебінарі</a:t>
            </a:r>
            <a:r>
              <a:rPr lang="ru-RU" dirty="0" smtClean="0">
                <a:effectLst/>
              </a:rPr>
              <a:t>, </a:t>
            </a:r>
            <a:r>
              <a:rPr lang="ru-RU" dirty="0" err="1" smtClean="0">
                <a:effectLst/>
              </a:rPr>
              <a:t>які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можуть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переконати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учасників</a:t>
            </a:r>
            <a:r>
              <a:rPr lang="ru-RU" dirty="0" smtClean="0">
                <a:effectLst/>
              </a:rPr>
              <a:t> у </a:t>
            </a:r>
            <a:r>
              <a:rPr lang="ru-RU" dirty="0" err="1" smtClean="0">
                <a:effectLst/>
              </a:rPr>
              <a:t>цінності</a:t>
            </a:r>
            <a:r>
              <a:rPr lang="ru-RU" dirty="0" smtClean="0">
                <a:effectLst/>
              </a:rPr>
              <a:t> курсу.</a:t>
            </a:r>
          </a:p>
          <a:p>
            <a:pPr>
              <a:buFont typeface="Arial" panose="020B0604020202020204" pitchFamily="34" charset="0"/>
              <a:buChar char="•"/>
            </a:pP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822742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04503" y="0"/>
            <a:ext cx="12004766" cy="7325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Крок</a:t>
            </a:r>
            <a:r>
              <a:rPr lang="ru-RU" b="1" dirty="0" smtClean="0"/>
              <a:t> 6. </a:t>
            </a:r>
            <a:r>
              <a:rPr lang="ru-RU" b="1" dirty="0" err="1" smtClean="0"/>
              <a:t>Вимірювання</a:t>
            </a:r>
            <a:r>
              <a:rPr lang="ru-RU" b="1" dirty="0" smtClean="0"/>
              <a:t> </a:t>
            </a:r>
            <a:r>
              <a:rPr lang="ru-RU" b="1" dirty="0" err="1" smtClean="0"/>
              <a:t>результатів</a:t>
            </a:r>
            <a:r>
              <a:rPr lang="ru-RU" b="1" dirty="0" smtClean="0"/>
              <a:t> та </a:t>
            </a:r>
            <a:r>
              <a:rPr lang="ru-RU" b="1" dirty="0" err="1" smtClean="0"/>
              <a:t>адаптація</a:t>
            </a:r>
            <a:r>
              <a:rPr lang="ru-RU" b="1" dirty="0" smtClean="0"/>
              <a:t> </a:t>
            </a:r>
            <a:r>
              <a:rPr lang="ru-RU" b="1" dirty="0" err="1" smtClean="0"/>
              <a:t>карти</a:t>
            </a:r>
            <a:endParaRPr lang="ru-RU" b="1" dirty="0" smtClean="0"/>
          </a:p>
          <a:p>
            <a:r>
              <a:rPr lang="ru-RU" dirty="0" err="1" smtClean="0"/>
              <a:t>Відстежуйте</a:t>
            </a:r>
            <a:r>
              <a:rPr lang="ru-RU" dirty="0" smtClean="0"/>
              <a:t> </a:t>
            </a:r>
            <a:r>
              <a:rPr lang="ru-RU" dirty="0" err="1" smtClean="0"/>
              <a:t>показники</a:t>
            </a:r>
            <a:r>
              <a:rPr lang="ru-RU" dirty="0" smtClean="0"/>
              <a:t> кожного </a:t>
            </a:r>
            <a:r>
              <a:rPr lang="ru-RU" dirty="0" err="1" smtClean="0"/>
              <a:t>етапу</a:t>
            </a:r>
            <a:r>
              <a:rPr lang="ru-RU" dirty="0" smtClean="0"/>
              <a:t>: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реєстрацій</a:t>
            </a:r>
            <a:r>
              <a:rPr lang="ru-RU" dirty="0" smtClean="0"/>
              <a:t> на </a:t>
            </a:r>
            <a:r>
              <a:rPr lang="ru-RU" dirty="0" err="1" smtClean="0"/>
              <a:t>вебінар</a:t>
            </a:r>
            <a:r>
              <a:rPr lang="ru-RU" dirty="0" smtClean="0"/>
              <a:t>, </a:t>
            </a:r>
            <a:r>
              <a:rPr lang="ru-RU" dirty="0" err="1" smtClean="0"/>
              <a:t>коефіцієнт</a:t>
            </a:r>
            <a:r>
              <a:rPr lang="ru-RU" dirty="0" smtClean="0"/>
              <a:t> </a:t>
            </a:r>
            <a:r>
              <a:rPr lang="ru-RU" dirty="0" err="1" smtClean="0"/>
              <a:t>конверсії</a:t>
            </a:r>
            <a:r>
              <a:rPr lang="ru-RU" dirty="0" smtClean="0"/>
              <a:t> з </a:t>
            </a:r>
            <a:r>
              <a:rPr lang="ru-RU" dirty="0" err="1" smtClean="0"/>
              <a:t>вебінару</a:t>
            </a:r>
            <a:r>
              <a:rPr lang="ru-RU" dirty="0" smtClean="0"/>
              <a:t> на покупку курсу, 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задоволення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навчання</a:t>
            </a:r>
            <a:r>
              <a:rPr lang="ru-RU" dirty="0" smtClean="0"/>
              <a:t> (</a:t>
            </a:r>
            <a:r>
              <a:rPr lang="en-US" dirty="0" smtClean="0"/>
              <a:t>NPS).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допоможе</a:t>
            </a:r>
            <a:r>
              <a:rPr lang="ru-RU" dirty="0" smtClean="0"/>
              <a:t> </a:t>
            </a:r>
            <a:r>
              <a:rPr lang="ru-RU" dirty="0" err="1" smtClean="0"/>
              <a:t>постійно</a:t>
            </a:r>
            <a:r>
              <a:rPr lang="ru-RU" dirty="0" smtClean="0"/>
              <a:t> </a:t>
            </a:r>
            <a:r>
              <a:rPr lang="ru-RU" dirty="0" err="1" smtClean="0"/>
              <a:t>вдосконалювати</a:t>
            </a:r>
            <a:r>
              <a:rPr lang="ru-RU" dirty="0" smtClean="0"/>
              <a:t> карту шляху </a:t>
            </a:r>
            <a:r>
              <a:rPr lang="ru-RU" dirty="0" err="1" smtClean="0"/>
              <a:t>клієнта</a:t>
            </a:r>
            <a:r>
              <a:rPr lang="ru-RU" dirty="0" smtClean="0"/>
              <a:t> та </a:t>
            </a:r>
            <a:r>
              <a:rPr lang="ru-RU" dirty="0" err="1" smtClean="0"/>
              <a:t>підвищувати</a:t>
            </a:r>
            <a:r>
              <a:rPr lang="ru-RU" dirty="0" smtClean="0"/>
              <a:t> </a:t>
            </a:r>
            <a:r>
              <a:rPr lang="ru-RU" dirty="0" err="1" smtClean="0"/>
              <a:t>ефективність</a:t>
            </a:r>
            <a:r>
              <a:rPr lang="ru-RU" dirty="0" smtClean="0"/>
              <a:t> </a:t>
            </a:r>
            <a:r>
              <a:rPr lang="ru-RU" dirty="0" err="1" smtClean="0"/>
              <a:t>маркетингових</a:t>
            </a:r>
            <a:r>
              <a:rPr lang="ru-RU" dirty="0" smtClean="0"/>
              <a:t> </a:t>
            </a:r>
            <a:r>
              <a:rPr lang="ru-RU" dirty="0" err="1" smtClean="0"/>
              <a:t>кампаній</a:t>
            </a:r>
            <a:r>
              <a:rPr lang="ru-RU" dirty="0" smtClean="0"/>
              <a:t>.</a:t>
            </a:r>
            <a:endParaRPr lang="en-US" dirty="0" smtClean="0"/>
          </a:p>
          <a:p>
            <a:r>
              <a:rPr lang="ru-RU" sz="2800" b="1" dirty="0" smtClean="0"/>
              <a:t>Приклад </a:t>
            </a:r>
            <a:r>
              <a:rPr lang="en-US" sz="2800" b="1" dirty="0" smtClean="0"/>
              <a:t>2</a:t>
            </a:r>
            <a:r>
              <a:rPr lang="ru-RU" sz="2800" b="1" dirty="0" smtClean="0"/>
              <a:t>: </a:t>
            </a:r>
            <a:endParaRPr lang="en-US" sz="2800" dirty="0"/>
          </a:p>
          <a:p>
            <a:r>
              <a:rPr lang="ru-RU" b="1" dirty="0" err="1" smtClean="0"/>
              <a:t>Логістична</a:t>
            </a:r>
            <a:r>
              <a:rPr lang="ru-RU" b="1" dirty="0" smtClean="0"/>
              <a:t> </a:t>
            </a:r>
            <a:r>
              <a:rPr lang="ru-RU" b="1" dirty="0" err="1" smtClean="0"/>
              <a:t>компанія</a:t>
            </a:r>
            <a:r>
              <a:rPr lang="ru-RU" b="1" dirty="0" smtClean="0"/>
              <a:t> (</a:t>
            </a:r>
            <a:r>
              <a:rPr lang="en-US" b="1" dirty="0" smtClean="0"/>
              <a:t>B2C)</a:t>
            </a:r>
          </a:p>
          <a:p>
            <a:r>
              <a:rPr lang="ru-RU" dirty="0" smtClean="0"/>
              <a:t>У </a:t>
            </a:r>
            <a:r>
              <a:rPr lang="ru-RU" dirty="0" err="1" smtClean="0"/>
              <a:t>цій</a:t>
            </a:r>
            <a:r>
              <a:rPr lang="ru-RU" dirty="0" smtClean="0"/>
              <a:t> </a:t>
            </a:r>
            <a:r>
              <a:rPr lang="ru-RU" dirty="0" err="1" smtClean="0"/>
              <a:t>ніші</a:t>
            </a:r>
            <a:r>
              <a:rPr lang="ru-RU" dirty="0" smtClean="0"/>
              <a:t> шлях </a:t>
            </a:r>
            <a:r>
              <a:rPr lang="ru-RU" dirty="0" err="1" smtClean="0"/>
              <a:t>клієнта</a:t>
            </a:r>
            <a:r>
              <a:rPr lang="ru-RU" dirty="0" smtClean="0"/>
              <a:t> часто </a:t>
            </a:r>
            <a:r>
              <a:rPr lang="ru-RU" dirty="0" err="1" smtClean="0"/>
              <a:t>починається</a:t>
            </a:r>
            <a:r>
              <a:rPr lang="ru-RU" dirty="0" smtClean="0"/>
              <a:t> не у </a:t>
            </a:r>
            <a:r>
              <a:rPr lang="ru-RU" dirty="0" err="1" smtClean="0"/>
              <a:t>відділенні</a:t>
            </a:r>
            <a:r>
              <a:rPr lang="ru-RU" dirty="0" smtClean="0"/>
              <a:t>, а в момент </a:t>
            </a:r>
            <a:r>
              <a:rPr lang="ru-RU" dirty="0" err="1" smtClean="0"/>
              <a:t>виникнення</a:t>
            </a:r>
            <a:r>
              <a:rPr lang="ru-RU" dirty="0" smtClean="0"/>
              <a:t> потреби </a:t>
            </a:r>
            <a:r>
              <a:rPr lang="ru-RU" dirty="0" err="1" smtClean="0"/>
              <a:t>передати</a:t>
            </a:r>
            <a:r>
              <a:rPr lang="ru-RU" dirty="0" smtClean="0"/>
              <a:t> </a:t>
            </a:r>
            <a:r>
              <a:rPr lang="ru-RU" dirty="0" err="1" smtClean="0"/>
              <a:t>річ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отримати</a:t>
            </a:r>
            <a:r>
              <a:rPr lang="ru-RU" dirty="0" smtClean="0"/>
              <a:t> </a:t>
            </a:r>
            <a:r>
              <a:rPr lang="ru-RU" dirty="0" err="1" smtClean="0"/>
              <a:t>замовлення</a:t>
            </a:r>
            <a:r>
              <a:rPr lang="ru-RU" dirty="0" smtClean="0"/>
              <a:t>. </a:t>
            </a:r>
            <a:r>
              <a:rPr lang="ru-RU" dirty="0" err="1" smtClean="0"/>
              <a:t>Основна</a:t>
            </a:r>
            <a:r>
              <a:rPr lang="ru-RU" dirty="0" smtClean="0"/>
              <a:t> </a:t>
            </a:r>
            <a:r>
              <a:rPr lang="ru-RU" dirty="0" err="1" smtClean="0"/>
              <a:t>поведінка</a:t>
            </a:r>
            <a:r>
              <a:rPr lang="ru-RU" dirty="0" smtClean="0"/>
              <a:t> </a:t>
            </a:r>
            <a:r>
              <a:rPr lang="ru-RU" dirty="0" err="1" smtClean="0"/>
              <a:t>споживача</a:t>
            </a:r>
            <a:r>
              <a:rPr lang="ru-RU" dirty="0" smtClean="0"/>
              <a:t> тут — </a:t>
            </a:r>
            <a:r>
              <a:rPr lang="ru-RU" dirty="0" err="1" smtClean="0"/>
              <a:t>пошук</a:t>
            </a:r>
            <a:r>
              <a:rPr lang="ru-RU" dirty="0" smtClean="0"/>
              <a:t> </a:t>
            </a:r>
            <a:r>
              <a:rPr lang="ru-RU" dirty="0" err="1" smtClean="0"/>
              <a:t>швидкості</a:t>
            </a:r>
            <a:r>
              <a:rPr lang="ru-RU" dirty="0" smtClean="0"/>
              <a:t> та </a:t>
            </a:r>
            <a:r>
              <a:rPr lang="ru-RU" dirty="0" err="1" smtClean="0"/>
              <a:t>надійності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Етап</a:t>
            </a:r>
            <a:r>
              <a:rPr lang="ru-RU" b="1" dirty="0" smtClean="0"/>
              <a:t> </a:t>
            </a:r>
            <a:r>
              <a:rPr lang="ru-RU" b="1" dirty="0" err="1" smtClean="0"/>
              <a:t>пошуку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Клієнт</a:t>
            </a:r>
            <a:r>
              <a:rPr lang="ru-RU" dirty="0" smtClean="0"/>
              <a:t> </a:t>
            </a:r>
            <a:r>
              <a:rPr lang="ru-RU" dirty="0" err="1" smtClean="0"/>
              <a:t>намагається</a:t>
            </a:r>
            <a:r>
              <a:rPr lang="ru-RU" dirty="0" smtClean="0"/>
              <a:t> </a:t>
            </a:r>
            <a:r>
              <a:rPr lang="ru-RU" dirty="0" err="1" smtClean="0"/>
              <a:t>знайти</a:t>
            </a:r>
            <a:r>
              <a:rPr lang="ru-RU" dirty="0" smtClean="0"/>
              <a:t> </a:t>
            </a:r>
            <a:r>
              <a:rPr lang="ru-RU" dirty="0" err="1" smtClean="0"/>
              <a:t>найближче</a:t>
            </a:r>
            <a:r>
              <a:rPr lang="ru-RU" dirty="0" smtClean="0"/>
              <a:t> </a:t>
            </a:r>
            <a:r>
              <a:rPr lang="ru-RU" dirty="0" err="1" smtClean="0"/>
              <a:t>відділення</a:t>
            </a:r>
            <a:r>
              <a:rPr lang="ru-RU" dirty="0" smtClean="0"/>
              <a:t> через смартфон, </a:t>
            </a:r>
            <a:r>
              <a:rPr lang="ru-RU" dirty="0" err="1" smtClean="0"/>
              <a:t>перебуваючи</a:t>
            </a:r>
            <a:r>
              <a:rPr lang="ru-RU" dirty="0" smtClean="0"/>
              <a:t> в </a:t>
            </a:r>
            <a:r>
              <a:rPr lang="ru-RU" dirty="0" err="1" smtClean="0"/>
              <a:t>дорозі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Точка контакту:</a:t>
            </a:r>
            <a:r>
              <a:rPr lang="ru-RU" dirty="0" smtClean="0"/>
              <a:t> </a:t>
            </a:r>
            <a:r>
              <a:rPr lang="ru-RU" dirty="0" err="1" smtClean="0"/>
              <a:t>Мобільний</a:t>
            </a:r>
            <a:r>
              <a:rPr lang="ru-RU" dirty="0" smtClean="0"/>
              <a:t> </a:t>
            </a:r>
            <a:r>
              <a:rPr lang="ru-RU" dirty="0" err="1" smtClean="0"/>
              <a:t>застосунок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en-US" dirty="0" smtClean="0"/>
              <a:t>Google Maps.</a:t>
            </a:r>
          </a:p>
          <a:p>
            <a:r>
              <a:rPr lang="ru-RU" b="1" dirty="0" err="1" smtClean="0"/>
              <a:t>Бар’єр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Неактуальний</a:t>
            </a:r>
            <a:r>
              <a:rPr lang="ru-RU" dirty="0" smtClean="0"/>
              <a:t> </a:t>
            </a:r>
            <a:r>
              <a:rPr lang="ru-RU" dirty="0" err="1" smtClean="0"/>
              <a:t>графік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форс-</a:t>
            </a:r>
            <a:r>
              <a:rPr lang="ru-RU" dirty="0" err="1" smtClean="0"/>
              <a:t>мажорних</a:t>
            </a:r>
            <a:r>
              <a:rPr lang="ru-RU" dirty="0" smtClean="0"/>
              <a:t> </a:t>
            </a:r>
            <a:r>
              <a:rPr lang="ru-RU" dirty="0" err="1" smtClean="0"/>
              <a:t>обставин</a:t>
            </a:r>
            <a:r>
              <a:rPr lang="ru-RU" dirty="0" smtClean="0"/>
              <a:t> (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технічних</a:t>
            </a:r>
            <a:r>
              <a:rPr lang="ru-RU" dirty="0" smtClean="0"/>
              <a:t> </a:t>
            </a:r>
            <a:r>
              <a:rPr lang="ru-RU" dirty="0" err="1" smtClean="0"/>
              <a:t>перерв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відключень</a:t>
            </a:r>
            <a:r>
              <a:rPr lang="ru-RU" dirty="0" smtClean="0"/>
              <a:t> </a:t>
            </a:r>
            <a:r>
              <a:rPr lang="ru-RU" dirty="0" err="1" smtClean="0"/>
              <a:t>світла</a:t>
            </a:r>
            <a:r>
              <a:rPr lang="ru-RU" dirty="0" smtClean="0"/>
              <a:t>).</a:t>
            </a:r>
          </a:p>
          <a:p>
            <a:r>
              <a:rPr lang="ru-RU" b="1" dirty="0" err="1" smtClean="0"/>
              <a:t>Емоція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Тривога</a:t>
            </a:r>
            <a:r>
              <a:rPr lang="ru-RU" dirty="0" smtClean="0"/>
              <a:t> та </a:t>
            </a:r>
            <a:r>
              <a:rPr lang="ru-RU" dirty="0" err="1" smtClean="0"/>
              <a:t>роздратування</a:t>
            </a:r>
            <a:r>
              <a:rPr lang="ru-RU" dirty="0" smtClean="0"/>
              <a:t> через </a:t>
            </a:r>
            <a:r>
              <a:rPr lang="ru-RU" dirty="0" err="1" smtClean="0"/>
              <a:t>потенційну</a:t>
            </a:r>
            <a:r>
              <a:rPr lang="ru-RU" dirty="0" smtClean="0"/>
              <a:t> </a:t>
            </a:r>
            <a:r>
              <a:rPr lang="ru-RU" dirty="0" err="1" smtClean="0"/>
              <a:t>втрату</a:t>
            </a:r>
            <a:r>
              <a:rPr lang="ru-RU" dirty="0" smtClean="0"/>
              <a:t> часу.</a:t>
            </a:r>
          </a:p>
          <a:p>
            <a:r>
              <a:rPr lang="ru-RU" b="1" dirty="0" err="1" smtClean="0"/>
              <a:t>Рішення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Впровадження</a:t>
            </a:r>
            <a:r>
              <a:rPr lang="ru-RU" dirty="0" smtClean="0"/>
              <a:t> </a:t>
            </a:r>
            <a:r>
              <a:rPr lang="ru-RU" dirty="0" err="1" smtClean="0"/>
              <a:t>динамічної</a:t>
            </a:r>
            <a:r>
              <a:rPr lang="ru-RU" dirty="0" smtClean="0"/>
              <a:t> </a:t>
            </a:r>
            <a:r>
              <a:rPr lang="ru-RU" dirty="0" err="1" smtClean="0"/>
              <a:t>карти</a:t>
            </a:r>
            <a:r>
              <a:rPr lang="ru-RU" dirty="0" smtClean="0"/>
              <a:t> в </a:t>
            </a:r>
            <a:r>
              <a:rPr lang="ru-RU" dirty="0" err="1" smtClean="0"/>
              <a:t>застосунку</a:t>
            </a:r>
            <a:r>
              <a:rPr lang="ru-RU" dirty="0" smtClean="0"/>
              <a:t>, яка в реальному </a:t>
            </a:r>
            <a:r>
              <a:rPr lang="ru-RU" dirty="0" err="1" smtClean="0"/>
              <a:t>часі</a:t>
            </a:r>
            <a:r>
              <a:rPr lang="ru-RU" dirty="0" smtClean="0"/>
              <a:t> </a:t>
            </a:r>
            <a:r>
              <a:rPr lang="ru-RU" dirty="0" err="1" smtClean="0"/>
              <a:t>відображає</a:t>
            </a:r>
            <a:r>
              <a:rPr lang="ru-RU" dirty="0" smtClean="0"/>
              <a:t> статус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відділення</a:t>
            </a:r>
            <a:r>
              <a:rPr lang="ru-RU" dirty="0" smtClean="0"/>
              <a:t> («</a:t>
            </a:r>
            <a:r>
              <a:rPr lang="ru-RU" dirty="0" err="1" smtClean="0"/>
              <a:t>працює</a:t>
            </a:r>
            <a:r>
              <a:rPr lang="ru-RU" dirty="0" smtClean="0"/>
              <a:t> на </a:t>
            </a:r>
            <a:r>
              <a:rPr lang="ru-RU" dirty="0" err="1" smtClean="0"/>
              <a:t>генераторі</a:t>
            </a:r>
            <a:r>
              <a:rPr lang="ru-RU" dirty="0" smtClean="0"/>
              <a:t>», «</a:t>
            </a:r>
            <a:r>
              <a:rPr lang="ru-RU" dirty="0" err="1" smtClean="0"/>
              <a:t>тимчасово</a:t>
            </a:r>
            <a:r>
              <a:rPr lang="ru-RU" dirty="0" smtClean="0"/>
              <a:t> без </a:t>
            </a:r>
            <a:r>
              <a:rPr lang="ru-RU" dirty="0" err="1" smtClean="0"/>
              <a:t>світла</a:t>
            </a:r>
            <a:r>
              <a:rPr lang="ru-RU" dirty="0" smtClean="0"/>
              <a:t>»), та </a:t>
            </a:r>
            <a:r>
              <a:rPr lang="ru-RU" dirty="0" err="1" smtClean="0"/>
              <a:t>надсилання</a:t>
            </a:r>
            <a:r>
              <a:rPr lang="ru-RU" dirty="0" smtClean="0"/>
              <a:t> </a:t>
            </a:r>
            <a:r>
              <a:rPr lang="en-US" dirty="0" smtClean="0"/>
              <a:t>push-</a:t>
            </a:r>
            <a:r>
              <a:rPr lang="ru-RU" dirty="0" err="1" smtClean="0"/>
              <a:t>сповіщень</a:t>
            </a:r>
            <a:r>
              <a:rPr lang="ru-RU" dirty="0" smtClean="0"/>
              <a:t>.</a:t>
            </a:r>
          </a:p>
          <a:p>
            <a:r>
              <a:rPr lang="ru-RU" sz="2800" b="1" dirty="0" smtClean="0"/>
              <a:t>Приклад </a:t>
            </a:r>
            <a:r>
              <a:rPr lang="en-US" sz="2800" b="1" dirty="0" smtClean="0"/>
              <a:t>3</a:t>
            </a:r>
            <a:r>
              <a:rPr lang="ru-RU" sz="2800" b="1" dirty="0" smtClean="0"/>
              <a:t>: </a:t>
            </a:r>
            <a:endParaRPr lang="en-US" sz="2800" b="1" dirty="0" smtClean="0"/>
          </a:p>
          <a:p>
            <a:r>
              <a:rPr lang="ru-RU" b="1" dirty="0" smtClean="0"/>
              <a:t>Онлайн-</a:t>
            </a:r>
            <a:r>
              <a:rPr lang="ru-RU" b="1" dirty="0" err="1" smtClean="0"/>
              <a:t>ритейлер</a:t>
            </a:r>
            <a:r>
              <a:rPr lang="ru-RU" b="1" dirty="0" smtClean="0"/>
              <a:t> </a:t>
            </a:r>
            <a:r>
              <a:rPr lang="ru-RU" b="1" dirty="0" err="1" smtClean="0"/>
              <a:t>одягу</a:t>
            </a:r>
            <a:endParaRPr lang="ru-RU" b="1" dirty="0" smtClean="0"/>
          </a:p>
          <a:p>
            <a:r>
              <a:rPr lang="ru-RU" dirty="0" smtClean="0"/>
              <a:t>Тут шлях </a:t>
            </a:r>
            <a:r>
              <a:rPr lang="ru-RU" dirty="0" err="1" smtClean="0"/>
              <a:t>клієнта</a:t>
            </a:r>
            <a:r>
              <a:rPr lang="ru-RU" dirty="0" smtClean="0"/>
              <a:t> часто </a:t>
            </a:r>
            <a:r>
              <a:rPr lang="ru-RU" dirty="0" err="1" smtClean="0"/>
              <a:t>нелінійний</a:t>
            </a:r>
            <a:r>
              <a:rPr lang="ru-RU" dirty="0" smtClean="0"/>
              <a:t>. </a:t>
            </a:r>
            <a:r>
              <a:rPr lang="ru-RU" dirty="0" err="1" smtClean="0"/>
              <a:t>Користувач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кілька</a:t>
            </a:r>
            <a:r>
              <a:rPr lang="ru-RU" dirty="0" smtClean="0"/>
              <a:t> </a:t>
            </a:r>
            <a:r>
              <a:rPr lang="ru-RU" dirty="0" err="1" smtClean="0"/>
              <a:t>разів</a:t>
            </a:r>
            <a:r>
              <a:rPr lang="ru-RU" dirty="0" smtClean="0"/>
              <a:t> </a:t>
            </a:r>
            <a:r>
              <a:rPr lang="ru-RU" dirty="0" err="1" smtClean="0"/>
              <a:t>повертатися</a:t>
            </a:r>
            <a:r>
              <a:rPr lang="ru-RU" dirty="0" smtClean="0"/>
              <a:t> до </a:t>
            </a:r>
            <a:r>
              <a:rPr lang="ru-RU" dirty="0" err="1" smtClean="0"/>
              <a:t>картки</a:t>
            </a:r>
            <a:r>
              <a:rPr lang="ru-RU" dirty="0" smtClean="0"/>
              <a:t> товару, перш </a:t>
            </a:r>
            <a:r>
              <a:rPr lang="ru-RU" dirty="0" err="1" smtClean="0"/>
              <a:t>ніж</a:t>
            </a:r>
            <a:r>
              <a:rPr lang="ru-RU" dirty="0" smtClean="0"/>
              <a:t> </a:t>
            </a:r>
            <a:r>
              <a:rPr lang="ru-RU" dirty="0" err="1" smtClean="0"/>
              <a:t>ухвалити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. Головна </a:t>
            </a:r>
            <a:r>
              <a:rPr lang="ru-RU" dirty="0" err="1" smtClean="0"/>
              <a:t>мотивація</a:t>
            </a:r>
            <a:r>
              <a:rPr lang="ru-RU" dirty="0" smtClean="0"/>
              <a:t> — </a:t>
            </a:r>
            <a:r>
              <a:rPr lang="ru-RU" dirty="0" err="1" smtClean="0"/>
              <a:t>впевненість</a:t>
            </a:r>
            <a:r>
              <a:rPr lang="ru-RU" dirty="0" smtClean="0"/>
              <a:t> у тому,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річ</a:t>
            </a:r>
            <a:r>
              <a:rPr lang="ru-RU" dirty="0" smtClean="0"/>
              <a:t> </a:t>
            </a:r>
            <a:r>
              <a:rPr lang="ru-RU" dirty="0" err="1" smtClean="0"/>
              <a:t>підійде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Етап</a:t>
            </a:r>
            <a:r>
              <a:rPr lang="ru-RU" b="1" dirty="0" smtClean="0"/>
              <a:t> </a:t>
            </a:r>
            <a:r>
              <a:rPr lang="ru-RU" b="1" dirty="0" err="1" smtClean="0"/>
              <a:t>вибору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Клієнт</a:t>
            </a:r>
            <a:r>
              <a:rPr lang="ru-RU" dirty="0" smtClean="0"/>
              <a:t> </a:t>
            </a:r>
            <a:r>
              <a:rPr lang="ru-RU" dirty="0" err="1" smtClean="0"/>
              <a:t>додає</a:t>
            </a:r>
            <a:r>
              <a:rPr lang="ru-RU" dirty="0" smtClean="0"/>
              <a:t> товар у </a:t>
            </a:r>
            <a:r>
              <a:rPr lang="ru-RU" dirty="0" err="1" smtClean="0"/>
              <a:t>кошик</a:t>
            </a:r>
            <a:r>
              <a:rPr lang="ru-RU" dirty="0" smtClean="0"/>
              <a:t>, але не переходить до оплати через </a:t>
            </a:r>
            <a:r>
              <a:rPr lang="ru-RU" dirty="0" err="1" smtClean="0"/>
              <a:t>сумніви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розміру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тканини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Точка контакту:</a:t>
            </a:r>
            <a:r>
              <a:rPr lang="ru-RU" dirty="0" smtClean="0"/>
              <a:t> </a:t>
            </a:r>
            <a:r>
              <a:rPr lang="ru-RU" dirty="0" err="1" smtClean="0"/>
              <a:t>Картка</a:t>
            </a:r>
            <a:r>
              <a:rPr lang="ru-RU" dirty="0" smtClean="0"/>
              <a:t> товару, онлайн-чат.</a:t>
            </a:r>
          </a:p>
          <a:p>
            <a:r>
              <a:rPr lang="ru-RU" b="1" dirty="0" err="1" smtClean="0"/>
              <a:t>Бар’єр</a:t>
            </a:r>
            <a:r>
              <a:rPr lang="ru-RU" b="1" dirty="0" smtClean="0"/>
              <a:t>:</a:t>
            </a:r>
            <a:r>
              <a:rPr lang="ru-RU" dirty="0" smtClean="0"/>
              <a:t> Складна </a:t>
            </a:r>
            <a:r>
              <a:rPr lang="ru-RU" dirty="0" err="1" smtClean="0"/>
              <a:t>таблиця</a:t>
            </a:r>
            <a:r>
              <a:rPr lang="ru-RU" dirty="0" smtClean="0"/>
              <a:t> </a:t>
            </a:r>
            <a:r>
              <a:rPr lang="ru-RU" dirty="0" err="1" smtClean="0"/>
              <a:t>розмірів</a:t>
            </a:r>
            <a:r>
              <a:rPr lang="ru-RU" dirty="0" smtClean="0"/>
              <a:t>, яка не </a:t>
            </a:r>
            <a:r>
              <a:rPr lang="ru-RU" dirty="0" err="1" smtClean="0"/>
              <a:t>дає</a:t>
            </a:r>
            <a:r>
              <a:rPr lang="ru-RU" dirty="0" smtClean="0"/>
              <a:t> </a:t>
            </a:r>
            <a:r>
              <a:rPr lang="ru-RU" dirty="0" err="1" smtClean="0"/>
              <a:t>чіткого</a:t>
            </a:r>
            <a:r>
              <a:rPr lang="ru-RU" dirty="0" smtClean="0"/>
              <a:t> </a:t>
            </a:r>
            <a:r>
              <a:rPr lang="ru-RU" dirty="0" err="1" smtClean="0"/>
              <a:t>розуміння</a:t>
            </a:r>
            <a:r>
              <a:rPr lang="ru-RU" dirty="0" smtClean="0"/>
              <a:t> посадки </a:t>
            </a:r>
            <a:r>
              <a:rPr lang="ru-RU" dirty="0" err="1" smtClean="0"/>
              <a:t>речі</a:t>
            </a:r>
            <a:r>
              <a:rPr lang="ru-RU" dirty="0" smtClean="0"/>
              <a:t> на </a:t>
            </a:r>
            <a:r>
              <a:rPr lang="ru-RU" dirty="0" err="1" smtClean="0"/>
              <a:t>конкретний</a:t>
            </a:r>
            <a:r>
              <a:rPr lang="ru-RU" dirty="0" smtClean="0"/>
              <a:t> тип </a:t>
            </a:r>
            <a:r>
              <a:rPr lang="ru-RU" dirty="0" err="1" smtClean="0"/>
              <a:t>фігури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Рішення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Додавання</a:t>
            </a:r>
            <a:r>
              <a:rPr lang="ru-RU" dirty="0" smtClean="0"/>
              <a:t> </a:t>
            </a:r>
            <a:r>
              <a:rPr lang="ru-RU" dirty="0" err="1" smtClean="0"/>
              <a:t>відеоогляду</a:t>
            </a:r>
            <a:r>
              <a:rPr lang="ru-RU" dirty="0" smtClean="0"/>
              <a:t> </a:t>
            </a:r>
            <a:r>
              <a:rPr lang="ru-RU" dirty="0" err="1" smtClean="0"/>
              <a:t>моделі</a:t>
            </a:r>
            <a:r>
              <a:rPr lang="ru-RU" dirty="0" smtClean="0"/>
              <a:t> (</a:t>
            </a:r>
            <a:r>
              <a:rPr lang="en-US" dirty="0" err="1" smtClean="0"/>
              <a:t>lookbook</a:t>
            </a:r>
            <a:r>
              <a:rPr lang="en-US" dirty="0" smtClean="0"/>
              <a:t>), </a:t>
            </a:r>
            <a:r>
              <a:rPr lang="ru-RU" dirty="0" err="1" smtClean="0"/>
              <a:t>впровадження</a:t>
            </a:r>
            <a:r>
              <a:rPr lang="ru-RU" dirty="0" smtClean="0"/>
              <a:t> </a:t>
            </a:r>
            <a:r>
              <a:rPr lang="ru-RU" dirty="0" err="1" smtClean="0"/>
              <a:t>інтерактивного</a:t>
            </a:r>
            <a:r>
              <a:rPr lang="ru-RU" dirty="0" smtClean="0"/>
              <a:t> </a:t>
            </a:r>
            <a:r>
              <a:rPr lang="ru-RU" dirty="0" err="1" smtClean="0"/>
              <a:t>помічника</a:t>
            </a:r>
            <a:r>
              <a:rPr lang="ru-RU" dirty="0" smtClean="0"/>
              <a:t> для </a:t>
            </a:r>
            <a:r>
              <a:rPr lang="ru-RU" dirty="0" err="1" smtClean="0"/>
              <a:t>підбору</a:t>
            </a:r>
            <a:r>
              <a:rPr lang="ru-RU" dirty="0" smtClean="0"/>
              <a:t> </a:t>
            </a:r>
            <a:r>
              <a:rPr lang="ru-RU" dirty="0" err="1" smtClean="0"/>
              <a:t>розміру</a:t>
            </a:r>
            <a:r>
              <a:rPr lang="ru-RU" dirty="0" smtClean="0"/>
              <a:t> за параметрами та </a:t>
            </a:r>
            <a:r>
              <a:rPr lang="ru-RU" dirty="0" err="1" smtClean="0"/>
              <a:t>чітка</a:t>
            </a:r>
            <a:r>
              <a:rPr lang="ru-RU" dirty="0" smtClean="0"/>
              <a:t> </a:t>
            </a:r>
            <a:r>
              <a:rPr lang="ru-RU" dirty="0" err="1" smtClean="0"/>
              <a:t>візуалізація</a:t>
            </a:r>
            <a:r>
              <a:rPr lang="ru-RU" dirty="0" smtClean="0"/>
              <a:t> блоку «</a:t>
            </a:r>
            <a:r>
              <a:rPr lang="ru-RU" dirty="0" err="1" smtClean="0"/>
              <a:t>Повернення</a:t>
            </a:r>
            <a:r>
              <a:rPr lang="ru-RU" dirty="0" smtClean="0"/>
              <a:t> без проблем </a:t>
            </a:r>
            <a:r>
              <a:rPr lang="ru-RU" dirty="0" err="1" smtClean="0"/>
              <a:t>протягом</a:t>
            </a:r>
            <a:r>
              <a:rPr lang="ru-RU" dirty="0" smtClean="0"/>
              <a:t> 14 </a:t>
            </a:r>
            <a:r>
              <a:rPr lang="ru-RU" dirty="0" err="1" smtClean="0"/>
              <a:t>днів</a:t>
            </a:r>
            <a:r>
              <a:rPr lang="ru-RU" dirty="0" smtClean="0"/>
              <a:t>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7628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1891" y="0"/>
            <a:ext cx="10515600" cy="679904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Актуальність теми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5943" y="679904"/>
            <a:ext cx="11996057" cy="6178096"/>
          </a:xfrm>
        </p:spPr>
        <p:txBody>
          <a:bodyPr/>
          <a:lstStyle/>
          <a:p>
            <a:r>
              <a:rPr lang="ru-RU" dirty="0" err="1" smtClean="0"/>
              <a:t>Сьогодні</a:t>
            </a:r>
            <a:r>
              <a:rPr lang="ru-RU" dirty="0" smtClean="0"/>
              <a:t> </a:t>
            </a:r>
            <a:r>
              <a:rPr lang="ru-RU" dirty="0" err="1" smtClean="0"/>
              <a:t>ринок</a:t>
            </a:r>
            <a:r>
              <a:rPr lang="ru-RU" dirty="0" smtClean="0"/>
              <a:t> </a:t>
            </a:r>
            <a:r>
              <a:rPr lang="ru-RU" dirty="0" err="1" smtClean="0"/>
              <a:t>перенасичений</a:t>
            </a:r>
            <a:r>
              <a:rPr lang="ru-RU" dirty="0" smtClean="0"/>
              <a:t> </a:t>
            </a:r>
            <a:r>
              <a:rPr lang="ru-RU" dirty="0" err="1" smtClean="0"/>
              <a:t>пропозиціями</a:t>
            </a:r>
            <a:r>
              <a:rPr lang="ru-RU" dirty="0" smtClean="0"/>
              <a:t>, і </a:t>
            </a:r>
            <a:r>
              <a:rPr lang="ru-RU" dirty="0" err="1" smtClean="0"/>
              <a:t>боротьба</a:t>
            </a:r>
            <a:r>
              <a:rPr lang="ru-RU" dirty="0" smtClean="0"/>
              <a:t> за </a:t>
            </a:r>
            <a:r>
              <a:rPr lang="ru-RU" dirty="0" err="1" smtClean="0"/>
              <a:t>увагу</a:t>
            </a:r>
            <a:r>
              <a:rPr lang="ru-RU" dirty="0" smtClean="0"/>
              <a:t> </a:t>
            </a:r>
            <a:r>
              <a:rPr lang="ru-RU" dirty="0" err="1" smtClean="0"/>
              <a:t>споживача</a:t>
            </a:r>
            <a:r>
              <a:rPr lang="ru-RU" dirty="0" smtClean="0"/>
              <a:t> </a:t>
            </a:r>
            <a:r>
              <a:rPr lang="ru-RU" dirty="0" err="1" smtClean="0"/>
              <a:t>стає</a:t>
            </a:r>
            <a:r>
              <a:rPr lang="ru-RU" dirty="0" smtClean="0"/>
              <a:t> </a:t>
            </a:r>
            <a:r>
              <a:rPr lang="ru-RU" dirty="0" err="1" smtClean="0"/>
              <a:t>дедалі</a:t>
            </a:r>
            <a:r>
              <a:rPr lang="ru-RU" dirty="0" smtClean="0"/>
              <a:t> </a:t>
            </a:r>
            <a:r>
              <a:rPr lang="ru-RU" dirty="0" err="1" smtClean="0"/>
              <a:t>дорожчою</a:t>
            </a:r>
            <a:r>
              <a:rPr lang="ru-RU" dirty="0" smtClean="0"/>
              <a:t>. У таких </a:t>
            </a:r>
            <a:r>
              <a:rPr lang="ru-RU" dirty="0" err="1" smtClean="0"/>
              <a:t>умовах</a:t>
            </a:r>
            <a:r>
              <a:rPr lang="ru-RU" dirty="0" smtClean="0"/>
              <a:t> </a:t>
            </a:r>
            <a:r>
              <a:rPr lang="ru-RU" dirty="0" err="1" smtClean="0"/>
              <a:t>розуміння</a:t>
            </a:r>
            <a:r>
              <a:rPr lang="ru-RU" dirty="0" smtClean="0"/>
              <a:t> того, як </a:t>
            </a:r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err="1" smtClean="0"/>
              <a:t>людина</a:t>
            </a:r>
            <a:r>
              <a:rPr lang="ru-RU" dirty="0" smtClean="0"/>
              <a:t> </a:t>
            </a:r>
            <a:r>
              <a:rPr lang="ru-RU" dirty="0" err="1" smtClean="0"/>
              <a:t>ухвалює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 про покупку, </a:t>
            </a:r>
            <a:r>
              <a:rPr lang="ru-RU" dirty="0" err="1" smtClean="0"/>
              <a:t>стає</a:t>
            </a:r>
            <a:r>
              <a:rPr lang="ru-RU" dirty="0" smtClean="0"/>
              <a:t> критичною </a:t>
            </a:r>
            <a:r>
              <a:rPr lang="ru-RU" dirty="0" err="1" smtClean="0"/>
              <a:t>перевагою</a:t>
            </a:r>
            <a:r>
              <a:rPr lang="ru-RU" dirty="0" smtClean="0"/>
              <a:t>. </a:t>
            </a:r>
            <a:r>
              <a:rPr lang="en-US" b="1" dirty="0" smtClean="0"/>
              <a:t>Customer Journey Map — </a:t>
            </a:r>
            <a:r>
              <a:rPr lang="ru-RU" b="1" dirty="0" err="1" smtClean="0"/>
              <a:t>це</a:t>
            </a:r>
            <a:r>
              <a:rPr lang="ru-RU" b="1" dirty="0" smtClean="0"/>
              <a:t> </a:t>
            </a:r>
            <a:r>
              <a:rPr lang="ru-RU" b="1" dirty="0" err="1" smtClean="0"/>
              <a:t>візуальне</a:t>
            </a:r>
            <a:r>
              <a:rPr lang="ru-RU" b="1" dirty="0" smtClean="0"/>
              <a:t> </a:t>
            </a:r>
            <a:r>
              <a:rPr lang="ru-RU" b="1" dirty="0" err="1" smtClean="0"/>
              <a:t>відображення</a:t>
            </a:r>
            <a:r>
              <a:rPr lang="ru-RU" b="1" dirty="0" smtClean="0"/>
              <a:t> </a:t>
            </a:r>
            <a:r>
              <a:rPr lang="ru-RU" b="1" dirty="0" err="1" smtClean="0"/>
              <a:t>історії</a:t>
            </a:r>
            <a:r>
              <a:rPr lang="ru-RU" b="1" dirty="0" smtClean="0"/>
              <a:t> </a:t>
            </a:r>
            <a:r>
              <a:rPr lang="ru-RU" b="1" dirty="0" err="1" smtClean="0"/>
              <a:t>взаємодії</a:t>
            </a:r>
            <a:r>
              <a:rPr lang="ru-RU" b="1" dirty="0" smtClean="0"/>
              <a:t> </a:t>
            </a:r>
            <a:r>
              <a:rPr lang="ru-RU" b="1" dirty="0" err="1" smtClean="0"/>
              <a:t>клієнта</a:t>
            </a:r>
            <a:r>
              <a:rPr lang="ru-RU" b="1" dirty="0" smtClean="0"/>
              <a:t> з </a:t>
            </a:r>
            <a:r>
              <a:rPr lang="ru-RU" b="1" dirty="0" err="1" smtClean="0"/>
              <a:t>компанією</a:t>
            </a:r>
            <a:r>
              <a:rPr lang="ru-RU" b="1" dirty="0" smtClean="0"/>
              <a:t> через </a:t>
            </a:r>
            <a:r>
              <a:rPr lang="ru-RU" b="1" dirty="0" err="1" smtClean="0"/>
              <a:t>різні</a:t>
            </a:r>
            <a:r>
              <a:rPr lang="ru-RU" b="1" dirty="0" smtClean="0"/>
              <a:t> канали </a:t>
            </a:r>
            <a:r>
              <a:rPr lang="ru-RU" b="1" dirty="0" err="1" smtClean="0"/>
              <a:t>протягом</a:t>
            </a:r>
            <a:r>
              <a:rPr lang="ru-RU" b="1" dirty="0" smtClean="0"/>
              <a:t> </a:t>
            </a:r>
            <a:r>
              <a:rPr lang="ru-RU" b="1" dirty="0" err="1" smtClean="0"/>
              <a:t>певного</a:t>
            </a:r>
            <a:r>
              <a:rPr lang="ru-RU" b="1" dirty="0" smtClean="0"/>
              <a:t> часу.</a:t>
            </a:r>
          </a:p>
          <a:p>
            <a:r>
              <a:rPr lang="ru-RU" dirty="0" err="1" smtClean="0"/>
              <a:t>Ця</a:t>
            </a:r>
            <a:r>
              <a:rPr lang="ru-RU" dirty="0" smtClean="0"/>
              <a:t> карта не є </a:t>
            </a:r>
            <a:r>
              <a:rPr lang="ru-RU" dirty="0" err="1" smtClean="0"/>
              <a:t>лінійною</a:t>
            </a:r>
            <a:r>
              <a:rPr lang="ru-RU" dirty="0" smtClean="0"/>
              <a:t> схемою </a:t>
            </a:r>
            <a:r>
              <a:rPr lang="ru-RU" dirty="0" err="1" smtClean="0"/>
              <a:t>продажів</a:t>
            </a:r>
            <a:r>
              <a:rPr lang="ru-RU" dirty="0" smtClean="0"/>
              <a:t>. Вона </a:t>
            </a:r>
            <a:r>
              <a:rPr lang="ru-RU" dirty="0" err="1" smtClean="0"/>
              <a:t>відображає</a:t>
            </a:r>
            <a:r>
              <a:rPr lang="ru-RU" dirty="0" smtClean="0"/>
              <a:t> </a:t>
            </a:r>
            <a:r>
              <a:rPr lang="ru-RU" dirty="0" err="1" smtClean="0"/>
              <a:t>реальну</a:t>
            </a:r>
            <a:r>
              <a:rPr lang="ru-RU" dirty="0" smtClean="0"/>
              <a:t> </a:t>
            </a:r>
            <a:r>
              <a:rPr lang="ru-RU" dirty="0" err="1" smtClean="0"/>
              <a:t>траєкторію</a:t>
            </a:r>
            <a:r>
              <a:rPr lang="ru-RU" dirty="0" smtClean="0"/>
              <a:t> </a:t>
            </a:r>
            <a:r>
              <a:rPr lang="ru-RU" dirty="0" err="1" smtClean="0"/>
              <a:t>руху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, яка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повертатися</a:t>
            </a:r>
            <a:r>
              <a:rPr lang="ru-RU" dirty="0" smtClean="0"/>
              <a:t> на </a:t>
            </a:r>
            <a:r>
              <a:rPr lang="ru-RU" dirty="0" err="1" smtClean="0"/>
              <a:t>попередні</a:t>
            </a:r>
            <a:r>
              <a:rPr lang="ru-RU" dirty="0" smtClean="0"/>
              <a:t> </a:t>
            </a:r>
            <a:r>
              <a:rPr lang="ru-RU" dirty="0" err="1" smtClean="0"/>
              <a:t>етапи</a:t>
            </a:r>
            <a:r>
              <a:rPr lang="ru-RU" dirty="0" smtClean="0"/>
              <a:t>, </a:t>
            </a:r>
            <a:r>
              <a:rPr lang="ru-RU" dirty="0" err="1" smtClean="0"/>
              <a:t>порівнювати</a:t>
            </a:r>
            <a:r>
              <a:rPr lang="ru-RU" dirty="0" smtClean="0"/>
              <a:t> </a:t>
            </a:r>
            <a:r>
              <a:rPr lang="ru-RU" dirty="0" err="1" smtClean="0"/>
              <a:t>ціни</a:t>
            </a:r>
            <a:r>
              <a:rPr lang="ru-RU" dirty="0" smtClean="0"/>
              <a:t>, </a:t>
            </a:r>
            <a:r>
              <a:rPr lang="ru-RU" dirty="0" err="1" smtClean="0"/>
              <a:t>шукати</a:t>
            </a:r>
            <a:r>
              <a:rPr lang="ru-RU" dirty="0" smtClean="0"/>
              <a:t> </a:t>
            </a:r>
            <a:r>
              <a:rPr lang="ru-RU" dirty="0" err="1" smtClean="0"/>
              <a:t>відгуки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вагатися</a:t>
            </a:r>
            <a:r>
              <a:rPr lang="ru-RU" dirty="0" smtClean="0"/>
              <a:t> перед </a:t>
            </a:r>
            <a:r>
              <a:rPr lang="ru-RU" dirty="0" err="1" smtClean="0"/>
              <a:t>фінальним</a:t>
            </a:r>
            <a:r>
              <a:rPr lang="ru-RU" dirty="0" smtClean="0"/>
              <a:t> </a:t>
            </a:r>
            <a:r>
              <a:rPr lang="ru-RU" dirty="0" err="1" smtClean="0"/>
              <a:t>кроком</a:t>
            </a:r>
            <a:r>
              <a:rPr lang="ru-RU" dirty="0" smtClean="0"/>
              <a:t>.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en-US" dirty="0" smtClean="0"/>
              <a:t>customer journey </a:t>
            </a:r>
            <a:r>
              <a:rPr lang="ru-RU" dirty="0" smtClean="0"/>
              <a:t>як </a:t>
            </a:r>
            <a:r>
              <a:rPr lang="ru-RU" dirty="0" err="1" smtClean="0"/>
              <a:t>аналітичної</a:t>
            </a:r>
            <a:r>
              <a:rPr lang="ru-RU" dirty="0" smtClean="0"/>
              <a:t> </a:t>
            </a:r>
            <a:r>
              <a:rPr lang="ru-RU" dirty="0" err="1" smtClean="0"/>
              <a:t>моделі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бізнесу</a:t>
            </a:r>
            <a:r>
              <a:rPr lang="ru-RU" dirty="0" smtClean="0"/>
              <a:t> </a:t>
            </a:r>
            <a:r>
              <a:rPr lang="ru-RU" dirty="0" err="1" smtClean="0"/>
              <a:t>вийти</a:t>
            </a:r>
            <a:r>
              <a:rPr lang="ru-RU" dirty="0" smtClean="0"/>
              <a:t> за </a:t>
            </a:r>
            <a:r>
              <a:rPr lang="ru-RU" dirty="0" err="1" smtClean="0"/>
              <a:t>межі</a:t>
            </a:r>
            <a:r>
              <a:rPr lang="ru-RU" dirty="0" smtClean="0"/>
              <a:t> сухих цифр і </a:t>
            </a:r>
            <a:r>
              <a:rPr lang="ru-RU" dirty="0" err="1" smtClean="0"/>
              <a:t>подивитися</a:t>
            </a:r>
            <a:r>
              <a:rPr lang="ru-RU" dirty="0" smtClean="0"/>
              <a:t> на </a:t>
            </a:r>
            <a:r>
              <a:rPr lang="ru-RU" dirty="0" err="1" smtClean="0"/>
              <a:t>власні</a:t>
            </a:r>
            <a:r>
              <a:rPr lang="ru-RU" dirty="0" smtClean="0"/>
              <a:t> </a:t>
            </a:r>
            <a:r>
              <a:rPr lang="ru-RU" dirty="0" err="1" smtClean="0"/>
              <a:t>процеси</a:t>
            </a:r>
            <a:r>
              <a:rPr lang="ru-RU" dirty="0" smtClean="0"/>
              <a:t> </a:t>
            </a:r>
            <a:r>
              <a:rPr lang="ru-RU" dirty="0" err="1" smtClean="0"/>
              <a:t>очима</a:t>
            </a:r>
            <a:r>
              <a:rPr lang="ru-RU" dirty="0" smtClean="0"/>
              <a:t> </a:t>
            </a:r>
            <a:r>
              <a:rPr lang="ru-RU" dirty="0" err="1" smtClean="0"/>
              <a:t>споживача</a:t>
            </a:r>
            <a:r>
              <a:rPr lang="ru-RU" dirty="0" smtClean="0"/>
              <a:t>.</a:t>
            </a:r>
          </a:p>
          <a:p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0869" y="4784272"/>
            <a:ext cx="6100354" cy="2073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8666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21316"/>
            <a:ext cx="12192000" cy="615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Приклад </a:t>
            </a:r>
            <a:r>
              <a:rPr lang="en-US" sz="2800" b="1" dirty="0" smtClean="0"/>
              <a:t>4</a:t>
            </a:r>
            <a:r>
              <a:rPr lang="ru-RU" sz="2800" b="1" dirty="0" smtClean="0"/>
              <a:t>:</a:t>
            </a:r>
            <a:endParaRPr lang="en-US" sz="2800" b="1" dirty="0" smtClean="0"/>
          </a:p>
          <a:p>
            <a:r>
              <a:rPr lang="ru-RU" b="1" dirty="0" smtClean="0"/>
              <a:t> </a:t>
            </a:r>
            <a:r>
              <a:rPr lang="en-US" b="1" dirty="0" smtClean="0"/>
              <a:t>B2B-</a:t>
            </a:r>
            <a:r>
              <a:rPr lang="ru-RU" b="1" dirty="0" err="1" smtClean="0"/>
              <a:t>сервіс</a:t>
            </a:r>
            <a:r>
              <a:rPr lang="ru-RU" b="1" dirty="0" smtClean="0"/>
              <a:t> (</a:t>
            </a:r>
            <a:r>
              <a:rPr lang="en-US" b="1" dirty="0" smtClean="0"/>
              <a:t>SaaS </a:t>
            </a:r>
            <a:r>
              <a:rPr lang="ru-RU" b="1" dirty="0" smtClean="0"/>
              <a:t>для </a:t>
            </a:r>
            <a:r>
              <a:rPr lang="ru-RU" b="1" dirty="0" err="1" smtClean="0"/>
              <a:t>автоматизації</a:t>
            </a:r>
            <a:r>
              <a:rPr lang="ru-RU" b="1" dirty="0" smtClean="0"/>
              <a:t>)</a:t>
            </a:r>
          </a:p>
          <a:p>
            <a:r>
              <a:rPr lang="ru-RU" dirty="0" smtClean="0"/>
              <a:t>У </a:t>
            </a:r>
            <a:r>
              <a:rPr lang="ru-RU" dirty="0" err="1" smtClean="0"/>
              <a:t>бізнес-сегменті</a:t>
            </a:r>
            <a:r>
              <a:rPr lang="ru-RU" dirty="0" smtClean="0"/>
              <a:t> шлях є </a:t>
            </a:r>
            <a:r>
              <a:rPr lang="ru-RU" dirty="0" err="1" smtClean="0"/>
              <a:t>довшим</a:t>
            </a:r>
            <a:r>
              <a:rPr lang="ru-RU" dirty="0" smtClean="0"/>
              <a:t>, </a:t>
            </a:r>
            <a:r>
              <a:rPr lang="ru-RU" dirty="0" err="1" smtClean="0"/>
              <a:t>оскільки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 </a:t>
            </a:r>
            <a:r>
              <a:rPr lang="ru-RU" dirty="0" err="1" smtClean="0"/>
              <a:t>ухвалює</a:t>
            </a:r>
            <a:r>
              <a:rPr lang="ru-RU" dirty="0" smtClean="0"/>
              <a:t> не одна </a:t>
            </a:r>
            <a:r>
              <a:rPr lang="ru-RU" dirty="0" err="1" smtClean="0"/>
              <a:t>людина</a:t>
            </a:r>
            <a:r>
              <a:rPr lang="ru-RU" dirty="0" smtClean="0"/>
              <a:t>, а </a:t>
            </a:r>
            <a:r>
              <a:rPr lang="ru-RU" dirty="0" err="1" smtClean="0"/>
              <a:t>група</a:t>
            </a:r>
            <a:r>
              <a:rPr lang="ru-RU" dirty="0" smtClean="0"/>
              <a:t> </a:t>
            </a:r>
            <a:r>
              <a:rPr lang="ru-RU" dirty="0" err="1" smtClean="0"/>
              <a:t>осіб</a:t>
            </a:r>
            <a:r>
              <a:rPr lang="ru-RU" dirty="0" smtClean="0"/>
              <a:t>. </a:t>
            </a:r>
            <a:r>
              <a:rPr lang="ru-RU" dirty="0" err="1" smtClean="0"/>
              <a:t>Важливо</a:t>
            </a:r>
            <a:r>
              <a:rPr lang="ru-RU" dirty="0" smtClean="0"/>
              <a:t> </a:t>
            </a:r>
            <a:r>
              <a:rPr lang="ru-RU" dirty="0" err="1" smtClean="0"/>
              <a:t>враховувати</a:t>
            </a:r>
            <a:r>
              <a:rPr lang="ru-RU" dirty="0" smtClean="0"/>
              <a:t> </a:t>
            </a:r>
            <a:r>
              <a:rPr lang="ru-RU" dirty="0" err="1" smtClean="0"/>
              <a:t>процеси</a:t>
            </a:r>
            <a:r>
              <a:rPr lang="ru-RU" dirty="0" smtClean="0"/>
              <a:t> </a:t>
            </a:r>
            <a:r>
              <a:rPr lang="ru-RU" dirty="0" err="1" smtClean="0"/>
              <a:t>узгодження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Етап</a:t>
            </a:r>
            <a:r>
              <a:rPr lang="ru-RU" b="1" dirty="0" smtClean="0"/>
              <a:t> </a:t>
            </a:r>
            <a:r>
              <a:rPr lang="ru-RU" b="1" dirty="0" err="1" smtClean="0"/>
              <a:t>дослідження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Клієнт</a:t>
            </a:r>
            <a:r>
              <a:rPr lang="ru-RU" dirty="0" smtClean="0"/>
              <a:t> </a:t>
            </a:r>
            <a:r>
              <a:rPr lang="ru-RU" dirty="0" err="1" smtClean="0"/>
              <a:t>порівнює</a:t>
            </a:r>
            <a:r>
              <a:rPr lang="ru-RU" dirty="0" smtClean="0"/>
              <a:t> </a:t>
            </a:r>
            <a:r>
              <a:rPr lang="ru-RU" dirty="0" err="1" smtClean="0"/>
              <a:t>функціонал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систем, </a:t>
            </a:r>
            <a:r>
              <a:rPr lang="ru-RU" dirty="0" err="1" smtClean="0"/>
              <a:t>завантажує</a:t>
            </a:r>
            <a:r>
              <a:rPr lang="ru-RU" dirty="0" smtClean="0"/>
              <a:t> </a:t>
            </a:r>
            <a:r>
              <a:rPr lang="ru-RU" dirty="0" err="1" smtClean="0"/>
              <a:t>кейси</a:t>
            </a:r>
            <a:r>
              <a:rPr lang="ru-RU" dirty="0" smtClean="0"/>
              <a:t> </a:t>
            </a:r>
            <a:r>
              <a:rPr lang="ru-RU" dirty="0" err="1" smtClean="0"/>
              <a:t>впровадження</a:t>
            </a:r>
            <a:r>
              <a:rPr lang="ru-RU" dirty="0" smtClean="0"/>
              <a:t> та </a:t>
            </a:r>
            <a:r>
              <a:rPr lang="ru-RU" dirty="0" err="1" smtClean="0"/>
              <a:t>шукає</a:t>
            </a:r>
            <a:r>
              <a:rPr lang="ru-RU" dirty="0" smtClean="0"/>
              <a:t> </a:t>
            </a:r>
            <a:r>
              <a:rPr lang="ru-RU" dirty="0" err="1" smtClean="0"/>
              <a:t>докази</a:t>
            </a:r>
            <a:r>
              <a:rPr lang="ru-RU" dirty="0" smtClean="0"/>
              <a:t> </a:t>
            </a:r>
            <a:r>
              <a:rPr lang="ru-RU" dirty="0" err="1" smtClean="0"/>
              <a:t>надійності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Точка контакту:</a:t>
            </a:r>
            <a:r>
              <a:rPr lang="ru-RU" dirty="0" smtClean="0"/>
              <a:t> </a:t>
            </a:r>
            <a:r>
              <a:rPr lang="ru-RU" dirty="0" err="1" smtClean="0"/>
              <a:t>Експертні</a:t>
            </a:r>
            <a:r>
              <a:rPr lang="ru-RU" dirty="0" smtClean="0"/>
              <a:t> </a:t>
            </a:r>
            <a:r>
              <a:rPr lang="ru-RU" dirty="0" err="1" smtClean="0"/>
              <a:t>статті</a:t>
            </a:r>
            <a:r>
              <a:rPr lang="ru-RU" dirty="0" smtClean="0"/>
              <a:t> у </a:t>
            </a:r>
            <a:r>
              <a:rPr lang="ru-RU" dirty="0" err="1" smtClean="0"/>
              <a:t>блозі</a:t>
            </a:r>
            <a:r>
              <a:rPr lang="ru-RU" dirty="0" smtClean="0"/>
              <a:t>, </a:t>
            </a:r>
            <a:r>
              <a:rPr lang="ru-RU" dirty="0" err="1" smtClean="0"/>
              <a:t>вебінари</a:t>
            </a:r>
            <a:r>
              <a:rPr lang="ru-RU" dirty="0" smtClean="0"/>
              <a:t>, </a:t>
            </a:r>
            <a:r>
              <a:rPr lang="ru-RU" dirty="0" err="1" smtClean="0"/>
              <a:t>консультація</a:t>
            </a:r>
            <a:r>
              <a:rPr lang="ru-RU" dirty="0" smtClean="0"/>
              <a:t> з менеджером.</a:t>
            </a:r>
          </a:p>
          <a:p>
            <a:r>
              <a:rPr lang="ru-RU" b="1" dirty="0" err="1" smtClean="0"/>
              <a:t>Емоція</a:t>
            </a:r>
            <a:r>
              <a:rPr lang="ru-RU" b="1" dirty="0" smtClean="0"/>
              <a:t>:</a:t>
            </a:r>
            <a:r>
              <a:rPr lang="ru-RU" dirty="0" smtClean="0"/>
              <a:t> Скепсис та страх </a:t>
            </a:r>
            <a:r>
              <a:rPr lang="ru-RU" dirty="0" err="1" smtClean="0"/>
              <a:t>помилитися</a:t>
            </a:r>
            <a:r>
              <a:rPr lang="ru-RU" dirty="0" smtClean="0"/>
              <a:t> з </a:t>
            </a:r>
            <a:r>
              <a:rPr lang="ru-RU" dirty="0" err="1" smtClean="0"/>
              <a:t>вибором</a:t>
            </a:r>
            <a:r>
              <a:rPr lang="ru-RU" dirty="0" smtClean="0"/>
              <a:t> софту,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призведе</a:t>
            </a:r>
            <a:r>
              <a:rPr lang="ru-RU" dirty="0" smtClean="0"/>
              <a:t> до </a:t>
            </a:r>
            <a:r>
              <a:rPr lang="ru-RU" dirty="0" err="1" smtClean="0"/>
              <a:t>збоїв</a:t>
            </a:r>
            <a:r>
              <a:rPr lang="ru-RU" dirty="0" smtClean="0"/>
              <a:t> у </a:t>
            </a:r>
            <a:r>
              <a:rPr lang="ru-RU" dirty="0" err="1" smtClean="0"/>
              <a:t>роботі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Рішення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Надання</a:t>
            </a:r>
            <a:r>
              <a:rPr lang="ru-RU" dirty="0" smtClean="0"/>
              <a:t> </a:t>
            </a:r>
            <a:r>
              <a:rPr lang="ru-RU" dirty="0" err="1" smtClean="0"/>
              <a:t>повнофункціонального</a:t>
            </a:r>
            <a:r>
              <a:rPr lang="ru-RU" dirty="0" smtClean="0"/>
              <a:t> </a:t>
            </a:r>
            <a:r>
              <a:rPr lang="ru-RU" dirty="0" err="1" smtClean="0"/>
              <a:t>безкоштовного</a:t>
            </a:r>
            <a:r>
              <a:rPr lang="ru-RU" dirty="0" smtClean="0"/>
              <a:t> тестового </a:t>
            </a:r>
            <a:r>
              <a:rPr lang="ru-RU" dirty="0" err="1" smtClean="0"/>
              <a:t>періоду</a:t>
            </a:r>
            <a:r>
              <a:rPr lang="ru-RU" dirty="0" smtClean="0"/>
              <a:t> на 14 </a:t>
            </a:r>
            <a:r>
              <a:rPr lang="ru-RU" dirty="0" err="1" smtClean="0"/>
              <a:t>днів</a:t>
            </a:r>
            <a:r>
              <a:rPr lang="ru-RU" dirty="0" smtClean="0"/>
              <a:t>, калькулятор </a:t>
            </a:r>
            <a:r>
              <a:rPr lang="en-US" dirty="0" smtClean="0"/>
              <a:t>ROI (</a:t>
            </a:r>
            <a:r>
              <a:rPr lang="ru-RU" dirty="0" err="1" smtClean="0"/>
              <a:t>окупності</a:t>
            </a:r>
            <a:r>
              <a:rPr lang="ru-RU" dirty="0" smtClean="0"/>
              <a:t> </a:t>
            </a:r>
            <a:r>
              <a:rPr lang="ru-RU" dirty="0" err="1" smtClean="0"/>
              <a:t>інвестицій</a:t>
            </a:r>
            <a:r>
              <a:rPr lang="ru-RU" dirty="0" smtClean="0"/>
              <a:t>) </a:t>
            </a:r>
            <a:r>
              <a:rPr lang="ru-RU" dirty="0" err="1" smtClean="0"/>
              <a:t>безпосередньо</a:t>
            </a:r>
            <a:r>
              <a:rPr lang="ru-RU" dirty="0" smtClean="0"/>
              <a:t> на </a:t>
            </a:r>
            <a:r>
              <a:rPr lang="ru-RU" dirty="0" err="1" smtClean="0"/>
              <a:t>сайті</a:t>
            </a:r>
            <a:r>
              <a:rPr lang="ru-RU" dirty="0" smtClean="0"/>
              <a:t> та </a:t>
            </a:r>
            <a:r>
              <a:rPr lang="ru-RU" dirty="0" err="1" smtClean="0"/>
              <a:t>демонстрація</a:t>
            </a:r>
            <a:r>
              <a:rPr lang="ru-RU" dirty="0" smtClean="0"/>
              <a:t> </a:t>
            </a:r>
            <a:r>
              <a:rPr lang="en-US" dirty="0" smtClean="0"/>
              <a:t>SLA (</a:t>
            </a:r>
            <a:r>
              <a:rPr lang="ru-RU" dirty="0" smtClean="0"/>
              <a:t>угоди про 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сервісу</a:t>
            </a:r>
            <a:r>
              <a:rPr lang="ru-RU" dirty="0" smtClean="0"/>
              <a:t>),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гарантує</a:t>
            </a:r>
            <a:r>
              <a:rPr lang="ru-RU" dirty="0" smtClean="0"/>
              <a:t> </a:t>
            </a:r>
            <a:r>
              <a:rPr lang="ru-RU" dirty="0" err="1" smtClean="0"/>
              <a:t>технічну</a:t>
            </a:r>
            <a:r>
              <a:rPr lang="ru-RU" dirty="0" smtClean="0"/>
              <a:t> </a:t>
            </a:r>
            <a:r>
              <a:rPr lang="ru-RU" dirty="0" err="1" smtClean="0"/>
              <a:t>підтримку</a:t>
            </a:r>
            <a:r>
              <a:rPr lang="ru-RU" dirty="0" smtClean="0"/>
              <a:t>.</a:t>
            </a:r>
          </a:p>
          <a:p>
            <a:r>
              <a:rPr lang="ru-RU" sz="2400" b="1" dirty="0" smtClean="0"/>
              <a:t>Приклад </a:t>
            </a:r>
            <a:r>
              <a:rPr lang="en-US" sz="2400" b="1" dirty="0" smtClean="0"/>
              <a:t>5</a:t>
            </a:r>
            <a:r>
              <a:rPr lang="ru-RU" sz="2400" b="1" dirty="0" smtClean="0"/>
              <a:t>:</a:t>
            </a:r>
            <a:endParaRPr lang="en-US" sz="2400" b="1" dirty="0" smtClean="0"/>
          </a:p>
          <a:p>
            <a:r>
              <a:rPr lang="ru-RU" b="1" dirty="0" smtClean="0"/>
              <a:t> </a:t>
            </a:r>
            <a:r>
              <a:rPr lang="ru-RU" b="1" dirty="0" err="1" smtClean="0"/>
              <a:t>Кав’ярня</a:t>
            </a:r>
            <a:r>
              <a:rPr lang="ru-RU" b="1" dirty="0" smtClean="0"/>
              <a:t> формату «з собою»</a:t>
            </a:r>
          </a:p>
          <a:p>
            <a:r>
              <a:rPr lang="ru-RU" dirty="0" err="1" smtClean="0"/>
              <a:t>Це</a:t>
            </a:r>
            <a:r>
              <a:rPr lang="ru-RU" dirty="0" smtClean="0"/>
              <a:t> приклад </a:t>
            </a:r>
            <a:r>
              <a:rPr lang="ru-RU" dirty="0" err="1" smtClean="0"/>
              <a:t>мікробізнесу</a:t>
            </a:r>
            <a:r>
              <a:rPr lang="ru-RU" dirty="0" smtClean="0"/>
              <a:t>, де </a:t>
            </a:r>
            <a:r>
              <a:rPr lang="en-US" dirty="0" smtClean="0"/>
              <a:t>customer journey map </a:t>
            </a:r>
            <a:r>
              <a:rPr lang="ru-RU" dirty="0" err="1" smtClean="0"/>
              <a:t>допомагає</a:t>
            </a:r>
            <a:r>
              <a:rPr lang="ru-RU" dirty="0" smtClean="0"/>
              <a:t> </a:t>
            </a:r>
            <a:r>
              <a:rPr lang="ru-RU" dirty="0" err="1" smtClean="0"/>
              <a:t>оптимізувати</a:t>
            </a:r>
            <a:r>
              <a:rPr lang="ru-RU" dirty="0" smtClean="0"/>
              <a:t> </a:t>
            </a:r>
            <a:r>
              <a:rPr lang="ru-RU" dirty="0" err="1" smtClean="0"/>
              <a:t>фізичний</a:t>
            </a:r>
            <a:r>
              <a:rPr lang="ru-RU" dirty="0" smtClean="0"/>
              <a:t> </a:t>
            </a:r>
            <a:r>
              <a:rPr lang="ru-RU" dirty="0" err="1" smtClean="0"/>
              <a:t>простір</a:t>
            </a:r>
            <a:r>
              <a:rPr lang="ru-RU" dirty="0" smtClean="0"/>
              <a:t> та </a:t>
            </a:r>
            <a:r>
              <a:rPr lang="ru-RU" dirty="0" err="1" smtClean="0"/>
              <a:t>швидкість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Етап</a:t>
            </a:r>
            <a:r>
              <a:rPr lang="ru-RU" b="1" dirty="0" smtClean="0"/>
              <a:t> покупки:</a:t>
            </a:r>
            <a:r>
              <a:rPr lang="ru-RU" dirty="0" smtClean="0"/>
              <a:t> </a:t>
            </a:r>
            <a:r>
              <a:rPr lang="ru-RU" dirty="0" err="1" smtClean="0"/>
              <a:t>Клієнт</a:t>
            </a:r>
            <a:r>
              <a:rPr lang="ru-RU" dirty="0" smtClean="0"/>
              <a:t> </a:t>
            </a:r>
            <a:r>
              <a:rPr lang="ru-RU" dirty="0" err="1" smtClean="0"/>
              <a:t>підходить</a:t>
            </a:r>
            <a:r>
              <a:rPr lang="ru-RU" dirty="0" smtClean="0"/>
              <a:t> до </a:t>
            </a:r>
            <a:r>
              <a:rPr lang="ru-RU" dirty="0" err="1" smtClean="0"/>
              <a:t>стійки</a:t>
            </a:r>
            <a:r>
              <a:rPr lang="ru-RU" dirty="0" smtClean="0"/>
              <a:t> та </a:t>
            </a:r>
            <a:r>
              <a:rPr lang="ru-RU" dirty="0" err="1" smtClean="0"/>
              <a:t>бачить</a:t>
            </a:r>
            <a:r>
              <a:rPr lang="ru-RU" dirty="0" smtClean="0"/>
              <a:t> </a:t>
            </a:r>
            <a:r>
              <a:rPr lang="ru-RU" dirty="0" err="1" smtClean="0"/>
              <a:t>чергу</a:t>
            </a:r>
            <a:r>
              <a:rPr lang="ru-RU" dirty="0" smtClean="0"/>
              <a:t> з </a:t>
            </a:r>
            <a:r>
              <a:rPr lang="ru-RU" dirty="0" err="1" smtClean="0"/>
              <a:t>трьох</a:t>
            </a:r>
            <a:r>
              <a:rPr lang="ru-RU" dirty="0" smtClean="0"/>
              <a:t> </a:t>
            </a:r>
            <a:r>
              <a:rPr lang="ru-RU" dirty="0" err="1" smtClean="0"/>
              <a:t>осіб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Точка контакту:</a:t>
            </a:r>
            <a:r>
              <a:rPr lang="ru-RU" dirty="0" smtClean="0"/>
              <a:t> </a:t>
            </a:r>
            <a:r>
              <a:rPr lang="ru-RU" dirty="0" err="1" smtClean="0"/>
              <a:t>Фізична</a:t>
            </a:r>
            <a:r>
              <a:rPr lang="ru-RU" dirty="0" smtClean="0"/>
              <a:t> </a:t>
            </a:r>
            <a:r>
              <a:rPr lang="ru-RU" dirty="0" err="1" smtClean="0"/>
              <a:t>локація</a:t>
            </a:r>
            <a:r>
              <a:rPr lang="ru-RU" dirty="0" smtClean="0"/>
              <a:t> (меню-</a:t>
            </a:r>
            <a:r>
              <a:rPr lang="ru-RU" dirty="0" err="1" smtClean="0"/>
              <a:t>борд</a:t>
            </a:r>
            <a:r>
              <a:rPr lang="ru-RU" dirty="0" smtClean="0"/>
              <a:t>, зона </a:t>
            </a:r>
            <a:r>
              <a:rPr lang="ru-RU" dirty="0" err="1" smtClean="0"/>
              <a:t>видачі</a:t>
            </a:r>
            <a:r>
              <a:rPr lang="ru-RU" dirty="0" smtClean="0"/>
              <a:t>).</a:t>
            </a:r>
          </a:p>
          <a:p>
            <a:r>
              <a:rPr lang="ru-RU" b="1" dirty="0" err="1" smtClean="0"/>
              <a:t>Бар’єр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Незручне</a:t>
            </a:r>
            <a:r>
              <a:rPr lang="ru-RU" dirty="0" smtClean="0"/>
              <a:t> </a:t>
            </a:r>
            <a:r>
              <a:rPr lang="ru-RU" dirty="0" err="1" smtClean="0"/>
              <a:t>розташування</a:t>
            </a:r>
            <a:r>
              <a:rPr lang="ru-RU" dirty="0" smtClean="0"/>
              <a:t> меню (</a:t>
            </a:r>
            <a:r>
              <a:rPr lang="ru-RU" dirty="0" err="1" smtClean="0"/>
              <a:t>дрібний</a:t>
            </a:r>
            <a:r>
              <a:rPr lang="ru-RU" dirty="0" smtClean="0"/>
              <a:t> шрифт, </a:t>
            </a:r>
            <a:r>
              <a:rPr lang="ru-RU" dirty="0" err="1" smtClean="0"/>
              <a:t>високо</a:t>
            </a:r>
            <a:r>
              <a:rPr lang="ru-RU" dirty="0" smtClean="0"/>
              <a:t> </a:t>
            </a:r>
            <a:r>
              <a:rPr lang="ru-RU" dirty="0" err="1" smtClean="0"/>
              <a:t>висить</a:t>
            </a:r>
            <a:r>
              <a:rPr lang="ru-RU" dirty="0" smtClean="0"/>
              <a:t>), через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клієнт</a:t>
            </a:r>
            <a:r>
              <a:rPr lang="ru-RU" dirty="0" smtClean="0"/>
              <a:t> </a:t>
            </a:r>
            <a:r>
              <a:rPr lang="ru-RU" dirty="0" err="1" smtClean="0"/>
              <a:t>довго</a:t>
            </a:r>
            <a:r>
              <a:rPr lang="ru-RU" dirty="0" smtClean="0"/>
              <a:t> </a:t>
            </a:r>
            <a:r>
              <a:rPr lang="ru-RU" dirty="0" err="1" smtClean="0"/>
              <a:t>обирає</a:t>
            </a:r>
            <a:r>
              <a:rPr lang="ru-RU" dirty="0" smtClean="0"/>
              <a:t> </a:t>
            </a:r>
            <a:r>
              <a:rPr lang="ru-RU" dirty="0" err="1" smtClean="0"/>
              <a:t>напій</a:t>
            </a:r>
            <a:r>
              <a:rPr lang="ru-RU" dirty="0" smtClean="0"/>
              <a:t>, </a:t>
            </a:r>
            <a:r>
              <a:rPr lang="ru-RU" dirty="0" err="1" smtClean="0"/>
              <a:t>затримуючи</a:t>
            </a:r>
            <a:r>
              <a:rPr lang="ru-RU" dirty="0" smtClean="0"/>
              <a:t> </a:t>
            </a:r>
            <a:r>
              <a:rPr lang="ru-RU" dirty="0" err="1" smtClean="0"/>
              <a:t>чергу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Рішення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Дублювання</a:t>
            </a:r>
            <a:r>
              <a:rPr lang="ru-RU" dirty="0" smtClean="0"/>
              <a:t> меню на </a:t>
            </a:r>
            <a:r>
              <a:rPr lang="ru-RU" dirty="0" err="1" smtClean="0"/>
              <a:t>рівні</a:t>
            </a:r>
            <a:r>
              <a:rPr lang="ru-RU" dirty="0" smtClean="0"/>
              <a:t> очей у </a:t>
            </a:r>
            <a:r>
              <a:rPr lang="ru-RU" dirty="0" err="1" smtClean="0"/>
              <a:t>зоні</a:t>
            </a:r>
            <a:r>
              <a:rPr lang="ru-RU" dirty="0" smtClean="0"/>
              <a:t> </a:t>
            </a:r>
            <a:r>
              <a:rPr lang="ru-RU" dirty="0" err="1" smtClean="0"/>
              <a:t>очікування</a:t>
            </a:r>
            <a:r>
              <a:rPr lang="ru-RU" dirty="0" smtClean="0"/>
              <a:t>, </a:t>
            </a:r>
            <a:r>
              <a:rPr lang="ru-RU" dirty="0" err="1" smtClean="0"/>
              <a:t>впровадження</a:t>
            </a:r>
            <a:r>
              <a:rPr lang="ru-RU" dirty="0" smtClean="0"/>
              <a:t> </a:t>
            </a:r>
            <a:r>
              <a:rPr lang="en-US" dirty="0" smtClean="0"/>
              <a:t>QR-</a:t>
            </a:r>
            <a:r>
              <a:rPr lang="ru-RU" dirty="0" smtClean="0"/>
              <a:t>коду для </a:t>
            </a:r>
            <a:r>
              <a:rPr lang="ru-RU" dirty="0" err="1" smtClean="0"/>
              <a:t>попереднього</a:t>
            </a:r>
            <a:r>
              <a:rPr lang="ru-RU" dirty="0" smtClean="0"/>
              <a:t> </a:t>
            </a:r>
            <a:r>
              <a:rPr lang="ru-RU" dirty="0" err="1" smtClean="0"/>
              <a:t>замовлення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оплати через </a:t>
            </a:r>
            <a:r>
              <a:rPr lang="ru-RU" dirty="0" err="1" smtClean="0"/>
              <a:t>мобільний</a:t>
            </a:r>
            <a:r>
              <a:rPr lang="ru-RU" dirty="0" smtClean="0"/>
              <a:t> </a:t>
            </a:r>
            <a:r>
              <a:rPr lang="ru-RU" dirty="0" err="1" smtClean="0"/>
              <a:t>гаманець</a:t>
            </a:r>
            <a:r>
              <a:rPr lang="ru-RU" dirty="0" smtClean="0"/>
              <a:t>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пришвидшити</a:t>
            </a:r>
            <a:r>
              <a:rPr lang="ru-RU" dirty="0" smtClean="0"/>
              <a:t> </a:t>
            </a:r>
            <a:r>
              <a:rPr lang="ru-RU" dirty="0" err="1" smtClean="0"/>
              <a:t>видачу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Аналізуючи</a:t>
            </a:r>
            <a:r>
              <a:rPr lang="ru-RU" dirty="0" smtClean="0"/>
              <a:t>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приклади</a:t>
            </a:r>
            <a:r>
              <a:rPr lang="ru-RU" dirty="0" smtClean="0"/>
              <a:t>,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побачити</a:t>
            </a:r>
            <a:r>
              <a:rPr lang="ru-RU" dirty="0" smtClean="0"/>
              <a:t> </a:t>
            </a:r>
            <a:r>
              <a:rPr lang="ru-RU" dirty="0" err="1" smtClean="0"/>
              <a:t>закономірність</a:t>
            </a:r>
            <a:r>
              <a:rPr lang="ru-RU" dirty="0" smtClean="0"/>
              <a:t> — </a:t>
            </a:r>
            <a:r>
              <a:rPr lang="ru-RU" b="1" dirty="0" err="1" smtClean="0"/>
              <a:t>успішна</a:t>
            </a:r>
            <a:r>
              <a:rPr lang="ru-RU" b="1" dirty="0" smtClean="0"/>
              <a:t> </a:t>
            </a:r>
            <a:r>
              <a:rPr lang="ru-RU" b="1" dirty="0" err="1" smtClean="0"/>
              <a:t>стратегія</a:t>
            </a:r>
            <a:r>
              <a:rPr lang="ru-RU" b="1" dirty="0" smtClean="0"/>
              <a:t> </a:t>
            </a:r>
            <a:r>
              <a:rPr lang="ru-RU" b="1" dirty="0" err="1" smtClean="0"/>
              <a:t>завжди</a:t>
            </a:r>
            <a:r>
              <a:rPr lang="ru-RU" b="1" dirty="0" smtClean="0"/>
              <a:t> </a:t>
            </a:r>
            <a:r>
              <a:rPr lang="ru-RU" b="1" dirty="0" err="1" smtClean="0"/>
              <a:t>базується</a:t>
            </a:r>
            <a:r>
              <a:rPr lang="ru-RU" b="1" dirty="0" smtClean="0"/>
              <a:t> на </a:t>
            </a:r>
            <a:r>
              <a:rPr lang="ru-RU" b="1" dirty="0" err="1" smtClean="0"/>
              <a:t>усуненні</a:t>
            </a:r>
            <a:r>
              <a:rPr lang="ru-RU" b="1" dirty="0" smtClean="0"/>
              <a:t> </a:t>
            </a:r>
            <a:r>
              <a:rPr lang="ru-RU" b="1" dirty="0" err="1" smtClean="0"/>
              <a:t>бар’єрів</a:t>
            </a:r>
            <a:r>
              <a:rPr lang="ru-RU" b="1" dirty="0" smtClean="0"/>
              <a:t>.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92567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9640" y="0"/>
            <a:ext cx="10515600" cy="614589"/>
          </a:xfrm>
        </p:spPr>
        <p:txBody>
          <a:bodyPr>
            <a:normAutofit/>
          </a:bodyPr>
          <a:lstStyle/>
          <a:p>
            <a:r>
              <a:rPr lang="ru-RU" sz="3600" b="1" dirty="0" err="1" smtClean="0"/>
              <a:t>Типові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помилки</a:t>
            </a:r>
            <a:r>
              <a:rPr lang="ru-RU" sz="3600" b="1" dirty="0" smtClean="0"/>
              <a:t> при </a:t>
            </a:r>
            <a:r>
              <a:rPr lang="ru-RU" sz="3600" b="1" dirty="0" err="1" smtClean="0"/>
              <a:t>створенні</a:t>
            </a:r>
            <a:r>
              <a:rPr lang="ru-RU" sz="3600" b="1" dirty="0" smtClean="0"/>
              <a:t> CJM</a:t>
            </a:r>
            <a:endParaRPr lang="en-US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0189" y="522515"/>
            <a:ext cx="11427822" cy="5839097"/>
          </a:xfrm>
        </p:spPr>
        <p:txBody>
          <a:bodyPr/>
          <a:lstStyle/>
          <a:p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карти</a:t>
            </a:r>
            <a:r>
              <a:rPr lang="ru-RU" dirty="0" smtClean="0"/>
              <a:t> «з </a:t>
            </a:r>
            <a:r>
              <a:rPr lang="ru-RU" dirty="0" err="1" smtClean="0"/>
              <a:t>голови</a:t>
            </a:r>
            <a:r>
              <a:rPr lang="ru-RU" dirty="0" smtClean="0"/>
              <a:t>» — без </a:t>
            </a:r>
            <a:r>
              <a:rPr lang="ru-RU" dirty="0" err="1" smtClean="0"/>
              <a:t>реальних</a:t>
            </a:r>
            <a:r>
              <a:rPr lang="ru-RU" dirty="0" smtClean="0"/>
              <a:t> </a:t>
            </a:r>
            <a:r>
              <a:rPr lang="ru-RU" dirty="0" err="1" smtClean="0"/>
              <a:t>інтерв’ю</a:t>
            </a:r>
            <a:r>
              <a:rPr lang="ru-RU" dirty="0" smtClean="0"/>
              <a:t> з </a:t>
            </a:r>
            <a:r>
              <a:rPr lang="ru-RU" dirty="0" err="1" smtClean="0"/>
              <a:t>клієнтами</a:t>
            </a:r>
            <a:r>
              <a:rPr lang="ru-RU" dirty="0" smtClean="0"/>
              <a:t>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ризикуєте</a:t>
            </a:r>
            <a:r>
              <a:rPr lang="ru-RU" dirty="0" smtClean="0"/>
              <a:t> </a:t>
            </a:r>
            <a:r>
              <a:rPr lang="ru-RU" dirty="0" err="1" smtClean="0"/>
              <a:t>побудувати</a:t>
            </a:r>
            <a:r>
              <a:rPr lang="ru-RU" dirty="0" smtClean="0"/>
              <a:t> шлях, </a:t>
            </a:r>
            <a:r>
              <a:rPr lang="ru-RU" dirty="0" err="1" smtClean="0"/>
              <a:t>якого</a:t>
            </a:r>
            <a:r>
              <a:rPr lang="ru-RU" dirty="0" smtClean="0"/>
              <a:t> не </a:t>
            </a:r>
            <a:r>
              <a:rPr lang="ru-RU" dirty="0" err="1" smtClean="0"/>
              <a:t>існує</a:t>
            </a:r>
            <a:r>
              <a:rPr lang="ru-RU" dirty="0" smtClean="0"/>
              <a:t> в </a:t>
            </a:r>
            <a:r>
              <a:rPr lang="ru-RU" dirty="0" err="1" smtClean="0"/>
              <a:t>реальності</a:t>
            </a:r>
            <a:endParaRPr lang="ru-RU" dirty="0" smtClean="0"/>
          </a:p>
          <a:p>
            <a:r>
              <a:rPr lang="ru-RU" dirty="0" err="1" smtClean="0"/>
              <a:t>Занадто</a:t>
            </a:r>
            <a:r>
              <a:rPr lang="ru-RU" dirty="0" smtClean="0"/>
              <a:t> велика </a:t>
            </a:r>
            <a:r>
              <a:rPr lang="ru-RU" dirty="0" err="1" smtClean="0"/>
              <a:t>деталізація</a:t>
            </a:r>
            <a:r>
              <a:rPr lang="ru-RU" dirty="0" smtClean="0"/>
              <a:t> — </a:t>
            </a:r>
            <a:r>
              <a:rPr lang="ru-RU" dirty="0" err="1" smtClean="0"/>
              <a:t>намагання</a:t>
            </a:r>
            <a:r>
              <a:rPr lang="ru-RU" dirty="0" smtClean="0"/>
              <a:t> </a:t>
            </a:r>
            <a:r>
              <a:rPr lang="ru-RU" dirty="0" err="1" smtClean="0"/>
              <a:t>врахувати</a:t>
            </a:r>
            <a:r>
              <a:rPr lang="ru-RU" dirty="0" smtClean="0"/>
              <a:t> </a:t>
            </a:r>
            <a:r>
              <a:rPr lang="ru-RU" dirty="0" err="1" smtClean="0"/>
              <a:t>кожен</a:t>
            </a:r>
            <a:r>
              <a:rPr lang="ru-RU" dirty="0" smtClean="0"/>
              <a:t> </a:t>
            </a:r>
            <a:r>
              <a:rPr lang="ru-RU" dirty="0" err="1" smtClean="0"/>
              <a:t>клік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зробити</a:t>
            </a:r>
            <a:r>
              <a:rPr lang="ru-RU" dirty="0" smtClean="0"/>
              <a:t> карту нечитабельною. </a:t>
            </a:r>
            <a:r>
              <a:rPr lang="ru-RU" dirty="0" err="1" smtClean="0"/>
              <a:t>Фокусуйтеся</a:t>
            </a:r>
            <a:r>
              <a:rPr lang="ru-RU" dirty="0" smtClean="0"/>
              <a:t> на </a:t>
            </a:r>
            <a:r>
              <a:rPr lang="ru-RU" dirty="0" err="1" smtClean="0"/>
              <a:t>ключових</a:t>
            </a:r>
            <a:r>
              <a:rPr lang="ru-RU" dirty="0" smtClean="0"/>
              <a:t> моментах </a:t>
            </a:r>
            <a:r>
              <a:rPr lang="ru-RU" dirty="0" err="1" smtClean="0"/>
              <a:t>істини</a:t>
            </a:r>
            <a:r>
              <a:rPr lang="ru-RU" dirty="0" smtClean="0"/>
              <a:t> (</a:t>
            </a:r>
            <a:r>
              <a:rPr lang="en-US" dirty="0" smtClean="0"/>
              <a:t>Moments of Truth)</a:t>
            </a:r>
          </a:p>
          <a:p>
            <a:r>
              <a:rPr lang="ru-RU" dirty="0" err="1" smtClean="0"/>
              <a:t>Ігнорування</a:t>
            </a:r>
            <a:r>
              <a:rPr lang="ru-RU" dirty="0" smtClean="0"/>
              <a:t> негативного </a:t>
            </a:r>
            <a:r>
              <a:rPr lang="ru-RU" dirty="0" err="1" smtClean="0"/>
              <a:t>досвіду</a:t>
            </a:r>
            <a:r>
              <a:rPr lang="ru-RU" dirty="0" smtClean="0"/>
              <a:t> — карта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показувати</a:t>
            </a:r>
            <a:r>
              <a:rPr lang="ru-RU" dirty="0" smtClean="0"/>
              <a:t> не </a:t>
            </a:r>
            <a:r>
              <a:rPr lang="ru-RU" dirty="0" err="1" smtClean="0"/>
              <a:t>ідеальний</a:t>
            </a:r>
            <a:r>
              <a:rPr lang="ru-RU" dirty="0" smtClean="0"/>
              <a:t> шлях, а </a:t>
            </a:r>
            <a:r>
              <a:rPr lang="ru-RU" dirty="0" err="1" smtClean="0"/>
              <a:t>реальний</a:t>
            </a:r>
            <a:r>
              <a:rPr lang="ru-RU" dirty="0" smtClean="0"/>
              <a:t>, з </a:t>
            </a:r>
            <a:r>
              <a:rPr lang="ru-RU" dirty="0" err="1" smtClean="0"/>
              <a:t>усіма</a:t>
            </a:r>
            <a:r>
              <a:rPr lang="ru-RU" dirty="0" smtClean="0"/>
              <a:t> </a:t>
            </a:r>
            <a:r>
              <a:rPr lang="ru-RU" dirty="0" err="1" smtClean="0"/>
              <a:t>конфліктами</a:t>
            </a:r>
            <a:r>
              <a:rPr lang="ru-RU" dirty="0" smtClean="0"/>
              <a:t> та </a:t>
            </a:r>
            <a:r>
              <a:rPr lang="ru-RU" dirty="0" err="1" smtClean="0"/>
              <a:t>невдачами</a:t>
            </a:r>
            <a:endParaRPr lang="ru-RU" dirty="0" smtClean="0"/>
          </a:p>
          <a:p>
            <a:r>
              <a:rPr lang="ru-RU" dirty="0" err="1" smtClean="0"/>
              <a:t>Відсутність</a:t>
            </a:r>
            <a:r>
              <a:rPr lang="ru-RU" dirty="0" smtClean="0"/>
              <a:t> </a:t>
            </a:r>
            <a:r>
              <a:rPr lang="ru-RU" dirty="0" err="1" smtClean="0"/>
              <a:t>оновлень</a:t>
            </a:r>
            <a:r>
              <a:rPr lang="ru-RU" dirty="0" smtClean="0"/>
              <a:t> — </a:t>
            </a:r>
            <a:r>
              <a:rPr lang="ru-RU" dirty="0" err="1" smtClean="0"/>
              <a:t>поведінка</a:t>
            </a:r>
            <a:r>
              <a:rPr lang="ru-RU" dirty="0" smtClean="0"/>
              <a:t> </a:t>
            </a:r>
            <a:r>
              <a:rPr lang="ru-RU" dirty="0" err="1" smtClean="0"/>
              <a:t>споживачів</a:t>
            </a:r>
            <a:r>
              <a:rPr lang="ru-RU" dirty="0" smtClean="0"/>
              <a:t> </a:t>
            </a:r>
            <a:r>
              <a:rPr lang="ru-RU" dirty="0" err="1" smtClean="0"/>
              <a:t>змінюється</a:t>
            </a:r>
            <a:r>
              <a:rPr lang="ru-RU" dirty="0" smtClean="0"/>
              <a:t>. Карта, </a:t>
            </a:r>
            <a:r>
              <a:rPr lang="ru-RU" dirty="0" err="1" smtClean="0"/>
              <a:t>побудована</a:t>
            </a:r>
            <a:r>
              <a:rPr lang="ru-RU" dirty="0" smtClean="0"/>
              <a:t> два роки тому, </a:t>
            </a:r>
            <a:r>
              <a:rPr lang="ru-RU" dirty="0" err="1" smtClean="0"/>
              <a:t>сьогодні</a:t>
            </a:r>
            <a:r>
              <a:rPr lang="ru-RU" dirty="0" smtClean="0"/>
              <a:t> буде неактуальною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8879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14589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>Як </a:t>
            </a:r>
            <a:r>
              <a:rPr lang="ru-RU" sz="3600" b="1" dirty="0" err="1" smtClean="0"/>
              <a:t>використовувати</a:t>
            </a:r>
            <a:r>
              <a:rPr lang="ru-RU" sz="3600" b="1" dirty="0" smtClean="0"/>
              <a:t> CJM для </a:t>
            </a:r>
            <a:r>
              <a:rPr lang="ru-RU" sz="3600" b="1" dirty="0" err="1" smtClean="0"/>
              <a:t>зростання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конверсії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endParaRPr lang="en-US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445" y="614588"/>
            <a:ext cx="11482251" cy="5942965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err="1" smtClean="0"/>
              <a:t>Персоналізація</a:t>
            </a:r>
            <a:r>
              <a:rPr lang="ru-RU" b="1" dirty="0" smtClean="0"/>
              <a:t> та </a:t>
            </a:r>
            <a:r>
              <a:rPr lang="ru-RU" b="1" dirty="0" err="1" smtClean="0"/>
              <a:t>релевантність</a:t>
            </a:r>
            <a:r>
              <a:rPr lang="ru-RU" b="1" dirty="0" smtClean="0"/>
              <a:t> </a:t>
            </a:r>
            <a:r>
              <a:rPr lang="ru-RU" b="1" dirty="0" err="1" smtClean="0"/>
              <a:t>пропозицій</a:t>
            </a:r>
            <a:endParaRPr lang="ru-RU" b="1" dirty="0" smtClean="0"/>
          </a:p>
          <a:p>
            <a:r>
              <a:rPr lang="en-US" dirty="0" smtClean="0"/>
              <a:t>CJM </a:t>
            </a:r>
            <a:r>
              <a:rPr lang="ru-RU" dirty="0" err="1" smtClean="0"/>
              <a:t>показує</a:t>
            </a:r>
            <a:r>
              <a:rPr lang="ru-RU" dirty="0" smtClean="0"/>
              <a:t>, яку </a:t>
            </a:r>
            <a:r>
              <a:rPr lang="ru-RU" dirty="0" err="1" smtClean="0"/>
              <a:t>інформацію</a:t>
            </a:r>
            <a:r>
              <a:rPr lang="ru-RU" dirty="0" smtClean="0"/>
              <a:t> </a:t>
            </a:r>
            <a:r>
              <a:rPr lang="ru-RU" dirty="0" err="1" smtClean="0"/>
              <a:t>клієнт</a:t>
            </a:r>
            <a:r>
              <a:rPr lang="ru-RU" dirty="0" smtClean="0"/>
              <a:t> </a:t>
            </a:r>
            <a:r>
              <a:rPr lang="ru-RU" dirty="0" err="1" smtClean="0"/>
              <a:t>шукає</a:t>
            </a:r>
            <a:r>
              <a:rPr lang="ru-RU" dirty="0" smtClean="0"/>
              <a:t> на кожному </a:t>
            </a:r>
            <a:r>
              <a:rPr lang="ru-RU" dirty="0" err="1" smtClean="0"/>
              <a:t>етапі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налаштувати</a:t>
            </a:r>
            <a:r>
              <a:rPr lang="ru-RU" dirty="0" smtClean="0"/>
              <a:t> </a:t>
            </a:r>
            <a:r>
              <a:rPr lang="ru-RU" dirty="0" err="1" smtClean="0"/>
              <a:t>точкові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:</a:t>
            </a:r>
          </a:p>
          <a:p>
            <a:r>
              <a:rPr lang="ru-RU" dirty="0" err="1" smtClean="0"/>
              <a:t>Контекстні</a:t>
            </a:r>
            <a:r>
              <a:rPr lang="ru-RU" dirty="0" smtClean="0"/>
              <a:t> </a:t>
            </a:r>
            <a:r>
              <a:rPr lang="ru-RU" dirty="0" err="1" smtClean="0"/>
              <a:t>повідомлення</a:t>
            </a:r>
            <a:r>
              <a:rPr lang="ru-RU" dirty="0" smtClean="0"/>
              <a:t> </a:t>
            </a:r>
            <a:r>
              <a:rPr lang="ru-RU" dirty="0" err="1" smtClean="0"/>
              <a:t>замість</a:t>
            </a:r>
            <a:r>
              <a:rPr lang="ru-RU" dirty="0" smtClean="0"/>
              <a:t> </a:t>
            </a:r>
            <a:r>
              <a:rPr lang="ru-RU" dirty="0" err="1" smtClean="0"/>
              <a:t>загальної</a:t>
            </a:r>
            <a:r>
              <a:rPr lang="ru-RU" dirty="0" smtClean="0"/>
              <a:t> </a:t>
            </a:r>
            <a:r>
              <a:rPr lang="ru-RU" dirty="0" err="1" smtClean="0"/>
              <a:t>реклами</a:t>
            </a:r>
            <a:r>
              <a:rPr lang="ru-RU" dirty="0" smtClean="0"/>
              <a:t> (</a:t>
            </a:r>
            <a:r>
              <a:rPr lang="ru-RU" dirty="0" err="1" smtClean="0"/>
              <a:t>наприклад</a:t>
            </a:r>
            <a:r>
              <a:rPr lang="ru-RU" dirty="0" smtClean="0"/>
              <a:t>, акцент на </a:t>
            </a:r>
            <a:r>
              <a:rPr lang="ru-RU" dirty="0" err="1" smtClean="0"/>
              <a:t>доставці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клієнт</a:t>
            </a:r>
            <a:r>
              <a:rPr lang="ru-RU" dirty="0" smtClean="0"/>
              <a:t> </a:t>
            </a:r>
            <a:r>
              <a:rPr lang="ru-RU" dirty="0" err="1" smtClean="0"/>
              <a:t>застряг</a:t>
            </a:r>
            <a:r>
              <a:rPr lang="ru-RU" dirty="0" smtClean="0"/>
              <a:t> на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етапі</a:t>
            </a:r>
            <a:r>
              <a:rPr lang="ru-RU" dirty="0" smtClean="0"/>
              <a:t>)</a:t>
            </a:r>
          </a:p>
          <a:p>
            <a:r>
              <a:rPr lang="ru-RU" dirty="0" err="1" smtClean="0"/>
              <a:t>Сегментація</a:t>
            </a:r>
            <a:r>
              <a:rPr lang="ru-RU" dirty="0" smtClean="0"/>
              <a:t> </a:t>
            </a:r>
            <a:r>
              <a:rPr lang="ru-RU" dirty="0" err="1" smtClean="0"/>
              <a:t>аудиторії</a:t>
            </a:r>
            <a:r>
              <a:rPr lang="ru-RU" dirty="0" smtClean="0"/>
              <a:t> за </a:t>
            </a:r>
            <a:r>
              <a:rPr lang="ru-RU" dirty="0" err="1" smtClean="0"/>
              <a:t>поведінкою</a:t>
            </a:r>
            <a:r>
              <a:rPr lang="ru-RU" dirty="0" smtClean="0"/>
              <a:t> з </a:t>
            </a:r>
            <a:r>
              <a:rPr lang="ru-RU" dirty="0" err="1" smtClean="0"/>
              <a:t>різними</a:t>
            </a:r>
            <a:r>
              <a:rPr lang="ru-RU" dirty="0" smtClean="0"/>
              <a:t> </a:t>
            </a:r>
            <a:r>
              <a:rPr lang="ru-RU" dirty="0" err="1" smtClean="0"/>
              <a:t>сценаріями</a:t>
            </a:r>
            <a:r>
              <a:rPr lang="ru-RU" dirty="0" smtClean="0"/>
              <a:t> для </a:t>
            </a:r>
            <a:r>
              <a:rPr lang="ru-RU" dirty="0" err="1" smtClean="0"/>
              <a:t>нових</a:t>
            </a:r>
            <a:r>
              <a:rPr lang="ru-RU" dirty="0" smtClean="0"/>
              <a:t> і </a:t>
            </a:r>
            <a:r>
              <a:rPr lang="ru-RU" dirty="0" err="1" smtClean="0"/>
              <a:t>постійних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endParaRPr lang="ru-RU" dirty="0" smtClean="0"/>
          </a:p>
          <a:p>
            <a:r>
              <a:rPr lang="ru-RU" b="1" dirty="0" err="1" smtClean="0"/>
              <a:t>Оптимізація</a:t>
            </a:r>
            <a:r>
              <a:rPr lang="ru-RU" b="1" dirty="0" smtClean="0"/>
              <a:t> контенту та </a:t>
            </a:r>
            <a:r>
              <a:rPr lang="ru-RU" b="1" dirty="0" err="1" smtClean="0"/>
              <a:t>усунення</a:t>
            </a:r>
            <a:r>
              <a:rPr lang="ru-RU" b="1" dirty="0" smtClean="0"/>
              <a:t> </a:t>
            </a:r>
            <a:r>
              <a:rPr lang="ru-RU" b="1" dirty="0" err="1" smtClean="0"/>
              <a:t>інформаційних</a:t>
            </a:r>
            <a:r>
              <a:rPr lang="ru-RU" b="1" dirty="0" smtClean="0"/>
              <a:t> </a:t>
            </a:r>
            <a:r>
              <a:rPr lang="ru-RU" b="1" dirty="0" err="1" smtClean="0"/>
              <a:t>розривів</a:t>
            </a:r>
            <a:endParaRPr lang="ru-RU" b="1" dirty="0" smtClean="0"/>
          </a:p>
          <a:p>
            <a:r>
              <a:rPr lang="ru-RU" dirty="0" err="1" smtClean="0"/>
              <a:t>Високий</a:t>
            </a:r>
            <a:r>
              <a:rPr lang="ru-RU" dirty="0" smtClean="0"/>
              <a:t> </a:t>
            </a:r>
            <a:r>
              <a:rPr lang="ru-RU" dirty="0" err="1" smtClean="0"/>
              <a:t>відтік</a:t>
            </a:r>
            <a:r>
              <a:rPr lang="ru-RU" dirty="0" smtClean="0"/>
              <a:t> на </a:t>
            </a:r>
            <a:r>
              <a:rPr lang="ru-RU" dirty="0" err="1" smtClean="0"/>
              <a:t>етапі</a:t>
            </a:r>
            <a:r>
              <a:rPr lang="ru-RU" dirty="0" smtClean="0"/>
              <a:t> </a:t>
            </a:r>
            <a:r>
              <a:rPr lang="ru-RU" dirty="0" err="1" smtClean="0"/>
              <a:t>дослідження</a:t>
            </a:r>
            <a:r>
              <a:rPr lang="ru-RU" dirty="0" smtClean="0"/>
              <a:t> </a:t>
            </a:r>
            <a:r>
              <a:rPr lang="ru-RU" dirty="0" err="1" smtClean="0"/>
              <a:t>зазвичай</a:t>
            </a:r>
            <a:r>
              <a:rPr lang="ru-RU" dirty="0" smtClean="0"/>
              <a:t> </a:t>
            </a:r>
            <a:r>
              <a:rPr lang="ru-RU" dirty="0" err="1" smtClean="0"/>
              <a:t>сигналізує</a:t>
            </a:r>
            <a:r>
              <a:rPr lang="ru-RU" dirty="0" smtClean="0"/>
              <a:t> про </a:t>
            </a:r>
            <a:r>
              <a:rPr lang="ru-RU" dirty="0" err="1" smtClean="0"/>
              <a:t>нестачу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:</a:t>
            </a:r>
          </a:p>
          <a:p>
            <a:r>
              <a:rPr lang="en-US" dirty="0" smtClean="0"/>
              <a:t>FAQ, </a:t>
            </a:r>
            <a:r>
              <a:rPr lang="ru-RU" dirty="0" err="1" smtClean="0"/>
              <a:t>відеоінструкції</a:t>
            </a:r>
            <a:r>
              <a:rPr lang="ru-RU" dirty="0" smtClean="0"/>
              <a:t> та </a:t>
            </a:r>
            <a:r>
              <a:rPr lang="ru-RU" dirty="0" err="1" smtClean="0"/>
              <a:t>порівняльні</a:t>
            </a:r>
            <a:r>
              <a:rPr lang="ru-RU" dirty="0" smtClean="0"/>
              <a:t> </a:t>
            </a:r>
            <a:r>
              <a:rPr lang="ru-RU" dirty="0" err="1" smtClean="0"/>
              <a:t>таблиці</a:t>
            </a:r>
            <a:r>
              <a:rPr lang="ru-RU" dirty="0" smtClean="0"/>
              <a:t> </a:t>
            </a:r>
            <a:r>
              <a:rPr lang="ru-RU" dirty="0" err="1" smtClean="0"/>
              <a:t>знімають</a:t>
            </a:r>
            <a:r>
              <a:rPr lang="ru-RU" dirty="0" smtClean="0"/>
              <a:t> </a:t>
            </a:r>
            <a:r>
              <a:rPr lang="ru-RU" dirty="0" err="1" smtClean="0"/>
              <a:t>заперечення</a:t>
            </a:r>
            <a:endParaRPr lang="ru-RU" dirty="0" smtClean="0"/>
          </a:p>
          <a:p>
            <a:r>
              <a:rPr lang="ru-RU" dirty="0" err="1" smtClean="0"/>
              <a:t>Відгуки</a:t>
            </a:r>
            <a:r>
              <a:rPr lang="ru-RU" dirty="0" smtClean="0"/>
              <a:t> й </a:t>
            </a:r>
            <a:r>
              <a:rPr lang="ru-RU" dirty="0" err="1" smtClean="0"/>
              <a:t>кейси</a:t>
            </a:r>
            <a:r>
              <a:rPr lang="ru-RU" dirty="0" smtClean="0"/>
              <a:t> в </a:t>
            </a:r>
            <a:r>
              <a:rPr lang="ru-RU" dirty="0" err="1" smtClean="0"/>
              <a:t>критичних</a:t>
            </a:r>
            <a:r>
              <a:rPr lang="ru-RU" dirty="0" smtClean="0"/>
              <a:t> точках контакту </a:t>
            </a:r>
            <a:r>
              <a:rPr lang="ru-RU" dirty="0" err="1" smtClean="0"/>
              <a:t>підвищують</a:t>
            </a:r>
            <a:r>
              <a:rPr lang="ru-RU" dirty="0" smtClean="0"/>
              <a:t> </a:t>
            </a:r>
            <a:r>
              <a:rPr lang="ru-RU" dirty="0" err="1" smtClean="0"/>
              <a:t>довіру</a:t>
            </a:r>
            <a:r>
              <a:rPr lang="ru-RU" dirty="0" smtClean="0"/>
              <a:t> та </a:t>
            </a:r>
            <a:r>
              <a:rPr lang="ru-RU" dirty="0" err="1" smtClean="0"/>
              <a:t>ймовірність</a:t>
            </a:r>
            <a:r>
              <a:rPr lang="ru-RU" dirty="0" smtClean="0"/>
              <a:t> покупки</a:t>
            </a:r>
          </a:p>
          <a:p>
            <a:r>
              <a:rPr lang="ru-RU" b="1" dirty="0" err="1" smtClean="0"/>
              <a:t>Покращення</a:t>
            </a:r>
            <a:r>
              <a:rPr lang="ru-RU" b="1" dirty="0" smtClean="0"/>
              <a:t> </a:t>
            </a:r>
            <a:r>
              <a:rPr lang="en-US" b="1" dirty="0" smtClean="0"/>
              <a:t>UX/UI </a:t>
            </a:r>
            <a:r>
              <a:rPr lang="ru-RU" b="1" dirty="0" smtClean="0"/>
              <a:t>та </a:t>
            </a:r>
            <a:r>
              <a:rPr lang="ru-RU" b="1" dirty="0" err="1" smtClean="0"/>
              <a:t>зменшення</a:t>
            </a:r>
            <a:r>
              <a:rPr lang="ru-RU" b="1" dirty="0" smtClean="0"/>
              <a:t> «</a:t>
            </a:r>
            <a:r>
              <a:rPr lang="ru-RU" b="1" dirty="0" err="1" smtClean="0"/>
              <a:t>тертя</a:t>
            </a:r>
            <a:r>
              <a:rPr lang="ru-RU" b="1" dirty="0" smtClean="0"/>
              <a:t>»</a:t>
            </a:r>
          </a:p>
          <a:p>
            <a:r>
              <a:rPr lang="en-US" dirty="0" smtClean="0"/>
              <a:t>CJM </a:t>
            </a:r>
            <a:r>
              <a:rPr lang="ru-RU" dirty="0" err="1" smtClean="0"/>
              <a:t>допомагає</a:t>
            </a:r>
            <a:r>
              <a:rPr lang="ru-RU" dirty="0" smtClean="0"/>
              <a:t> </a:t>
            </a:r>
            <a:r>
              <a:rPr lang="ru-RU" dirty="0" err="1" smtClean="0"/>
              <a:t>виявити</a:t>
            </a:r>
            <a:r>
              <a:rPr lang="ru-RU" dirty="0" smtClean="0"/>
              <a:t> </a:t>
            </a:r>
            <a:r>
              <a:rPr lang="ru-RU" dirty="0" err="1" smtClean="0"/>
              <a:t>проблемні</a:t>
            </a:r>
            <a:r>
              <a:rPr lang="ru-RU" dirty="0" smtClean="0"/>
              <a:t> </a:t>
            </a:r>
            <a:r>
              <a:rPr lang="ru-RU" dirty="0" err="1" smtClean="0"/>
              <a:t>місця</a:t>
            </a:r>
            <a:r>
              <a:rPr lang="ru-RU" dirty="0" smtClean="0"/>
              <a:t> </a:t>
            </a:r>
            <a:r>
              <a:rPr lang="ru-RU" dirty="0" err="1" smtClean="0"/>
              <a:t>інтерфейсу</a:t>
            </a:r>
            <a:r>
              <a:rPr lang="ru-RU" dirty="0" smtClean="0"/>
              <a:t>:</a:t>
            </a:r>
          </a:p>
          <a:p>
            <a:r>
              <a:rPr lang="ru-RU" dirty="0" err="1" smtClean="0"/>
              <a:t>Спрощення</a:t>
            </a:r>
            <a:r>
              <a:rPr lang="ru-RU" dirty="0" smtClean="0"/>
              <a:t> </a:t>
            </a:r>
            <a:r>
              <a:rPr lang="ru-RU" dirty="0" err="1" smtClean="0"/>
              <a:t>реєстрації</a:t>
            </a:r>
            <a:r>
              <a:rPr lang="ru-RU" dirty="0" smtClean="0"/>
              <a:t> (</a:t>
            </a:r>
            <a:r>
              <a:rPr lang="ru-RU" dirty="0" err="1" smtClean="0"/>
              <a:t>соцмережі</a:t>
            </a:r>
            <a:r>
              <a:rPr lang="ru-RU" dirty="0" smtClean="0"/>
              <a:t>, «покупка в один </a:t>
            </a:r>
            <a:r>
              <a:rPr lang="ru-RU" dirty="0" err="1" smtClean="0"/>
              <a:t>клік</a:t>
            </a:r>
            <a:r>
              <a:rPr lang="ru-RU" dirty="0" smtClean="0"/>
              <a:t>»)</a:t>
            </a:r>
          </a:p>
          <a:p>
            <a:r>
              <a:rPr lang="ru-RU" dirty="0" err="1" smtClean="0"/>
              <a:t>Оптимізація</a:t>
            </a:r>
            <a:r>
              <a:rPr lang="ru-RU" dirty="0" smtClean="0"/>
              <a:t> </a:t>
            </a:r>
            <a:r>
              <a:rPr lang="ru-RU" dirty="0" err="1" smtClean="0"/>
              <a:t>мобільної</a:t>
            </a:r>
            <a:r>
              <a:rPr lang="ru-RU" dirty="0" smtClean="0"/>
              <a:t> </a:t>
            </a:r>
            <a:r>
              <a:rPr lang="ru-RU" dirty="0" err="1" smtClean="0"/>
              <a:t>версії</a:t>
            </a:r>
            <a:r>
              <a:rPr lang="ru-RU" dirty="0" smtClean="0"/>
              <a:t>, де проходить </a:t>
            </a:r>
            <a:r>
              <a:rPr lang="ru-RU" dirty="0" err="1" smtClean="0"/>
              <a:t>значна</a:t>
            </a:r>
            <a:r>
              <a:rPr lang="ru-RU" dirty="0" smtClean="0"/>
              <a:t> </a:t>
            </a:r>
            <a:r>
              <a:rPr lang="ru-RU" dirty="0" err="1" smtClean="0"/>
              <a:t>частина</a:t>
            </a:r>
            <a:r>
              <a:rPr lang="ru-RU" dirty="0" smtClean="0"/>
              <a:t> </a:t>
            </a:r>
            <a:r>
              <a:rPr lang="ru-RU" dirty="0" err="1" smtClean="0"/>
              <a:t>клієнтського</a:t>
            </a:r>
            <a:r>
              <a:rPr lang="ru-RU" dirty="0" smtClean="0"/>
              <a:t> шляху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1926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43056"/>
            <a:ext cx="10515600" cy="732155"/>
          </a:xfrm>
        </p:spPr>
        <p:txBody>
          <a:bodyPr/>
          <a:lstStyle/>
          <a:p>
            <a:r>
              <a:rPr lang="en-US" dirty="0" err="1" smtClean="0"/>
              <a:t>Шаблон</a:t>
            </a:r>
            <a:r>
              <a:rPr lang="en-US" dirty="0" smtClean="0"/>
              <a:t> Customer Journey Map (CJM)</a:t>
            </a:r>
            <a:endParaRPr lang="en-US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394063" y="875211"/>
            <a:ext cx="10515600" cy="4351338"/>
          </a:xfrm>
        </p:spPr>
        <p:txBody>
          <a:bodyPr/>
          <a:lstStyle/>
          <a:p>
            <a:r>
              <a:rPr lang="ru-RU" dirty="0" err="1" smtClean="0"/>
              <a:t>Проаналізувати</a:t>
            </a:r>
            <a:r>
              <a:rPr lang="ru-RU" dirty="0" smtClean="0"/>
              <a:t> шлях </a:t>
            </a:r>
            <a:r>
              <a:rPr lang="ru-RU" dirty="0" err="1" smtClean="0"/>
              <a:t>клієнта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купівлі</a:t>
            </a:r>
            <a:r>
              <a:rPr lang="ru-RU" dirty="0" smtClean="0"/>
              <a:t> </a:t>
            </a:r>
            <a:r>
              <a:rPr lang="ru-RU" dirty="0" err="1" smtClean="0"/>
              <a:t>певного</a:t>
            </a:r>
            <a:r>
              <a:rPr lang="ru-RU" dirty="0" smtClean="0"/>
              <a:t> продукту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 та </a:t>
            </a:r>
            <a:r>
              <a:rPr lang="ru-RU" dirty="0" err="1" smtClean="0"/>
              <a:t>заповнити</a:t>
            </a:r>
            <a:r>
              <a:rPr lang="ru-RU" dirty="0" smtClean="0"/>
              <a:t> карту </a:t>
            </a:r>
            <a:r>
              <a:rPr lang="ru-RU" dirty="0" err="1" smtClean="0"/>
              <a:t>клієнтського</a:t>
            </a:r>
            <a:r>
              <a:rPr lang="ru-RU" dirty="0" smtClean="0"/>
              <a:t> </a:t>
            </a:r>
            <a:r>
              <a:rPr lang="ru-RU" dirty="0" err="1" smtClean="0"/>
              <a:t>досвіду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Приклади</a:t>
            </a:r>
            <a:r>
              <a:rPr lang="ru-RU" dirty="0" smtClean="0"/>
              <a:t> </a:t>
            </a:r>
            <a:r>
              <a:rPr lang="ru-RU" dirty="0" err="1" smtClean="0"/>
              <a:t>продуктів</a:t>
            </a:r>
            <a:r>
              <a:rPr lang="ru-RU" dirty="0" smtClean="0"/>
              <a:t>:</a:t>
            </a:r>
          </a:p>
          <a:p>
            <a:r>
              <a:rPr lang="ru-RU" dirty="0" err="1" smtClean="0"/>
              <a:t>інтернет</a:t>
            </a:r>
            <a:r>
              <a:rPr lang="ru-RU" dirty="0" smtClean="0"/>
              <a:t>-магазин </a:t>
            </a:r>
            <a:r>
              <a:rPr lang="ru-RU" dirty="0" err="1" smtClean="0"/>
              <a:t>електроніки</a:t>
            </a:r>
            <a:endParaRPr lang="ru-RU" dirty="0" smtClean="0"/>
          </a:p>
          <a:p>
            <a:r>
              <a:rPr lang="ru-RU" dirty="0" err="1" smtClean="0"/>
              <a:t>мобільний</a:t>
            </a:r>
            <a:r>
              <a:rPr lang="ru-RU" dirty="0" smtClean="0"/>
              <a:t> оператор</a:t>
            </a:r>
          </a:p>
          <a:p>
            <a:r>
              <a:rPr lang="ru-RU" dirty="0" smtClean="0"/>
              <a:t>онлайн-банк</a:t>
            </a:r>
          </a:p>
          <a:p>
            <a:r>
              <a:rPr lang="ru-RU" dirty="0" err="1" smtClean="0"/>
              <a:t>кав’ярня</a:t>
            </a:r>
            <a:endParaRPr lang="ru-RU" dirty="0" smtClean="0"/>
          </a:p>
          <a:p>
            <a:r>
              <a:rPr lang="ru-RU" dirty="0" err="1" smtClean="0"/>
              <a:t>сервіс</a:t>
            </a:r>
            <a:r>
              <a:rPr lang="ru-RU" dirty="0" smtClean="0"/>
              <a:t> доставки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45931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942555"/>
              </p:ext>
            </p:extLst>
          </p:nvPr>
        </p:nvGraphicFramePr>
        <p:xfrm>
          <a:off x="715518" y="1046440"/>
          <a:ext cx="10212324" cy="4351339"/>
        </p:xfrm>
        <a:graphic>
          <a:graphicData uri="http://schemas.openxmlformats.org/drawingml/2006/table">
            <a:tbl>
              <a:tblPr/>
              <a:tblGrid>
                <a:gridCol w="1702054">
                  <a:extLst>
                    <a:ext uri="{9D8B030D-6E8A-4147-A177-3AD203B41FA5}">
                      <a16:colId xmlns:a16="http://schemas.microsoft.com/office/drawing/2014/main" val="293777371"/>
                    </a:ext>
                  </a:extLst>
                </a:gridCol>
                <a:gridCol w="1702054">
                  <a:extLst>
                    <a:ext uri="{9D8B030D-6E8A-4147-A177-3AD203B41FA5}">
                      <a16:colId xmlns:a16="http://schemas.microsoft.com/office/drawing/2014/main" val="1589305012"/>
                    </a:ext>
                  </a:extLst>
                </a:gridCol>
                <a:gridCol w="1702054">
                  <a:extLst>
                    <a:ext uri="{9D8B030D-6E8A-4147-A177-3AD203B41FA5}">
                      <a16:colId xmlns:a16="http://schemas.microsoft.com/office/drawing/2014/main" val="3338371427"/>
                    </a:ext>
                  </a:extLst>
                </a:gridCol>
                <a:gridCol w="1702054">
                  <a:extLst>
                    <a:ext uri="{9D8B030D-6E8A-4147-A177-3AD203B41FA5}">
                      <a16:colId xmlns:a16="http://schemas.microsoft.com/office/drawing/2014/main" val="950838844"/>
                    </a:ext>
                  </a:extLst>
                </a:gridCol>
                <a:gridCol w="1702054">
                  <a:extLst>
                    <a:ext uri="{9D8B030D-6E8A-4147-A177-3AD203B41FA5}">
                      <a16:colId xmlns:a16="http://schemas.microsoft.com/office/drawing/2014/main" val="173562164"/>
                    </a:ext>
                  </a:extLst>
                </a:gridCol>
                <a:gridCol w="1702054">
                  <a:extLst>
                    <a:ext uri="{9D8B030D-6E8A-4147-A177-3AD203B41FA5}">
                      <a16:colId xmlns:a16="http://schemas.microsoft.com/office/drawing/2014/main" val="1871704385"/>
                    </a:ext>
                  </a:extLst>
                </a:gridCol>
              </a:tblGrid>
              <a:tr h="888028">
                <a:tc>
                  <a:txBody>
                    <a:bodyPr/>
                    <a:lstStyle/>
                    <a:p>
                      <a:r>
                        <a:rPr lang="ru-RU" sz="1700"/>
                        <a:t>Етап клієнтського шляху</a:t>
                      </a:r>
                    </a:p>
                  </a:txBody>
                  <a:tcPr marL="88803" marR="88803" marT="44401" marB="444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700"/>
                        <a:t>Дії клієнта</a:t>
                      </a:r>
                    </a:p>
                  </a:txBody>
                  <a:tcPr marL="88803" marR="88803" marT="44401" marB="444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700"/>
                        <a:t>Точки контакту (</a:t>
                      </a:r>
                      <a:r>
                        <a:rPr lang="en-US" sz="1700"/>
                        <a:t>Touchpoints)</a:t>
                      </a:r>
                    </a:p>
                  </a:txBody>
                  <a:tcPr marL="88803" marR="88803" marT="44401" marB="444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700"/>
                        <a:t>Емоції клієнта</a:t>
                      </a:r>
                    </a:p>
                  </a:txBody>
                  <a:tcPr marL="88803" marR="88803" marT="44401" marB="444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700"/>
                        <a:t>Проблеми / бар’єри</a:t>
                      </a:r>
                    </a:p>
                  </a:txBody>
                  <a:tcPr marL="88803" marR="88803" marT="44401" marB="444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700"/>
                        <a:t>Можливості покращення</a:t>
                      </a:r>
                    </a:p>
                  </a:txBody>
                  <a:tcPr marL="88803" marR="88803" marT="44401" marB="444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1659783"/>
                  </a:ext>
                </a:extLst>
              </a:tr>
              <a:tr h="621620">
                <a:tc>
                  <a:txBody>
                    <a:bodyPr/>
                    <a:lstStyle/>
                    <a:p>
                      <a:r>
                        <a:rPr lang="ru-RU" sz="1700"/>
                        <a:t>Усвідомлення потреби</a:t>
                      </a:r>
                    </a:p>
                  </a:txBody>
                  <a:tcPr marL="88803" marR="88803" marT="44401" marB="444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 marL="88803" marR="88803" marT="44401" marB="444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 marL="88803" marR="88803" marT="44401" marB="444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 marL="88803" marR="88803" marT="44401" marB="444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 marL="88803" marR="88803" marT="44401" marB="444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 marL="88803" marR="88803" marT="44401" marB="444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8853647"/>
                  </a:ext>
                </a:extLst>
              </a:tr>
              <a:tr h="621620">
                <a:tc>
                  <a:txBody>
                    <a:bodyPr/>
                    <a:lstStyle/>
                    <a:p>
                      <a:r>
                        <a:rPr lang="ru-RU" sz="1700"/>
                        <a:t>Пошук інформації</a:t>
                      </a:r>
                    </a:p>
                  </a:txBody>
                  <a:tcPr marL="88803" marR="88803" marT="44401" marB="444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 marL="88803" marR="88803" marT="44401" marB="444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 marL="88803" marR="88803" marT="44401" marB="444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 marL="88803" marR="88803" marT="44401" marB="444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 marL="88803" marR="88803" marT="44401" marB="444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 marL="88803" marR="88803" marT="44401" marB="444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8747724"/>
                  </a:ext>
                </a:extLst>
              </a:tr>
              <a:tr h="621620">
                <a:tc>
                  <a:txBody>
                    <a:bodyPr/>
                    <a:lstStyle/>
                    <a:p>
                      <a:r>
                        <a:rPr lang="ru-RU" sz="1700"/>
                        <a:t>Оцінка альтернатив</a:t>
                      </a:r>
                    </a:p>
                  </a:txBody>
                  <a:tcPr marL="88803" marR="88803" marT="44401" marB="444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 marL="88803" marR="88803" marT="44401" marB="444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 marL="88803" marR="88803" marT="44401" marB="444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 marL="88803" marR="88803" marT="44401" marB="444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 marL="88803" marR="88803" marT="44401" marB="444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 marL="88803" marR="88803" marT="44401" marB="444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7045827"/>
                  </a:ext>
                </a:extLst>
              </a:tr>
              <a:tr h="355211">
                <a:tc>
                  <a:txBody>
                    <a:bodyPr/>
                    <a:lstStyle/>
                    <a:p>
                      <a:r>
                        <a:rPr lang="ru-RU" sz="1700"/>
                        <a:t>Купівля</a:t>
                      </a:r>
                    </a:p>
                  </a:txBody>
                  <a:tcPr marL="88803" marR="88803" marT="44401" marB="444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 marL="88803" marR="88803" marT="44401" marB="444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 marL="88803" marR="88803" marT="44401" marB="444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 marL="88803" marR="88803" marT="44401" marB="444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 marL="88803" marR="88803" marT="44401" marB="444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 marL="88803" marR="88803" marT="44401" marB="444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0307372"/>
                  </a:ext>
                </a:extLst>
              </a:tr>
              <a:tr h="621620">
                <a:tc>
                  <a:txBody>
                    <a:bodyPr/>
                    <a:lstStyle/>
                    <a:p>
                      <a:r>
                        <a:rPr lang="ru-RU" sz="1700"/>
                        <a:t>Використання продукту</a:t>
                      </a:r>
                    </a:p>
                  </a:txBody>
                  <a:tcPr marL="88803" marR="88803" marT="44401" marB="444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 marL="88803" marR="88803" marT="44401" marB="444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 marL="88803" marR="88803" marT="44401" marB="444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 marL="88803" marR="88803" marT="44401" marB="444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 marL="88803" marR="88803" marT="44401" marB="444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 marL="88803" marR="88803" marT="44401" marB="444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4957406"/>
                  </a:ext>
                </a:extLst>
              </a:tr>
              <a:tr h="621620">
                <a:tc>
                  <a:txBody>
                    <a:bodyPr/>
                    <a:lstStyle/>
                    <a:p>
                      <a:r>
                        <a:rPr lang="ru-RU" sz="1700"/>
                        <a:t>Післяпродажний досвід</a:t>
                      </a:r>
                    </a:p>
                  </a:txBody>
                  <a:tcPr marL="88803" marR="88803" marT="44401" marB="444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 marL="88803" marR="88803" marT="44401" marB="44401">
                    <a:lnL>
                      <a:noFill/>
                    </a:lnL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1700" dirty="0"/>
                    </a:p>
                  </a:txBody>
                  <a:tcPr marL="88803" marR="88803" marT="44401" marB="44401"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 marL="88803" marR="88803" marT="44401" marB="44401"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 marL="88803" marR="88803" marT="44401" marB="44401"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1700" dirty="0"/>
                    </a:p>
                  </a:txBody>
                  <a:tcPr marL="88803" marR="88803" marT="44401" marB="44401">
                    <a:lnT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354932518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833084" y="0"/>
            <a:ext cx="4585230" cy="1046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en-US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Таблиця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Customer Journey Map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9157063" y="1188720"/>
            <a:ext cx="39188" cy="36445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7458891" y="1280160"/>
            <a:ext cx="52252" cy="34485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5821680" y="1332411"/>
            <a:ext cx="0" cy="35008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049486" y="1280160"/>
            <a:ext cx="65314" cy="34485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2417337" y="1332411"/>
            <a:ext cx="0" cy="40653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715518" y="1841863"/>
            <a:ext cx="10212324" cy="130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715518" y="2449286"/>
            <a:ext cx="10212324" cy="65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715518" y="3082834"/>
            <a:ext cx="102123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833084" y="3775167"/>
            <a:ext cx="10094758" cy="45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833084" y="4129275"/>
            <a:ext cx="10094758" cy="508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715518" y="4728754"/>
            <a:ext cx="102123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10927842" y="1280160"/>
            <a:ext cx="0" cy="3423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715518" y="1111049"/>
            <a:ext cx="10212324" cy="979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1123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9132" y="116523"/>
            <a:ext cx="9144000" cy="614997"/>
          </a:xfrm>
        </p:spPr>
        <p:txBody>
          <a:bodyPr>
            <a:noAutofit/>
          </a:bodyPr>
          <a:lstStyle/>
          <a:p>
            <a:r>
              <a:rPr lang="uk-UA" sz="4000" b="1" dirty="0" smtClean="0"/>
              <a:t>Сутність </a:t>
            </a:r>
            <a:r>
              <a:rPr lang="en-US" sz="4000" b="1" dirty="0" smtClean="0"/>
              <a:t>CJM</a:t>
            </a:r>
            <a:endParaRPr lang="en-US" sz="4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04949" y="992777"/>
            <a:ext cx="11403874" cy="5434149"/>
          </a:xfrm>
        </p:spPr>
        <p:txBody>
          <a:bodyPr/>
          <a:lstStyle/>
          <a:p>
            <a:pPr algn="just"/>
            <a:r>
              <a:rPr lang="ru-RU" dirty="0" smtClean="0"/>
              <a:t>На </a:t>
            </a:r>
            <a:r>
              <a:rPr lang="ru-RU" dirty="0" err="1" smtClean="0"/>
              <a:t>відміну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класичної</a:t>
            </a:r>
            <a:r>
              <a:rPr lang="ru-RU" dirty="0" smtClean="0"/>
              <a:t> </a:t>
            </a:r>
            <a:r>
              <a:rPr lang="ru-RU" dirty="0" err="1" smtClean="0"/>
              <a:t>маркетингової</a:t>
            </a:r>
            <a:r>
              <a:rPr lang="ru-RU" dirty="0" smtClean="0"/>
              <a:t> воронки, яка «</a:t>
            </a:r>
            <a:r>
              <a:rPr lang="ru-RU" dirty="0" err="1" smtClean="0"/>
              <a:t>проштовхує</a:t>
            </a:r>
            <a:r>
              <a:rPr lang="ru-RU" dirty="0" smtClean="0"/>
              <a:t>» </a:t>
            </a:r>
            <a:r>
              <a:rPr lang="ru-RU" dirty="0" err="1" smtClean="0"/>
              <a:t>лід</a:t>
            </a:r>
            <a:r>
              <a:rPr lang="ru-RU" dirty="0" smtClean="0"/>
              <a:t> до покупки, карта </a:t>
            </a:r>
            <a:r>
              <a:rPr lang="ru-RU" dirty="0" err="1" smtClean="0"/>
              <a:t>фокусується</a:t>
            </a:r>
            <a:r>
              <a:rPr lang="ru-RU" dirty="0" smtClean="0"/>
              <a:t> на </a:t>
            </a:r>
            <a:r>
              <a:rPr lang="ru-RU" dirty="0" err="1" smtClean="0"/>
              <a:t>задоволенні</a:t>
            </a:r>
            <a:r>
              <a:rPr lang="ru-RU" dirty="0" smtClean="0"/>
              <a:t> потреб та </a:t>
            </a:r>
            <a:r>
              <a:rPr lang="ru-RU" dirty="0" err="1" smtClean="0"/>
              <a:t>усуненні</a:t>
            </a:r>
            <a:r>
              <a:rPr lang="ru-RU" dirty="0" smtClean="0"/>
              <a:t> </a:t>
            </a:r>
            <a:r>
              <a:rPr lang="ru-RU" dirty="0" err="1" smtClean="0"/>
              <a:t>бар’єрів</a:t>
            </a:r>
            <a:r>
              <a:rPr lang="ru-RU" dirty="0" smtClean="0"/>
              <a:t> на кожному </a:t>
            </a:r>
            <a:r>
              <a:rPr lang="ru-RU" dirty="0" err="1" smtClean="0"/>
              <a:t>етапі</a:t>
            </a:r>
            <a:r>
              <a:rPr lang="ru-RU" dirty="0" smtClean="0"/>
              <a:t>.</a:t>
            </a:r>
          </a:p>
          <a:p>
            <a:pPr algn="just"/>
            <a:r>
              <a:rPr lang="ru-RU" dirty="0" err="1" smtClean="0"/>
              <a:t>Навіщо</a:t>
            </a:r>
            <a:r>
              <a:rPr lang="ru-RU" dirty="0" smtClean="0"/>
              <a:t> </a:t>
            </a:r>
            <a:r>
              <a:rPr lang="ru-RU" dirty="0" err="1" smtClean="0"/>
              <a:t>бізнесу</a:t>
            </a:r>
            <a:r>
              <a:rPr lang="ru-RU" dirty="0" smtClean="0"/>
              <a:t> </a:t>
            </a:r>
            <a:r>
              <a:rPr lang="ru-RU" dirty="0" err="1" smtClean="0"/>
              <a:t>витрачати</a:t>
            </a:r>
            <a:r>
              <a:rPr lang="ru-RU" dirty="0" smtClean="0"/>
              <a:t> </a:t>
            </a:r>
            <a:r>
              <a:rPr lang="ru-RU" dirty="0" err="1" smtClean="0"/>
              <a:t>ресурси</a:t>
            </a:r>
            <a:r>
              <a:rPr lang="ru-RU" dirty="0" smtClean="0"/>
              <a:t> на </a:t>
            </a:r>
            <a:r>
              <a:rPr lang="ru-RU" dirty="0" err="1" smtClean="0"/>
              <a:t>побудову</a:t>
            </a:r>
            <a:r>
              <a:rPr lang="ru-RU" dirty="0" smtClean="0"/>
              <a:t> </a:t>
            </a:r>
            <a:r>
              <a:rPr lang="ru-RU" dirty="0" err="1" smtClean="0"/>
              <a:t>такої</a:t>
            </a:r>
            <a:r>
              <a:rPr lang="ru-RU" dirty="0" smtClean="0"/>
              <a:t> </a:t>
            </a:r>
            <a:r>
              <a:rPr lang="ru-RU" dirty="0" err="1" smtClean="0"/>
              <a:t>карти</a:t>
            </a:r>
            <a:r>
              <a:rPr lang="ru-RU" dirty="0" smtClean="0"/>
              <a:t>? Вона </a:t>
            </a:r>
            <a:r>
              <a:rPr lang="ru-RU" dirty="0" err="1" smtClean="0"/>
              <a:t>надає</a:t>
            </a:r>
            <a:r>
              <a:rPr lang="ru-RU" dirty="0" smtClean="0"/>
              <a:t> низку </a:t>
            </a:r>
            <a:r>
              <a:rPr lang="ru-RU" dirty="0" err="1" smtClean="0"/>
              <a:t>переваг</a:t>
            </a:r>
            <a:r>
              <a:rPr lang="ru-RU" dirty="0" smtClean="0"/>
              <a:t> </a:t>
            </a:r>
            <a:r>
              <a:rPr lang="ru-RU" dirty="0" err="1" smtClean="0"/>
              <a:t>бізнесу</a:t>
            </a:r>
            <a:r>
              <a:rPr lang="ru-RU" dirty="0" smtClean="0"/>
              <a:t>, а </a:t>
            </a:r>
            <a:r>
              <a:rPr lang="ru-RU" dirty="0" err="1" smtClean="0"/>
              <a:t>саме</a:t>
            </a:r>
            <a:r>
              <a:rPr lang="ru-RU" dirty="0" smtClean="0"/>
              <a:t>: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dirty="0" err="1" smtClean="0"/>
              <a:t>Виявлення</a:t>
            </a:r>
            <a:r>
              <a:rPr lang="ru-RU" dirty="0" smtClean="0"/>
              <a:t> «</a:t>
            </a:r>
            <a:r>
              <a:rPr lang="ru-RU" dirty="0" err="1" smtClean="0"/>
              <a:t>вузьких</a:t>
            </a:r>
            <a:r>
              <a:rPr lang="ru-RU" dirty="0" smtClean="0"/>
              <a:t> </a:t>
            </a:r>
            <a:r>
              <a:rPr lang="ru-RU" dirty="0" err="1" smtClean="0"/>
              <a:t>місць</a:t>
            </a:r>
            <a:r>
              <a:rPr lang="ru-RU" dirty="0" smtClean="0"/>
              <a:t>» — карта </a:t>
            </a:r>
            <a:r>
              <a:rPr lang="ru-RU" dirty="0" err="1" smtClean="0"/>
              <a:t>підсвічує</a:t>
            </a:r>
            <a:r>
              <a:rPr lang="ru-RU" dirty="0" smtClean="0"/>
              <a:t> </a:t>
            </a:r>
            <a:r>
              <a:rPr lang="ru-RU" dirty="0" err="1" smtClean="0"/>
              <a:t>етапи</a:t>
            </a:r>
            <a:r>
              <a:rPr lang="ru-RU" dirty="0" smtClean="0"/>
              <a:t>, на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клієнти</a:t>
            </a:r>
            <a:r>
              <a:rPr lang="ru-RU" dirty="0" smtClean="0"/>
              <a:t> </a:t>
            </a:r>
            <a:r>
              <a:rPr lang="ru-RU" dirty="0" err="1" smtClean="0"/>
              <a:t>найчастіше</a:t>
            </a:r>
            <a:r>
              <a:rPr lang="ru-RU" dirty="0" smtClean="0"/>
              <a:t> </a:t>
            </a:r>
            <a:r>
              <a:rPr lang="ru-RU" dirty="0" err="1" smtClean="0"/>
              <a:t>відмовляються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замовлення</a:t>
            </a:r>
            <a:endParaRPr lang="ru-RU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dirty="0" err="1" smtClean="0"/>
              <a:t>Підвищення</a:t>
            </a:r>
            <a:r>
              <a:rPr lang="ru-RU" dirty="0" smtClean="0"/>
              <a:t> </a:t>
            </a:r>
            <a:r>
              <a:rPr lang="ru-RU" dirty="0" err="1" smtClean="0"/>
              <a:t>лояльності</a:t>
            </a:r>
            <a:r>
              <a:rPr lang="ru-RU" dirty="0" smtClean="0"/>
              <a:t> — коли </a:t>
            </a:r>
            <a:r>
              <a:rPr lang="ru-RU" dirty="0" err="1" smtClean="0"/>
              <a:t>бізнес</a:t>
            </a:r>
            <a:r>
              <a:rPr lang="ru-RU" dirty="0" smtClean="0"/>
              <a:t> </a:t>
            </a:r>
            <a:r>
              <a:rPr lang="ru-RU" dirty="0" err="1" smtClean="0"/>
              <a:t>розуміє</a:t>
            </a:r>
            <a:r>
              <a:rPr lang="ru-RU" dirty="0" smtClean="0"/>
              <a:t> </a:t>
            </a:r>
            <a:r>
              <a:rPr lang="ru-RU" dirty="0" err="1" smtClean="0"/>
              <a:t>емоційний</a:t>
            </a:r>
            <a:r>
              <a:rPr lang="ru-RU" dirty="0" smtClean="0"/>
              <a:t> стан </a:t>
            </a:r>
            <a:r>
              <a:rPr lang="ru-RU" dirty="0" err="1" smtClean="0"/>
              <a:t>клієнта</a:t>
            </a:r>
            <a:r>
              <a:rPr lang="ru-RU" dirty="0" smtClean="0"/>
              <a:t>,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запропонувати</a:t>
            </a:r>
            <a:r>
              <a:rPr lang="ru-RU" dirty="0" smtClean="0"/>
              <a:t> </a:t>
            </a:r>
            <a:r>
              <a:rPr lang="ru-RU" dirty="0" err="1" smtClean="0"/>
              <a:t>допомогу</a:t>
            </a:r>
            <a:r>
              <a:rPr lang="ru-RU" dirty="0" smtClean="0"/>
              <a:t> </a:t>
            </a:r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err="1" smtClean="0"/>
              <a:t>тоді</a:t>
            </a:r>
            <a:r>
              <a:rPr lang="ru-RU" dirty="0" smtClean="0"/>
              <a:t>, коли вона </a:t>
            </a:r>
            <a:r>
              <a:rPr lang="ru-RU" dirty="0" err="1" smtClean="0"/>
              <a:t>найбільше</a:t>
            </a:r>
            <a:r>
              <a:rPr lang="ru-RU" dirty="0" smtClean="0"/>
              <a:t> </a:t>
            </a:r>
            <a:r>
              <a:rPr lang="ru-RU" dirty="0" err="1" smtClean="0"/>
              <a:t>потрібна</a:t>
            </a:r>
            <a:endParaRPr lang="ru-RU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dirty="0" err="1" smtClean="0"/>
              <a:t>Оптимізація</a:t>
            </a:r>
            <a:r>
              <a:rPr lang="ru-RU" dirty="0" smtClean="0"/>
              <a:t> </a:t>
            </a:r>
            <a:r>
              <a:rPr lang="ru-RU" dirty="0" err="1" smtClean="0"/>
              <a:t>маркетингових</a:t>
            </a:r>
            <a:r>
              <a:rPr lang="ru-RU" dirty="0" smtClean="0"/>
              <a:t> </a:t>
            </a:r>
            <a:r>
              <a:rPr lang="ru-RU" dirty="0" err="1" smtClean="0"/>
              <a:t>бюджетів</a:t>
            </a:r>
            <a:r>
              <a:rPr lang="ru-RU" dirty="0" smtClean="0"/>
              <a:t> —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бачите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точки контакту </a:t>
            </a:r>
            <a:r>
              <a:rPr lang="ru-RU" dirty="0" err="1" smtClean="0"/>
              <a:t>приносять</a:t>
            </a:r>
            <a:r>
              <a:rPr lang="ru-RU" dirty="0" smtClean="0"/>
              <a:t> </a:t>
            </a:r>
            <a:r>
              <a:rPr lang="ru-RU" dirty="0" err="1" smtClean="0"/>
              <a:t>реальну</a:t>
            </a:r>
            <a:r>
              <a:rPr lang="ru-RU" dirty="0" smtClean="0"/>
              <a:t> </a:t>
            </a:r>
            <a:r>
              <a:rPr lang="ru-RU" dirty="0" err="1" smtClean="0"/>
              <a:t>користь</a:t>
            </a:r>
            <a:r>
              <a:rPr lang="ru-RU" dirty="0" smtClean="0"/>
              <a:t>, а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споживають</a:t>
            </a:r>
            <a:r>
              <a:rPr lang="ru-RU" dirty="0" smtClean="0"/>
              <a:t> </a:t>
            </a:r>
            <a:r>
              <a:rPr lang="ru-RU" dirty="0" err="1" smtClean="0"/>
              <a:t>ресурси</a:t>
            </a:r>
            <a:endParaRPr lang="ru-RU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dirty="0" err="1" smtClean="0"/>
              <a:t>Синхронізація</a:t>
            </a:r>
            <a:r>
              <a:rPr lang="ru-RU" dirty="0" smtClean="0"/>
              <a:t> </a:t>
            </a:r>
            <a:r>
              <a:rPr lang="ru-RU" dirty="0" err="1" smtClean="0"/>
              <a:t>команди</a:t>
            </a:r>
            <a:r>
              <a:rPr lang="ru-RU" dirty="0" smtClean="0"/>
              <a:t> — </a:t>
            </a:r>
            <a:r>
              <a:rPr lang="ru-RU" dirty="0" err="1" smtClean="0"/>
              <a:t>усі</a:t>
            </a:r>
            <a:r>
              <a:rPr lang="ru-RU" dirty="0" smtClean="0"/>
              <a:t> </a:t>
            </a:r>
            <a:r>
              <a:rPr lang="ru-RU" dirty="0" err="1" smtClean="0"/>
              <a:t>відділи</a:t>
            </a:r>
            <a:r>
              <a:rPr lang="ru-RU" dirty="0" smtClean="0"/>
              <a:t> (</a:t>
            </a:r>
            <a:r>
              <a:rPr lang="ru-RU" dirty="0" err="1" smtClean="0"/>
              <a:t>від</a:t>
            </a:r>
            <a:r>
              <a:rPr lang="ru-RU" dirty="0" smtClean="0"/>
              <a:t> маркетингу до </a:t>
            </a:r>
            <a:r>
              <a:rPr lang="ru-RU" dirty="0" err="1" smtClean="0"/>
              <a:t>служби</a:t>
            </a:r>
            <a:r>
              <a:rPr lang="ru-RU" dirty="0" smtClean="0"/>
              <a:t> </a:t>
            </a:r>
            <a:r>
              <a:rPr lang="ru-RU" dirty="0" err="1" smtClean="0"/>
              <a:t>підтримки</a:t>
            </a:r>
            <a:r>
              <a:rPr lang="ru-RU" dirty="0" smtClean="0"/>
              <a:t>) </a:t>
            </a:r>
            <a:r>
              <a:rPr lang="ru-RU" dirty="0" err="1" smtClean="0"/>
              <a:t>починають</a:t>
            </a:r>
            <a:r>
              <a:rPr lang="ru-RU" dirty="0" smtClean="0"/>
              <a:t> </a:t>
            </a:r>
            <a:r>
              <a:rPr lang="ru-RU" dirty="0" err="1" smtClean="0"/>
              <a:t>працювати</a:t>
            </a:r>
            <a:r>
              <a:rPr lang="ru-RU" dirty="0" smtClean="0"/>
              <a:t> в </a:t>
            </a:r>
            <a:r>
              <a:rPr lang="ru-RU" dirty="0" err="1" smtClean="0"/>
              <a:t>єдиній</a:t>
            </a:r>
            <a:r>
              <a:rPr lang="ru-RU" dirty="0" smtClean="0"/>
              <a:t> </a:t>
            </a:r>
            <a:r>
              <a:rPr lang="ru-RU" dirty="0" err="1" smtClean="0"/>
              <a:t>логіці</a:t>
            </a:r>
            <a:r>
              <a:rPr lang="ru-RU" dirty="0" smtClean="0"/>
              <a:t> </a:t>
            </a:r>
            <a:r>
              <a:rPr lang="ru-RU" dirty="0" err="1" smtClean="0"/>
              <a:t>задоволення</a:t>
            </a:r>
            <a:r>
              <a:rPr lang="ru-RU" dirty="0" smtClean="0"/>
              <a:t> потреб </a:t>
            </a:r>
            <a:r>
              <a:rPr lang="ru-RU" dirty="0" err="1" smtClean="0"/>
              <a:t>клієнта</a:t>
            </a:r>
            <a:endParaRPr lang="ru-RU" dirty="0" smtClean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457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43" y="195943"/>
            <a:ext cx="10607040" cy="6518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562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9006" y="142914"/>
            <a:ext cx="1186107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Крок</a:t>
            </a:r>
            <a:r>
              <a:rPr lang="ru-RU" b="1" dirty="0" smtClean="0"/>
              <a:t> 1. </a:t>
            </a:r>
            <a:r>
              <a:rPr lang="ru-RU" b="1" dirty="0" err="1" smtClean="0"/>
              <a:t>Зрозумійте</a:t>
            </a:r>
            <a:r>
              <a:rPr lang="ru-RU" b="1" dirty="0" smtClean="0"/>
              <a:t> </a:t>
            </a:r>
            <a:r>
              <a:rPr lang="ru-RU" b="1" dirty="0" err="1" smtClean="0"/>
              <a:t>свого</a:t>
            </a:r>
            <a:r>
              <a:rPr lang="ru-RU" b="1" dirty="0" smtClean="0"/>
              <a:t> </a:t>
            </a:r>
            <a:r>
              <a:rPr lang="ru-RU" b="1" dirty="0" err="1" smtClean="0"/>
              <a:t>клієнта</a:t>
            </a:r>
            <a:endParaRPr lang="ru-RU" b="1" dirty="0" smtClean="0"/>
          </a:p>
          <a:p>
            <a:r>
              <a:rPr lang="ru-RU" dirty="0" smtClean="0"/>
              <a:t>Перший </a:t>
            </a:r>
            <a:r>
              <a:rPr lang="ru-RU" dirty="0" err="1" smtClean="0"/>
              <a:t>крок</a:t>
            </a:r>
            <a:r>
              <a:rPr lang="ru-RU" dirty="0" smtClean="0"/>
              <a:t> до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ефективної</a:t>
            </a:r>
            <a:r>
              <a:rPr lang="ru-RU" dirty="0" smtClean="0"/>
              <a:t> </a:t>
            </a:r>
            <a:r>
              <a:rPr lang="ru-RU" dirty="0" err="1" smtClean="0"/>
              <a:t>карти</a:t>
            </a:r>
            <a:r>
              <a:rPr lang="ru-RU" dirty="0" smtClean="0"/>
              <a:t> шляху </a:t>
            </a:r>
            <a:r>
              <a:rPr lang="ru-RU" dirty="0" err="1" smtClean="0"/>
              <a:t>клієнта</a:t>
            </a:r>
            <a:r>
              <a:rPr lang="ru-RU" dirty="0" smtClean="0"/>
              <a:t> —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 smtClean="0"/>
              <a:t>вашої</a:t>
            </a:r>
            <a:r>
              <a:rPr lang="ru-RU" dirty="0" smtClean="0"/>
              <a:t> </a:t>
            </a:r>
            <a:r>
              <a:rPr lang="ru-RU" dirty="0" err="1" smtClean="0"/>
              <a:t>цільової</a:t>
            </a:r>
            <a:r>
              <a:rPr lang="ru-RU" dirty="0" smtClean="0"/>
              <a:t> </a:t>
            </a:r>
            <a:r>
              <a:rPr lang="ru-RU" dirty="0" err="1" smtClean="0"/>
              <a:t>аудиторії</a:t>
            </a:r>
            <a:r>
              <a:rPr lang="ru-RU" dirty="0" smtClean="0"/>
              <a:t>. Для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необхідно</a:t>
            </a:r>
            <a:r>
              <a:rPr lang="ru-RU" dirty="0" smtClean="0"/>
              <a:t> </a:t>
            </a:r>
            <a:r>
              <a:rPr lang="ru-RU" dirty="0" err="1" smtClean="0"/>
              <a:t>зібрати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 про: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>
                <a:effectLst/>
              </a:rPr>
              <a:t>Хто</a:t>
            </a:r>
            <a:r>
              <a:rPr lang="ru-RU" b="1" dirty="0" smtClean="0">
                <a:effectLst/>
              </a:rPr>
              <a:t> </a:t>
            </a:r>
            <a:r>
              <a:rPr lang="ru-RU" b="1" dirty="0" err="1" smtClean="0">
                <a:effectLst/>
              </a:rPr>
              <a:t>ваші</a:t>
            </a:r>
            <a:r>
              <a:rPr lang="ru-RU" b="1" dirty="0" smtClean="0">
                <a:effectLst/>
              </a:rPr>
              <a:t> </a:t>
            </a:r>
            <a:r>
              <a:rPr lang="ru-RU" b="1" dirty="0" err="1" smtClean="0">
                <a:effectLst/>
              </a:rPr>
              <a:t>клієнти</a:t>
            </a:r>
            <a:r>
              <a:rPr lang="ru-RU" b="1" dirty="0" smtClean="0">
                <a:effectLst/>
              </a:rPr>
              <a:t>: </a:t>
            </a:r>
            <a:r>
              <a:rPr lang="ru-RU" dirty="0" err="1" smtClean="0">
                <a:effectLst/>
              </a:rPr>
              <a:t>їхній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вік</a:t>
            </a:r>
            <a:r>
              <a:rPr lang="ru-RU" dirty="0" smtClean="0">
                <a:effectLst/>
              </a:rPr>
              <a:t>, стать, </a:t>
            </a:r>
            <a:r>
              <a:rPr lang="ru-RU" dirty="0" err="1" smtClean="0">
                <a:effectLst/>
              </a:rPr>
              <a:t>інтереси</a:t>
            </a:r>
            <a:r>
              <a:rPr lang="ru-RU" dirty="0" smtClean="0">
                <a:effectLst/>
              </a:rPr>
              <a:t>, </a:t>
            </a:r>
            <a:r>
              <a:rPr lang="ru-RU" dirty="0" err="1" smtClean="0">
                <a:effectLst/>
              </a:rPr>
              <a:t>соціальний</a:t>
            </a:r>
            <a:r>
              <a:rPr lang="ru-RU" dirty="0" smtClean="0">
                <a:effectLst/>
              </a:rPr>
              <a:t> статус.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>
                <a:effectLst/>
              </a:rPr>
              <a:t>Їхні</a:t>
            </a:r>
            <a:r>
              <a:rPr lang="ru-RU" b="1" dirty="0" smtClean="0">
                <a:effectLst/>
              </a:rPr>
              <a:t> потреби та </a:t>
            </a:r>
            <a:r>
              <a:rPr lang="ru-RU" b="1" dirty="0" err="1" smtClean="0">
                <a:effectLst/>
              </a:rPr>
              <a:t>болі</a:t>
            </a:r>
            <a:r>
              <a:rPr lang="ru-RU" b="1" dirty="0" smtClean="0">
                <a:effectLst/>
              </a:rPr>
              <a:t>: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які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проблеми</a:t>
            </a:r>
            <a:r>
              <a:rPr lang="ru-RU" dirty="0" smtClean="0">
                <a:effectLst/>
              </a:rPr>
              <a:t> вони </a:t>
            </a:r>
            <a:r>
              <a:rPr lang="ru-RU" dirty="0" err="1" smtClean="0">
                <a:effectLst/>
              </a:rPr>
              <a:t>хочуть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вирішити</a:t>
            </a:r>
            <a:r>
              <a:rPr lang="ru-RU" dirty="0" smtClean="0">
                <a:effectLst/>
              </a:rPr>
              <a:t> за </a:t>
            </a:r>
            <a:r>
              <a:rPr lang="ru-RU" dirty="0" err="1" smtClean="0">
                <a:effectLst/>
              </a:rPr>
              <a:t>допомогою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вашого</a:t>
            </a:r>
            <a:r>
              <a:rPr lang="ru-RU" dirty="0" smtClean="0">
                <a:effectLst/>
              </a:rPr>
              <a:t> продукту </a:t>
            </a:r>
            <a:r>
              <a:rPr lang="ru-RU" dirty="0" err="1" smtClean="0">
                <a:effectLst/>
              </a:rPr>
              <a:t>чи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послуги</a:t>
            </a:r>
            <a:r>
              <a:rPr lang="ru-RU" dirty="0" smtClean="0">
                <a:effectLst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smtClean="0">
                <a:effectLst/>
              </a:rPr>
              <a:t>Канали </a:t>
            </a:r>
            <a:r>
              <a:rPr lang="ru-RU" b="1" dirty="0" err="1" smtClean="0">
                <a:effectLst/>
              </a:rPr>
              <a:t>взаємодії</a:t>
            </a:r>
            <a:r>
              <a:rPr lang="ru-RU" b="1" dirty="0" smtClean="0">
                <a:effectLst/>
              </a:rPr>
              <a:t>:</a:t>
            </a:r>
            <a:r>
              <a:rPr lang="ru-RU" dirty="0" smtClean="0">
                <a:effectLst/>
              </a:rPr>
              <a:t> як вони </a:t>
            </a:r>
            <a:r>
              <a:rPr lang="ru-RU" dirty="0" err="1" smtClean="0">
                <a:effectLst/>
              </a:rPr>
              <a:t>знаходять</a:t>
            </a:r>
            <a:r>
              <a:rPr lang="ru-RU" dirty="0" smtClean="0">
                <a:effectLst/>
              </a:rPr>
              <a:t> ваш бренд і </a:t>
            </a:r>
            <a:r>
              <a:rPr lang="ru-RU" dirty="0" err="1" smtClean="0">
                <a:effectLst/>
              </a:rPr>
              <a:t>якими</a:t>
            </a:r>
            <a:r>
              <a:rPr lang="ru-RU" dirty="0" smtClean="0">
                <a:effectLst/>
              </a:rPr>
              <a:t> каналами </a:t>
            </a:r>
            <a:r>
              <a:rPr lang="ru-RU" dirty="0" err="1" smtClean="0">
                <a:effectLst/>
              </a:rPr>
              <a:t>комунікації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користуються</a:t>
            </a:r>
            <a:r>
              <a:rPr lang="ru-RU" dirty="0" smtClean="0">
                <a:effectLst/>
              </a:rPr>
              <a:t>.</a:t>
            </a:r>
            <a:endParaRPr lang="en-US" dirty="0" smtClean="0">
              <a:effectLst/>
            </a:endParaRPr>
          </a:p>
          <a:p>
            <a:r>
              <a:rPr lang="ru-RU" b="1" dirty="0" err="1" smtClean="0"/>
              <a:t>Крок</a:t>
            </a:r>
            <a:r>
              <a:rPr lang="ru-RU" b="1" dirty="0" smtClean="0"/>
              <a:t> 2. </a:t>
            </a:r>
            <a:r>
              <a:rPr lang="ru-RU" b="1" dirty="0" err="1" smtClean="0"/>
              <a:t>Визначте</a:t>
            </a:r>
            <a:r>
              <a:rPr lang="ru-RU" b="1" dirty="0" smtClean="0"/>
              <a:t> точки контакту</a:t>
            </a:r>
          </a:p>
          <a:p>
            <a:r>
              <a:rPr lang="ru-RU" dirty="0" smtClean="0"/>
              <a:t>Точки контакту (</a:t>
            </a:r>
            <a:r>
              <a:rPr lang="en-US" dirty="0" smtClean="0"/>
              <a:t>Touchpoints) —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місця</a:t>
            </a:r>
            <a:r>
              <a:rPr lang="ru-RU" dirty="0" smtClean="0"/>
              <a:t>, де </a:t>
            </a:r>
            <a:r>
              <a:rPr lang="ru-RU" dirty="0" err="1" smtClean="0"/>
              <a:t>клієнт</a:t>
            </a:r>
            <a:r>
              <a:rPr lang="ru-RU" dirty="0" smtClean="0"/>
              <a:t> </a:t>
            </a:r>
            <a:r>
              <a:rPr lang="ru-RU" dirty="0" err="1" smtClean="0"/>
              <a:t>взаємодіє</a:t>
            </a:r>
            <a:r>
              <a:rPr lang="ru-RU" dirty="0" smtClean="0"/>
              <a:t> з вашим брендом. Вони </a:t>
            </a:r>
            <a:r>
              <a:rPr lang="ru-RU" dirty="0" err="1" smtClean="0"/>
              <a:t>можуть</a:t>
            </a:r>
            <a:r>
              <a:rPr lang="ru-RU" dirty="0" smtClean="0"/>
              <a:t> бути як онлайн, так і офлайн:</a:t>
            </a:r>
          </a:p>
          <a:p>
            <a:r>
              <a:rPr lang="ru-RU" b="1" dirty="0" smtClean="0">
                <a:effectLst/>
              </a:rPr>
              <a:t>Онлайн точки контакту: </a:t>
            </a:r>
            <a:r>
              <a:rPr lang="ru-RU" dirty="0" smtClean="0">
                <a:effectLst/>
              </a:rPr>
              <a:t>вебсайт, </a:t>
            </a:r>
            <a:r>
              <a:rPr lang="ru-RU" dirty="0" err="1" smtClean="0">
                <a:effectLst/>
              </a:rPr>
              <a:t>соціальні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мережі</a:t>
            </a:r>
            <a:r>
              <a:rPr lang="ru-RU" dirty="0" smtClean="0">
                <a:effectLst/>
              </a:rPr>
              <a:t>, </a:t>
            </a:r>
            <a:r>
              <a:rPr lang="en-US" dirty="0" smtClean="0">
                <a:effectLst/>
              </a:rPr>
              <a:t>email-</a:t>
            </a:r>
            <a:r>
              <a:rPr lang="ru-RU" dirty="0" err="1" smtClean="0">
                <a:effectLst/>
              </a:rPr>
              <a:t>розсилки</a:t>
            </a:r>
            <a:r>
              <a:rPr lang="ru-RU" dirty="0" smtClean="0">
                <a:effectLst/>
              </a:rPr>
              <a:t>, онлайн-</a:t>
            </a:r>
            <a:r>
              <a:rPr lang="ru-RU" dirty="0" err="1" smtClean="0">
                <a:effectLst/>
              </a:rPr>
              <a:t>чати</a:t>
            </a:r>
            <a:r>
              <a:rPr lang="ru-RU" dirty="0" smtClean="0">
                <a:effectLst/>
              </a:rPr>
              <a:t>.</a:t>
            </a:r>
          </a:p>
          <a:p>
            <a:r>
              <a:rPr lang="ru-RU" b="1" dirty="0" smtClean="0">
                <a:effectLst/>
              </a:rPr>
              <a:t>Офлайн точки контакту: </a:t>
            </a:r>
            <a:r>
              <a:rPr lang="ru-RU" dirty="0" err="1" smtClean="0">
                <a:effectLst/>
              </a:rPr>
              <a:t>фізичні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магазини</a:t>
            </a:r>
            <a:r>
              <a:rPr lang="ru-RU" dirty="0" smtClean="0">
                <a:effectLst/>
              </a:rPr>
              <a:t>, кол-</a:t>
            </a:r>
            <a:r>
              <a:rPr lang="ru-RU" dirty="0" err="1" smtClean="0">
                <a:effectLst/>
              </a:rPr>
              <a:t>центри</a:t>
            </a:r>
            <a:r>
              <a:rPr lang="ru-RU" dirty="0" smtClean="0">
                <a:effectLst/>
              </a:rPr>
              <a:t>, заходи та </a:t>
            </a:r>
            <a:r>
              <a:rPr lang="ru-RU" dirty="0" err="1" smtClean="0">
                <a:effectLst/>
              </a:rPr>
              <a:t>виставки</a:t>
            </a:r>
            <a:r>
              <a:rPr lang="ru-RU" dirty="0" smtClean="0">
                <a:effectLst/>
              </a:rPr>
              <a:t>.</a:t>
            </a:r>
          </a:p>
          <a:p>
            <a:r>
              <a:rPr lang="ru-RU" b="1" dirty="0" err="1" smtClean="0"/>
              <a:t>Крок</a:t>
            </a:r>
            <a:r>
              <a:rPr lang="ru-RU" b="1" dirty="0" smtClean="0"/>
              <a:t> 3. </a:t>
            </a:r>
            <a:r>
              <a:rPr lang="ru-RU" b="1" dirty="0" err="1" smtClean="0"/>
              <a:t>Створіть</a:t>
            </a:r>
            <a:r>
              <a:rPr lang="ru-RU" b="1" dirty="0" smtClean="0"/>
              <a:t> карту шляху </a:t>
            </a:r>
            <a:r>
              <a:rPr lang="ru-RU" b="1" dirty="0" err="1" smtClean="0"/>
              <a:t>клієнта</a:t>
            </a:r>
            <a:endParaRPr lang="ru-RU" b="1" dirty="0" smtClean="0"/>
          </a:p>
          <a:p>
            <a:r>
              <a:rPr lang="ru-RU" dirty="0" err="1" smtClean="0"/>
              <a:t>Тепер</a:t>
            </a:r>
            <a:r>
              <a:rPr lang="ru-RU" dirty="0" smtClean="0"/>
              <a:t>, коли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знаєте</a:t>
            </a:r>
            <a:r>
              <a:rPr lang="ru-RU" dirty="0" smtClean="0"/>
              <a:t>, </a:t>
            </a:r>
            <a:r>
              <a:rPr lang="ru-RU" dirty="0" err="1" smtClean="0"/>
              <a:t>хто</a:t>
            </a:r>
            <a:r>
              <a:rPr lang="ru-RU" dirty="0" smtClean="0"/>
              <a:t> </a:t>
            </a:r>
            <a:r>
              <a:rPr lang="ru-RU" dirty="0" err="1" smtClean="0"/>
              <a:t>ваші</a:t>
            </a:r>
            <a:r>
              <a:rPr lang="ru-RU" dirty="0" smtClean="0"/>
              <a:t> </a:t>
            </a:r>
            <a:r>
              <a:rPr lang="ru-RU" dirty="0" err="1" smtClean="0"/>
              <a:t>клієнти</a:t>
            </a:r>
            <a:r>
              <a:rPr lang="ru-RU" dirty="0" smtClean="0"/>
              <a:t> і де вони </a:t>
            </a:r>
            <a:r>
              <a:rPr lang="ru-RU" dirty="0" err="1" smtClean="0"/>
              <a:t>взаємодіють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брендом,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створювати</a:t>
            </a:r>
            <a:r>
              <a:rPr lang="ru-RU" dirty="0" smtClean="0"/>
              <a:t> карту шляху </a:t>
            </a:r>
            <a:r>
              <a:rPr lang="ru-RU" dirty="0" err="1" smtClean="0"/>
              <a:t>клієнта</a:t>
            </a:r>
            <a:r>
              <a:rPr lang="ru-RU" dirty="0" smtClean="0"/>
              <a:t>. </a:t>
            </a:r>
            <a:r>
              <a:rPr lang="ru-RU" dirty="0" err="1" smtClean="0"/>
              <a:t>Цей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включає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етапи</a:t>
            </a:r>
            <a:r>
              <a:rPr lang="ru-RU" dirty="0" smtClean="0"/>
              <a:t>:</a:t>
            </a:r>
          </a:p>
          <a:p>
            <a:r>
              <a:rPr lang="ru-RU" b="1" dirty="0" err="1" smtClean="0">
                <a:effectLst/>
              </a:rPr>
              <a:t>Визначте</a:t>
            </a:r>
            <a:r>
              <a:rPr lang="ru-RU" b="1" dirty="0" smtClean="0">
                <a:effectLst/>
              </a:rPr>
              <a:t> </a:t>
            </a:r>
            <a:r>
              <a:rPr lang="ru-RU" b="1" dirty="0" err="1" smtClean="0">
                <a:effectLst/>
              </a:rPr>
              <a:t>ключові</a:t>
            </a:r>
            <a:r>
              <a:rPr lang="ru-RU" b="1" dirty="0" smtClean="0">
                <a:effectLst/>
              </a:rPr>
              <a:t> </a:t>
            </a:r>
            <a:r>
              <a:rPr lang="ru-RU" b="1" dirty="0" err="1" smtClean="0">
                <a:effectLst/>
              </a:rPr>
              <a:t>етапи</a:t>
            </a:r>
            <a:r>
              <a:rPr lang="ru-RU" b="1" dirty="0" smtClean="0">
                <a:effectLst/>
              </a:rPr>
              <a:t> шляху </a:t>
            </a:r>
            <a:r>
              <a:rPr lang="ru-RU" b="1" dirty="0" err="1" smtClean="0">
                <a:effectLst/>
              </a:rPr>
              <a:t>клієнта</a:t>
            </a:r>
            <a:r>
              <a:rPr lang="ru-RU" b="1" dirty="0" smtClean="0">
                <a:effectLst/>
              </a:rPr>
              <a:t>: </a:t>
            </a:r>
            <a:r>
              <a:rPr lang="ru-RU" dirty="0" err="1" smtClean="0">
                <a:effectLst/>
              </a:rPr>
              <a:t>наприклад</a:t>
            </a:r>
            <a:r>
              <a:rPr lang="ru-RU" dirty="0" smtClean="0">
                <a:effectLst/>
              </a:rPr>
              <a:t>, </a:t>
            </a:r>
            <a:r>
              <a:rPr lang="ru-RU" dirty="0" err="1" smtClean="0">
                <a:effectLst/>
              </a:rPr>
              <a:t>дослідження</a:t>
            </a:r>
            <a:r>
              <a:rPr lang="ru-RU" dirty="0" smtClean="0">
                <a:effectLst/>
              </a:rPr>
              <a:t> бренду, </a:t>
            </a:r>
            <a:r>
              <a:rPr lang="ru-RU" dirty="0" err="1" smtClean="0">
                <a:effectLst/>
              </a:rPr>
              <a:t>порівняння</a:t>
            </a:r>
            <a:r>
              <a:rPr lang="ru-RU" dirty="0" smtClean="0">
                <a:effectLst/>
              </a:rPr>
              <a:t> з конкурентами, </a:t>
            </a:r>
            <a:r>
              <a:rPr lang="ru-RU" dirty="0" err="1" smtClean="0">
                <a:effectLst/>
              </a:rPr>
              <a:t>прийняття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рішення</a:t>
            </a:r>
            <a:r>
              <a:rPr lang="ru-RU" dirty="0" smtClean="0">
                <a:effectLst/>
              </a:rPr>
              <a:t>, покупка, </a:t>
            </a:r>
            <a:r>
              <a:rPr lang="ru-RU" dirty="0" err="1" smtClean="0">
                <a:effectLst/>
              </a:rPr>
              <a:t>подальша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підтримка</a:t>
            </a:r>
            <a:r>
              <a:rPr lang="ru-RU" dirty="0" smtClean="0">
                <a:effectLst/>
              </a:rPr>
              <a:t>.</a:t>
            </a:r>
          </a:p>
          <a:p>
            <a:r>
              <a:rPr lang="ru-RU" b="1" dirty="0" err="1" smtClean="0">
                <a:effectLst/>
              </a:rPr>
              <a:t>Проаналізуйте</a:t>
            </a:r>
            <a:r>
              <a:rPr lang="ru-RU" b="1" dirty="0" smtClean="0">
                <a:effectLst/>
              </a:rPr>
              <a:t> </a:t>
            </a:r>
            <a:r>
              <a:rPr lang="ru-RU" b="1" dirty="0" err="1" smtClean="0">
                <a:effectLst/>
              </a:rPr>
              <a:t>поведінку</a:t>
            </a:r>
            <a:r>
              <a:rPr lang="ru-RU" b="1" dirty="0" smtClean="0">
                <a:effectLst/>
              </a:rPr>
              <a:t> </a:t>
            </a:r>
            <a:r>
              <a:rPr lang="ru-RU" b="1" dirty="0" err="1" smtClean="0">
                <a:effectLst/>
              </a:rPr>
              <a:t>клієнтів</a:t>
            </a:r>
            <a:r>
              <a:rPr lang="ru-RU" b="1" dirty="0" smtClean="0">
                <a:effectLst/>
              </a:rPr>
              <a:t> на кожному </a:t>
            </a:r>
            <a:r>
              <a:rPr lang="ru-RU" b="1" dirty="0" err="1" smtClean="0">
                <a:effectLst/>
              </a:rPr>
              <a:t>етапі</a:t>
            </a:r>
            <a:r>
              <a:rPr lang="ru-RU" b="1" dirty="0" smtClean="0">
                <a:effectLst/>
              </a:rPr>
              <a:t>: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які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питання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виникають</a:t>
            </a:r>
            <a:r>
              <a:rPr lang="ru-RU" dirty="0" smtClean="0">
                <a:effectLst/>
              </a:rPr>
              <a:t> у них, </a:t>
            </a:r>
            <a:r>
              <a:rPr lang="ru-RU" dirty="0" err="1" smtClean="0">
                <a:effectLst/>
              </a:rPr>
              <a:t>які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емоції</a:t>
            </a:r>
            <a:r>
              <a:rPr lang="ru-RU" dirty="0" smtClean="0">
                <a:effectLst/>
              </a:rPr>
              <a:t> вони </a:t>
            </a:r>
            <a:r>
              <a:rPr lang="ru-RU" dirty="0" err="1" smtClean="0">
                <a:effectLst/>
              </a:rPr>
              <a:t>відчувають</a:t>
            </a:r>
            <a:r>
              <a:rPr lang="ru-RU" dirty="0" smtClean="0">
                <a:effectLst/>
              </a:rPr>
              <a:t>, </a:t>
            </a:r>
            <a:r>
              <a:rPr lang="ru-RU" dirty="0" err="1" smtClean="0">
                <a:effectLst/>
              </a:rPr>
              <a:t>що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мотивує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їх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рухатися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далі</a:t>
            </a:r>
            <a:r>
              <a:rPr lang="ru-RU" dirty="0" smtClean="0">
                <a:effectLst/>
              </a:rPr>
              <a:t>.</a:t>
            </a:r>
          </a:p>
          <a:p>
            <a:r>
              <a:rPr lang="ru-RU" b="1" dirty="0" err="1" smtClean="0">
                <a:effectLst/>
              </a:rPr>
              <a:t>Зобразіть</a:t>
            </a:r>
            <a:r>
              <a:rPr lang="ru-RU" b="1" dirty="0" smtClean="0">
                <a:effectLst/>
              </a:rPr>
              <a:t> </a:t>
            </a:r>
            <a:r>
              <a:rPr lang="ru-RU" b="1" dirty="0" err="1" smtClean="0">
                <a:effectLst/>
              </a:rPr>
              <a:t>всі</a:t>
            </a:r>
            <a:r>
              <a:rPr lang="ru-RU" b="1" dirty="0" smtClean="0">
                <a:effectLst/>
              </a:rPr>
              <a:t> точки контакту на </a:t>
            </a:r>
            <a:r>
              <a:rPr lang="ru-RU" b="1" dirty="0" err="1" smtClean="0">
                <a:effectLst/>
              </a:rPr>
              <a:t>карті</a:t>
            </a:r>
            <a:r>
              <a:rPr lang="ru-RU" b="1" dirty="0" smtClean="0">
                <a:effectLst/>
              </a:rPr>
              <a:t>: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покажіть</a:t>
            </a:r>
            <a:r>
              <a:rPr lang="ru-RU" dirty="0" smtClean="0">
                <a:effectLst/>
              </a:rPr>
              <a:t>, як </a:t>
            </a:r>
            <a:r>
              <a:rPr lang="ru-RU" dirty="0" err="1" smtClean="0">
                <a:effectLst/>
              </a:rPr>
              <a:t>клієнт</a:t>
            </a:r>
            <a:r>
              <a:rPr lang="ru-RU" dirty="0" smtClean="0">
                <a:effectLst/>
              </a:rPr>
              <a:t> переходить </a:t>
            </a:r>
            <a:r>
              <a:rPr lang="ru-RU" dirty="0" err="1" smtClean="0">
                <a:effectLst/>
              </a:rPr>
              <a:t>від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однієї</a:t>
            </a:r>
            <a:r>
              <a:rPr lang="ru-RU" dirty="0" smtClean="0">
                <a:effectLst/>
              </a:rPr>
              <a:t> точки до </a:t>
            </a:r>
            <a:r>
              <a:rPr lang="ru-RU" dirty="0" err="1" smtClean="0">
                <a:effectLst/>
              </a:rPr>
              <a:t>іншої</a:t>
            </a:r>
            <a:r>
              <a:rPr lang="ru-RU" dirty="0" smtClean="0">
                <a:effectLst/>
              </a:rPr>
              <a:t> і </a:t>
            </a:r>
            <a:r>
              <a:rPr lang="ru-RU" dirty="0" err="1" smtClean="0">
                <a:effectLst/>
              </a:rPr>
              <a:t>що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впливає</a:t>
            </a:r>
            <a:r>
              <a:rPr lang="ru-RU" dirty="0" smtClean="0">
                <a:effectLst/>
              </a:rPr>
              <a:t> на </a:t>
            </a:r>
            <a:r>
              <a:rPr lang="ru-RU" dirty="0" err="1" smtClean="0">
                <a:effectLst/>
              </a:rPr>
              <a:t>цей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процес</a:t>
            </a:r>
            <a:r>
              <a:rPr lang="ru-RU" dirty="0" smtClean="0">
                <a:effectLst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19446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7566" y="140234"/>
            <a:ext cx="1197864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Крок</a:t>
            </a:r>
            <a:r>
              <a:rPr lang="ru-RU" b="1" dirty="0" smtClean="0"/>
              <a:t> 4. </a:t>
            </a:r>
            <a:r>
              <a:rPr lang="ru-RU" b="1" dirty="0" err="1" smtClean="0"/>
              <a:t>Виявляйте</a:t>
            </a:r>
            <a:r>
              <a:rPr lang="ru-RU" b="1" dirty="0" smtClean="0"/>
              <a:t> </a:t>
            </a:r>
            <a:r>
              <a:rPr lang="ru-RU" b="1" dirty="0" err="1" smtClean="0"/>
              <a:t>проблемні</a:t>
            </a:r>
            <a:r>
              <a:rPr lang="ru-RU" b="1" dirty="0" smtClean="0"/>
              <a:t> точки та </a:t>
            </a:r>
            <a:r>
              <a:rPr lang="ru-RU" b="1" dirty="0" err="1" smtClean="0"/>
              <a:t>можливості</a:t>
            </a:r>
            <a:endParaRPr lang="ru-RU" b="1" dirty="0" smtClean="0"/>
          </a:p>
          <a:p>
            <a:r>
              <a:rPr lang="ru-RU" dirty="0" err="1" smtClean="0"/>
              <a:t>Аналізуючи</a:t>
            </a:r>
            <a:r>
              <a:rPr lang="ru-RU" dirty="0" smtClean="0"/>
              <a:t> карту шляху </a:t>
            </a:r>
            <a:r>
              <a:rPr lang="ru-RU" dirty="0" err="1" smtClean="0"/>
              <a:t>клієнта</a:t>
            </a:r>
            <a:r>
              <a:rPr lang="ru-RU" dirty="0" smtClean="0"/>
              <a:t>,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зможете</a:t>
            </a:r>
            <a:r>
              <a:rPr lang="ru-RU" dirty="0" smtClean="0"/>
              <a:t> </a:t>
            </a:r>
            <a:r>
              <a:rPr lang="ru-RU" dirty="0" err="1" smtClean="0"/>
              <a:t>виявити</a:t>
            </a:r>
            <a:r>
              <a:rPr lang="ru-RU" dirty="0" smtClean="0"/>
              <a:t> </a:t>
            </a:r>
            <a:r>
              <a:rPr lang="ru-RU" dirty="0" err="1" smtClean="0"/>
              <a:t>проблемні</a:t>
            </a:r>
            <a:r>
              <a:rPr lang="ru-RU" dirty="0" smtClean="0"/>
              <a:t> </a:t>
            </a:r>
            <a:r>
              <a:rPr lang="ru-RU" dirty="0" err="1" smtClean="0"/>
              <a:t>моменти</a:t>
            </a:r>
            <a:r>
              <a:rPr lang="ru-RU" dirty="0" smtClean="0"/>
              <a:t>, де </a:t>
            </a:r>
            <a:r>
              <a:rPr lang="ru-RU" dirty="0" err="1" smtClean="0"/>
              <a:t>клієнти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відчувати</a:t>
            </a:r>
            <a:r>
              <a:rPr lang="ru-RU" dirty="0" smtClean="0"/>
              <a:t> </a:t>
            </a:r>
            <a:r>
              <a:rPr lang="ru-RU" dirty="0" err="1" smtClean="0"/>
              <a:t>труднощі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розчарування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бути: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>
                <a:effectLst/>
              </a:rPr>
              <a:t>Довге</a:t>
            </a:r>
            <a:r>
              <a:rPr lang="ru-RU" b="1" dirty="0" smtClean="0">
                <a:effectLst/>
              </a:rPr>
              <a:t> </a:t>
            </a:r>
            <a:r>
              <a:rPr lang="ru-RU" b="1" dirty="0" err="1" smtClean="0">
                <a:effectLst/>
              </a:rPr>
              <a:t>завантаження</a:t>
            </a:r>
            <a:r>
              <a:rPr lang="ru-RU" b="1" dirty="0" smtClean="0">
                <a:effectLst/>
              </a:rPr>
              <a:t> </a:t>
            </a:r>
            <a:r>
              <a:rPr lang="ru-RU" b="1" dirty="0" err="1" smtClean="0">
                <a:effectLst/>
              </a:rPr>
              <a:t>сторінок</a:t>
            </a:r>
            <a:r>
              <a:rPr lang="ru-RU" dirty="0" smtClean="0">
                <a:effectLst/>
              </a:rPr>
              <a:t> на </a:t>
            </a:r>
            <a:r>
              <a:rPr lang="ru-RU" dirty="0" err="1" smtClean="0">
                <a:effectLst/>
              </a:rPr>
              <a:t>вебсайті</a:t>
            </a:r>
            <a:r>
              <a:rPr lang="ru-RU" dirty="0" smtClean="0">
                <a:effectLst/>
              </a:rPr>
              <a:t>, </a:t>
            </a:r>
            <a:r>
              <a:rPr lang="ru-RU" dirty="0" err="1" smtClean="0">
                <a:effectLst/>
              </a:rPr>
              <a:t>що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відлякує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потенційних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покупців</a:t>
            </a:r>
            <a:r>
              <a:rPr lang="ru-RU" dirty="0" smtClean="0">
                <a:effectLst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>
                <a:effectLst/>
              </a:rPr>
              <a:t>Недостатня</a:t>
            </a:r>
            <a:r>
              <a:rPr lang="ru-RU" b="1" dirty="0" smtClean="0">
                <a:effectLst/>
              </a:rPr>
              <a:t> </a:t>
            </a:r>
            <a:r>
              <a:rPr lang="ru-RU" b="1" dirty="0" err="1" smtClean="0">
                <a:effectLst/>
              </a:rPr>
              <a:t>підтримка</a:t>
            </a:r>
            <a:r>
              <a:rPr lang="ru-RU" b="1" dirty="0" smtClean="0">
                <a:effectLst/>
              </a:rPr>
              <a:t> </a:t>
            </a:r>
            <a:r>
              <a:rPr lang="ru-RU" b="1" dirty="0" err="1" smtClean="0">
                <a:effectLst/>
              </a:rPr>
              <a:t>клієнтів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після</a:t>
            </a:r>
            <a:r>
              <a:rPr lang="ru-RU" dirty="0" smtClean="0">
                <a:effectLst/>
              </a:rPr>
              <a:t> покупки, </a:t>
            </a:r>
            <a:r>
              <a:rPr lang="ru-RU" dirty="0" err="1" smtClean="0">
                <a:effectLst/>
              </a:rPr>
              <a:t>що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знижує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лояльність</a:t>
            </a:r>
            <a:r>
              <a:rPr lang="ru-RU" dirty="0" smtClean="0">
                <a:effectLst/>
              </a:rPr>
              <a:t>.</a:t>
            </a:r>
          </a:p>
          <a:p>
            <a:r>
              <a:rPr lang="ru-RU" dirty="0" err="1" smtClean="0"/>
              <a:t>Окрім</a:t>
            </a:r>
            <a:r>
              <a:rPr lang="ru-RU" dirty="0" smtClean="0"/>
              <a:t> </a:t>
            </a:r>
            <a:r>
              <a:rPr lang="ru-RU" dirty="0" err="1" smtClean="0"/>
              <a:t>проблемних</a:t>
            </a:r>
            <a:r>
              <a:rPr lang="ru-RU" dirty="0" smtClean="0"/>
              <a:t> </a:t>
            </a:r>
            <a:r>
              <a:rPr lang="ru-RU" dirty="0" err="1" smtClean="0"/>
              <a:t>точок</a:t>
            </a:r>
            <a:r>
              <a:rPr lang="ru-RU" dirty="0" smtClean="0"/>
              <a:t>, </a:t>
            </a:r>
            <a:r>
              <a:rPr lang="ru-RU" dirty="0" err="1" smtClean="0"/>
              <a:t>зверніть</a:t>
            </a:r>
            <a:r>
              <a:rPr lang="ru-RU" dirty="0" smtClean="0"/>
              <a:t> </a:t>
            </a:r>
            <a:r>
              <a:rPr lang="ru-RU" dirty="0" err="1" smtClean="0"/>
              <a:t>увагу</a:t>
            </a:r>
            <a:r>
              <a:rPr lang="ru-RU" dirty="0" smtClean="0"/>
              <a:t> на </a:t>
            </a:r>
            <a:r>
              <a:rPr lang="ru-RU" dirty="0" err="1" smtClean="0"/>
              <a:t>можливості</a:t>
            </a:r>
            <a:r>
              <a:rPr lang="ru-RU" dirty="0" smtClean="0"/>
              <a:t> для </a:t>
            </a:r>
            <a:r>
              <a:rPr lang="ru-RU" dirty="0" err="1" smtClean="0"/>
              <a:t>покращення</a:t>
            </a:r>
            <a:r>
              <a:rPr lang="ru-RU" dirty="0" smtClean="0"/>
              <a:t> </a:t>
            </a:r>
            <a:r>
              <a:rPr lang="ru-RU" dirty="0" err="1" smtClean="0"/>
              <a:t>клієнтського</a:t>
            </a:r>
            <a:r>
              <a:rPr lang="ru-RU" dirty="0" smtClean="0"/>
              <a:t> </a:t>
            </a:r>
            <a:r>
              <a:rPr lang="ru-RU" dirty="0" err="1" smtClean="0"/>
              <a:t>досвіду</a:t>
            </a:r>
            <a:r>
              <a:rPr lang="ru-RU" dirty="0" smtClean="0"/>
              <a:t>.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впровадження</a:t>
            </a:r>
            <a:r>
              <a:rPr lang="ru-RU" dirty="0" smtClean="0"/>
              <a:t> онлайн-чату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значно</a:t>
            </a:r>
            <a:r>
              <a:rPr lang="ru-RU" dirty="0" smtClean="0"/>
              <a:t> </a:t>
            </a:r>
            <a:r>
              <a:rPr lang="ru-RU" dirty="0" err="1" smtClean="0"/>
              <a:t>прискорити</a:t>
            </a:r>
            <a:r>
              <a:rPr lang="ru-RU" dirty="0" smtClean="0"/>
              <a:t> </a:t>
            </a:r>
            <a:r>
              <a:rPr lang="ru-RU" dirty="0" err="1" smtClean="0"/>
              <a:t>відповіді</a:t>
            </a:r>
            <a:r>
              <a:rPr lang="ru-RU" dirty="0" smtClean="0"/>
              <a:t> на </a:t>
            </a:r>
            <a:r>
              <a:rPr lang="ru-RU" dirty="0" err="1" smtClean="0"/>
              <a:t>запитання</a:t>
            </a:r>
            <a:r>
              <a:rPr lang="ru-RU" dirty="0" smtClean="0"/>
              <a:t> і </a:t>
            </a:r>
            <a:r>
              <a:rPr lang="ru-RU" dirty="0" err="1" smtClean="0"/>
              <a:t>покращити</a:t>
            </a:r>
            <a:r>
              <a:rPr lang="ru-RU" dirty="0" smtClean="0"/>
              <a:t> </a:t>
            </a:r>
            <a:r>
              <a:rPr lang="ru-RU" dirty="0" err="1" smtClean="0"/>
              <a:t>взаємодію</a:t>
            </a:r>
            <a:r>
              <a:rPr lang="ru-RU" dirty="0" smtClean="0"/>
              <a:t> з </a:t>
            </a:r>
            <a:r>
              <a:rPr lang="ru-RU" dirty="0" err="1" smtClean="0"/>
              <a:t>клієнтами</a:t>
            </a:r>
            <a:r>
              <a:rPr lang="ru-RU" dirty="0" smtClean="0"/>
              <a:t>.</a:t>
            </a:r>
            <a:endParaRPr lang="en-US" dirty="0" smtClean="0"/>
          </a:p>
          <a:p>
            <a:r>
              <a:rPr lang="ru-RU" b="1" dirty="0" err="1" smtClean="0"/>
              <a:t>Крок</a:t>
            </a:r>
            <a:r>
              <a:rPr lang="ru-RU" b="1" dirty="0" smtClean="0"/>
              <a:t> 5. </a:t>
            </a:r>
            <a:r>
              <a:rPr lang="ru-RU" b="1" dirty="0" err="1" smtClean="0"/>
              <a:t>Оптимізуйте</a:t>
            </a:r>
            <a:r>
              <a:rPr lang="ru-RU" b="1" dirty="0" smtClean="0"/>
              <a:t> та </a:t>
            </a:r>
            <a:r>
              <a:rPr lang="ru-RU" b="1" dirty="0" err="1" smtClean="0"/>
              <a:t>автоматизуйте</a:t>
            </a:r>
            <a:r>
              <a:rPr lang="ru-RU" b="1" dirty="0" smtClean="0"/>
              <a:t> </a:t>
            </a:r>
            <a:r>
              <a:rPr lang="ru-RU" b="1" dirty="0" err="1" smtClean="0"/>
              <a:t>процеси</a:t>
            </a:r>
            <a:endParaRPr lang="ru-RU" b="1" dirty="0" smtClean="0"/>
          </a:p>
          <a:p>
            <a:r>
              <a:rPr lang="ru-RU" dirty="0" smtClean="0"/>
              <a:t>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карти</a:t>
            </a:r>
            <a:r>
              <a:rPr lang="ru-RU" dirty="0" smtClean="0"/>
              <a:t> шляху </a:t>
            </a:r>
            <a:r>
              <a:rPr lang="ru-RU" dirty="0" err="1" smtClean="0"/>
              <a:t>клієнта</a:t>
            </a:r>
            <a:r>
              <a:rPr lang="ru-RU" dirty="0" smtClean="0"/>
              <a:t> </a:t>
            </a:r>
            <a:r>
              <a:rPr lang="ru-RU" dirty="0" err="1" smtClean="0"/>
              <a:t>ви</a:t>
            </a:r>
            <a:r>
              <a:rPr lang="ru-RU" dirty="0" smtClean="0"/>
              <a:t> можете </a:t>
            </a:r>
            <a:r>
              <a:rPr lang="ru-RU" dirty="0" err="1" smtClean="0"/>
              <a:t>оптимізувати</a:t>
            </a:r>
            <a:r>
              <a:rPr lang="ru-RU" dirty="0" smtClean="0"/>
              <a:t> </a:t>
            </a:r>
            <a:r>
              <a:rPr lang="ru-RU" dirty="0" err="1" smtClean="0"/>
              <a:t>наявні</a:t>
            </a:r>
            <a:r>
              <a:rPr lang="ru-RU" dirty="0" smtClean="0"/>
              <a:t> </a:t>
            </a:r>
            <a:r>
              <a:rPr lang="ru-RU" dirty="0" err="1" smtClean="0"/>
              <a:t>процеси</a:t>
            </a:r>
            <a:r>
              <a:rPr lang="ru-RU" dirty="0" smtClean="0"/>
              <a:t> та </a:t>
            </a:r>
            <a:r>
              <a:rPr lang="ru-RU" dirty="0" err="1" smtClean="0"/>
              <a:t>впроваджувати</a:t>
            </a:r>
            <a:r>
              <a:rPr lang="ru-RU" dirty="0" smtClean="0"/>
              <a:t> </a:t>
            </a:r>
            <a:r>
              <a:rPr lang="ru-RU" dirty="0" err="1" smtClean="0"/>
              <a:t>нові</a:t>
            </a:r>
            <a:r>
              <a:rPr lang="ru-RU" dirty="0" smtClean="0"/>
              <a:t> </a:t>
            </a:r>
            <a:r>
              <a:rPr lang="ru-RU" dirty="0" err="1" smtClean="0"/>
              <a:t>інструменти</a:t>
            </a:r>
            <a:r>
              <a:rPr lang="ru-RU" dirty="0" smtClean="0"/>
              <a:t> для </a:t>
            </a:r>
            <a:r>
              <a:rPr lang="ru-RU" dirty="0" err="1" smtClean="0"/>
              <a:t>покращення</a:t>
            </a:r>
            <a:r>
              <a:rPr lang="ru-RU" dirty="0" smtClean="0"/>
              <a:t> </a:t>
            </a:r>
            <a:r>
              <a:rPr lang="ru-RU" dirty="0" err="1" smtClean="0"/>
              <a:t>клієнтського</a:t>
            </a:r>
            <a:r>
              <a:rPr lang="ru-RU" dirty="0" smtClean="0"/>
              <a:t> </a:t>
            </a:r>
            <a:r>
              <a:rPr lang="ru-RU" dirty="0" err="1" smtClean="0"/>
              <a:t>досвіду</a:t>
            </a:r>
            <a:r>
              <a:rPr lang="ru-RU" dirty="0" smtClean="0"/>
              <a:t>:</a:t>
            </a:r>
          </a:p>
          <a:p>
            <a:r>
              <a:rPr lang="ru-RU" b="1" dirty="0" err="1" smtClean="0">
                <a:effectLst/>
              </a:rPr>
              <a:t>Автоматизовані</a:t>
            </a:r>
            <a:r>
              <a:rPr lang="ru-RU" b="1" dirty="0" smtClean="0">
                <a:effectLst/>
              </a:rPr>
              <a:t> </a:t>
            </a:r>
            <a:r>
              <a:rPr lang="en-US" b="1" dirty="0" smtClean="0">
                <a:effectLst/>
              </a:rPr>
              <a:t>email-</a:t>
            </a:r>
            <a:r>
              <a:rPr lang="ru-RU" b="1" dirty="0" err="1" smtClean="0">
                <a:effectLst/>
              </a:rPr>
              <a:t>розсилки</a:t>
            </a:r>
            <a:r>
              <a:rPr lang="ru-RU" dirty="0" smtClean="0">
                <a:effectLst/>
              </a:rPr>
              <a:t> на </a:t>
            </a:r>
            <a:r>
              <a:rPr lang="ru-RU" dirty="0" err="1" smtClean="0">
                <a:effectLst/>
              </a:rPr>
              <a:t>етапі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прийняття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рішення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або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після</a:t>
            </a:r>
            <a:r>
              <a:rPr lang="ru-RU" dirty="0" smtClean="0">
                <a:effectLst/>
              </a:rPr>
              <a:t> покупки </a:t>
            </a:r>
            <a:r>
              <a:rPr lang="ru-RU" dirty="0" err="1" smtClean="0">
                <a:effectLst/>
              </a:rPr>
              <a:t>допоможуть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тримати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клієнтів</a:t>
            </a:r>
            <a:r>
              <a:rPr lang="ru-RU" dirty="0" smtClean="0">
                <a:effectLst/>
              </a:rPr>
              <a:t> у </a:t>
            </a:r>
            <a:r>
              <a:rPr lang="ru-RU" dirty="0" err="1" smtClean="0">
                <a:effectLst/>
              </a:rPr>
              <a:t>курсі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важливих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оновлень</a:t>
            </a:r>
            <a:r>
              <a:rPr lang="ru-RU" dirty="0" smtClean="0">
                <a:effectLst/>
              </a:rPr>
              <a:t> та </a:t>
            </a:r>
            <a:r>
              <a:rPr lang="ru-RU" dirty="0" err="1" smtClean="0">
                <a:effectLst/>
              </a:rPr>
              <a:t>акцій</a:t>
            </a:r>
            <a:r>
              <a:rPr lang="ru-RU" dirty="0" smtClean="0">
                <a:effectLst/>
              </a:rPr>
              <a:t>.</a:t>
            </a:r>
          </a:p>
          <a:p>
            <a:r>
              <a:rPr lang="ru-RU" b="1" dirty="0" err="1" smtClean="0">
                <a:effectLst/>
              </a:rPr>
              <a:t>Інтеграція</a:t>
            </a:r>
            <a:r>
              <a:rPr lang="ru-RU" b="1" dirty="0" smtClean="0">
                <a:effectLst/>
              </a:rPr>
              <a:t> </a:t>
            </a:r>
            <a:r>
              <a:rPr lang="en-US" b="1" dirty="0" smtClean="0">
                <a:effectLst/>
              </a:rPr>
              <a:t>CRM-</a:t>
            </a:r>
            <a:r>
              <a:rPr lang="ru-RU" b="1" dirty="0" err="1" smtClean="0">
                <a:effectLst/>
              </a:rPr>
              <a:t>системи</a:t>
            </a:r>
            <a:r>
              <a:rPr lang="ru-RU" b="1" dirty="0" smtClean="0">
                <a:effectLst/>
              </a:rPr>
              <a:t> </a:t>
            </a:r>
            <a:r>
              <a:rPr lang="ru-RU" dirty="0" smtClean="0">
                <a:effectLst/>
              </a:rPr>
              <a:t>для </a:t>
            </a:r>
            <a:r>
              <a:rPr lang="ru-RU" dirty="0" err="1" smtClean="0">
                <a:effectLst/>
              </a:rPr>
              <a:t>більш</a:t>
            </a:r>
            <a:r>
              <a:rPr lang="ru-RU" dirty="0" smtClean="0">
                <a:effectLst/>
              </a:rPr>
              <a:t> точного </a:t>
            </a:r>
            <a:r>
              <a:rPr lang="ru-RU" dirty="0" err="1" smtClean="0">
                <a:effectLst/>
              </a:rPr>
              <a:t>відстеження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взаємодії</a:t>
            </a:r>
            <a:r>
              <a:rPr lang="ru-RU" dirty="0" smtClean="0">
                <a:effectLst/>
              </a:rPr>
              <a:t> з </a:t>
            </a:r>
            <a:r>
              <a:rPr lang="ru-RU" dirty="0" err="1" smtClean="0">
                <a:effectLst/>
              </a:rPr>
              <a:t>кожним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клієнтом</a:t>
            </a:r>
            <a:r>
              <a:rPr lang="ru-RU" dirty="0" smtClean="0">
                <a:effectLst/>
              </a:rPr>
              <a:t> і </a:t>
            </a:r>
            <a:r>
              <a:rPr lang="ru-RU" dirty="0" err="1" smtClean="0">
                <a:effectLst/>
              </a:rPr>
              <a:t>персоналізації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комунікацій</a:t>
            </a:r>
            <a:r>
              <a:rPr lang="ru-RU" dirty="0" smtClean="0">
                <a:effectLst/>
              </a:rPr>
              <a:t>.</a:t>
            </a:r>
          </a:p>
          <a:p>
            <a:r>
              <a:rPr lang="ru-RU" b="1" dirty="0" err="1" smtClean="0"/>
              <a:t>Крок</a:t>
            </a:r>
            <a:r>
              <a:rPr lang="ru-RU" b="1" dirty="0" smtClean="0"/>
              <a:t> 6. </a:t>
            </a:r>
            <a:r>
              <a:rPr lang="ru-RU" b="1" dirty="0" err="1" smtClean="0"/>
              <a:t>Вимірюйте</a:t>
            </a:r>
            <a:r>
              <a:rPr lang="ru-RU" b="1" dirty="0" smtClean="0"/>
              <a:t> </a:t>
            </a:r>
            <a:r>
              <a:rPr lang="ru-RU" b="1" dirty="0" err="1" smtClean="0"/>
              <a:t>результати</a:t>
            </a:r>
            <a:r>
              <a:rPr lang="ru-RU" b="1" dirty="0" smtClean="0"/>
              <a:t> та </a:t>
            </a:r>
            <a:r>
              <a:rPr lang="ru-RU" b="1" dirty="0" err="1" smtClean="0"/>
              <a:t>адаптуйте</a:t>
            </a:r>
            <a:r>
              <a:rPr lang="ru-RU" b="1" dirty="0" smtClean="0"/>
              <a:t> карту</a:t>
            </a:r>
          </a:p>
          <a:p>
            <a:r>
              <a:rPr lang="ru-RU" dirty="0" smtClean="0"/>
              <a:t>Регулярно </a:t>
            </a:r>
            <a:r>
              <a:rPr lang="ru-RU" dirty="0" err="1" smtClean="0"/>
              <a:t>переглядайте</a:t>
            </a:r>
            <a:r>
              <a:rPr lang="ru-RU" dirty="0" smtClean="0"/>
              <a:t> карту шляху </a:t>
            </a:r>
            <a:r>
              <a:rPr lang="ru-RU" dirty="0" err="1" smtClean="0"/>
              <a:t>клієнта</a:t>
            </a:r>
            <a:r>
              <a:rPr lang="ru-RU" dirty="0" smtClean="0"/>
              <a:t> та </a:t>
            </a:r>
            <a:r>
              <a:rPr lang="ru-RU" dirty="0" err="1" smtClean="0"/>
              <a:t>аналізуйте</a:t>
            </a:r>
            <a:r>
              <a:rPr lang="ru-RU" dirty="0" smtClean="0"/>
              <a:t>, як </a:t>
            </a:r>
            <a:r>
              <a:rPr lang="ru-RU" dirty="0" err="1" smtClean="0"/>
              <a:t>зміни</a:t>
            </a:r>
            <a:r>
              <a:rPr lang="ru-RU" dirty="0" smtClean="0"/>
              <a:t> </a:t>
            </a:r>
            <a:r>
              <a:rPr lang="ru-RU" dirty="0" err="1" smtClean="0"/>
              <a:t>впливають</a:t>
            </a:r>
            <a:r>
              <a:rPr lang="ru-RU" dirty="0" smtClean="0"/>
              <a:t> на </a:t>
            </a:r>
            <a:r>
              <a:rPr lang="ru-RU" dirty="0" err="1" smtClean="0"/>
              <a:t>показники</a:t>
            </a:r>
            <a:r>
              <a:rPr lang="ru-RU" dirty="0" smtClean="0"/>
              <a:t> </a:t>
            </a:r>
            <a:r>
              <a:rPr lang="ru-RU" dirty="0" err="1" smtClean="0"/>
              <a:t>бізнесу</a:t>
            </a:r>
            <a:r>
              <a:rPr lang="ru-RU" dirty="0" smtClean="0"/>
              <a:t>. </a:t>
            </a:r>
            <a:r>
              <a:rPr lang="ru-RU" dirty="0" err="1" smtClean="0"/>
              <a:t>Важливі</a:t>
            </a:r>
            <a:r>
              <a:rPr lang="ru-RU" dirty="0" smtClean="0"/>
              <a:t> метрики </a:t>
            </a:r>
            <a:r>
              <a:rPr lang="ru-RU" dirty="0" err="1" smtClean="0"/>
              <a:t>включають</a:t>
            </a:r>
            <a:r>
              <a:rPr lang="ru-RU" dirty="0" smtClean="0"/>
              <a:t>:</a:t>
            </a:r>
          </a:p>
          <a:p>
            <a:r>
              <a:rPr lang="ru-RU" b="1" dirty="0" err="1" smtClean="0">
                <a:effectLst/>
              </a:rPr>
              <a:t>Коефіцієнт</a:t>
            </a:r>
            <a:r>
              <a:rPr lang="ru-RU" b="1" dirty="0" smtClean="0">
                <a:effectLst/>
              </a:rPr>
              <a:t> </a:t>
            </a:r>
            <a:r>
              <a:rPr lang="ru-RU" b="1" dirty="0" err="1" smtClean="0">
                <a:effectLst/>
              </a:rPr>
              <a:t>конверсії</a:t>
            </a:r>
            <a:r>
              <a:rPr lang="ru-RU" b="1" dirty="0" smtClean="0">
                <a:effectLst/>
              </a:rPr>
              <a:t>: </a:t>
            </a:r>
            <a:r>
              <a:rPr lang="ru-RU" dirty="0" err="1" smtClean="0">
                <a:effectLst/>
              </a:rPr>
              <a:t>кількість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клієнтів</a:t>
            </a:r>
            <a:r>
              <a:rPr lang="ru-RU" dirty="0" smtClean="0">
                <a:effectLst/>
              </a:rPr>
              <a:t>, </a:t>
            </a:r>
            <a:r>
              <a:rPr lang="ru-RU" dirty="0" err="1" smtClean="0">
                <a:effectLst/>
              </a:rPr>
              <a:t>які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пройшли</a:t>
            </a:r>
            <a:r>
              <a:rPr lang="ru-RU" dirty="0" smtClean="0">
                <a:effectLst/>
              </a:rPr>
              <a:t> весь шлях і </a:t>
            </a:r>
            <a:r>
              <a:rPr lang="ru-RU" dirty="0" err="1" smtClean="0">
                <a:effectLst/>
              </a:rPr>
              <a:t>здійснили</a:t>
            </a:r>
            <a:r>
              <a:rPr lang="ru-RU" dirty="0" smtClean="0">
                <a:effectLst/>
              </a:rPr>
              <a:t> покупку.</a:t>
            </a:r>
          </a:p>
          <a:p>
            <a:r>
              <a:rPr lang="ru-RU" b="1" dirty="0" err="1" smtClean="0">
                <a:effectLst/>
              </a:rPr>
              <a:t>Рівень</a:t>
            </a:r>
            <a:r>
              <a:rPr lang="ru-RU" b="1" dirty="0" smtClean="0">
                <a:effectLst/>
              </a:rPr>
              <a:t> </a:t>
            </a:r>
            <a:r>
              <a:rPr lang="ru-RU" b="1" dirty="0" err="1" smtClean="0">
                <a:effectLst/>
              </a:rPr>
              <a:t>лояльності</a:t>
            </a:r>
            <a:r>
              <a:rPr lang="ru-RU" b="1" dirty="0" smtClean="0">
                <a:effectLst/>
              </a:rPr>
              <a:t>: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повторні</a:t>
            </a:r>
            <a:r>
              <a:rPr lang="ru-RU" dirty="0" smtClean="0">
                <a:effectLst/>
              </a:rPr>
              <a:t> покупки та </a:t>
            </a:r>
            <a:r>
              <a:rPr lang="ru-RU" dirty="0" err="1" smtClean="0">
                <a:effectLst/>
              </a:rPr>
              <a:t>рекомендації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вашого</a:t>
            </a:r>
            <a:r>
              <a:rPr lang="ru-RU" dirty="0" smtClean="0">
                <a:effectLst/>
              </a:rPr>
              <a:t> бренду.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11499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7383" y="0"/>
            <a:ext cx="11717383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Точки контакту: канали </a:t>
            </a:r>
            <a:r>
              <a:rPr lang="ru-RU" b="1" dirty="0" err="1" smtClean="0"/>
              <a:t>комунікації</a:t>
            </a:r>
            <a:endParaRPr lang="ru-RU" b="1" dirty="0" smtClean="0"/>
          </a:p>
          <a:p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всі</a:t>
            </a:r>
            <a:r>
              <a:rPr lang="ru-RU" dirty="0" smtClean="0"/>
              <a:t> канали та </a:t>
            </a:r>
            <a:r>
              <a:rPr lang="ru-RU" dirty="0" err="1" smtClean="0"/>
              <a:t>ситуації</a:t>
            </a:r>
            <a:r>
              <a:rPr lang="ru-RU" dirty="0" smtClean="0"/>
              <a:t>, де </a:t>
            </a:r>
            <a:r>
              <a:rPr lang="ru-RU" dirty="0" err="1" smtClean="0"/>
              <a:t>споживач</a:t>
            </a:r>
            <a:r>
              <a:rPr lang="ru-RU" dirty="0" smtClean="0"/>
              <a:t> </a:t>
            </a:r>
            <a:r>
              <a:rPr lang="ru-RU" dirty="0" err="1" smtClean="0"/>
              <a:t>перетинається</a:t>
            </a:r>
            <a:r>
              <a:rPr lang="ru-RU" dirty="0" smtClean="0"/>
              <a:t> з брендом. </a:t>
            </a:r>
            <a:r>
              <a:rPr lang="ru-RU" dirty="0" err="1" smtClean="0"/>
              <a:t>Професійна</a:t>
            </a:r>
            <a:r>
              <a:rPr lang="ru-RU" dirty="0" smtClean="0"/>
              <a:t> </a:t>
            </a:r>
            <a:r>
              <a:rPr lang="en-US" dirty="0" smtClean="0"/>
              <a:t>customer journey map </a:t>
            </a:r>
            <a:r>
              <a:rPr lang="ru-RU" dirty="0" err="1" smtClean="0"/>
              <a:t>поділяє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на </a:t>
            </a:r>
            <a:r>
              <a:rPr lang="ru-RU" dirty="0" err="1" smtClean="0"/>
              <a:t>кілька</a:t>
            </a:r>
            <a:r>
              <a:rPr lang="ru-RU" dirty="0" smtClean="0"/>
              <a:t> </a:t>
            </a:r>
            <a:r>
              <a:rPr lang="ru-RU" dirty="0" err="1" smtClean="0"/>
              <a:t>категорій</a:t>
            </a:r>
            <a:r>
              <a:rPr lang="ru-RU" dirty="0" smtClean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/>
              <a:t>Цифрові</a:t>
            </a:r>
            <a:r>
              <a:rPr lang="ru-RU" b="1" dirty="0" smtClean="0"/>
              <a:t> (</a:t>
            </a:r>
            <a:r>
              <a:rPr lang="en-US" b="1" dirty="0" smtClean="0"/>
              <a:t>Online)</a:t>
            </a:r>
            <a:r>
              <a:rPr lang="en-US" dirty="0" smtClean="0"/>
              <a:t> — </a:t>
            </a:r>
            <a:r>
              <a:rPr lang="ru-RU" dirty="0" err="1" smtClean="0"/>
              <a:t>корпоративний</a:t>
            </a:r>
            <a:r>
              <a:rPr lang="ru-RU" dirty="0" smtClean="0"/>
              <a:t> сайт, </a:t>
            </a:r>
            <a:r>
              <a:rPr lang="ru-RU" dirty="0" err="1" smtClean="0"/>
              <a:t>мобільний</a:t>
            </a:r>
            <a:r>
              <a:rPr lang="ru-RU" dirty="0" smtClean="0"/>
              <a:t> </a:t>
            </a:r>
            <a:r>
              <a:rPr lang="ru-RU" dirty="0" err="1" smtClean="0"/>
              <a:t>застосунок</a:t>
            </a:r>
            <a:r>
              <a:rPr lang="ru-RU" dirty="0" smtClean="0"/>
              <a:t>, </a:t>
            </a:r>
            <a:r>
              <a:rPr lang="ru-RU" dirty="0" err="1" smtClean="0"/>
              <a:t>рекламні</a:t>
            </a:r>
            <a:r>
              <a:rPr lang="ru-RU" dirty="0" smtClean="0"/>
              <a:t> </a:t>
            </a:r>
            <a:r>
              <a:rPr lang="ru-RU" dirty="0" err="1" smtClean="0"/>
              <a:t>оголошення</a:t>
            </a:r>
            <a:r>
              <a:rPr lang="ru-RU" dirty="0" smtClean="0"/>
              <a:t> в </a:t>
            </a:r>
            <a:r>
              <a:rPr lang="en-US" dirty="0" smtClean="0"/>
              <a:t>Google, </a:t>
            </a:r>
            <a:r>
              <a:rPr lang="ru-RU" dirty="0" err="1" smtClean="0"/>
              <a:t>сторінки</a:t>
            </a:r>
            <a:r>
              <a:rPr lang="ru-RU" dirty="0" smtClean="0"/>
              <a:t> в </a:t>
            </a:r>
            <a:r>
              <a:rPr lang="en-US" dirty="0" smtClean="0"/>
              <a:t>Instagram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en-US" dirty="0" smtClean="0"/>
              <a:t>Facebook, </a:t>
            </a:r>
            <a:r>
              <a:rPr lang="ru-RU" dirty="0" err="1" smtClean="0"/>
              <a:t>розсилки</a:t>
            </a:r>
            <a:r>
              <a:rPr lang="ru-RU" dirty="0" smtClean="0"/>
              <a:t> у </a:t>
            </a:r>
            <a:r>
              <a:rPr lang="ru-RU" dirty="0" err="1" smtClean="0"/>
              <a:t>месенджерах</a:t>
            </a:r>
            <a:r>
              <a:rPr lang="ru-RU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/>
              <a:t>Фізичні</a:t>
            </a:r>
            <a:r>
              <a:rPr lang="ru-RU" b="1" dirty="0" smtClean="0"/>
              <a:t> (</a:t>
            </a:r>
            <a:r>
              <a:rPr lang="en-US" b="1" dirty="0" smtClean="0"/>
              <a:t>Offline)</a:t>
            </a:r>
            <a:r>
              <a:rPr lang="en-US" dirty="0" smtClean="0"/>
              <a:t> — </a:t>
            </a:r>
            <a:r>
              <a:rPr lang="ru-RU" dirty="0" err="1" smtClean="0"/>
              <a:t>відділення</a:t>
            </a:r>
            <a:r>
              <a:rPr lang="ru-RU" dirty="0" smtClean="0"/>
              <a:t> </a:t>
            </a:r>
            <a:r>
              <a:rPr lang="ru-RU" dirty="0" err="1" smtClean="0"/>
              <a:t>поштового</a:t>
            </a:r>
            <a:r>
              <a:rPr lang="ru-RU" dirty="0" smtClean="0"/>
              <a:t> </a:t>
            </a:r>
            <a:r>
              <a:rPr lang="ru-RU" dirty="0" err="1" smtClean="0"/>
              <a:t>зв’язку</a:t>
            </a:r>
            <a:r>
              <a:rPr lang="ru-RU" dirty="0" smtClean="0"/>
              <a:t>, </a:t>
            </a:r>
            <a:r>
              <a:rPr lang="ru-RU" dirty="0" err="1" smtClean="0"/>
              <a:t>офіс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, </a:t>
            </a:r>
            <a:r>
              <a:rPr lang="ru-RU" dirty="0" err="1" smtClean="0"/>
              <a:t>пакування</a:t>
            </a:r>
            <a:r>
              <a:rPr lang="ru-RU" dirty="0" smtClean="0"/>
              <a:t> товару, </a:t>
            </a:r>
            <a:r>
              <a:rPr lang="en-US" dirty="0" smtClean="0"/>
              <a:t>POS-</a:t>
            </a:r>
            <a:r>
              <a:rPr lang="ru-RU" dirty="0" err="1" smtClean="0"/>
              <a:t>матеріали</a:t>
            </a:r>
            <a:r>
              <a:rPr lang="ru-RU" dirty="0" smtClean="0"/>
              <a:t> (</a:t>
            </a:r>
            <a:r>
              <a:rPr lang="ru-RU" dirty="0" err="1" smtClean="0"/>
              <a:t>брошури</a:t>
            </a:r>
            <a:r>
              <a:rPr lang="ru-RU" dirty="0" smtClean="0"/>
              <a:t>, </a:t>
            </a:r>
            <a:r>
              <a:rPr lang="ru-RU" dirty="0" err="1" smtClean="0"/>
              <a:t>візитки</a:t>
            </a:r>
            <a:r>
              <a:rPr lang="ru-RU" dirty="0" smtClean="0"/>
              <a:t>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/>
              <a:t>Людський</a:t>
            </a:r>
            <a:r>
              <a:rPr lang="ru-RU" b="1" dirty="0" smtClean="0"/>
              <a:t> фактор</a:t>
            </a:r>
            <a:r>
              <a:rPr lang="ru-RU" dirty="0" smtClean="0"/>
              <a:t> — </a:t>
            </a:r>
            <a:r>
              <a:rPr lang="ru-RU" dirty="0" err="1" smtClean="0"/>
              <a:t>спілкування</a:t>
            </a:r>
            <a:r>
              <a:rPr lang="ru-RU" dirty="0" smtClean="0"/>
              <a:t> з менеджером </a:t>
            </a:r>
            <a:r>
              <a:rPr lang="ru-RU" dirty="0" err="1" smtClean="0"/>
              <a:t>відділу</a:t>
            </a:r>
            <a:r>
              <a:rPr lang="ru-RU" dirty="0" smtClean="0"/>
              <a:t> </a:t>
            </a:r>
            <a:r>
              <a:rPr lang="ru-RU" dirty="0" err="1" smtClean="0"/>
              <a:t>продажів</a:t>
            </a:r>
            <a:r>
              <a:rPr lang="ru-RU" dirty="0" smtClean="0"/>
              <a:t>, </a:t>
            </a:r>
            <a:r>
              <a:rPr lang="ru-RU" dirty="0" err="1" smtClean="0"/>
              <a:t>кур’єром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спеціалістом</a:t>
            </a:r>
            <a:r>
              <a:rPr lang="ru-RU" dirty="0" smtClean="0"/>
              <a:t> </a:t>
            </a:r>
            <a:r>
              <a:rPr lang="ru-RU" dirty="0" err="1" smtClean="0"/>
              <a:t>служби</a:t>
            </a:r>
            <a:r>
              <a:rPr lang="ru-RU" dirty="0" smtClean="0"/>
              <a:t> </a:t>
            </a:r>
            <a:r>
              <a:rPr lang="ru-RU" dirty="0" err="1" smtClean="0"/>
              <a:t>підтримки</a:t>
            </a:r>
            <a:r>
              <a:rPr lang="ru-RU" dirty="0" smtClean="0"/>
              <a:t>.</a:t>
            </a: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ru-RU" b="1" dirty="0" err="1" smtClean="0"/>
              <a:t>Дії</a:t>
            </a:r>
            <a:r>
              <a:rPr lang="ru-RU" b="1" dirty="0" smtClean="0"/>
              <a:t> </a:t>
            </a:r>
            <a:r>
              <a:rPr lang="ru-RU" b="1" dirty="0" err="1" smtClean="0"/>
              <a:t>клієнта</a:t>
            </a:r>
            <a:r>
              <a:rPr lang="ru-RU" b="1" dirty="0" smtClean="0"/>
              <a:t>: «робота», яку </a:t>
            </a:r>
            <a:r>
              <a:rPr lang="ru-RU" b="1" dirty="0" err="1" smtClean="0"/>
              <a:t>виконує</a:t>
            </a:r>
            <a:r>
              <a:rPr lang="ru-RU" b="1" dirty="0" smtClean="0"/>
              <a:t> </a:t>
            </a:r>
            <a:r>
              <a:rPr lang="ru-RU" b="1" dirty="0" err="1" smtClean="0"/>
              <a:t>споживач</a:t>
            </a:r>
            <a:endParaRPr lang="ru-RU" b="1" dirty="0" smtClean="0"/>
          </a:p>
          <a:p>
            <a:r>
              <a:rPr lang="ru-RU" dirty="0" smtClean="0"/>
              <a:t>У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блоці</a:t>
            </a:r>
            <a:r>
              <a:rPr lang="ru-RU" dirty="0" smtClean="0"/>
              <a:t> </a:t>
            </a:r>
            <a:r>
              <a:rPr lang="ru-RU" dirty="0" err="1" smtClean="0"/>
              <a:t>фіксується</a:t>
            </a:r>
            <a:r>
              <a:rPr lang="ru-RU" dirty="0" smtClean="0"/>
              <a:t> конкретна </a:t>
            </a:r>
            <a:r>
              <a:rPr lang="ru-RU" dirty="0" err="1" smtClean="0"/>
              <a:t>поведінка</a:t>
            </a:r>
            <a:r>
              <a:rPr lang="ru-RU" dirty="0" smtClean="0"/>
              <a:t> </a:t>
            </a:r>
            <a:r>
              <a:rPr lang="ru-RU" dirty="0" err="1" smtClean="0"/>
              <a:t>клієнта</a:t>
            </a:r>
            <a:r>
              <a:rPr lang="ru-RU" dirty="0" smtClean="0"/>
              <a:t> на кожному </a:t>
            </a:r>
            <a:r>
              <a:rPr lang="ru-RU" dirty="0" err="1" smtClean="0"/>
              <a:t>кроці</a:t>
            </a:r>
            <a:r>
              <a:rPr lang="ru-RU" dirty="0" smtClean="0"/>
              <a:t>. </a:t>
            </a:r>
            <a:r>
              <a:rPr lang="ru-RU" dirty="0" err="1" smtClean="0"/>
              <a:t>Важливо</a:t>
            </a:r>
            <a:r>
              <a:rPr lang="ru-RU" dirty="0" smtClean="0"/>
              <a:t> </a:t>
            </a:r>
            <a:r>
              <a:rPr lang="ru-RU" dirty="0" err="1" smtClean="0"/>
              <a:t>розуміти</a:t>
            </a:r>
            <a:r>
              <a:rPr lang="ru-RU" dirty="0" smtClean="0"/>
              <a:t> не </a:t>
            </a:r>
            <a:r>
              <a:rPr lang="ru-RU" dirty="0" err="1" smtClean="0"/>
              <a:t>лише</a:t>
            </a:r>
            <a:r>
              <a:rPr lang="ru-RU" dirty="0" smtClean="0"/>
              <a:t> те,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робить</a:t>
            </a:r>
            <a:r>
              <a:rPr lang="ru-RU" dirty="0" smtClean="0"/>
              <a:t>, а й як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робить</a:t>
            </a:r>
            <a:r>
              <a:rPr lang="ru-RU" dirty="0" smtClean="0"/>
              <a:t>:</a:t>
            </a:r>
          </a:p>
          <a:p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пошукові</a:t>
            </a:r>
            <a:r>
              <a:rPr lang="ru-RU" dirty="0" smtClean="0"/>
              <a:t> </a:t>
            </a:r>
            <a:r>
              <a:rPr lang="ru-RU" dirty="0" err="1" smtClean="0"/>
              <a:t>запити</a:t>
            </a:r>
            <a:r>
              <a:rPr lang="ru-RU" dirty="0" smtClean="0"/>
              <a:t> </a:t>
            </a:r>
            <a:r>
              <a:rPr lang="ru-RU" dirty="0" err="1" smtClean="0"/>
              <a:t>він</a:t>
            </a:r>
            <a:r>
              <a:rPr lang="ru-RU" dirty="0" smtClean="0"/>
              <a:t> вводить у </a:t>
            </a:r>
            <a:r>
              <a:rPr lang="en-US" dirty="0" smtClean="0"/>
              <a:t>Google?</a:t>
            </a:r>
          </a:p>
          <a:p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завантажує</a:t>
            </a:r>
            <a:r>
              <a:rPr lang="ru-RU" dirty="0" smtClean="0"/>
              <a:t> </a:t>
            </a:r>
            <a:r>
              <a:rPr lang="ru-RU" dirty="0" err="1" smtClean="0"/>
              <a:t>він</a:t>
            </a:r>
            <a:r>
              <a:rPr lang="ru-RU" dirty="0" smtClean="0"/>
              <a:t> прайс-лист для </a:t>
            </a:r>
            <a:r>
              <a:rPr lang="ru-RU" dirty="0" err="1" smtClean="0"/>
              <a:t>порівняння</a:t>
            </a:r>
            <a:r>
              <a:rPr lang="ru-RU" dirty="0" smtClean="0"/>
              <a:t> з конкурентами?</a:t>
            </a:r>
          </a:p>
          <a:p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телефонує</a:t>
            </a:r>
            <a:r>
              <a:rPr lang="ru-RU" dirty="0" smtClean="0"/>
              <a:t> </a:t>
            </a:r>
            <a:r>
              <a:rPr lang="ru-RU" dirty="0" err="1" smtClean="0"/>
              <a:t>він</a:t>
            </a:r>
            <a:r>
              <a:rPr lang="ru-RU" dirty="0" smtClean="0"/>
              <a:t> у контакт-центр для </a:t>
            </a:r>
            <a:r>
              <a:rPr lang="ru-RU" dirty="0" err="1" smtClean="0"/>
              <a:t>уточнення</a:t>
            </a:r>
            <a:r>
              <a:rPr lang="ru-RU" dirty="0" smtClean="0"/>
              <a:t> деталей?</a:t>
            </a:r>
          </a:p>
          <a:p>
            <a:r>
              <a:rPr lang="ru-RU" dirty="0" smtClean="0"/>
              <a:t>Як часто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перевіряє</a:t>
            </a:r>
            <a:r>
              <a:rPr lang="ru-RU" dirty="0" smtClean="0"/>
              <a:t> статус </a:t>
            </a:r>
            <a:r>
              <a:rPr lang="ru-RU" dirty="0" err="1" smtClean="0"/>
              <a:t>посилки</a:t>
            </a:r>
            <a:r>
              <a:rPr lang="ru-RU" dirty="0" smtClean="0"/>
              <a:t> у </a:t>
            </a:r>
            <a:r>
              <a:rPr lang="ru-RU" dirty="0" err="1" smtClean="0"/>
              <a:t>мобільному</a:t>
            </a:r>
            <a:r>
              <a:rPr lang="ru-RU" dirty="0" smtClean="0"/>
              <a:t> </a:t>
            </a:r>
            <a:r>
              <a:rPr lang="ru-RU" dirty="0" err="1" smtClean="0"/>
              <a:t>додатку</a:t>
            </a:r>
            <a:r>
              <a:rPr lang="ru-RU" dirty="0" smtClean="0"/>
              <a:t>? </a:t>
            </a:r>
          </a:p>
          <a:p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дій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виявити</a:t>
            </a:r>
            <a:r>
              <a:rPr lang="ru-RU" dirty="0" smtClean="0"/>
              <a:t> </a:t>
            </a:r>
            <a:r>
              <a:rPr lang="ru-RU" dirty="0" err="1" smtClean="0"/>
              <a:t>зайві</a:t>
            </a:r>
            <a:r>
              <a:rPr lang="ru-RU" dirty="0" smtClean="0"/>
              <a:t> кроки,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автоматизувати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видалити</a:t>
            </a:r>
            <a:r>
              <a:rPr lang="ru-RU" dirty="0" smtClean="0"/>
              <a:t> для </a:t>
            </a:r>
            <a:r>
              <a:rPr lang="ru-RU" dirty="0" err="1" smtClean="0"/>
              <a:t>спрощення</a:t>
            </a:r>
            <a:r>
              <a:rPr lang="ru-RU" dirty="0" smtClean="0"/>
              <a:t> шляху.</a:t>
            </a:r>
          </a:p>
          <a:p>
            <a:r>
              <a:rPr lang="ru-RU" b="1" dirty="0" err="1" smtClean="0"/>
              <a:t>Емоції</a:t>
            </a:r>
            <a:r>
              <a:rPr lang="ru-RU" b="1" dirty="0" smtClean="0"/>
              <a:t> та </a:t>
            </a:r>
            <a:r>
              <a:rPr lang="ru-RU" b="1" dirty="0" err="1" smtClean="0"/>
              <a:t>больові</a:t>
            </a:r>
            <a:r>
              <a:rPr lang="ru-RU" b="1" dirty="0" smtClean="0"/>
              <a:t> точки</a:t>
            </a:r>
          </a:p>
          <a:p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психологічний</a:t>
            </a:r>
            <a:r>
              <a:rPr lang="ru-RU" dirty="0" smtClean="0"/>
              <a:t> </a:t>
            </a:r>
            <a:r>
              <a:rPr lang="ru-RU" dirty="0" err="1" smtClean="0"/>
              <a:t>зріз</a:t>
            </a:r>
            <a:r>
              <a:rPr lang="ru-RU" dirty="0" smtClean="0"/>
              <a:t> </a:t>
            </a:r>
            <a:r>
              <a:rPr lang="ru-RU" dirty="0" err="1" smtClean="0"/>
              <a:t>карти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часто </a:t>
            </a:r>
            <a:r>
              <a:rPr lang="ru-RU" dirty="0" err="1" smtClean="0"/>
              <a:t>відображають</a:t>
            </a:r>
            <a:r>
              <a:rPr lang="ru-RU" dirty="0" smtClean="0"/>
              <a:t> у </a:t>
            </a:r>
            <a:r>
              <a:rPr lang="ru-RU" dirty="0" err="1" smtClean="0"/>
              <a:t>вигляді</a:t>
            </a:r>
            <a:r>
              <a:rPr lang="ru-RU" dirty="0" smtClean="0"/>
              <a:t> </a:t>
            </a:r>
            <a:r>
              <a:rPr lang="ru-RU" dirty="0" err="1" smtClean="0"/>
              <a:t>кривої</a:t>
            </a:r>
            <a:r>
              <a:rPr lang="ru-RU" dirty="0" smtClean="0"/>
              <a:t> «</a:t>
            </a:r>
            <a:r>
              <a:rPr lang="ru-RU" dirty="0" err="1" smtClean="0"/>
              <a:t>емоційної</a:t>
            </a:r>
            <a:r>
              <a:rPr lang="ru-RU" dirty="0" smtClean="0"/>
              <a:t> </a:t>
            </a:r>
            <a:r>
              <a:rPr lang="ru-RU" dirty="0" err="1" smtClean="0"/>
              <a:t>напруги</a:t>
            </a:r>
            <a:r>
              <a:rPr lang="ru-RU" dirty="0" smtClean="0"/>
              <a:t>». </a:t>
            </a:r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 smtClean="0"/>
              <a:t>емоційного</a:t>
            </a:r>
            <a:r>
              <a:rPr lang="ru-RU" dirty="0" smtClean="0"/>
              <a:t> стану </a:t>
            </a:r>
            <a:r>
              <a:rPr lang="ru-RU" dirty="0" err="1" smtClean="0"/>
              <a:t>допомагає</a:t>
            </a:r>
            <a:r>
              <a:rPr lang="ru-RU" dirty="0" smtClean="0"/>
              <a:t> </a:t>
            </a:r>
            <a:r>
              <a:rPr lang="ru-RU" dirty="0" err="1" smtClean="0"/>
              <a:t>бізнесу</a:t>
            </a:r>
            <a:r>
              <a:rPr lang="ru-RU" dirty="0" smtClean="0"/>
              <a:t> стати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емпатичним</a:t>
            </a:r>
            <a:r>
              <a:rPr lang="ru-RU" dirty="0" smtClean="0"/>
              <a:t>. </a:t>
            </a:r>
            <a:r>
              <a:rPr lang="ru-RU" dirty="0" err="1" smtClean="0"/>
              <a:t>Зокрема</a:t>
            </a:r>
            <a:r>
              <a:rPr lang="ru-RU" dirty="0" smtClean="0"/>
              <a:t>:</a:t>
            </a:r>
          </a:p>
          <a:p>
            <a:r>
              <a:rPr lang="ru-RU" b="1" dirty="0" err="1" smtClean="0"/>
              <a:t>Позитивні</a:t>
            </a:r>
            <a:r>
              <a:rPr lang="ru-RU" b="1" dirty="0" smtClean="0"/>
              <a:t> </a:t>
            </a:r>
            <a:r>
              <a:rPr lang="ru-RU" b="1" dirty="0" err="1" smtClean="0"/>
              <a:t>емоції</a:t>
            </a:r>
            <a:r>
              <a:rPr lang="ru-RU" b="1" dirty="0" smtClean="0"/>
              <a:t> (</a:t>
            </a:r>
            <a:r>
              <a:rPr lang="en-US" b="1" dirty="0" smtClean="0"/>
              <a:t>WOW-</a:t>
            </a:r>
            <a:r>
              <a:rPr lang="ru-RU" b="1" dirty="0" err="1" smtClean="0"/>
              <a:t>ефекти</a:t>
            </a:r>
            <a:r>
              <a:rPr lang="ru-RU" b="1" dirty="0" smtClean="0"/>
              <a:t>)</a:t>
            </a:r>
            <a:r>
              <a:rPr lang="ru-RU" dirty="0" smtClean="0"/>
              <a:t> — </a:t>
            </a:r>
            <a:r>
              <a:rPr lang="ru-RU" dirty="0" err="1" smtClean="0"/>
              <a:t>радість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швидкої</a:t>
            </a:r>
            <a:r>
              <a:rPr lang="ru-RU" dirty="0" smtClean="0"/>
              <a:t> </a:t>
            </a:r>
            <a:r>
              <a:rPr lang="ru-RU" dirty="0" err="1" smtClean="0"/>
              <a:t>реєстрації</a:t>
            </a:r>
            <a:r>
              <a:rPr lang="ru-RU" dirty="0" smtClean="0"/>
              <a:t> в один </a:t>
            </a:r>
            <a:r>
              <a:rPr lang="ru-RU" dirty="0" err="1" smtClean="0"/>
              <a:t>клік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задоволення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того,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кур’єр</a:t>
            </a:r>
            <a:r>
              <a:rPr lang="ru-RU" dirty="0" smtClean="0"/>
              <a:t> </a:t>
            </a:r>
            <a:r>
              <a:rPr lang="ru-RU" dirty="0" err="1" smtClean="0"/>
              <a:t>прибув</a:t>
            </a:r>
            <a:r>
              <a:rPr lang="ru-RU" dirty="0" smtClean="0"/>
              <a:t> </a:t>
            </a:r>
            <a:r>
              <a:rPr lang="ru-RU" dirty="0" err="1" smtClean="0"/>
              <a:t>вчасно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Больові</a:t>
            </a:r>
            <a:r>
              <a:rPr lang="ru-RU" b="1" dirty="0" smtClean="0"/>
              <a:t> точки (</a:t>
            </a:r>
            <a:r>
              <a:rPr lang="en-US" b="1" dirty="0" smtClean="0"/>
              <a:t>Pain Points)</a:t>
            </a:r>
            <a:r>
              <a:rPr lang="en-US" dirty="0" smtClean="0"/>
              <a:t> —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бар’єри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дратують</a:t>
            </a:r>
            <a:r>
              <a:rPr lang="ru-RU" dirty="0" smtClean="0"/>
              <a:t> </a:t>
            </a:r>
            <a:r>
              <a:rPr lang="ru-RU" dirty="0" err="1" smtClean="0"/>
              <a:t>клієнта</a:t>
            </a:r>
            <a:r>
              <a:rPr lang="ru-RU" dirty="0" smtClean="0"/>
              <a:t>. </a:t>
            </a:r>
            <a:r>
              <a:rPr lang="ru-RU" dirty="0" err="1" smtClean="0"/>
              <a:t>Приклади</a:t>
            </a:r>
            <a:r>
              <a:rPr lang="ru-RU" dirty="0" smtClean="0"/>
              <a:t>: </a:t>
            </a:r>
            <a:r>
              <a:rPr lang="ru-RU" dirty="0" err="1" smtClean="0"/>
              <a:t>необхідність</a:t>
            </a:r>
            <a:r>
              <a:rPr lang="ru-RU" dirty="0" smtClean="0"/>
              <a:t> </a:t>
            </a:r>
            <a:r>
              <a:rPr lang="ru-RU" dirty="0" err="1" smtClean="0"/>
              <a:t>заповнювати</a:t>
            </a:r>
            <a:r>
              <a:rPr lang="ru-RU" dirty="0" smtClean="0"/>
              <a:t> десять </a:t>
            </a:r>
            <a:r>
              <a:rPr lang="ru-RU" dirty="0" err="1" smtClean="0"/>
              <a:t>полів</a:t>
            </a:r>
            <a:r>
              <a:rPr lang="ru-RU" dirty="0" smtClean="0"/>
              <a:t> у </a:t>
            </a:r>
            <a:r>
              <a:rPr lang="ru-RU" dirty="0" err="1" smtClean="0"/>
              <a:t>формі</a:t>
            </a:r>
            <a:r>
              <a:rPr lang="ru-RU" dirty="0" smtClean="0"/>
              <a:t> </a:t>
            </a:r>
            <a:r>
              <a:rPr lang="ru-RU" dirty="0" err="1" smtClean="0"/>
              <a:t>замовлення</a:t>
            </a:r>
            <a:r>
              <a:rPr lang="ru-RU" dirty="0" smtClean="0"/>
              <a:t>, </a:t>
            </a:r>
            <a:r>
              <a:rPr lang="ru-RU" dirty="0" err="1" smtClean="0"/>
              <a:t>відсутність</a:t>
            </a:r>
            <a:r>
              <a:rPr lang="ru-RU" dirty="0" smtClean="0"/>
              <a:t> ТТН </a:t>
            </a:r>
            <a:r>
              <a:rPr lang="ru-RU" dirty="0" err="1" smtClean="0"/>
              <a:t>після</a:t>
            </a:r>
            <a:r>
              <a:rPr lang="ru-RU" dirty="0" smtClean="0"/>
              <a:t> оплати, </a:t>
            </a:r>
            <a:r>
              <a:rPr lang="ru-RU" dirty="0" err="1" smtClean="0"/>
              <a:t>довга</a:t>
            </a:r>
            <a:r>
              <a:rPr lang="ru-RU" dirty="0" smtClean="0"/>
              <a:t> </a:t>
            </a:r>
            <a:r>
              <a:rPr lang="ru-RU" dirty="0" err="1" smtClean="0"/>
              <a:t>черга</a:t>
            </a:r>
            <a:r>
              <a:rPr lang="ru-RU" dirty="0" smtClean="0"/>
              <a:t> у </a:t>
            </a:r>
            <a:r>
              <a:rPr lang="ru-RU" dirty="0" err="1" smtClean="0"/>
              <a:t>відділенні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незрозуміла</a:t>
            </a:r>
            <a:r>
              <a:rPr lang="ru-RU" dirty="0" smtClean="0"/>
              <a:t> </a:t>
            </a:r>
            <a:r>
              <a:rPr lang="ru-RU" dirty="0" err="1" smtClean="0"/>
              <a:t>політика</a:t>
            </a:r>
            <a:r>
              <a:rPr lang="ru-RU" dirty="0" smtClean="0"/>
              <a:t> </a:t>
            </a:r>
            <a:r>
              <a:rPr lang="ru-RU" dirty="0" err="1" smtClean="0"/>
              <a:t>повернення</a:t>
            </a:r>
            <a:r>
              <a:rPr lang="ru-RU" dirty="0" smtClean="0"/>
              <a:t> товару.</a:t>
            </a:r>
          </a:p>
        </p:txBody>
      </p:sp>
    </p:spTree>
    <p:extLst>
      <p:ext uri="{BB962C8B-B14F-4D97-AF65-F5344CB8AC3E}">
        <p14:creationId xmlns:p14="http://schemas.microsoft.com/office/powerpoint/2010/main" val="29650973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7566" y="166360"/>
            <a:ext cx="1191332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Бар'єри</a:t>
            </a:r>
            <a:r>
              <a:rPr lang="ru-RU" b="1" dirty="0" smtClean="0"/>
              <a:t> та </a:t>
            </a:r>
            <a:r>
              <a:rPr lang="ru-RU" b="1" dirty="0" err="1" smtClean="0"/>
              <a:t>можливості</a:t>
            </a:r>
            <a:r>
              <a:rPr lang="ru-RU" b="1" dirty="0" smtClean="0"/>
              <a:t> (</a:t>
            </a:r>
            <a:r>
              <a:rPr lang="en-US" b="1" dirty="0" smtClean="0"/>
              <a:t>KPI </a:t>
            </a:r>
            <a:r>
              <a:rPr lang="ru-RU" b="1" dirty="0" smtClean="0"/>
              <a:t>та </a:t>
            </a:r>
            <a:r>
              <a:rPr lang="ru-RU" b="1" dirty="0" err="1" smtClean="0"/>
              <a:t>ідеї</a:t>
            </a:r>
            <a:r>
              <a:rPr lang="ru-RU" b="1" dirty="0" smtClean="0"/>
              <a:t>)</a:t>
            </a:r>
          </a:p>
          <a:p>
            <a:r>
              <a:rPr lang="ru-RU" dirty="0" err="1" smtClean="0"/>
              <a:t>Вертикальний</a:t>
            </a:r>
            <a:r>
              <a:rPr lang="ru-RU" dirty="0" smtClean="0"/>
              <a:t> </a:t>
            </a:r>
            <a:r>
              <a:rPr lang="ru-RU" dirty="0" err="1" smtClean="0"/>
              <a:t>зріз</a:t>
            </a:r>
            <a:r>
              <a:rPr lang="ru-RU" dirty="0" smtClean="0"/>
              <a:t> кожного </a:t>
            </a:r>
            <a:r>
              <a:rPr lang="ru-RU" dirty="0" err="1" smtClean="0"/>
              <a:t>етапу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завершуватися</a:t>
            </a:r>
            <a:r>
              <a:rPr lang="ru-RU" dirty="0" smtClean="0"/>
              <a:t> </a:t>
            </a:r>
            <a:r>
              <a:rPr lang="ru-RU" dirty="0" err="1" smtClean="0"/>
              <a:t>висновками</a:t>
            </a:r>
            <a:r>
              <a:rPr lang="ru-RU" dirty="0" smtClean="0"/>
              <a:t>:</a:t>
            </a:r>
          </a:p>
          <a:p>
            <a:r>
              <a:rPr lang="ru-RU" b="1" dirty="0" err="1" smtClean="0"/>
              <a:t>Бар’єр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err="1" smtClean="0"/>
              <a:t>заважає</a:t>
            </a:r>
            <a:r>
              <a:rPr lang="ru-RU" dirty="0" smtClean="0"/>
              <a:t> </a:t>
            </a:r>
            <a:r>
              <a:rPr lang="ru-RU" dirty="0" err="1" smtClean="0"/>
              <a:t>клієнту</a:t>
            </a:r>
            <a:r>
              <a:rPr lang="ru-RU" dirty="0" smtClean="0"/>
              <a:t> перейти на </a:t>
            </a:r>
            <a:r>
              <a:rPr lang="ru-RU" dirty="0" err="1" smtClean="0"/>
              <a:t>наступний</a:t>
            </a:r>
            <a:r>
              <a:rPr lang="ru-RU" dirty="0" smtClean="0"/>
              <a:t> </a:t>
            </a:r>
            <a:r>
              <a:rPr lang="ru-RU" dirty="0" err="1" smtClean="0"/>
              <a:t>етап</a:t>
            </a:r>
            <a:r>
              <a:rPr lang="ru-RU" dirty="0" smtClean="0"/>
              <a:t>?</a:t>
            </a:r>
          </a:p>
          <a:p>
            <a:r>
              <a:rPr lang="ru-RU" b="1" dirty="0" err="1" smtClean="0"/>
              <a:t>Можливість</a:t>
            </a:r>
            <a:r>
              <a:rPr lang="ru-RU" b="1" dirty="0" smtClean="0"/>
              <a:t>:</a:t>
            </a:r>
            <a:r>
              <a:rPr lang="ru-RU" dirty="0" smtClean="0"/>
              <a:t> Яку </a:t>
            </a:r>
            <a:r>
              <a:rPr lang="ru-RU" dirty="0" err="1" smtClean="0"/>
              <a:t>зміну</a:t>
            </a:r>
            <a:r>
              <a:rPr lang="ru-RU" dirty="0" smtClean="0"/>
              <a:t> в </a:t>
            </a:r>
            <a:r>
              <a:rPr lang="ru-RU" dirty="0" err="1" smtClean="0"/>
              <a:t>процеси</a:t>
            </a:r>
            <a:r>
              <a:rPr lang="ru-RU" dirty="0" smtClean="0"/>
              <a:t> ми </a:t>
            </a:r>
            <a:r>
              <a:rPr lang="ru-RU" dirty="0" err="1" smtClean="0"/>
              <a:t>можемо</a:t>
            </a:r>
            <a:r>
              <a:rPr lang="ru-RU" dirty="0" smtClean="0"/>
              <a:t> </a:t>
            </a:r>
            <a:r>
              <a:rPr lang="ru-RU" dirty="0" err="1" smtClean="0"/>
              <a:t>впровадити</a:t>
            </a:r>
            <a:r>
              <a:rPr lang="ru-RU" dirty="0" smtClean="0"/>
              <a:t> прямо зараз,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зняти</a:t>
            </a:r>
            <a:r>
              <a:rPr lang="ru-RU" dirty="0" smtClean="0"/>
              <a:t> </a:t>
            </a:r>
            <a:r>
              <a:rPr lang="ru-RU" dirty="0" err="1" smtClean="0"/>
              <a:t>цей</a:t>
            </a:r>
            <a:r>
              <a:rPr lang="ru-RU" dirty="0" smtClean="0"/>
              <a:t> </a:t>
            </a:r>
            <a:r>
              <a:rPr lang="ru-RU" dirty="0" err="1" smtClean="0"/>
              <a:t>бар’єр</a:t>
            </a:r>
            <a:r>
              <a:rPr lang="ru-RU" dirty="0" smtClean="0"/>
              <a:t>?</a:t>
            </a:r>
          </a:p>
          <a:p>
            <a:r>
              <a:rPr lang="ru-RU" dirty="0" err="1" smtClean="0"/>
              <a:t>Саме</a:t>
            </a:r>
            <a:r>
              <a:rPr lang="ru-RU" dirty="0" smtClean="0"/>
              <a:t> робота з </a:t>
            </a:r>
            <a:r>
              <a:rPr lang="ru-RU" dirty="0" err="1" smtClean="0"/>
              <a:t>емоціями</a:t>
            </a:r>
            <a:r>
              <a:rPr lang="ru-RU" dirty="0" smtClean="0"/>
              <a:t> та </a:t>
            </a:r>
            <a:r>
              <a:rPr lang="ru-RU" dirty="0" err="1" smtClean="0"/>
              <a:t>усунення</a:t>
            </a:r>
            <a:r>
              <a:rPr lang="ru-RU" dirty="0" smtClean="0"/>
              <a:t> «болю»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перетворити</a:t>
            </a:r>
            <a:r>
              <a:rPr lang="ru-RU" dirty="0" smtClean="0"/>
              <a:t> </a:t>
            </a:r>
            <a:r>
              <a:rPr lang="ru-RU" dirty="0" err="1" smtClean="0"/>
              <a:t>стандартну</a:t>
            </a:r>
            <a:r>
              <a:rPr lang="ru-RU" dirty="0" smtClean="0"/>
              <a:t> </a:t>
            </a:r>
            <a:r>
              <a:rPr lang="ru-RU" dirty="0" err="1" smtClean="0"/>
              <a:t>вирву</a:t>
            </a:r>
            <a:r>
              <a:rPr lang="ru-RU" dirty="0" smtClean="0"/>
              <a:t> </a:t>
            </a:r>
            <a:r>
              <a:rPr lang="ru-RU" dirty="0" err="1" smtClean="0"/>
              <a:t>продажів</a:t>
            </a:r>
            <a:r>
              <a:rPr lang="ru-RU" dirty="0" smtClean="0"/>
              <a:t> на </a:t>
            </a:r>
            <a:r>
              <a:rPr lang="ru-RU" dirty="0" err="1" smtClean="0"/>
              <a:t>винятковий</a:t>
            </a:r>
            <a:r>
              <a:rPr lang="ru-RU" dirty="0" smtClean="0"/>
              <a:t> </a:t>
            </a:r>
            <a:r>
              <a:rPr lang="ru-RU" dirty="0" err="1" smtClean="0"/>
              <a:t>клієнтський</a:t>
            </a:r>
            <a:r>
              <a:rPr lang="ru-RU" dirty="0" smtClean="0"/>
              <a:t> </a:t>
            </a:r>
            <a:r>
              <a:rPr lang="ru-RU" dirty="0" err="1" smtClean="0"/>
              <a:t>досвід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стимулює</a:t>
            </a:r>
            <a:r>
              <a:rPr lang="ru-RU" dirty="0" smtClean="0"/>
              <a:t> </a:t>
            </a:r>
            <a:r>
              <a:rPr lang="ru-RU" dirty="0" err="1" smtClean="0"/>
              <a:t>повторні</a:t>
            </a:r>
            <a:r>
              <a:rPr lang="ru-RU" dirty="0" smtClean="0"/>
              <a:t> покупки та </a:t>
            </a:r>
            <a:r>
              <a:rPr lang="ru-RU" dirty="0" err="1" smtClean="0"/>
              <a:t>органічне</a:t>
            </a:r>
            <a:r>
              <a:rPr lang="ru-RU" dirty="0" smtClean="0"/>
              <a:t> </a:t>
            </a:r>
            <a:r>
              <a:rPr lang="ru-RU" dirty="0" err="1" smtClean="0"/>
              <a:t>зростання</a:t>
            </a:r>
            <a:r>
              <a:rPr lang="ru-RU" dirty="0" smtClean="0"/>
              <a:t> бренду.</a:t>
            </a:r>
          </a:p>
          <a:p>
            <a:pPr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96383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43691"/>
            <a:ext cx="10515600" cy="849087"/>
          </a:xfrm>
        </p:spPr>
        <p:txBody>
          <a:bodyPr>
            <a:normAutofit fontScale="90000"/>
          </a:bodyPr>
          <a:lstStyle/>
          <a:p>
            <a:r>
              <a:rPr lang="ru-RU" sz="3600" b="1" dirty="0" err="1" smtClean="0"/>
              <a:t>Чому</a:t>
            </a:r>
            <a:r>
              <a:rPr lang="ru-RU" sz="3600" b="1" dirty="0" smtClean="0"/>
              <a:t> карта шляху </a:t>
            </a:r>
            <a:r>
              <a:rPr lang="ru-RU" sz="3600" b="1" dirty="0" err="1" smtClean="0"/>
              <a:t>клієнта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важлива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7566" y="568234"/>
            <a:ext cx="11521440" cy="5956663"/>
          </a:xfrm>
        </p:spPr>
        <p:txBody>
          <a:bodyPr>
            <a:noAutofit/>
          </a:bodyPr>
          <a:lstStyle/>
          <a:p>
            <a:r>
              <a:rPr lang="ru-RU" sz="2300" b="1" dirty="0" err="1" smtClean="0"/>
              <a:t>Глибшого</a:t>
            </a:r>
            <a:r>
              <a:rPr lang="ru-RU" sz="2300" b="1" dirty="0" smtClean="0"/>
              <a:t> </a:t>
            </a:r>
            <a:r>
              <a:rPr lang="ru-RU" sz="2300" b="1" dirty="0" err="1" smtClean="0"/>
              <a:t>розуміння</a:t>
            </a:r>
            <a:r>
              <a:rPr lang="ru-RU" sz="2300" b="1" dirty="0" smtClean="0"/>
              <a:t> </a:t>
            </a:r>
            <a:r>
              <a:rPr lang="ru-RU" sz="2300" b="1" dirty="0" err="1" smtClean="0"/>
              <a:t>клієнта</a:t>
            </a:r>
            <a:r>
              <a:rPr lang="ru-RU" sz="2300" b="1" dirty="0" smtClean="0"/>
              <a:t>. </a:t>
            </a:r>
            <a:r>
              <a:rPr lang="ru-RU" sz="2300" dirty="0" smtClean="0"/>
              <a:t>Карта </a:t>
            </a:r>
            <a:r>
              <a:rPr lang="ru-RU" sz="2300" dirty="0" err="1" smtClean="0"/>
              <a:t>дозволяє</a:t>
            </a:r>
            <a:r>
              <a:rPr lang="ru-RU" sz="2300" dirty="0" smtClean="0"/>
              <a:t> </a:t>
            </a:r>
            <a:r>
              <a:rPr lang="ru-RU" sz="2300" dirty="0" err="1" smtClean="0"/>
              <a:t>оцінити</a:t>
            </a:r>
            <a:r>
              <a:rPr lang="ru-RU" sz="2300" dirty="0" smtClean="0"/>
              <a:t>, як </a:t>
            </a:r>
            <a:r>
              <a:rPr lang="ru-RU" sz="2300" dirty="0" err="1" smtClean="0"/>
              <a:t>клієнти</a:t>
            </a:r>
            <a:r>
              <a:rPr lang="ru-RU" sz="2300" dirty="0" smtClean="0"/>
              <a:t> </a:t>
            </a:r>
            <a:r>
              <a:rPr lang="ru-RU" sz="2300" dirty="0" err="1" smtClean="0"/>
              <a:t>сприймають</a:t>
            </a:r>
            <a:r>
              <a:rPr lang="ru-RU" sz="2300" dirty="0" smtClean="0"/>
              <a:t> продукт </a:t>
            </a:r>
            <a:r>
              <a:rPr lang="ru-RU" sz="2300" dirty="0" err="1" smtClean="0"/>
              <a:t>або</a:t>
            </a:r>
            <a:r>
              <a:rPr lang="ru-RU" sz="2300" dirty="0" smtClean="0"/>
              <a:t> </a:t>
            </a:r>
            <a:r>
              <a:rPr lang="ru-RU" sz="2300" dirty="0" err="1" smtClean="0"/>
              <a:t>послугу</a:t>
            </a:r>
            <a:r>
              <a:rPr lang="ru-RU" sz="2300" dirty="0" smtClean="0"/>
              <a:t>, </a:t>
            </a:r>
            <a:r>
              <a:rPr lang="ru-RU" sz="2300" dirty="0" err="1" smtClean="0"/>
              <a:t>чого</a:t>
            </a:r>
            <a:r>
              <a:rPr lang="ru-RU" sz="2300" dirty="0" smtClean="0"/>
              <a:t> вони </a:t>
            </a:r>
            <a:r>
              <a:rPr lang="ru-RU" sz="2300" dirty="0" err="1" smtClean="0"/>
              <a:t>очікують</a:t>
            </a:r>
            <a:r>
              <a:rPr lang="ru-RU" sz="2300" dirty="0" smtClean="0"/>
              <a:t> і з </a:t>
            </a:r>
            <a:r>
              <a:rPr lang="ru-RU" sz="2300" dirty="0" err="1" smtClean="0"/>
              <a:t>якими</a:t>
            </a:r>
            <a:r>
              <a:rPr lang="ru-RU" sz="2300" dirty="0" smtClean="0"/>
              <a:t> </a:t>
            </a:r>
            <a:r>
              <a:rPr lang="ru-RU" sz="2300" dirty="0" err="1" smtClean="0"/>
              <a:t>труднощами</a:t>
            </a:r>
            <a:r>
              <a:rPr lang="ru-RU" sz="2300" dirty="0" smtClean="0"/>
              <a:t> </a:t>
            </a:r>
            <a:r>
              <a:rPr lang="ru-RU" sz="2300" dirty="0" err="1" smtClean="0"/>
              <a:t>стикаються</a:t>
            </a:r>
            <a:r>
              <a:rPr lang="ru-RU" sz="2300" dirty="0" smtClean="0"/>
              <a:t>. </a:t>
            </a:r>
            <a:r>
              <a:rPr lang="ru-RU" sz="2300" dirty="0" err="1" smtClean="0"/>
              <a:t>Завдяки</a:t>
            </a:r>
            <a:r>
              <a:rPr lang="ru-RU" sz="2300" dirty="0" smtClean="0"/>
              <a:t> </a:t>
            </a:r>
            <a:r>
              <a:rPr lang="ru-RU" sz="2300" dirty="0" err="1" smtClean="0"/>
              <a:t>цьому</a:t>
            </a:r>
            <a:r>
              <a:rPr lang="ru-RU" sz="2300" dirty="0" smtClean="0"/>
              <a:t> </a:t>
            </a:r>
            <a:r>
              <a:rPr lang="ru-RU" sz="2300" dirty="0" err="1" smtClean="0"/>
              <a:t>компанія</a:t>
            </a:r>
            <a:r>
              <a:rPr lang="ru-RU" sz="2300" dirty="0" smtClean="0"/>
              <a:t> </a:t>
            </a:r>
            <a:r>
              <a:rPr lang="ru-RU" sz="2300" dirty="0" err="1" smtClean="0"/>
              <a:t>може</a:t>
            </a:r>
            <a:r>
              <a:rPr lang="ru-RU" sz="2300" dirty="0" smtClean="0"/>
              <a:t> </a:t>
            </a:r>
            <a:r>
              <a:rPr lang="ru-RU" sz="2300" dirty="0" err="1" smtClean="0"/>
              <a:t>побачити</a:t>
            </a:r>
            <a:r>
              <a:rPr lang="ru-RU" sz="2300" dirty="0" smtClean="0"/>
              <a:t> </a:t>
            </a:r>
            <a:r>
              <a:rPr lang="ru-RU" sz="2300" dirty="0" err="1" smtClean="0"/>
              <a:t>свій</a:t>
            </a:r>
            <a:r>
              <a:rPr lang="ru-RU" sz="2300" dirty="0" smtClean="0"/>
              <a:t> </a:t>
            </a:r>
            <a:r>
              <a:rPr lang="ru-RU" sz="2300" dirty="0" err="1" smtClean="0"/>
              <a:t>бізнес</a:t>
            </a:r>
            <a:r>
              <a:rPr lang="ru-RU" sz="2300" dirty="0" smtClean="0"/>
              <a:t> з </a:t>
            </a:r>
            <a:r>
              <a:rPr lang="ru-RU" sz="2300" dirty="0" err="1" smtClean="0"/>
              <a:t>позиції</a:t>
            </a:r>
            <a:r>
              <a:rPr lang="ru-RU" sz="2300" dirty="0" smtClean="0"/>
              <a:t> </a:t>
            </a:r>
            <a:r>
              <a:rPr lang="ru-RU" sz="2300" dirty="0" err="1" smtClean="0"/>
              <a:t>клієнта</a:t>
            </a:r>
            <a:r>
              <a:rPr lang="ru-RU" sz="2300" dirty="0" smtClean="0"/>
              <a:t> та </a:t>
            </a:r>
            <a:r>
              <a:rPr lang="ru-RU" sz="2300" dirty="0" err="1" smtClean="0"/>
              <a:t>розробити</a:t>
            </a:r>
            <a:r>
              <a:rPr lang="ru-RU" sz="2300" dirty="0" smtClean="0"/>
              <a:t> </a:t>
            </a:r>
            <a:r>
              <a:rPr lang="ru-RU" sz="2300" dirty="0" err="1" smtClean="0"/>
              <a:t>ефективну</a:t>
            </a:r>
            <a:r>
              <a:rPr lang="ru-RU" sz="2300" dirty="0" smtClean="0"/>
              <a:t> </a:t>
            </a:r>
            <a:r>
              <a:rPr lang="ru-RU" sz="2300" dirty="0" err="1" smtClean="0"/>
              <a:t>стратегію</a:t>
            </a:r>
            <a:r>
              <a:rPr lang="ru-RU" sz="2300" dirty="0" smtClean="0"/>
              <a:t>.</a:t>
            </a:r>
          </a:p>
          <a:p>
            <a:r>
              <a:rPr lang="ru-RU" sz="2300" b="1" dirty="0" err="1" smtClean="0"/>
              <a:t>Виявлення</a:t>
            </a:r>
            <a:r>
              <a:rPr lang="ru-RU" sz="2300" b="1" dirty="0" smtClean="0"/>
              <a:t> </a:t>
            </a:r>
            <a:r>
              <a:rPr lang="ru-RU" sz="2300" b="1" dirty="0" err="1" smtClean="0"/>
              <a:t>слабких</a:t>
            </a:r>
            <a:r>
              <a:rPr lang="ru-RU" sz="2300" b="1" dirty="0" smtClean="0"/>
              <a:t> </a:t>
            </a:r>
            <a:r>
              <a:rPr lang="ru-RU" sz="2300" b="1" dirty="0" err="1" smtClean="0"/>
              <a:t>місць</a:t>
            </a:r>
            <a:r>
              <a:rPr lang="ru-RU" sz="2300" b="1" dirty="0" smtClean="0"/>
              <a:t>. </a:t>
            </a:r>
            <a:r>
              <a:rPr lang="ru-RU" sz="2300" dirty="0" err="1" smtClean="0"/>
              <a:t>Інструмент</a:t>
            </a:r>
            <a:r>
              <a:rPr lang="ru-RU" sz="2300" dirty="0" smtClean="0"/>
              <a:t> </a:t>
            </a:r>
            <a:r>
              <a:rPr lang="ru-RU" sz="2300" dirty="0" err="1" smtClean="0"/>
              <a:t>допомагає</a:t>
            </a:r>
            <a:r>
              <a:rPr lang="ru-RU" sz="2300" dirty="0" smtClean="0"/>
              <a:t> </a:t>
            </a:r>
            <a:r>
              <a:rPr lang="ru-RU" sz="2300" dirty="0" err="1" smtClean="0"/>
              <a:t>знайти</a:t>
            </a:r>
            <a:r>
              <a:rPr lang="ru-RU" sz="2300" dirty="0" smtClean="0"/>
              <a:t> “</a:t>
            </a:r>
            <a:r>
              <a:rPr lang="ru-RU" sz="2300" dirty="0" err="1" smtClean="0"/>
              <a:t>вузькі</a:t>
            </a:r>
            <a:r>
              <a:rPr lang="ru-RU" sz="2300" dirty="0" smtClean="0"/>
              <a:t> </a:t>
            </a:r>
            <a:r>
              <a:rPr lang="ru-RU" sz="2300" dirty="0" err="1" smtClean="0"/>
              <a:t>місця</a:t>
            </a:r>
            <a:r>
              <a:rPr lang="ru-RU" sz="2300" dirty="0" smtClean="0"/>
              <a:t>”: </a:t>
            </a:r>
            <a:r>
              <a:rPr lang="ru-RU" sz="2300" dirty="0" err="1" smtClean="0"/>
              <a:t>моменти</a:t>
            </a:r>
            <a:r>
              <a:rPr lang="ru-RU" sz="2300" dirty="0" smtClean="0"/>
              <a:t>, де </a:t>
            </a:r>
            <a:r>
              <a:rPr lang="ru-RU" sz="2300" dirty="0" err="1" smtClean="0"/>
              <a:t>клієнти</a:t>
            </a:r>
            <a:r>
              <a:rPr lang="ru-RU" sz="2300" dirty="0" smtClean="0"/>
              <a:t> </a:t>
            </a:r>
            <a:r>
              <a:rPr lang="ru-RU" sz="2300" dirty="0" err="1" smtClean="0"/>
              <a:t>втрачають</a:t>
            </a:r>
            <a:r>
              <a:rPr lang="ru-RU" sz="2300" dirty="0" smtClean="0"/>
              <a:t> </a:t>
            </a:r>
            <a:r>
              <a:rPr lang="ru-RU" sz="2300" dirty="0" err="1" smtClean="0"/>
              <a:t>інтерес</a:t>
            </a:r>
            <a:r>
              <a:rPr lang="ru-RU" sz="2300" dirty="0" smtClean="0"/>
              <a:t>, </a:t>
            </a:r>
            <a:r>
              <a:rPr lang="ru-RU" sz="2300" dirty="0" err="1" smtClean="0"/>
              <a:t>стикаються</a:t>
            </a:r>
            <a:r>
              <a:rPr lang="ru-RU" sz="2300" dirty="0" smtClean="0"/>
              <a:t> з проблемами </a:t>
            </a:r>
            <a:r>
              <a:rPr lang="ru-RU" sz="2300" dirty="0" err="1" smtClean="0"/>
              <a:t>чи</a:t>
            </a:r>
            <a:r>
              <a:rPr lang="ru-RU" sz="2300" dirty="0" smtClean="0"/>
              <a:t> </a:t>
            </a:r>
            <a:r>
              <a:rPr lang="ru-RU" sz="2300" dirty="0" err="1" smtClean="0"/>
              <a:t>залишають</a:t>
            </a:r>
            <a:r>
              <a:rPr lang="ru-RU" sz="2300" dirty="0" smtClean="0"/>
              <a:t> </a:t>
            </a:r>
            <a:r>
              <a:rPr lang="ru-RU" sz="2300" dirty="0" err="1" smtClean="0"/>
              <a:t>процес</a:t>
            </a:r>
            <a:r>
              <a:rPr lang="ru-RU" sz="2300" dirty="0" smtClean="0"/>
              <a:t> покупки.</a:t>
            </a:r>
          </a:p>
          <a:p>
            <a:r>
              <a:rPr lang="ru-RU" sz="2300" b="1" dirty="0" err="1" smtClean="0"/>
              <a:t>Оптимізації</a:t>
            </a:r>
            <a:r>
              <a:rPr lang="ru-RU" sz="2300" b="1" dirty="0" smtClean="0"/>
              <a:t> </a:t>
            </a:r>
            <a:r>
              <a:rPr lang="ru-RU" sz="2300" b="1" dirty="0" err="1" smtClean="0"/>
              <a:t>клієнтського</a:t>
            </a:r>
            <a:r>
              <a:rPr lang="ru-RU" sz="2300" b="1" dirty="0" smtClean="0"/>
              <a:t> </a:t>
            </a:r>
            <a:r>
              <a:rPr lang="ru-RU" sz="2300" b="1" dirty="0" err="1" smtClean="0"/>
              <a:t>досвіду</a:t>
            </a:r>
            <a:r>
              <a:rPr lang="ru-RU" sz="2300" b="1" dirty="0" smtClean="0"/>
              <a:t>. </a:t>
            </a:r>
            <a:r>
              <a:rPr lang="ru-RU" sz="2300" dirty="0" err="1" smtClean="0"/>
              <a:t>Аналіз</a:t>
            </a:r>
            <a:r>
              <a:rPr lang="ru-RU" sz="2300" dirty="0" smtClean="0"/>
              <a:t> </a:t>
            </a:r>
            <a:r>
              <a:rPr lang="ru-RU" sz="2300" dirty="0" err="1" smtClean="0"/>
              <a:t>шляхів</a:t>
            </a:r>
            <a:r>
              <a:rPr lang="ru-RU" sz="2300" dirty="0" smtClean="0"/>
              <a:t> </a:t>
            </a:r>
            <a:r>
              <a:rPr lang="ru-RU" sz="2300" dirty="0" err="1" smtClean="0"/>
              <a:t>клієнтів</a:t>
            </a:r>
            <a:r>
              <a:rPr lang="ru-RU" sz="2300" dirty="0" smtClean="0"/>
              <a:t> </a:t>
            </a:r>
            <a:r>
              <a:rPr lang="ru-RU" sz="2300" dirty="0" err="1" smtClean="0"/>
              <a:t>дозволяє</a:t>
            </a:r>
            <a:r>
              <a:rPr lang="ru-RU" sz="2300" dirty="0" smtClean="0"/>
              <a:t> </a:t>
            </a:r>
            <a:r>
              <a:rPr lang="ru-RU" sz="2300" dirty="0" err="1" smtClean="0"/>
              <a:t>усунути</a:t>
            </a:r>
            <a:r>
              <a:rPr lang="ru-RU" sz="2300" dirty="0" smtClean="0"/>
              <a:t> </a:t>
            </a:r>
            <a:r>
              <a:rPr lang="ru-RU" sz="2300" dirty="0" err="1" smtClean="0"/>
              <a:t>непотрібні</a:t>
            </a:r>
            <a:r>
              <a:rPr lang="ru-RU" sz="2300" dirty="0" smtClean="0"/>
              <a:t> </a:t>
            </a:r>
            <a:r>
              <a:rPr lang="ru-RU" sz="2300" dirty="0" err="1" smtClean="0"/>
              <a:t>етапи</a:t>
            </a:r>
            <a:r>
              <a:rPr lang="ru-RU" sz="2300" dirty="0" smtClean="0"/>
              <a:t> </a:t>
            </a:r>
            <a:r>
              <a:rPr lang="ru-RU" sz="2300" dirty="0" err="1" smtClean="0"/>
              <a:t>або</a:t>
            </a:r>
            <a:r>
              <a:rPr lang="ru-RU" sz="2300" dirty="0" smtClean="0"/>
              <a:t> </a:t>
            </a:r>
            <a:r>
              <a:rPr lang="ru-RU" sz="2300" dirty="0" err="1" smtClean="0"/>
              <a:t>зробити</a:t>
            </a:r>
            <a:r>
              <a:rPr lang="ru-RU" sz="2300" dirty="0" smtClean="0"/>
              <a:t> </a:t>
            </a:r>
            <a:r>
              <a:rPr lang="ru-RU" sz="2300" dirty="0" err="1" smtClean="0"/>
              <a:t>їх</a:t>
            </a:r>
            <a:r>
              <a:rPr lang="ru-RU" sz="2300" dirty="0" smtClean="0"/>
              <a:t> </a:t>
            </a:r>
            <a:r>
              <a:rPr lang="ru-RU" sz="2300" dirty="0" err="1" smtClean="0"/>
              <a:t>зручнішими</a:t>
            </a:r>
            <a:r>
              <a:rPr lang="ru-RU" sz="2300" dirty="0" smtClean="0"/>
              <a:t>, </a:t>
            </a:r>
            <a:r>
              <a:rPr lang="ru-RU" sz="2300" dirty="0" err="1" smtClean="0"/>
              <a:t>скоротивши</a:t>
            </a:r>
            <a:r>
              <a:rPr lang="ru-RU" sz="2300" dirty="0" smtClean="0"/>
              <a:t> час і </a:t>
            </a:r>
            <a:r>
              <a:rPr lang="ru-RU" sz="2300" dirty="0" err="1" smtClean="0"/>
              <a:t>зусилля</a:t>
            </a:r>
            <a:r>
              <a:rPr lang="ru-RU" sz="2300" dirty="0" smtClean="0"/>
              <a:t>, </a:t>
            </a:r>
            <a:r>
              <a:rPr lang="ru-RU" sz="2300" dirty="0" err="1" smtClean="0"/>
              <a:t>які</a:t>
            </a:r>
            <a:r>
              <a:rPr lang="ru-RU" sz="2300" dirty="0" smtClean="0"/>
              <a:t> </a:t>
            </a:r>
            <a:r>
              <a:rPr lang="ru-RU" sz="2300" dirty="0" err="1" smtClean="0"/>
              <a:t>потрібні</a:t>
            </a:r>
            <a:r>
              <a:rPr lang="ru-RU" sz="2300" dirty="0" smtClean="0"/>
              <a:t> для </a:t>
            </a:r>
            <a:r>
              <a:rPr lang="ru-RU" sz="2300" dirty="0" err="1" smtClean="0"/>
              <a:t>досягнення</a:t>
            </a:r>
            <a:r>
              <a:rPr lang="ru-RU" sz="2300" dirty="0" smtClean="0"/>
              <a:t> </a:t>
            </a:r>
            <a:r>
              <a:rPr lang="ru-RU" sz="2300" dirty="0" err="1" smtClean="0"/>
              <a:t>цілей</a:t>
            </a:r>
            <a:r>
              <a:rPr lang="ru-RU" sz="2300" dirty="0" smtClean="0"/>
              <a:t>.</a:t>
            </a:r>
          </a:p>
          <a:p>
            <a:r>
              <a:rPr lang="ru-RU" sz="2300" b="1" dirty="0" err="1" smtClean="0"/>
              <a:t>Збільшення</a:t>
            </a:r>
            <a:r>
              <a:rPr lang="ru-RU" sz="2300" b="1" dirty="0" smtClean="0"/>
              <a:t> </a:t>
            </a:r>
            <a:r>
              <a:rPr lang="ru-RU" sz="2300" b="1" dirty="0" err="1" smtClean="0"/>
              <a:t>лояльності</a:t>
            </a:r>
            <a:r>
              <a:rPr lang="ru-RU" sz="2300" b="1" dirty="0" smtClean="0"/>
              <a:t> та </a:t>
            </a:r>
            <a:r>
              <a:rPr lang="ru-RU" sz="2300" b="1" dirty="0" err="1" smtClean="0"/>
              <a:t>довіри</a:t>
            </a:r>
            <a:r>
              <a:rPr lang="ru-RU" sz="2300" b="1" dirty="0" smtClean="0"/>
              <a:t>. </a:t>
            </a:r>
            <a:r>
              <a:rPr lang="ru-RU" sz="2300" dirty="0" err="1" smtClean="0"/>
              <a:t>Поліпшення</a:t>
            </a:r>
            <a:r>
              <a:rPr lang="ru-RU" sz="2300" dirty="0" smtClean="0"/>
              <a:t> кожного </a:t>
            </a:r>
            <a:r>
              <a:rPr lang="ru-RU" sz="2300" dirty="0" err="1" smtClean="0"/>
              <a:t>етапу</a:t>
            </a:r>
            <a:r>
              <a:rPr lang="ru-RU" sz="2300" dirty="0" smtClean="0"/>
              <a:t> </a:t>
            </a:r>
            <a:r>
              <a:rPr lang="ru-RU" sz="2300" dirty="0" err="1" smtClean="0"/>
              <a:t>взаємодії</a:t>
            </a:r>
            <a:r>
              <a:rPr lang="ru-RU" sz="2300" dirty="0" smtClean="0"/>
              <a:t> </a:t>
            </a:r>
            <a:r>
              <a:rPr lang="ru-RU" sz="2300" dirty="0" err="1" smtClean="0"/>
              <a:t>допомагає</a:t>
            </a:r>
            <a:r>
              <a:rPr lang="ru-RU" sz="2300" dirty="0" smtClean="0"/>
              <a:t> </a:t>
            </a:r>
            <a:r>
              <a:rPr lang="ru-RU" sz="2300" dirty="0" err="1" smtClean="0"/>
              <a:t>створити</a:t>
            </a:r>
            <a:r>
              <a:rPr lang="ru-RU" sz="2300" dirty="0" smtClean="0"/>
              <a:t> </a:t>
            </a:r>
            <a:r>
              <a:rPr lang="ru-RU" sz="2300" dirty="0" err="1" smtClean="0"/>
              <a:t>позитивний</a:t>
            </a:r>
            <a:r>
              <a:rPr lang="ru-RU" sz="2300" dirty="0" smtClean="0"/>
              <a:t> </a:t>
            </a:r>
            <a:r>
              <a:rPr lang="ru-RU" sz="2300" dirty="0" err="1" smtClean="0"/>
              <a:t>досвід</a:t>
            </a:r>
            <a:r>
              <a:rPr lang="ru-RU" sz="2300" dirty="0" smtClean="0"/>
              <a:t>, </a:t>
            </a:r>
            <a:r>
              <a:rPr lang="ru-RU" sz="2300" dirty="0" err="1" smtClean="0"/>
              <a:t>що</a:t>
            </a:r>
            <a:r>
              <a:rPr lang="ru-RU" sz="2300" dirty="0" smtClean="0"/>
              <a:t> </a:t>
            </a:r>
            <a:r>
              <a:rPr lang="ru-RU" sz="2300" dirty="0" err="1" smtClean="0"/>
              <a:t>сприяє</a:t>
            </a:r>
            <a:r>
              <a:rPr lang="ru-RU" sz="2300" dirty="0" smtClean="0"/>
              <a:t> </a:t>
            </a:r>
            <a:r>
              <a:rPr lang="ru-RU" sz="2300" dirty="0" err="1" smtClean="0"/>
              <a:t>формуванню</a:t>
            </a:r>
            <a:r>
              <a:rPr lang="ru-RU" sz="2300" dirty="0" smtClean="0"/>
              <a:t> </a:t>
            </a:r>
            <a:r>
              <a:rPr lang="ru-RU" sz="2300" dirty="0" err="1" smtClean="0"/>
              <a:t>довіри</a:t>
            </a:r>
            <a:r>
              <a:rPr lang="ru-RU" sz="2300" dirty="0" smtClean="0"/>
              <a:t> й </a:t>
            </a:r>
            <a:r>
              <a:rPr lang="ru-RU" sz="2300" dirty="0" err="1" smtClean="0"/>
              <a:t>емоційного</a:t>
            </a:r>
            <a:r>
              <a:rPr lang="ru-RU" sz="2300" dirty="0" smtClean="0"/>
              <a:t> </a:t>
            </a:r>
            <a:r>
              <a:rPr lang="ru-RU" sz="2300" dirty="0" err="1" smtClean="0"/>
              <a:t>зв’язку</a:t>
            </a:r>
            <a:r>
              <a:rPr lang="ru-RU" sz="2300" dirty="0" smtClean="0"/>
              <a:t> з брендом.</a:t>
            </a:r>
          </a:p>
          <a:p>
            <a:r>
              <a:rPr lang="ru-RU" sz="2300" b="1" dirty="0" err="1" smtClean="0"/>
              <a:t>Підвищення</a:t>
            </a:r>
            <a:r>
              <a:rPr lang="ru-RU" sz="2300" b="1" dirty="0" smtClean="0"/>
              <a:t> </a:t>
            </a:r>
            <a:r>
              <a:rPr lang="ru-RU" sz="2300" b="1" dirty="0" err="1" smtClean="0"/>
              <a:t>ефективності</a:t>
            </a:r>
            <a:r>
              <a:rPr lang="ru-RU" sz="2300" b="1" dirty="0" smtClean="0"/>
              <a:t> </a:t>
            </a:r>
            <a:r>
              <a:rPr lang="ru-RU" sz="2300" b="1" dirty="0" err="1" smtClean="0"/>
              <a:t>бізнесу</a:t>
            </a:r>
            <a:r>
              <a:rPr lang="ru-RU" sz="2300" b="1" dirty="0" smtClean="0"/>
              <a:t>. </a:t>
            </a:r>
            <a:r>
              <a:rPr lang="en-US" sz="2300" dirty="0" smtClean="0"/>
              <a:t>CJM </a:t>
            </a:r>
            <a:r>
              <a:rPr lang="ru-RU" sz="2300" dirty="0" err="1" smtClean="0"/>
              <a:t>дозволяє</a:t>
            </a:r>
            <a:r>
              <a:rPr lang="ru-RU" sz="2300" dirty="0" smtClean="0"/>
              <a:t> </a:t>
            </a:r>
            <a:r>
              <a:rPr lang="ru-RU" sz="2300" dirty="0" err="1" smtClean="0"/>
              <a:t>компанії</a:t>
            </a:r>
            <a:r>
              <a:rPr lang="ru-RU" sz="2300" dirty="0" smtClean="0"/>
              <a:t> </a:t>
            </a:r>
            <a:r>
              <a:rPr lang="ru-RU" sz="2300" dirty="0" err="1" smtClean="0"/>
              <a:t>спрямовувати</a:t>
            </a:r>
            <a:r>
              <a:rPr lang="ru-RU" sz="2300" dirty="0" smtClean="0"/>
              <a:t> </a:t>
            </a:r>
            <a:r>
              <a:rPr lang="ru-RU" sz="2300" dirty="0" err="1" smtClean="0"/>
              <a:t>ресурси</a:t>
            </a:r>
            <a:r>
              <a:rPr lang="ru-RU" sz="2300" dirty="0" smtClean="0"/>
              <a:t> на </a:t>
            </a:r>
            <a:r>
              <a:rPr lang="ru-RU" sz="2300" dirty="0" err="1" smtClean="0"/>
              <a:t>вдосконалення</a:t>
            </a:r>
            <a:r>
              <a:rPr lang="ru-RU" sz="2300" dirty="0" smtClean="0"/>
              <a:t> </a:t>
            </a:r>
            <a:r>
              <a:rPr lang="ru-RU" sz="2300" dirty="0" err="1" smtClean="0"/>
              <a:t>важливих</a:t>
            </a:r>
            <a:r>
              <a:rPr lang="ru-RU" sz="2300" dirty="0" smtClean="0"/>
              <a:t> </a:t>
            </a:r>
            <a:r>
              <a:rPr lang="ru-RU" sz="2300" dirty="0" err="1" smtClean="0"/>
              <a:t>процесів</a:t>
            </a:r>
            <a:r>
              <a:rPr lang="ru-RU" sz="2300" dirty="0" smtClean="0"/>
              <a:t>, </a:t>
            </a:r>
            <a:r>
              <a:rPr lang="ru-RU" sz="2300" dirty="0" err="1" smtClean="0"/>
              <a:t>мінімізуючи</a:t>
            </a:r>
            <a:r>
              <a:rPr lang="ru-RU" sz="2300" dirty="0" smtClean="0"/>
              <a:t> </a:t>
            </a:r>
            <a:r>
              <a:rPr lang="ru-RU" sz="2300" dirty="0" err="1" smtClean="0"/>
              <a:t>витрати</a:t>
            </a:r>
            <a:r>
              <a:rPr lang="ru-RU" sz="2300" dirty="0" smtClean="0"/>
              <a:t> на </a:t>
            </a:r>
            <a:r>
              <a:rPr lang="ru-RU" sz="2300" dirty="0" err="1" smtClean="0"/>
              <a:t>малоефективні</a:t>
            </a:r>
            <a:r>
              <a:rPr lang="ru-RU" sz="2300" dirty="0" smtClean="0"/>
              <a:t> </a:t>
            </a:r>
            <a:r>
              <a:rPr lang="ru-RU" sz="2300" dirty="0" err="1" smtClean="0"/>
              <a:t>стратегії</a:t>
            </a:r>
            <a:r>
              <a:rPr lang="ru-RU" sz="2300" dirty="0" smtClean="0"/>
              <a:t>.</a:t>
            </a:r>
          </a:p>
          <a:p>
            <a:r>
              <a:rPr lang="ru-RU" sz="2300" b="1" dirty="0" err="1" smtClean="0"/>
              <a:t>Покращення</a:t>
            </a:r>
            <a:r>
              <a:rPr lang="ru-RU" sz="2300" b="1" dirty="0" smtClean="0"/>
              <a:t> </a:t>
            </a:r>
            <a:r>
              <a:rPr lang="ru-RU" sz="2300" b="1" dirty="0" err="1" smtClean="0"/>
              <a:t>комунікації</a:t>
            </a:r>
            <a:r>
              <a:rPr lang="ru-RU" sz="2300" b="1" dirty="0" smtClean="0"/>
              <a:t>. Вона </a:t>
            </a:r>
            <a:r>
              <a:rPr lang="ru-RU" sz="2300" dirty="0" err="1" smtClean="0"/>
              <a:t>забезпечує</a:t>
            </a:r>
            <a:r>
              <a:rPr lang="ru-RU" sz="2300" dirty="0" smtClean="0"/>
              <a:t> </a:t>
            </a:r>
            <a:r>
              <a:rPr lang="ru-RU" sz="2300" dirty="0" err="1" smtClean="0"/>
              <a:t>злагоджену</a:t>
            </a:r>
            <a:r>
              <a:rPr lang="ru-RU" sz="2300" dirty="0" smtClean="0"/>
              <a:t> роботу </a:t>
            </a:r>
            <a:r>
              <a:rPr lang="ru-RU" sz="2300" dirty="0" err="1" smtClean="0"/>
              <a:t>всіх</a:t>
            </a:r>
            <a:r>
              <a:rPr lang="ru-RU" sz="2300" dirty="0" smtClean="0"/>
              <a:t> </a:t>
            </a:r>
            <a:r>
              <a:rPr lang="ru-RU" sz="2300" dirty="0" err="1" smtClean="0"/>
              <a:t>підрозділів</a:t>
            </a:r>
            <a:r>
              <a:rPr lang="ru-RU" sz="2300" dirty="0" smtClean="0"/>
              <a:t> </a:t>
            </a:r>
            <a:r>
              <a:rPr lang="ru-RU" sz="2300" dirty="0" err="1" smtClean="0"/>
              <a:t>компанії</a:t>
            </a:r>
            <a:r>
              <a:rPr lang="ru-RU" sz="2300" dirty="0" smtClean="0"/>
              <a:t>. </a:t>
            </a:r>
            <a:r>
              <a:rPr lang="ru-RU" sz="2300" dirty="0" err="1" smtClean="0"/>
              <a:t>Це</a:t>
            </a:r>
            <a:r>
              <a:rPr lang="ru-RU" sz="2300" dirty="0" smtClean="0"/>
              <a:t> </a:t>
            </a:r>
            <a:r>
              <a:rPr lang="ru-RU" sz="2300" dirty="0" err="1" smtClean="0"/>
              <a:t>дозволяє</a:t>
            </a:r>
            <a:r>
              <a:rPr lang="ru-RU" sz="2300" dirty="0" smtClean="0"/>
              <a:t> </a:t>
            </a:r>
            <a:r>
              <a:rPr lang="ru-RU" sz="2300" dirty="0" err="1" smtClean="0"/>
              <a:t>краще</a:t>
            </a:r>
            <a:r>
              <a:rPr lang="ru-RU" sz="2300" dirty="0" smtClean="0"/>
              <a:t> </a:t>
            </a:r>
            <a:r>
              <a:rPr lang="ru-RU" sz="2300" dirty="0" err="1" smtClean="0"/>
              <a:t>організувати</a:t>
            </a:r>
            <a:r>
              <a:rPr lang="ru-RU" sz="2300" dirty="0" smtClean="0"/>
              <a:t> </a:t>
            </a:r>
            <a:r>
              <a:rPr lang="ru-RU" sz="2300" dirty="0" err="1" smtClean="0"/>
              <a:t>сервіс</a:t>
            </a:r>
            <a:r>
              <a:rPr lang="ru-RU" sz="2300" dirty="0" smtClean="0"/>
              <a:t> на кожному </a:t>
            </a:r>
            <a:r>
              <a:rPr lang="ru-RU" sz="2300" dirty="0" err="1" smtClean="0"/>
              <a:t>етапі</a:t>
            </a:r>
            <a:r>
              <a:rPr lang="ru-RU" sz="2300" dirty="0" smtClean="0"/>
              <a:t> контакту з </a:t>
            </a:r>
            <a:r>
              <a:rPr lang="ru-RU" sz="2300" dirty="0" err="1" smtClean="0"/>
              <a:t>клієнтом</a:t>
            </a:r>
            <a:r>
              <a:rPr lang="ru-RU" sz="2300" dirty="0" smtClean="0"/>
              <a:t>.</a:t>
            </a:r>
          </a:p>
          <a:p>
            <a:r>
              <a:rPr lang="ru-RU" sz="2300" b="1" dirty="0" err="1" smtClean="0"/>
              <a:t>Розробки</a:t>
            </a:r>
            <a:r>
              <a:rPr lang="ru-RU" sz="2300" b="1" dirty="0" smtClean="0"/>
              <a:t> </a:t>
            </a:r>
            <a:r>
              <a:rPr lang="ru-RU" sz="2300" b="1" dirty="0" err="1" smtClean="0"/>
              <a:t>персоналізованих</a:t>
            </a:r>
            <a:r>
              <a:rPr lang="ru-RU" sz="2300" b="1" dirty="0" smtClean="0"/>
              <a:t> </a:t>
            </a:r>
            <a:r>
              <a:rPr lang="ru-RU" sz="2300" b="1" dirty="0" err="1" smtClean="0"/>
              <a:t>стратегій</a:t>
            </a:r>
            <a:r>
              <a:rPr lang="ru-RU" sz="2300" b="1" dirty="0" smtClean="0"/>
              <a:t>. </a:t>
            </a:r>
            <a:r>
              <a:rPr lang="ru-RU" sz="2300" dirty="0" err="1" smtClean="0"/>
              <a:t>Використання</a:t>
            </a:r>
            <a:r>
              <a:rPr lang="ru-RU" sz="2300" dirty="0" smtClean="0"/>
              <a:t> </a:t>
            </a:r>
            <a:r>
              <a:rPr lang="ru-RU" sz="2300" dirty="0" err="1" smtClean="0"/>
              <a:t>карти</a:t>
            </a:r>
            <a:r>
              <a:rPr lang="ru-RU" sz="2300" dirty="0" smtClean="0"/>
              <a:t> </a:t>
            </a:r>
            <a:r>
              <a:rPr lang="ru-RU" sz="2300" dirty="0" err="1" smtClean="0"/>
              <a:t>допомагає</a:t>
            </a:r>
            <a:r>
              <a:rPr lang="ru-RU" sz="2300" dirty="0" smtClean="0"/>
              <a:t> </a:t>
            </a:r>
            <a:r>
              <a:rPr lang="ru-RU" sz="2300" dirty="0" err="1" smtClean="0"/>
              <a:t>адаптувати</a:t>
            </a:r>
            <a:r>
              <a:rPr lang="ru-RU" sz="2300" dirty="0" smtClean="0"/>
              <a:t> </a:t>
            </a:r>
            <a:r>
              <a:rPr lang="ru-RU" sz="2300" dirty="0" err="1" smtClean="0"/>
              <a:t>рекламні</a:t>
            </a:r>
            <a:r>
              <a:rPr lang="ru-RU" sz="2300" dirty="0" smtClean="0"/>
              <a:t> </a:t>
            </a:r>
            <a:r>
              <a:rPr lang="ru-RU" sz="2300" dirty="0" err="1" smtClean="0"/>
              <a:t>кампанії</a:t>
            </a:r>
            <a:r>
              <a:rPr lang="ru-RU" sz="2300" dirty="0" smtClean="0"/>
              <a:t> та </a:t>
            </a:r>
            <a:r>
              <a:rPr lang="ru-RU" sz="2300" dirty="0" err="1" smtClean="0"/>
              <a:t>обслуговування</a:t>
            </a:r>
            <a:r>
              <a:rPr lang="ru-RU" sz="2300" dirty="0" smtClean="0"/>
              <a:t> до </a:t>
            </a:r>
            <a:r>
              <a:rPr lang="ru-RU" sz="2300" dirty="0" err="1" smtClean="0"/>
              <a:t>конкретних</a:t>
            </a:r>
            <a:r>
              <a:rPr lang="ru-RU" sz="2300" dirty="0" smtClean="0"/>
              <a:t> потреб </a:t>
            </a:r>
            <a:r>
              <a:rPr lang="ru-RU" sz="2300" dirty="0" err="1" smtClean="0"/>
              <a:t>споживачів</a:t>
            </a:r>
            <a:r>
              <a:rPr lang="ru-RU" sz="2300" dirty="0" smtClean="0"/>
              <a:t>. </a:t>
            </a:r>
            <a:r>
              <a:rPr lang="ru-RU" sz="2300" dirty="0" err="1" smtClean="0"/>
              <a:t>Це</a:t>
            </a:r>
            <a:r>
              <a:rPr lang="ru-RU" sz="2300" dirty="0" smtClean="0"/>
              <a:t> приводить до </a:t>
            </a:r>
            <a:r>
              <a:rPr lang="ru-RU" sz="2300" dirty="0" err="1" smtClean="0"/>
              <a:t>збільшення</a:t>
            </a:r>
            <a:r>
              <a:rPr lang="ru-RU" sz="2300" dirty="0" smtClean="0"/>
              <a:t> </a:t>
            </a:r>
            <a:r>
              <a:rPr lang="ru-RU" sz="2300" dirty="0" err="1" smtClean="0"/>
              <a:t>продажІв</a:t>
            </a:r>
            <a:r>
              <a:rPr lang="ru-RU" sz="2300" dirty="0" smtClean="0"/>
              <a:t>.</a:t>
            </a:r>
          </a:p>
          <a:p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36042381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3368</Words>
  <Application>Microsoft Office PowerPoint</Application>
  <PresentationFormat>Широкоэкранный</PresentationFormat>
  <Paragraphs>233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Wingdings</vt:lpstr>
      <vt:lpstr>Тема Office</vt:lpstr>
      <vt:lpstr>Аналіз шляху клієнта (Customer Journey Map)</vt:lpstr>
      <vt:lpstr>Актуальність теми</vt:lpstr>
      <vt:lpstr>Сутність CJM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Чому карта шляху клієнта важлива </vt:lpstr>
      <vt:lpstr>Етапи шляху: часова шкала взаємодії </vt:lpstr>
      <vt:lpstr>Усвідомлення потреби </vt:lpstr>
      <vt:lpstr>Пошук та дослідження</vt:lpstr>
      <vt:lpstr>Сегментація</vt:lpstr>
      <vt:lpstr>Етапи та канали взаємодії </vt:lpstr>
      <vt:lpstr>Аналіз проблем </vt:lpstr>
      <vt:lpstr>Приклад: карта шляху клієнта для ніші онлайн-курсів по SMM </vt:lpstr>
      <vt:lpstr>Презентация PowerPoint</vt:lpstr>
      <vt:lpstr>Презентация PowerPoint</vt:lpstr>
      <vt:lpstr>Презентация PowerPoint</vt:lpstr>
      <vt:lpstr>Презентация PowerPoint</vt:lpstr>
      <vt:lpstr>Типові помилки при створенні CJM</vt:lpstr>
      <vt:lpstr>Як використовувати CJM для зростання конверсії </vt:lpstr>
      <vt:lpstr>Шаблон Customer Journey Map (CJM)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Аналіз шляху клієнта (Customer Journey Map)</dc:title>
  <dc:creator>Valeria Tymoshyk</dc:creator>
  <cp:lastModifiedBy>Valeria Tymoshyk</cp:lastModifiedBy>
  <cp:revision>8</cp:revision>
  <dcterms:created xsi:type="dcterms:W3CDTF">2026-03-10T14:04:40Z</dcterms:created>
  <dcterms:modified xsi:type="dcterms:W3CDTF">2026-03-10T15:28:52Z</dcterms:modified>
</cp:coreProperties>
</file>