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Brygada 1918" panose="020B0604020202020204" charset="0"/>
      <p:regular r:id="rId23"/>
    </p:embeddedFont>
    <p:embeddedFont>
      <p:font typeface="Brygada 1918 Semi Bold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5" d="100"/>
          <a:sy n="35" d="100"/>
        </p:scale>
        <p:origin x="85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054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3.sv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svg"/><Relationship Id="rId5" Type="http://schemas.openxmlformats.org/officeDocument/2006/relationships/image" Target="../media/image27.svg"/><Relationship Id="rId4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0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svg"/><Relationship Id="rId5" Type="http://schemas.openxmlformats.org/officeDocument/2006/relationships/image" Target="../media/image31.sv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53734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Доларизація економіки України та ліквідність банківської системи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411623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Тема 12 — Аналіз причин витіснення гривні, наслідків для монетарної політики, шляхів дедоларизації та сучасного стану управління ліквідністю банківської системи України у 2022–2025 роках.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5595104"/>
            <a:ext cx="2281357" cy="373142"/>
          </a:xfrm>
          <a:prstGeom prst="roundRect">
            <a:avLst>
              <a:gd name="adj" fmla="val 63828"/>
            </a:avLst>
          </a:prstGeom>
          <a:solidFill>
            <a:srgbClr val="EAEDDE"/>
          </a:solidFill>
          <a:ln/>
        </p:spPr>
      </p:sp>
      <p:sp>
        <p:nvSpPr>
          <p:cNvPr id="6" name="Text 3"/>
          <p:cNvSpPr/>
          <p:nvPr/>
        </p:nvSpPr>
        <p:spPr>
          <a:xfrm>
            <a:off x="912852" y="5654635"/>
            <a:ext cx="2043232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МОНЕТАРНА ЕКОНОМІКА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3174325" y="5587484"/>
            <a:ext cx="2874526" cy="388382"/>
          </a:xfrm>
          <a:prstGeom prst="roundRect">
            <a:avLst>
              <a:gd name="adj" fmla="val 61323"/>
            </a:avLst>
          </a:prstGeom>
          <a:noFill/>
          <a:ln w="7620">
            <a:solidFill>
              <a:srgbClr val="626C3B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3301008" y="5654635"/>
            <a:ext cx="262116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26C3B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БАНКІВСЬКА СИСТЕМА УКРАЇНИ</a:t>
            </a:r>
            <a:endParaRPr lang="en-US" sz="12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48333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Ліквідність банківської системи: базові поняття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137315" y="2486144"/>
            <a:ext cx="3821906" cy="4795004"/>
          </a:xfrm>
          <a:prstGeom prst="roundRect">
            <a:avLst>
              <a:gd name="adj" fmla="val 12463"/>
            </a:avLst>
          </a:prstGeom>
          <a:solidFill>
            <a:srgbClr val="626C3B"/>
          </a:solidFill>
          <a:ln/>
        </p:spPr>
      </p:sp>
      <p:sp>
        <p:nvSpPr>
          <p:cNvPr id="5" name="Text 2"/>
          <p:cNvSpPr/>
          <p:nvPr/>
        </p:nvSpPr>
        <p:spPr>
          <a:xfrm>
            <a:off x="6335673" y="2684502"/>
            <a:ext cx="288095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Визначення ліквідності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335673" y="3193018"/>
            <a:ext cx="3425190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Ліквідність банку — це здатність своєчасно та в повному обсязі виконувати фінансові зобов'язання перед клієнтами та контрагентами без понесення неприйнятних збитків.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335673" y="5276850"/>
            <a:ext cx="342519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Розрізняють </a:t>
            </a:r>
            <a:r>
              <a:rPr lang="en-US" sz="1550" b="1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ліквідність активів</a:t>
            </a: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(швидкість конвертації в готівку) та </a:t>
            </a:r>
            <a:r>
              <a:rPr lang="en-US" sz="1550" b="1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ліквідність фондування</a:t>
            </a: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(доступність джерел залучення коштів).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10308074" y="26845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Рівні ліквідності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308074" y="3193018"/>
            <a:ext cx="3536156" cy="40187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Надлишкова ліквідність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— кошти понад обов'язкові резерви, розміщені у НБУ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Операційна ліквідність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— поточні залишки для щоденних розрахунків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Структурна ліквідність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— відповідність строків активів і пасивів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Стрес-ліквідність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— буфер на випадок кризових відпливів коштів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8992"/>
            <a:ext cx="1076325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Структура ліквідності: резерви, LCR та NSFR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773561"/>
            <a:ext cx="4215289" cy="3997047"/>
          </a:xfrm>
          <a:prstGeom prst="roundRect">
            <a:avLst>
              <a:gd name="adj" fmla="val 2745"/>
            </a:avLst>
          </a:prstGeom>
          <a:solidFill>
            <a:srgbClr val="F6EBD4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2750701"/>
            <a:ext cx="4215289" cy="91440"/>
          </a:xfrm>
          <a:prstGeom prst="roundRect">
            <a:avLst>
              <a:gd name="adj" fmla="val 325581"/>
            </a:avLst>
          </a:prstGeom>
          <a:solidFill>
            <a:srgbClr val="626C3B"/>
          </a:solidFill>
          <a:ln/>
        </p:spPr>
      </p:sp>
      <p:sp>
        <p:nvSpPr>
          <p:cNvPr id="5" name="Shape 3"/>
          <p:cNvSpPr/>
          <p:nvPr/>
        </p:nvSpPr>
        <p:spPr>
          <a:xfrm>
            <a:off x="2603778" y="247590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626C3B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2372" y="2654498"/>
            <a:ext cx="238125" cy="23812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15008" y="3269694"/>
            <a:ext cx="24823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Обов'язкові резерви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1015008" y="3698915"/>
            <a:ext cx="3772853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Мінімальний обсяг коштів, що банки зобов'язані зберігати на коррахунку в НБУ. Норматив диференціюється залежно від виду зобов'язань (строкові/поточні, гривневі/валютні). Виконує функцію «першої лінії захисту».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5207437" y="2773561"/>
            <a:ext cx="4215408" cy="3997047"/>
          </a:xfrm>
          <a:prstGeom prst="roundRect">
            <a:avLst>
              <a:gd name="adj" fmla="val 2745"/>
            </a:avLst>
          </a:prstGeom>
          <a:solidFill>
            <a:srgbClr val="F6EBD4"/>
          </a:solidFill>
          <a:ln/>
        </p:spPr>
      </p:sp>
      <p:sp>
        <p:nvSpPr>
          <p:cNvPr id="10" name="Shape 7"/>
          <p:cNvSpPr/>
          <p:nvPr/>
        </p:nvSpPr>
        <p:spPr>
          <a:xfrm>
            <a:off x="5207437" y="2750701"/>
            <a:ext cx="4215408" cy="91440"/>
          </a:xfrm>
          <a:prstGeom prst="roundRect">
            <a:avLst>
              <a:gd name="adj" fmla="val 325581"/>
            </a:avLst>
          </a:prstGeom>
          <a:solidFill>
            <a:srgbClr val="83792E"/>
          </a:solidFill>
          <a:ln/>
        </p:spPr>
      </p:sp>
      <p:sp>
        <p:nvSpPr>
          <p:cNvPr id="11" name="Shape 8"/>
          <p:cNvSpPr/>
          <p:nvPr/>
        </p:nvSpPr>
        <p:spPr>
          <a:xfrm>
            <a:off x="7017425" y="247590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83792E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6018" y="2654498"/>
            <a:ext cx="238125" cy="238125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428655" y="3269694"/>
            <a:ext cx="377297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LCR — Коефіцієнт покриття ліквідністю</a:t>
            </a:r>
            <a:endParaRPr lang="en-US" sz="1950" dirty="0"/>
          </a:p>
        </p:txBody>
      </p:sp>
      <p:sp>
        <p:nvSpPr>
          <p:cNvPr id="14" name="Text 10"/>
          <p:cNvSpPr/>
          <p:nvPr/>
        </p:nvSpPr>
        <p:spPr>
          <a:xfrm>
            <a:off x="5428655" y="4009073"/>
            <a:ext cx="3772972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Liquidity Coverage Ratio: відношення високоякісних ліквідних активів (HQLA) до чистого відпливу коштів протягом 30 днів у стресових умовах. Мінімальне значення за вимогами Базель III — 100%. НБУ впровадив LCR з 2019 року.</a:t>
            </a:r>
            <a:endParaRPr lang="en-US" sz="1550" dirty="0"/>
          </a:p>
        </p:txBody>
      </p:sp>
      <p:sp>
        <p:nvSpPr>
          <p:cNvPr id="15" name="Shape 11"/>
          <p:cNvSpPr/>
          <p:nvPr/>
        </p:nvSpPr>
        <p:spPr>
          <a:xfrm>
            <a:off x="9621203" y="2773561"/>
            <a:ext cx="4215289" cy="3997047"/>
          </a:xfrm>
          <a:prstGeom prst="roundRect">
            <a:avLst>
              <a:gd name="adj" fmla="val 2745"/>
            </a:avLst>
          </a:prstGeom>
          <a:solidFill>
            <a:srgbClr val="F6EBD4"/>
          </a:solidFill>
          <a:ln/>
        </p:spPr>
      </p:sp>
      <p:sp>
        <p:nvSpPr>
          <p:cNvPr id="16" name="Shape 12"/>
          <p:cNvSpPr/>
          <p:nvPr/>
        </p:nvSpPr>
        <p:spPr>
          <a:xfrm>
            <a:off x="9621203" y="2750701"/>
            <a:ext cx="4215289" cy="91440"/>
          </a:xfrm>
          <a:prstGeom prst="roundRect">
            <a:avLst>
              <a:gd name="adj" fmla="val 325581"/>
            </a:avLst>
          </a:prstGeom>
          <a:solidFill>
            <a:srgbClr val="E8AF3B"/>
          </a:solidFill>
          <a:ln/>
        </p:spPr>
      </p:sp>
      <p:sp>
        <p:nvSpPr>
          <p:cNvPr id="17" name="Shape 13"/>
          <p:cNvSpPr/>
          <p:nvPr/>
        </p:nvSpPr>
        <p:spPr>
          <a:xfrm>
            <a:off x="11431191" y="247590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8AF3B"/>
          </a:solidFill>
          <a:ln/>
        </p:spPr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9784" y="2654498"/>
            <a:ext cx="238125" cy="238125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9842421" y="3269694"/>
            <a:ext cx="377285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NSFR — Коефіцієнт стабільного фондування</a:t>
            </a:r>
            <a:endParaRPr lang="en-US" sz="1950" dirty="0"/>
          </a:p>
        </p:txBody>
      </p:sp>
      <p:sp>
        <p:nvSpPr>
          <p:cNvPr id="20" name="Text 15"/>
          <p:cNvSpPr/>
          <p:nvPr/>
        </p:nvSpPr>
        <p:spPr>
          <a:xfrm>
            <a:off x="9842421" y="4009073"/>
            <a:ext cx="3772853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Net Stable Funding Ratio: відношення наявного стабільного фондування до необхідного. Вимірює структурну ліквідність на горизонті 1 рік. Стимулює банки залучати довгострокові ресурси замість короткострокових запозичень. Норма ≥ 100%.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257" y="972383"/>
            <a:ext cx="8528566" cy="561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Регуляторні вимоги НБУ до ліквідності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719257" y="1941552"/>
            <a:ext cx="2247781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Нормативна база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19257" y="2385417"/>
            <a:ext cx="6376630" cy="8222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Вимоги до ліквідності банків регулюються Постановами НБУ та базуються на стандартах Базельського комітету з банківського нагляду (BCBS). Основні нормативи:</a:t>
            </a:r>
            <a:endParaRPr lang="en-US" sz="1400" dirty="0"/>
          </a:p>
        </p:txBody>
      </p:sp>
      <p:sp>
        <p:nvSpPr>
          <p:cNvPr id="5" name="Shape 3"/>
          <p:cNvSpPr/>
          <p:nvPr/>
        </p:nvSpPr>
        <p:spPr>
          <a:xfrm>
            <a:off x="719257" y="3390900"/>
            <a:ext cx="6376630" cy="3683079"/>
          </a:xfrm>
          <a:prstGeom prst="roundRect">
            <a:avLst>
              <a:gd name="adj" fmla="val 7324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26877" y="3398520"/>
            <a:ext cx="6361390" cy="48482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7" name="Text 5"/>
          <p:cNvSpPr/>
          <p:nvPr/>
        </p:nvSpPr>
        <p:spPr>
          <a:xfrm>
            <a:off x="906780" y="3503890"/>
            <a:ext cx="3135273" cy="274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Норматив / Показник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409242" y="3503890"/>
            <a:ext cx="2499241" cy="274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Мінімальне значення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726877" y="3883343"/>
            <a:ext cx="6361390" cy="48482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906780" y="3988713"/>
            <a:ext cx="3135273" cy="274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LCR (загальний)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4409242" y="3988713"/>
            <a:ext cx="2499241" cy="274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≥ 100%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726877" y="4368165"/>
            <a:ext cx="6361390" cy="48482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906780" y="4473535"/>
            <a:ext cx="3135273" cy="274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LCR (в іноземній валюті)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4409242" y="4473535"/>
            <a:ext cx="2499241" cy="274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≥ 100%</a:t>
            </a:r>
            <a:endParaRPr lang="en-US" sz="1400" dirty="0"/>
          </a:p>
        </p:txBody>
      </p:sp>
      <p:sp>
        <p:nvSpPr>
          <p:cNvPr id="15" name="Shape 13"/>
          <p:cNvSpPr/>
          <p:nvPr/>
        </p:nvSpPr>
        <p:spPr>
          <a:xfrm>
            <a:off x="726877" y="4852988"/>
            <a:ext cx="6361390" cy="48482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6" name="Text 14"/>
          <p:cNvSpPr/>
          <p:nvPr/>
        </p:nvSpPr>
        <p:spPr>
          <a:xfrm>
            <a:off x="906780" y="4958358"/>
            <a:ext cx="3135273" cy="274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NSFR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4409242" y="4958358"/>
            <a:ext cx="2499241" cy="274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≥ 100%</a:t>
            </a:r>
            <a:endParaRPr lang="en-US" sz="1400" dirty="0"/>
          </a:p>
        </p:txBody>
      </p:sp>
      <p:sp>
        <p:nvSpPr>
          <p:cNvPr id="18" name="Shape 16"/>
          <p:cNvSpPr/>
          <p:nvPr/>
        </p:nvSpPr>
        <p:spPr>
          <a:xfrm>
            <a:off x="726877" y="5337810"/>
            <a:ext cx="6361390" cy="48482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9" name="Text 17"/>
          <p:cNvSpPr/>
          <p:nvPr/>
        </p:nvSpPr>
        <p:spPr>
          <a:xfrm>
            <a:off x="906780" y="5443180"/>
            <a:ext cx="3135273" cy="274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Норматив миттєвої ліквідності (Н4)</a:t>
            </a:r>
            <a:endParaRPr lang="en-US" sz="1400" dirty="0"/>
          </a:p>
        </p:txBody>
      </p:sp>
      <p:sp>
        <p:nvSpPr>
          <p:cNvPr id="20" name="Text 18"/>
          <p:cNvSpPr/>
          <p:nvPr/>
        </p:nvSpPr>
        <p:spPr>
          <a:xfrm>
            <a:off x="4409242" y="5443180"/>
            <a:ext cx="2499241" cy="274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≥ 20%</a:t>
            </a:r>
            <a:endParaRPr lang="en-US" sz="1400" dirty="0"/>
          </a:p>
        </p:txBody>
      </p:sp>
      <p:sp>
        <p:nvSpPr>
          <p:cNvPr id="21" name="Shape 19"/>
          <p:cNvSpPr/>
          <p:nvPr/>
        </p:nvSpPr>
        <p:spPr>
          <a:xfrm>
            <a:off x="726877" y="5822633"/>
            <a:ext cx="6361390" cy="48482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2" name="Text 20"/>
          <p:cNvSpPr/>
          <p:nvPr/>
        </p:nvSpPr>
        <p:spPr>
          <a:xfrm>
            <a:off x="906780" y="5928003"/>
            <a:ext cx="3135273" cy="274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Норматив поточної ліквідності (Н5)</a:t>
            </a:r>
            <a:endParaRPr lang="en-US" sz="1400" dirty="0"/>
          </a:p>
        </p:txBody>
      </p:sp>
      <p:sp>
        <p:nvSpPr>
          <p:cNvPr id="23" name="Text 21"/>
          <p:cNvSpPr/>
          <p:nvPr/>
        </p:nvSpPr>
        <p:spPr>
          <a:xfrm>
            <a:off x="4409242" y="5928003"/>
            <a:ext cx="2499241" cy="274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≥ 40%</a:t>
            </a:r>
            <a:endParaRPr lang="en-US" sz="1400" dirty="0"/>
          </a:p>
        </p:txBody>
      </p:sp>
      <p:sp>
        <p:nvSpPr>
          <p:cNvPr id="24" name="Shape 22"/>
          <p:cNvSpPr/>
          <p:nvPr/>
        </p:nvSpPr>
        <p:spPr>
          <a:xfrm>
            <a:off x="726877" y="6307455"/>
            <a:ext cx="6361390" cy="75890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5" name="Text 23"/>
          <p:cNvSpPr/>
          <p:nvPr/>
        </p:nvSpPr>
        <p:spPr>
          <a:xfrm>
            <a:off x="906780" y="6412825"/>
            <a:ext cx="3135273" cy="548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Норматив короткострокової ліквідності (Н6)</a:t>
            </a:r>
            <a:endParaRPr lang="en-US" sz="1400" dirty="0"/>
          </a:p>
        </p:txBody>
      </p:sp>
      <p:sp>
        <p:nvSpPr>
          <p:cNvPr id="26" name="Text 24"/>
          <p:cNvSpPr/>
          <p:nvPr/>
        </p:nvSpPr>
        <p:spPr>
          <a:xfrm>
            <a:off x="4409242" y="6412825"/>
            <a:ext cx="2499241" cy="274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≥ 60%</a:t>
            </a:r>
            <a:endParaRPr lang="en-US" sz="1400" dirty="0"/>
          </a:p>
        </p:txBody>
      </p:sp>
      <p:sp>
        <p:nvSpPr>
          <p:cNvPr id="27" name="Text 25"/>
          <p:cNvSpPr/>
          <p:nvPr/>
        </p:nvSpPr>
        <p:spPr>
          <a:xfrm>
            <a:off x="7542133" y="1941552"/>
            <a:ext cx="3779044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Інструменти рефінансування НБУ</a:t>
            </a:r>
            <a:endParaRPr lang="en-US" sz="1750" dirty="0"/>
          </a:p>
        </p:txBody>
      </p:sp>
      <p:sp>
        <p:nvSpPr>
          <p:cNvPr id="28" name="Shape 26"/>
          <p:cNvSpPr/>
          <p:nvPr/>
        </p:nvSpPr>
        <p:spPr>
          <a:xfrm>
            <a:off x="7519273" y="2382917"/>
            <a:ext cx="45720" cy="1037749"/>
          </a:xfrm>
          <a:prstGeom prst="rect">
            <a:avLst/>
          </a:prstGeom>
          <a:solidFill>
            <a:srgbClr val="626C3B"/>
          </a:solidFill>
          <a:ln/>
        </p:spPr>
      </p:sp>
      <p:sp>
        <p:nvSpPr>
          <p:cNvPr id="29" name="Text 27"/>
          <p:cNvSpPr/>
          <p:nvPr/>
        </p:nvSpPr>
        <p:spPr>
          <a:xfrm>
            <a:off x="7767637" y="2405777"/>
            <a:ext cx="2247781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Операції РЕПО</a:t>
            </a:r>
            <a:endParaRPr lang="en-US" sz="1750" dirty="0"/>
          </a:p>
        </p:txBody>
      </p:sp>
      <p:sp>
        <p:nvSpPr>
          <p:cNvPr id="30" name="Text 28"/>
          <p:cNvSpPr/>
          <p:nvPr/>
        </p:nvSpPr>
        <p:spPr>
          <a:xfrm>
            <a:off x="7767637" y="2849642"/>
            <a:ext cx="6151126" cy="548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Надання короткострокової ліквідності під заставу ОВДП та інших активів</a:t>
            </a:r>
            <a:endParaRPr lang="en-US" sz="1400" dirty="0"/>
          </a:p>
        </p:txBody>
      </p:sp>
      <p:sp>
        <p:nvSpPr>
          <p:cNvPr id="31" name="Shape 29"/>
          <p:cNvSpPr/>
          <p:nvPr/>
        </p:nvSpPr>
        <p:spPr>
          <a:xfrm>
            <a:off x="7519273" y="3700701"/>
            <a:ext cx="45720" cy="1037749"/>
          </a:xfrm>
          <a:prstGeom prst="rect">
            <a:avLst/>
          </a:prstGeom>
          <a:solidFill>
            <a:srgbClr val="83792E"/>
          </a:solidFill>
          <a:ln/>
        </p:spPr>
      </p:sp>
      <p:sp>
        <p:nvSpPr>
          <p:cNvPr id="32" name="Text 30"/>
          <p:cNvSpPr/>
          <p:nvPr/>
        </p:nvSpPr>
        <p:spPr>
          <a:xfrm>
            <a:off x="7767637" y="3723561"/>
            <a:ext cx="2801064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Кредити рефінансування</a:t>
            </a:r>
            <a:endParaRPr lang="en-US" sz="1750" dirty="0"/>
          </a:p>
        </p:txBody>
      </p:sp>
      <p:sp>
        <p:nvSpPr>
          <p:cNvPr id="33" name="Text 31"/>
          <p:cNvSpPr/>
          <p:nvPr/>
        </p:nvSpPr>
        <p:spPr>
          <a:xfrm>
            <a:off x="7767637" y="4167426"/>
            <a:ext cx="6151126" cy="548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Середньо- та довгострокова підтримка ліквідності для платоспроможних банків</a:t>
            </a:r>
            <a:endParaRPr lang="en-US" sz="1400" dirty="0"/>
          </a:p>
        </p:txBody>
      </p:sp>
      <p:sp>
        <p:nvSpPr>
          <p:cNvPr id="34" name="Shape 32"/>
          <p:cNvSpPr/>
          <p:nvPr/>
        </p:nvSpPr>
        <p:spPr>
          <a:xfrm>
            <a:off x="7519273" y="5018484"/>
            <a:ext cx="45720" cy="1037749"/>
          </a:xfrm>
          <a:prstGeom prst="rect">
            <a:avLst/>
          </a:prstGeom>
          <a:solidFill>
            <a:srgbClr val="E8AF3B"/>
          </a:solidFill>
          <a:ln/>
        </p:spPr>
      </p:sp>
      <p:sp>
        <p:nvSpPr>
          <p:cNvPr id="35" name="Text 33"/>
          <p:cNvSpPr/>
          <p:nvPr/>
        </p:nvSpPr>
        <p:spPr>
          <a:xfrm>
            <a:off x="7767637" y="5041344"/>
            <a:ext cx="3058954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Депозитні сертифікати НБУ</a:t>
            </a:r>
            <a:endParaRPr lang="en-US" sz="1750" dirty="0"/>
          </a:p>
        </p:txBody>
      </p:sp>
      <p:sp>
        <p:nvSpPr>
          <p:cNvPr id="36" name="Text 34"/>
          <p:cNvSpPr/>
          <p:nvPr/>
        </p:nvSpPr>
        <p:spPr>
          <a:xfrm>
            <a:off x="7767637" y="5485209"/>
            <a:ext cx="6151126" cy="548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Стерилізація надлишкової ліквідності шляхом розміщення банками коштів у НБУ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230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Аналіз 2022–2025</a:t>
            </a:r>
            <a:endParaRPr lang="en-US" sz="1950" dirty="0"/>
          </a:p>
        </p:txBody>
      </p:sp>
      <p:sp>
        <p:nvSpPr>
          <p:cNvPr id="4" name="Text 1"/>
          <p:cNvSpPr/>
          <p:nvPr/>
        </p:nvSpPr>
        <p:spPr>
          <a:xfrm>
            <a:off x="793790" y="1012508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Війна та ліквідність: шок лютого 2022 року</a:t>
            </a:r>
            <a:endParaRPr lang="en-US" sz="3900" dirty="0"/>
          </a:p>
        </p:txBody>
      </p:sp>
      <p:sp>
        <p:nvSpPr>
          <p:cNvPr id="5" name="Shape 2"/>
          <p:cNvSpPr/>
          <p:nvPr/>
        </p:nvSpPr>
        <p:spPr>
          <a:xfrm>
            <a:off x="793790" y="2550319"/>
            <a:ext cx="3679031" cy="3063954"/>
          </a:xfrm>
          <a:prstGeom prst="roundRect">
            <a:avLst>
              <a:gd name="adj" fmla="val 9717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99768" y="27562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Первинний шок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3185517"/>
            <a:ext cx="3267075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24 лютого 2022 р. — масовий відплив готівки, черги в банкоматах, зупинка міжбанківського ринку. НБУ ввів надзвичайні обмеження на зняття готівки та валютні операції.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4671179" y="2550319"/>
            <a:ext cx="3679031" cy="3063954"/>
          </a:xfrm>
          <a:prstGeom prst="roundRect">
            <a:avLst>
              <a:gd name="adj" fmla="val 9717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77157" y="27562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Відповідь НБУ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4877157" y="3185517"/>
            <a:ext cx="3267075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Фіксація офіційного курсу на рівні 29,25 грн/USD, підвищення облікової ставки до 25%, надання екстреного рефінансування системоутворюючим банкам для підтримки ліквідності.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793790" y="5812631"/>
            <a:ext cx="7556421" cy="1793796"/>
          </a:xfrm>
          <a:prstGeom prst="roundRect">
            <a:avLst>
              <a:gd name="adj" fmla="val 16597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99768" y="6018609"/>
            <a:ext cx="25684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Бюджетна підтримка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999768" y="6447830"/>
            <a:ext cx="714446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Значні обсяги бюджетного дефіциту, що фінансувались через ОВДП та прямі кредити НБУ Мінфіну, стали основним джерелом поповнення ліквідності системи у 2022 р.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2954" y="1392436"/>
            <a:ext cx="13084493" cy="12077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Надлишкова ліквідність 2022–2025: роль депозитних сертифікатів</a:t>
            </a:r>
            <a:endParaRPr lang="en-US" sz="38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54" y="3093958"/>
            <a:ext cx="6309360" cy="35365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58564" y="3070503"/>
            <a:ext cx="4065746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Феномен надлишкової ліквідності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7558564" y="3560564"/>
            <a:ext cx="6306503" cy="915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Починаючи з середини 2022 року банківська система України парадоксально перейшла від дефіциту до </a:t>
            </a:r>
            <a:r>
              <a:rPr lang="en-US" sz="15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значного структурного надлишку ліквідності</a:t>
            </a: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.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7558564" y="4644985"/>
            <a:ext cx="6306503" cy="915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Основні джерела надлишку: масштабне зовнішнє фінансування (МВФ, ЄС, США), скорочення кредитування через воєнні ризики, та зростання залишків на рахунках держави.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7558564" y="5729407"/>
            <a:ext cx="6306503" cy="915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Депозитні сертифікати НБУ стали головним інструментом стерилізації: банки розміщували надлишкові кошти в НБУ під ринкову ставку, уникаючи кредитних ризиків воєнного часу.</a:t>
            </a:r>
            <a:endParaRPr lang="en-US" sz="1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5086" y="471011"/>
            <a:ext cx="10512862" cy="535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Дефіцитна vs надлишкова ліквідність: порівняння</a:t>
            </a:r>
            <a:endParaRPr lang="en-US" sz="33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86" y="1301948"/>
            <a:ext cx="10485120" cy="585216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86" y="1301948"/>
            <a:ext cx="10485120" cy="58521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85086" y="7320320"/>
            <a:ext cx="13260229" cy="510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Обидва стани несуть виклики для монетарної політики. Дефіцит загрожує стабільності, надлишок — ефективності розподілу капіталу та кредитуванню реальної економіки. НБУ застосовує відповідні інструменти для нормалізації кожного стану.</a:t>
            </a:r>
            <a:endParaRPr lang="en-US" sz="13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5919" y="887849"/>
            <a:ext cx="2143482" cy="267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Сучасний стан</a:t>
            </a:r>
            <a:endParaRPr lang="en-US" sz="1650" dirty="0"/>
          </a:p>
        </p:txBody>
      </p:sp>
      <p:sp>
        <p:nvSpPr>
          <p:cNvPr id="4" name="Text 1"/>
          <p:cNvSpPr/>
          <p:nvPr/>
        </p:nvSpPr>
        <p:spPr>
          <a:xfrm>
            <a:off x="685919" y="1214914"/>
            <a:ext cx="7772162" cy="10718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Управління ліквідністю в умовах воєнного стану</a:t>
            </a:r>
            <a:endParaRPr lang="en-US" sz="3350" dirty="0"/>
          </a:p>
        </p:txBody>
      </p:sp>
      <p:sp>
        <p:nvSpPr>
          <p:cNvPr id="5" name="Shape 2"/>
          <p:cNvSpPr/>
          <p:nvPr/>
        </p:nvSpPr>
        <p:spPr>
          <a:xfrm>
            <a:off x="685919" y="2508885"/>
            <a:ext cx="7772162" cy="1512213"/>
          </a:xfrm>
          <a:prstGeom prst="roundRect">
            <a:avLst>
              <a:gd name="adj" fmla="val 17010"/>
            </a:avLst>
          </a:prstGeom>
          <a:solidFill>
            <a:srgbClr val="F6EBD4"/>
          </a:solidFill>
          <a:ln w="22860">
            <a:solidFill>
              <a:srgbClr val="626C3B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08779" y="2531745"/>
            <a:ext cx="685919" cy="1466493"/>
          </a:xfrm>
          <a:prstGeom prst="roundRect">
            <a:avLst>
              <a:gd name="adj" fmla="val 33501"/>
            </a:avLst>
          </a:prstGeom>
          <a:solidFill>
            <a:srgbClr val="626C3B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9282" y="3136344"/>
            <a:ext cx="257175" cy="25717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542812" y="2703195"/>
            <a:ext cx="2280166" cy="267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Стабілізаційні заходи</a:t>
            </a:r>
            <a:endParaRPr lang="en-US" sz="1650" dirty="0"/>
          </a:p>
        </p:txBody>
      </p:sp>
      <p:sp>
        <p:nvSpPr>
          <p:cNvPr id="9" name="Text 5"/>
          <p:cNvSpPr/>
          <p:nvPr/>
        </p:nvSpPr>
        <p:spPr>
          <a:xfrm>
            <a:off x="1542812" y="3059906"/>
            <a:ext cx="6720959" cy="7668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НБУ підтримував регульований курс до жовтня 2023 р., після чого перейшов до керованої гнучкості. Облікова ставка поступово знижувалась з 25% у 2022 р. до 13–14,5% у 2024–2025 рр.</a:t>
            </a:r>
            <a:endParaRPr lang="en-US" sz="1350" dirty="0"/>
          </a:p>
        </p:txBody>
      </p:sp>
      <p:sp>
        <p:nvSpPr>
          <p:cNvPr id="10" name="Shape 6"/>
          <p:cNvSpPr/>
          <p:nvPr/>
        </p:nvSpPr>
        <p:spPr>
          <a:xfrm>
            <a:off x="685919" y="4169212"/>
            <a:ext cx="7772162" cy="1512213"/>
          </a:xfrm>
          <a:prstGeom prst="roundRect">
            <a:avLst>
              <a:gd name="adj" fmla="val 17010"/>
            </a:avLst>
          </a:prstGeom>
          <a:solidFill>
            <a:srgbClr val="F6EBD4"/>
          </a:solidFill>
          <a:ln w="22860">
            <a:solidFill>
              <a:srgbClr val="83792E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708779" y="4192072"/>
            <a:ext cx="685919" cy="1466493"/>
          </a:xfrm>
          <a:prstGeom prst="roundRect">
            <a:avLst>
              <a:gd name="adj" fmla="val 33501"/>
            </a:avLst>
          </a:prstGeom>
          <a:solidFill>
            <a:srgbClr val="83792E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9282" y="4796671"/>
            <a:ext cx="257175" cy="25717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542812" y="4363522"/>
            <a:ext cx="2804993" cy="267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Стан банківського сектору</a:t>
            </a:r>
            <a:endParaRPr lang="en-US" sz="1650" dirty="0"/>
          </a:p>
        </p:txBody>
      </p:sp>
      <p:sp>
        <p:nvSpPr>
          <p:cNvPr id="14" name="Text 9"/>
          <p:cNvSpPr/>
          <p:nvPr/>
        </p:nvSpPr>
        <p:spPr>
          <a:xfrm>
            <a:off x="1542812" y="4720233"/>
            <a:ext cx="6720959" cy="7668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Попри воєнні умови, банківська система зберегла платоспроможність. LCR та NSFR більшості банків перевищували нормативні значення. Система страхування вкладів продовжувала функціонувати.</a:t>
            </a:r>
            <a:endParaRPr lang="en-US" sz="1350" dirty="0"/>
          </a:p>
        </p:txBody>
      </p:sp>
      <p:sp>
        <p:nvSpPr>
          <p:cNvPr id="15" name="Shape 10"/>
          <p:cNvSpPr/>
          <p:nvPr/>
        </p:nvSpPr>
        <p:spPr>
          <a:xfrm>
            <a:off x="685919" y="5829538"/>
            <a:ext cx="7772162" cy="1512213"/>
          </a:xfrm>
          <a:prstGeom prst="roundRect">
            <a:avLst>
              <a:gd name="adj" fmla="val 17010"/>
            </a:avLst>
          </a:prstGeom>
          <a:solidFill>
            <a:srgbClr val="F6EBD4"/>
          </a:solidFill>
          <a:ln w="22860">
            <a:solidFill>
              <a:srgbClr val="E8AF3B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708779" y="5852398"/>
            <a:ext cx="685919" cy="1466493"/>
          </a:xfrm>
          <a:prstGeom prst="roundRect">
            <a:avLst>
              <a:gd name="adj" fmla="val 33501"/>
            </a:avLst>
          </a:prstGeom>
          <a:solidFill>
            <a:srgbClr val="E8AF3B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9282" y="6456998"/>
            <a:ext cx="257175" cy="25717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542812" y="6023848"/>
            <a:ext cx="2563058" cy="267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Поступова нормалізація</a:t>
            </a:r>
            <a:endParaRPr lang="en-US" sz="1650" dirty="0"/>
          </a:p>
        </p:txBody>
      </p:sp>
      <p:sp>
        <p:nvSpPr>
          <p:cNvPr id="19" name="Text 13"/>
          <p:cNvSpPr/>
          <p:nvPr/>
        </p:nvSpPr>
        <p:spPr>
          <a:xfrm>
            <a:off x="1542812" y="6380559"/>
            <a:ext cx="6720959" cy="7668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 2023 р. НБУ розпочав поступове зняття надзвичайних обмежень, відновлення кредитування через програми державних гарантій та стимулювання переходу надлишкової ліквідності у довгострокові кредитні продукти.</a:t>
            </a:r>
            <a:endParaRPr lang="en-US" sz="13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39133"/>
            <a:ext cx="1254430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Вдосконалення управління ліквідністю: пріоритети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1091446" y="3449836"/>
            <a:ext cx="3917513" cy="198358"/>
          </a:xfrm>
          <a:prstGeom prst="roundRect">
            <a:avLst>
              <a:gd name="adj" fmla="val 150088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93790" y="3251359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618" y="3400187"/>
            <a:ext cx="297656" cy="29765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2148" y="4045029"/>
            <a:ext cx="381857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Удосконалення моніторингу ліквідності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2148" y="4784408"/>
            <a:ext cx="381857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Впровадження стрес-тестування ліквідності на основі сценаріїв воєнного часу, розвиток системи раннього попередження ризиків відпливу коштів.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505093" y="3152180"/>
            <a:ext cx="3917633" cy="198358"/>
          </a:xfrm>
          <a:prstGeom prst="roundRect">
            <a:avLst>
              <a:gd name="adj" fmla="val 150088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207437" y="2953702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56265" y="3102531"/>
            <a:ext cx="297656" cy="29765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05795" y="3747373"/>
            <a:ext cx="381869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Трансформація надлишкової ліквідності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5405795" y="4486751"/>
            <a:ext cx="3818692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Розширення державних програм кредитних гарантій («5-7-9%»), розвиток ринку корпоративних облігацій та іпотечного кредитування у гривні для спрямування ліквідності в реальний сектор.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9918859" y="2854523"/>
            <a:ext cx="3917513" cy="198358"/>
          </a:xfrm>
          <a:prstGeom prst="roundRect">
            <a:avLst>
              <a:gd name="adj" fmla="val 150088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621203" y="2656046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70031" y="2804874"/>
            <a:ext cx="297656" cy="29765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19561" y="3449717"/>
            <a:ext cx="381857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Гармонізація з міжнародними стандартами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819561" y="4189095"/>
            <a:ext cx="381857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Продовження імплементації вимог Базель III/IV, включаючи повноцінне запровадження NSFR та вдосконалення методології розрахунку HQLA відповідно до стандартів ЄС.</a:t>
            </a:r>
            <a:endParaRPr lang="en-US" sz="1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84797"/>
            <a:ext cx="9914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Взаємозв'язок доларизації та ліквідності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201710"/>
            <a:ext cx="3572470" cy="198465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40960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Доларизація безпосередньо ускладнює управління ліквідністю: валютна структура зобов'язань банків визначає складнішу систему нормативів, а НБУ змушений підтримувати значно більші резерви для стабілізації курсу.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96810"/>
            <a:ext cx="1051369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Ключові статистичні показники 2022–2025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212902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25%</a:t>
            </a:r>
            <a:endParaRPr lang="en-US" sz="5150" dirty="0"/>
          </a:p>
        </p:txBody>
      </p:sp>
      <p:sp>
        <p:nvSpPr>
          <p:cNvPr id="4" name="Text 2"/>
          <p:cNvSpPr/>
          <p:nvPr/>
        </p:nvSpPr>
        <p:spPr>
          <a:xfrm>
            <a:off x="1068348" y="4115872"/>
            <a:ext cx="252555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Облікова ставка НБУ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4545092"/>
            <a:ext cx="307467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Пікове значення у червні 2022 р. для стримування інфляційного тиску та девальваційних очікувань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4116467" y="3212902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42%</a:t>
            </a:r>
            <a:endParaRPr lang="en-US" sz="5150" dirty="0"/>
          </a:p>
        </p:txBody>
      </p:sp>
      <p:sp>
        <p:nvSpPr>
          <p:cNvPr id="7" name="Text 5"/>
          <p:cNvSpPr/>
          <p:nvPr/>
        </p:nvSpPr>
        <p:spPr>
          <a:xfrm>
            <a:off x="4272082" y="4115872"/>
            <a:ext cx="276332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Доларизація депозитів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4116467" y="4545092"/>
            <a:ext cx="307467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Частка валютних вкладів у загальному обсязі депозитів банківської системи станом на 2024 рік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439144" y="3212902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590 млрд</a:t>
            </a:r>
            <a:endParaRPr lang="en-US" sz="5150" dirty="0"/>
          </a:p>
        </p:txBody>
      </p:sp>
      <p:sp>
        <p:nvSpPr>
          <p:cNvPr id="10" name="Text 8"/>
          <p:cNvSpPr/>
          <p:nvPr/>
        </p:nvSpPr>
        <p:spPr>
          <a:xfrm>
            <a:off x="7568089" y="4115872"/>
            <a:ext cx="281666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Депозитні сертифікати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439144" y="4545092"/>
            <a:ext cx="307467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Обсяг коштів банків у депозитних сертифікатах НБУ (грн) — індикатор надлишкової ліквідності, I кв. 2025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10761821" y="3212902"/>
            <a:ext cx="30747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100%+</a:t>
            </a:r>
            <a:endParaRPr lang="en-US" sz="5150" dirty="0"/>
          </a:p>
        </p:txBody>
      </p:sp>
      <p:sp>
        <p:nvSpPr>
          <p:cNvPr id="13" name="Text 11"/>
          <p:cNvSpPr/>
          <p:nvPr/>
        </p:nvSpPr>
        <p:spPr>
          <a:xfrm>
            <a:off x="11058763" y="411587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LCR системи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0761821" y="4545092"/>
            <a:ext cx="3074789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Коефіцієнт покриття ліквідністю банківської системи — перевищує норматив навіть в умовах воєнного стану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8961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Структура теми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2079069"/>
            <a:ext cx="674703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Що ми розглянемо сьогодні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93790" y="299680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 Light" pitchFamily="34" charset="0"/>
                <a:ea typeface="Brygada 1918 Light" pitchFamily="34" charset="-122"/>
                <a:cs typeface="Brygada 1918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311128"/>
            <a:ext cx="6422231" cy="22860"/>
          </a:xfrm>
          <a:prstGeom prst="rect">
            <a:avLst/>
          </a:prstGeom>
          <a:solidFill>
            <a:srgbClr val="626C3B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3456027"/>
            <a:ext cx="389727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Доларизація: сутність і причини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3885247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Чому гривня витісняється іноземними валютами на внутрішньому ринку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414379" y="299680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 Light" pitchFamily="34" charset="0"/>
                <a:ea typeface="Brygada 1918 Light" pitchFamily="34" charset="-122"/>
                <a:cs typeface="Brygada 1918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414379" y="3311128"/>
            <a:ext cx="6422231" cy="22860"/>
          </a:xfrm>
          <a:prstGeom prst="rect">
            <a:avLst/>
          </a:prstGeom>
          <a:solidFill>
            <a:srgbClr val="83792E"/>
          </a:solidFill>
          <a:ln/>
        </p:spPr>
      </p:sp>
      <p:sp>
        <p:nvSpPr>
          <p:cNvPr id="10" name="Text 8"/>
          <p:cNvSpPr/>
          <p:nvPr/>
        </p:nvSpPr>
        <p:spPr>
          <a:xfrm>
            <a:off x="7414379" y="3456027"/>
            <a:ext cx="506932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Наслідки та вплив на монетарну політику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414379" y="3885247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Ризики для фінансової стабільності, обмеження ефективності НБУ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486751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 Light" pitchFamily="34" charset="0"/>
                <a:ea typeface="Brygada 1918 Light" pitchFamily="34" charset="-122"/>
                <a:cs typeface="Brygada 1918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93790" y="5181838"/>
            <a:ext cx="6422231" cy="22860"/>
          </a:xfrm>
          <a:prstGeom prst="rect">
            <a:avLst/>
          </a:prstGeom>
          <a:solidFill>
            <a:srgbClr val="E8AF3B"/>
          </a:solidFill>
          <a:ln/>
        </p:spPr>
      </p:sp>
      <p:sp>
        <p:nvSpPr>
          <p:cNvPr id="14" name="Text 12"/>
          <p:cNvSpPr/>
          <p:nvPr/>
        </p:nvSpPr>
        <p:spPr>
          <a:xfrm>
            <a:off x="793790" y="5326737"/>
            <a:ext cx="451127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Дедоларизація: кейси та інструменти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93790" y="5755958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Успішний міжнародний досвід та регуляторні підходи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414379" y="486751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 Light" pitchFamily="34" charset="0"/>
                <a:ea typeface="Brygada 1918 Light" pitchFamily="34" charset="-122"/>
                <a:cs typeface="Brygada 1918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7414379" y="5181838"/>
            <a:ext cx="6422231" cy="22860"/>
          </a:xfrm>
          <a:prstGeom prst="rect">
            <a:avLst/>
          </a:prstGeom>
          <a:solidFill>
            <a:srgbClr val="CC914D"/>
          </a:solidFill>
          <a:ln/>
        </p:spPr>
      </p:sp>
      <p:sp>
        <p:nvSpPr>
          <p:cNvPr id="18" name="Text 16"/>
          <p:cNvSpPr/>
          <p:nvPr/>
        </p:nvSpPr>
        <p:spPr>
          <a:xfrm>
            <a:off x="7414379" y="5326737"/>
            <a:ext cx="39289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Ліквідність банківської системи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7414379" y="5755958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Структура, показники LCR/NSFR, регуляторні вимоги НБУ та динаміка 2022–2025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2828" y="796052"/>
            <a:ext cx="5741432" cy="564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Висновки та ключові тези</a:t>
            </a:r>
            <a:endParaRPr lang="en-US" sz="35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575" y="1613118"/>
            <a:ext cx="270986" cy="27098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310045" y="1607582"/>
            <a:ext cx="3840599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Доларизація — системна проблема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1310045" y="1988582"/>
            <a:ext cx="7111127" cy="828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Її подолання потребує комплексного підходу: від макроекономічної стабілізації та відновлення довіри до регуляторних обмежень і розвитку гривневих фінансових інструментів.</a:t>
            </a:r>
            <a:endParaRPr lang="en-US" sz="1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0575" y="3151882"/>
            <a:ext cx="270986" cy="27098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310045" y="3146346"/>
            <a:ext cx="3351609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Ліквідність — основа стійкості</a:t>
            </a:r>
            <a:endParaRPr lang="en-US" sz="1750" dirty="0"/>
          </a:p>
        </p:txBody>
      </p:sp>
      <p:sp>
        <p:nvSpPr>
          <p:cNvPr id="9" name="Text 4"/>
          <p:cNvSpPr/>
          <p:nvPr/>
        </p:nvSpPr>
        <p:spPr>
          <a:xfrm>
            <a:off x="1310045" y="3527346"/>
            <a:ext cx="7111127" cy="828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Впровадження міжнародних стандартів LCR та NSFR суттєво підвищило стійкість банківської системи, що підтвердив стрес-тест повномасштабного вторгнення 2022 року.</a:t>
            </a:r>
            <a:endParaRPr lang="en-US" sz="14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0575" y="4690646"/>
            <a:ext cx="270986" cy="27098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310045" y="4685109"/>
            <a:ext cx="3329940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Воєнний парадокс ліквідності</a:t>
            </a: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1310045" y="5066109"/>
            <a:ext cx="7111127" cy="828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Система перейшла від загрози дефіциту до структурного надлишку ліквідності — нового виклику для ефективного розподілу капіталу та відновлення кредитування.</a:t>
            </a:r>
            <a:endParaRPr lang="en-US" sz="14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0575" y="6229410"/>
            <a:ext cx="270986" cy="27098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310045" y="6223873"/>
            <a:ext cx="6537603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Дедоларизація як шлях до суверенної монетарної політики</a:t>
            </a:r>
            <a:endParaRPr lang="en-US" sz="1750" dirty="0"/>
          </a:p>
        </p:txBody>
      </p:sp>
      <p:sp>
        <p:nvSpPr>
          <p:cNvPr id="15" name="Text 8"/>
          <p:cNvSpPr/>
          <p:nvPr/>
        </p:nvSpPr>
        <p:spPr>
          <a:xfrm>
            <a:off x="1310045" y="6604873"/>
            <a:ext cx="7111127" cy="828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Зниження рівня доларизації відновить повноцінну трансмісію монетарної політики НБУ і є необхідною умовою довгострокового фінансового суверенітету України.</a:t>
            </a: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83412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Що таке доларизація економіки?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137315" y="3121223"/>
            <a:ext cx="3821906" cy="3524845"/>
          </a:xfrm>
          <a:prstGeom prst="roundRect">
            <a:avLst>
              <a:gd name="adj" fmla="val 13514"/>
            </a:avLst>
          </a:prstGeom>
          <a:solidFill>
            <a:srgbClr val="626C3B"/>
          </a:solidFill>
          <a:ln/>
        </p:spPr>
      </p:sp>
      <p:sp>
        <p:nvSpPr>
          <p:cNvPr id="5" name="Text 2"/>
          <p:cNvSpPr/>
          <p:nvPr/>
        </p:nvSpPr>
        <p:spPr>
          <a:xfrm>
            <a:off x="6335673" y="331958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Визначення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335673" y="3828098"/>
            <a:ext cx="3425190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Доларизація — це процес масштабного використання іноземної валюти (переважно USD та EUR) як засобу збереження вартості, одиниці обліку та засобу платежу поряд із національною валютою або замість неї.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10308074" y="331958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Форми доларизації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10308074" y="3828098"/>
            <a:ext cx="3536156" cy="2748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Фінансова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— депозити та кредити в іноземній валюті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Реальна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— ціноутворення та контракти у валюті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Де-факто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— неофіційна, без законодавчого закріплення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Де-юре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— офіційно закріплена (не характерна для України)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24119"/>
            <a:ext cx="1191029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Чому гривня витісняється? Причини доларизації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541032"/>
            <a:ext cx="6422231" cy="2141815"/>
          </a:xfrm>
          <a:prstGeom prst="roundRect">
            <a:avLst>
              <a:gd name="adj" fmla="val 5123"/>
            </a:avLst>
          </a:prstGeom>
          <a:solidFill>
            <a:srgbClr val="F6EBD4"/>
          </a:solidFill>
          <a:ln w="22860">
            <a:solidFill>
              <a:srgbClr val="626C3B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70930" y="2541032"/>
            <a:ext cx="91440" cy="2141815"/>
          </a:xfrm>
          <a:prstGeom prst="roundRect">
            <a:avLst>
              <a:gd name="adj" fmla="val 325581"/>
            </a:avLst>
          </a:prstGeom>
          <a:solidFill>
            <a:srgbClr val="626C3B"/>
          </a:solidFill>
          <a:ln/>
        </p:spPr>
      </p:sp>
      <p:sp>
        <p:nvSpPr>
          <p:cNvPr id="5" name="Text 3"/>
          <p:cNvSpPr/>
          <p:nvPr/>
        </p:nvSpPr>
        <p:spPr>
          <a:xfrm>
            <a:off x="1083588" y="2762250"/>
            <a:ext cx="40628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Макроекономічна нестабільність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083588" y="3191470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Хронічна інфляція, девальваційні шоки 1998, 2008, 2014–2015 та 2022 років сформували стійку недовіру населення до гривні як інструменту збереження вартості.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14379" y="2541032"/>
            <a:ext cx="6422231" cy="2141815"/>
          </a:xfrm>
          <a:prstGeom prst="roundRect">
            <a:avLst>
              <a:gd name="adj" fmla="val 5123"/>
            </a:avLst>
          </a:prstGeom>
          <a:solidFill>
            <a:srgbClr val="F6EBD4"/>
          </a:solidFill>
          <a:ln w="22860">
            <a:solidFill>
              <a:srgbClr val="83792E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391519" y="2541032"/>
            <a:ext cx="91440" cy="2141815"/>
          </a:xfrm>
          <a:prstGeom prst="roundRect">
            <a:avLst>
              <a:gd name="adj" fmla="val 325581"/>
            </a:avLst>
          </a:prstGeom>
          <a:solidFill>
            <a:srgbClr val="83792E"/>
          </a:solidFill>
          <a:ln/>
        </p:spPr>
      </p:sp>
      <p:sp>
        <p:nvSpPr>
          <p:cNvPr id="9" name="Text 7"/>
          <p:cNvSpPr/>
          <p:nvPr/>
        </p:nvSpPr>
        <p:spPr>
          <a:xfrm>
            <a:off x="7704177" y="2762250"/>
            <a:ext cx="402645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Слабкість фінансових інституцій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704177" y="3191470"/>
            <a:ext cx="591121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Низька довіра до банківської системи, банківські кризи, відсутність ефективних механізмів гарантування вкладів протягом тривалого часу посилювали попит на іноземну валюту.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793790" y="4881205"/>
            <a:ext cx="6422231" cy="1824276"/>
          </a:xfrm>
          <a:prstGeom prst="roundRect">
            <a:avLst>
              <a:gd name="adj" fmla="val 6015"/>
            </a:avLst>
          </a:prstGeom>
          <a:solidFill>
            <a:srgbClr val="F6EBD4"/>
          </a:solidFill>
          <a:ln w="22860">
            <a:solidFill>
              <a:srgbClr val="E8AF3B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70930" y="4881205"/>
            <a:ext cx="91440" cy="1824276"/>
          </a:xfrm>
          <a:prstGeom prst="roundRect">
            <a:avLst>
              <a:gd name="adj" fmla="val 325581"/>
            </a:avLst>
          </a:prstGeom>
          <a:solidFill>
            <a:srgbClr val="E8AF3B"/>
          </a:solidFill>
          <a:ln/>
        </p:spPr>
      </p:sp>
      <p:sp>
        <p:nvSpPr>
          <p:cNvPr id="13" name="Text 11"/>
          <p:cNvSpPr/>
          <p:nvPr/>
        </p:nvSpPr>
        <p:spPr>
          <a:xfrm>
            <a:off x="1083588" y="5102423"/>
            <a:ext cx="359271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Геополітична невизначеність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083588" y="5531644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Анексія Криму (2014), бойові дії на Донбасі та повномасштабне вторгнення 2022 року різко підвищили попит на долар та євро як «активи-притулки».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414379" y="4881205"/>
            <a:ext cx="6422231" cy="1824276"/>
          </a:xfrm>
          <a:prstGeom prst="roundRect">
            <a:avLst>
              <a:gd name="adj" fmla="val 6015"/>
            </a:avLst>
          </a:prstGeom>
          <a:solidFill>
            <a:srgbClr val="F6EBD4"/>
          </a:solidFill>
          <a:ln w="22860">
            <a:solidFill>
              <a:srgbClr val="CC914D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7391519" y="4881205"/>
            <a:ext cx="91440" cy="1824276"/>
          </a:xfrm>
          <a:prstGeom prst="roundRect">
            <a:avLst>
              <a:gd name="adj" fmla="val 325581"/>
            </a:avLst>
          </a:prstGeom>
          <a:solidFill>
            <a:srgbClr val="CC914D"/>
          </a:solidFill>
          <a:ln/>
        </p:spPr>
      </p:sp>
      <p:sp>
        <p:nvSpPr>
          <p:cNvPr id="17" name="Text 15"/>
          <p:cNvSpPr/>
          <p:nvPr/>
        </p:nvSpPr>
        <p:spPr>
          <a:xfrm>
            <a:off x="7704177" y="5102423"/>
            <a:ext cx="251233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Структурні чинники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704177" y="5531644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Висока залежність від імпорту, значні обсяги зовнішнього боргу держави та корпорацій, а також трудова міграція зумовлюють природний попит на валюту в розрахунках.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98138"/>
            <a:ext cx="978038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Рівень доларизації в Україні: статистика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439114"/>
            <a:ext cx="1198202" cy="178401"/>
          </a:xfrm>
          <a:prstGeom prst="roundRect">
            <a:avLst>
              <a:gd name="adj" fmla="val 71757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622" y="2478745"/>
            <a:ext cx="99140" cy="9914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83808" y="2463899"/>
            <a:ext cx="950352" cy="1288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403011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Валютні кредити, %</a:t>
            </a:r>
            <a:endParaRPr lang="en-US" sz="700" dirty="0"/>
          </a:p>
        </p:txBody>
      </p:sp>
      <p:sp>
        <p:nvSpPr>
          <p:cNvPr id="6" name="Shape 3"/>
          <p:cNvSpPr/>
          <p:nvPr/>
        </p:nvSpPr>
        <p:spPr>
          <a:xfrm>
            <a:off x="2058086" y="2439114"/>
            <a:ext cx="1255389" cy="178401"/>
          </a:xfrm>
          <a:prstGeom prst="roundRect">
            <a:avLst>
              <a:gd name="adj" fmla="val 71757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917" y="2478745"/>
            <a:ext cx="99140" cy="9914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248104" y="2463899"/>
            <a:ext cx="1007538" cy="1288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403011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Валютні депозити, %</a:t>
            </a:r>
            <a:endParaRPr lang="en-US" sz="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2700132"/>
            <a:ext cx="6278880" cy="325510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564874" y="2414230"/>
            <a:ext cx="294167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Ключові спостереження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7564874" y="2922746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Частка валютних депозитів населення залишається на рівні </a:t>
            </a: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40–45%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від загального обсягу вкладів — один із найвищих показників серед країн Центральної та Східної Європи.</a:t>
            </a:r>
            <a:endParaRPr lang="en-US" sz="1550" dirty="0"/>
          </a:p>
        </p:txBody>
      </p:sp>
      <p:sp>
        <p:nvSpPr>
          <p:cNvPr id="12" name="Text 7"/>
          <p:cNvSpPr/>
          <p:nvPr/>
        </p:nvSpPr>
        <p:spPr>
          <a:xfrm>
            <a:off x="7564874" y="4053959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Після 2015 року частка валютних кредитів стабільно знижувалася завдяки регуляторним обмеженням НБУ на кредитування у валюті фізичних осіб без валютних доходів.</a:t>
            </a:r>
            <a:endParaRPr lang="en-US" sz="1550" dirty="0"/>
          </a:p>
        </p:txBody>
      </p:sp>
      <p:sp>
        <p:nvSpPr>
          <p:cNvPr id="13" name="Shape 8"/>
          <p:cNvSpPr/>
          <p:nvPr/>
        </p:nvSpPr>
        <p:spPr>
          <a:xfrm>
            <a:off x="7564874" y="5229820"/>
            <a:ext cx="6279356" cy="1478280"/>
          </a:xfrm>
          <a:prstGeom prst="roundRect">
            <a:avLst>
              <a:gd name="adj" fmla="val 20139"/>
            </a:avLst>
          </a:prstGeom>
          <a:solidFill>
            <a:srgbClr val="DFE4CE"/>
          </a:solidFill>
          <a:ln/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3232" y="5525095"/>
            <a:ext cx="248007" cy="198358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8209598" y="5477708"/>
            <a:ext cx="5436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Станом на 2024 рік рівень доларизації депозитів в Україні приблизно вдвічі перевищує середній показник по ЄС.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5650" y="896660"/>
            <a:ext cx="7805499" cy="1045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Наслідки доларизації для монетарної політики</a:t>
            </a:r>
            <a:endParaRPr lang="en-US" sz="3250" dirty="0"/>
          </a:p>
        </p:txBody>
      </p:sp>
      <p:sp>
        <p:nvSpPr>
          <p:cNvPr id="4" name="Shape 1"/>
          <p:cNvSpPr/>
          <p:nvPr/>
        </p:nvSpPr>
        <p:spPr>
          <a:xfrm>
            <a:off x="6155650" y="2154079"/>
            <a:ext cx="7805499" cy="1188958"/>
          </a:xfrm>
          <a:prstGeom prst="roundRect">
            <a:avLst>
              <a:gd name="adj" fmla="val 21111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30553" y="2328982"/>
            <a:ext cx="3967639" cy="261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Обмеження трансмісійного механізму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6330553" y="2674977"/>
            <a:ext cx="7455694" cy="4931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Зміна облікової ставки НБУ слабо впливає на попит та пропозицію у доларизованому сегменті, що знижує ефективність процентного каналу монетарної трансмісії.</a:t>
            </a:r>
            <a:endParaRPr lang="en-US" sz="1300" dirty="0"/>
          </a:p>
        </p:txBody>
      </p:sp>
      <p:sp>
        <p:nvSpPr>
          <p:cNvPr id="7" name="Shape 4"/>
          <p:cNvSpPr/>
          <p:nvPr/>
        </p:nvSpPr>
        <p:spPr>
          <a:xfrm>
            <a:off x="6155650" y="3484007"/>
            <a:ext cx="7805499" cy="1188958"/>
          </a:xfrm>
          <a:prstGeom prst="roundRect">
            <a:avLst>
              <a:gd name="adj" fmla="val 21111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330553" y="3658910"/>
            <a:ext cx="2626043" cy="261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Валютний ризик системи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6330553" y="4004905"/>
            <a:ext cx="7455694" cy="4931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Відкриті валютні позиції банків і підприємств створюють загрозу балансових ефектів при девальвації, здатних спровокувати системну кризу.</a:t>
            </a:r>
            <a:endParaRPr lang="en-US" sz="1300" dirty="0"/>
          </a:p>
        </p:txBody>
      </p:sp>
      <p:sp>
        <p:nvSpPr>
          <p:cNvPr id="10" name="Shape 7"/>
          <p:cNvSpPr/>
          <p:nvPr/>
        </p:nvSpPr>
        <p:spPr>
          <a:xfrm>
            <a:off x="6155650" y="4813935"/>
            <a:ext cx="7805499" cy="1188958"/>
          </a:xfrm>
          <a:prstGeom prst="roundRect">
            <a:avLst>
              <a:gd name="adj" fmla="val 21111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330553" y="4988838"/>
            <a:ext cx="2091571" cy="261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Втрата сеньйоражу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6330553" y="5334833"/>
            <a:ext cx="7455694" cy="4931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Заміщення гривні у грошовому обороті означає перерозподіл емісійного доходу на користь іноземних центральних банків.</a:t>
            </a:r>
            <a:endParaRPr lang="en-US" sz="1300" dirty="0"/>
          </a:p>
        </p:txBody>
      </p:sp>
      <p:sp>
        <p:nvSpPr>
          <p:cNvPr id="13" name="Shape 10"/>
          <p:cNvSpPr/>
          <p:nvPr/>
        </p:nvSpPr>
        <p:spPr>
          <a:xfrm>
            <a:off x="6155650" y="6143863"/>
            <a:ext cx="7805499" cy="1188958"/>
          </a:xfrm>
          <a:prstGeom prst="roundRect">
            <a:avLst>
              <a:gd name="adj" fmla="val 21111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330553" y="6318766"/>
            <a:ext cx="2140387" cy="261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Тиск на резерви НБУ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6330553" y="6664762"/>
            <a:ext cx="7455694" cy="4931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Необхідність підтримання стабільного обмінного курсу в умовах доларизації вимагає значних золотовалютних резервів для інтервенцій.</a:t>
            </a:r>
            <a:endParaRPr lang="en-US"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83049"/>
            <a:ext cx="1162550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Ризики доларизації для фінансової стабільності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724025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438632" y="1792248"/>
            <a:ext cx="401800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Кредитний ризик позичальників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438632" y="2300764"/>
            <a:ext cx="5634514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Фізичні особи та підприємства з доходами у гривні, але зобов'язаннями у валюті, стають вразливими до девальваційних шоків — саме це масово спостерігалось у 2014–2015 рр.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93790" y="3967758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1438632" y="4035981"/>
            <a:ext cx="317384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Ризик раптового відпливу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1438632" y="4544497"/>
            <a:ext cx="563451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Валютні вклади можуть бути виведені швидше за гривневі у кризових умовах, провокуючи банківську паніку та різке скорочення резервів системи.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5893951"/>
            <a:ext cx="446484" cy="446484"/>
          </a:xfrm>
          <a:prstGeom prst="roundRect">
            <a:avLst>
              <a:gd name="adj" fmla="val 66679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438632" y="596217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Доларизація цін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1438632" y="6470690"/>
            <a:ext cx="563451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Прив'язка цін нерухомості, автомобілів та послуг до долара ускладнює стабілізацію інфляції засобами монетарної політики НБУ.</a:t>
            </a:r>
            <a:endParaRPr lang="en-US" sz="155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874" y="1724025"/>
            <a:ext cx="6279356" cy="388524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20416"/>
            <a:ext cx="251876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Міжнародний досвід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809869"/>
            <a:ext cx="730817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Кейси успішної дедоларизації</a:t>
            </a:r>
            <a:endParaRPr lang="en-US" sz="39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727603"/>
            <a:ext cx="2425660" cy="149911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47472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Ізраїль (1980-ті)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4903946"/>
            <a:ext cx="4182189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Радикальна стабілізаційна програма 1985 року з різким скороченням бюджетного дефіциту, заморожуванням цін та зміцненням шекеля знизила інфляцію з 450% до 20% за рік і відновила довіру до національної валюти.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2727603"/>
            <a:ext cx="2425660" cy="149911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23986" y="4474726"/>
            <a:ext cx="27293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Перу (1990-ті–2000-ні)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223986" y="4903946"/>
            <a:ext cx="4182308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Послідовна дезінфляція, розвиток ринку держоблігацій у солях та введення диференційованих резервних вимог для валютних депозитів скоротили доларизацію з 80% до менш ніж 30%.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2727603"/>
            <a:ext cx="2425660" cy="149911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54302" y="447472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Польща (2000-ні)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654302" y="4903946"/>
            <a:ext cx="4182308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Обмеження валютного іпотечного кредитування, розвиток інструментів хеджування у злотих та макропруденційні надбавки до капіталу для валютних позик забезпечили поступове зниження рівня доларизації.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38620" y="440650"/>
            <a:ext cx="7330202" cy="473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Інструменти дедоларизації для України</a:t>
            </a:r>
            <a:endParaRPr lang="en-US" sz="29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068" y="1145738"/>
            <a:ext cx="9730145" cy="608528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690997" y="3895880"/>
            <a:ext cx="2006063" cy="672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21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Відновлення довіри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6311658" y="6468594"/>
            <a:ext cx="2006063" cy="672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1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Гривневі інструменти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9932880" y="3894573"/>
            <a:ext cx="2006063" cy="672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Регуляторні обмеження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6311658" y="1235574"/>
            <a:ext cx="2006063" cy="672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1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Макростабільність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1338620" y="7361158"/>
            <a:ext cx="11953161" cy="427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1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Ефективна дедоларизація можлива лише за умови комплексного підходу: макроекономічна стабільність є необхідною передумовою, тоді як регуляторні заходи та розвиток гривневих фінансових інструментів прискорюють процес. Відновлення довіри до інститутів — ключовий довгостроковий фактор.</a:t>
            </a:r>
            <a:endParaRPr lang="en-US" sz="11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1630</Words>
  <Application>Microsoft Office PowerPoint</Application>
  <PresentationFormat>Довільний</PresentationFormat>
  <Paragraphs>186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7" baseType="lpstr">
      <vt:lpstr>Brygada 1918 Semi Bold</vt:lpstr>
      <vt:lpstr>Brygada 1918 Light</vt:lpstr>
      <vt:lpstr>Brygada 1918</vt:lpstr>
      <vt:lpstr>-apple-system, BlinkMacSystemFont, Segoe UI, Roboto, Helvetica Neue, Arial, sans-serif Medium</vt:lpstr>
      <vt:lpstr>Calibri</vt:lpstr>
      <vt:lpstr>Arial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Микола Стороженко</dc:creator>
  <cp:lastModifiedBy>Микола Стороженко</cp:lastModifiedBy>
  <cp:revision>1</cp:revision>
  <dcterms:created xsi:type="dcterms:W3CDTF">2026-03-10T17:25:54Z</dcterms:created>
  <dcterms:modified xsi:type="dcterms:W3CDTF">2026-03-10T17:17:40Z</dcterms:modified>
</cp:coreProperties>
</file>