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Brygada 1918" panose="020B0604020202020204" charset="0"/>
      <p:regular r:id="rId23"/>
    </p:embeddedFont>
    <p:embeddedFont>
      <p:font typeface="Brygada 1918 Semi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74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373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Валютна політика в умовах переходу до гнучкості обмінного курсу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1162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Тема 13 — Аналіз еволюції валютних режимів, міжнародного досвіду та макроекономічних передумов для успішного запровадження плаваючого курсу гривні в контексті інфляційного таргетування.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595104"/>
            <a:ext cx="2281357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654635"/>
            <a:ext cx="204323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МОНЕТАРНА ЕКОНОМІКА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8660725" y="5587484"/>
            <a:ext cx="1945005" cy="388382"/>
          </a:xfrm>
          <a:prstGeom prst="roundRect">
            <a:avLst>
              <a:gd name="adj" fmla="val 61323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87408" y="5654635"/>
            <a:ext cx="169164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ВАЛЮТНА ПОЛІТИКА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10704909" y="5587484"/>
            <a:ext cx="576739" cy="388382"/>
          </a:xfrm>
          <a:prstGeom prst="roundRect">
            <a:avLst>
              <a:gd name="adj" fmla="val 61323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831592" y="5654635"/>
            <a:ext cx="32337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НБУ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950" y="725210"/>
            <a:ext cx="11126152" cy="580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Exchange Rate Pass-Through: ключовий механізм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2950" y="1653302"/>
            <a:ext cx="13144500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Коефіцієнт перенесення (pass-through coefficient) вимірює, яка частка знецінення курсу відображається у споживчих цінах. Він є критично важливим для розуміння інфляційних наслідків гнучкості.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1718905" y="3631168"/>
            <a:ext cx="2284571" cy="464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15%</a:t>
            </a:r>
            <a:endParaRPr lang="en-US" sz="3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60" y="2470309"/>
            <a:ext cx="2786182" cy="278618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00332" y="5476756"/>
            <a:ext cx="2321838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Розвинені країни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42950" y="5871210"/>
            <a:ext cx="4236601" cy="86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Низький pass-through завдяки закріпленим очікуванням та диверсифікованій структурі імпорту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172795" y="3631168"/>
            <a:ext cx="2284571" cy="464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40%</a:t>
            </a:r>
            <a:endParaRPr lang="en-US" sz="3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050" y="2470309"/>
            <a:ext cx="2786182" cy="278618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41977" y="5476756"/>
            <a:ext cx="3946327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Країни з ринком, що розвивається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5196840" y="5871210"/>
            <a:ext cx="4236601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Середній рівень перенесення; суттєво залежить від довіри до ЦБ та рівня доларизації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10626685" y="3631168"/>
            <a:ext cx="2284571" cy="464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60%</a:t>
            </a:r>
            <a:endParaRPr lang="en-US" sz="36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940" y="2470309"/>
            <a:ext cx="2786182" cy="278618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33861" y="5476756"/>
            <a:ext cx="3670221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Висока доларизація (як Україна)</a:t>
            </a:r>
            <a:endParaRPr lang="en-US" sz="1800" dirty="0"/>
          </a:p>
        </p:txBody>
      </p:sp>
      <p:sp>
        <p:nvSpPr>
          <p:cNvPr id="15" name="Text 10"/>
          <p:cNvSpPr/>
          <p:nvPr/>
        </p:nvSpPr>
        <p:spPr>
          <a:xfrm>
            <a:off x="9650730" y="5871210"/>
            <a:ext cx="4236601" cy="86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Значне перенесення; ціноутворення прив'язане до іноземної валюти, навіть у внутрішній торгівлі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742950" y="6929318"/>
            <a:ext cx="13144500" cy="575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Для України зниження коефіцієнта pass-through є стратегічним завданням — воно потребує де-доларизації економіки та підвищення довіри до монетарної політики НБУ.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75028"/>
            <a:ext cx="71811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Ризики для державного боргу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09276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Девальвація підвищує реальний тягар зовнішнього та валютного боргу. Для економік із значною часткою боргу в іноземній валюті це може спричинити боргову кризу навіть за прийнятного первинного балансу бюджету.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268623"/>
            <a:ext cx="3679031" cy="2111335"/>
          </a:xfrm>
          <a:prstGeom prst="roundRect">
            <a:avLst>
              <a:gd name="adj" fmla="val 1410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34746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«Первородний гріх»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903821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Неможливість запозичувати в національній валюті на міжнародних ринках підвищує валютний ризик суверена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3268623"/>
            <a:ext cx="3679031" cy="2111335"/>
          </a:xfrm>
          <a:prstGeom prst="roundRect">
            <a:avLst>
              <a:gd name="adj" fmla="val 1410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77157" y="34746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Баланс-шит ефект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3903821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Девальвація збільшує номінальну вартість боргу, але не збільшує доходи бюджету в тій самій пропорції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578316"/>
            <a:ext cx="7556421" cy="1476256"/>
          </a:xfrm>
          <a:prstGeom prst="roundRect">
            <a:avLst>
              <a:gd name="adj" fmla="val 20167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9768" y="5784294"/>
            <a:ext cx="27518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Корпоративний ризик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8" y="6213515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Компанії з валютним боргом та гривневими доходами зазнають погіршення платоспроможності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9623"/>
            <a:ext cx="101534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Ефекти ревальвації: зворотний бік медалі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667357"/>
            <a:ext cx="6565106" cy="3812619"/>
          </a:xfrm>
          <a:prstGeom prst="roundRect">
            <a:avLst>
              <a:gd name="adj" fmla="val 12494"/>
            </a:avLst>
          </a:prstGeom>
          <a:solidFill>
            <a:srgbClr val="83792E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65715"/>
            <a:ext cx="28605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Вплив зміцнення курсу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374231"/>
            <a:ext cx="6168390" cy="1795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Зниження інфляційного тиску через дешевший імпорт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Здешевлення обслуговування зовнішнього боргу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Підвищення купівельної спроможності населення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Зменшення доларизації через зростання привабливості гривневих активів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865715"/>
            <a:ext cx="37124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Ризики надмірного зміцнення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374231"/>
            <a:ext cx="6279356" cy="211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Втрата цінової конкурентоспроможності експортерів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Погіршення сальдо поточного рахунку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«Хвороба Голландії» — деіндустріалізація в ресурсно-багатих економіках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Накопичення дисбалансів, що потім коригуються різкою девальвацією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5666303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Оптимальна курсова динаміка визначається не напрямком, а стабільністю та відповідністю фундаментальним чинникам.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9608"/>
            <a:ext cx="91373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Умова Маршалла–Лернера та J-крива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85699"/>
            <a:ext cx="32595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Умова Маршалла–Лернера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29421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Девальвація покращує торговельний баланс лише якщо сума цінових еластичностей попиту на експорт та імпорт перевищує одиницю: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497937"/>
            <a:ext cx="6279356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97937"/>
            <a:ext cx="6279356" cy="3469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409598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Для більшості країн, що розвиваються, у короткостроковому періоді ця умова не виконується через жорсткість торгових контрактів та низьку диверсифікацію експорту.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17856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J-крива динаміка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7564874" y="2319099"/>
            <a:ext cx="198358" cy="1540312"/>
          </a:xfrm>
          <a:prstGeom prst="roundRect">
            <a:avLst>
              <a:gd name="adj" fmla="val 15008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961590" y="2517458"/>
            <a:ext cx="30790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Короткостроковий ефект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7961590" y="3025973"/>
            <a:ext cx="58826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Торговий баланс спочатку погіршується: ціни ростуть, обсяги не встигають адаптуватися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862530" y="4057769"/>
            <a:ext cx="198358" cy="1540312"/>
          </a:xfrm>
          <a:prstGeom prst="roundRect">
            <a:avLst>
              <a:gd name="adj" fmla="val 15008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259247" y="4256127"/>
            <a:ext cx="32189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Середньостроковий ефект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8259247" y="4764643"/>
            <a:ext cx="5584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Поступова адаптація — переорієнтація виробників та споживачів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8160187" y="5796439"/>
            <a:ext cx="198358" cy="1540312"/>
          </a:xfrm>
          <a:prstGeom prst="roundRect">
            <a:avLst>
              <a:gd name="adj" fmla="val 15008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556903" y="5994797"/>
            <a:ext cx="27655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Довгостроковий ефект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8556903" y="6503313"/>
            <a:ext cx="52873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Поліпшення торгового балансу за умови виконання умови Маршалла–Лернера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10687526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Макроекономічні передумови успішного переходу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5086" y="1301948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Міжнародний досвід свідчить: успішний перехід до гнучкого курсу потребує не лише технічної готовності центрального банку, а й широкого набору макроекономічних та інституційних умов.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Інфляційне таргетування як монетарна основа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Інфляційне таргетування (ІТ) — режим, за якого центральний банк публічно оголошує кількісний орієнтир інфляції та підпорядковує йому монетарну політику. Плаваючий курс є необхідною умовою повноцінного ІТ.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7178"/>
            <a:ext cx="104213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Чотири стовпи інфляційного таргетування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54091"/>
            <a:ext cx="6422231" cy="2269927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7620">
            <a:solidFill>
              <a:srgbClr val="626C3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46006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6C3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62366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253740"/>
            <a:ext cx="25022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Кількісний орієнтир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68296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НБУ встановлює чіткий цільовий діапазон інфляції (наразі 5% ±1 в.п.) та публічно відповідає за його досягнення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2254091"/>
            <a:ext cx="6422231" cy="2269927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762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20357" y="246006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83792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4068" y="2623661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32537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Прогноз-орієнтир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68296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Монетарна політика базується на прогнозах інфляції на 12–18 місяців, а не на поточних даних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722376"/>
            <a:ext cx="6422231" cy="2269927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7620">
            <a:solidFill>
              <a:srgbClr val="E8AF3B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99768" y="49283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8AF3B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3479" y="5091946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722025"/>
            <a:ext cx="30424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Прозорість і комунікація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6151245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Регулярні інфляційні звіти, пояснення рішень та управління очікуваннями є ключовими інструментами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722376"/>
            <a:ext cx="6422231" cy="2269927"/>
          </a:xfrm>
          <a:prstGeom prst="roundRect">
            <a:avLst>
              <a:gd name="adj" fmla="val 13115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20357" y="492835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914D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4068" y="509194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7220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Незалежність ЦБ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6151245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Операційна та інструментальна незалежність НБУ від фіскального домінування є фундаментальною умовою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9140"/>
            <a:ext cx="126718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Інституційна незалежність НБУ: виміри та значення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55232"/>
            <a:ext cx="26135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Виміри незалежності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2388632"/>
            <a:ext cx="3040499" cy="2498884"/>
          </a:xfrm>
          <a:prstGeom prst="roundRect">
            <a:avLst>
              <a:gd name="adj" fmla="val 11914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6650" y="2411492"/>
            <a:ext cx="2994779" cy="595313"/>
          </a:xfrm>
          <a:prstGeom prst="roundRect">
            <a:avLst>
              <a:gd name="adj" fmla="val 45401"/>
            </a:avLst>
          </a:prstGeom>
          <a:solidFill>
            <a:srgbClr val="626C3B"/>
          </a:solidFill>
          <a:ln/>
        </p:spPr>
      </p:sp>
      <p:sp>
        <p:nvSpPr>
          <p:cNvPr id="6" name="Text 4"/>
          <p:cNvSpPr/>
          <p:nvPr/>
        </p:nvSpPr>
        <p:spPr>
          <a:xfrm>
            <a:off x="2165152" y="25192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015008" y="32051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Цільова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713678"/>
            <a:ext cx="25980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Хто визначає кінцеву мету монетарної політики?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4032647" y="2388632"/>
            <a:ext cx="3040499" cy="2498884"/>
          </a:xfrm>
          <a:prstGeom prst="roundRect">
            <a:avLst>
              <a:gd name="adj" fmla="val 11914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055507" y="2411492"/>
            <a:ext cx="2994779" cy="595313"/>
          </a:xfrm>
          <a:prstGeom prst="roundRect">
            <a:avLst>
              <a:gd name="adj" fmla="val 45401"/>
            </a:avLst>
          </a:prstGeom>
          <a:solidFill>
            <a:srgbClr val="83792E"/>
          </a:solidFill>
          <a:ln/>
        </p:spPr>
      </p:sp>
      <p:sp>
        <p:nvSpPr>
          <p:cNvPr id="11" name="Text 9"/>
          <p:cNvSpPr/>
          <p:nvPr/>
        </p:nvSpPr>
        <p:spPr>
          <a:xfrm>
            <a:off x="5404009" y="25192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4253865" y="32051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Інструментальна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4253865" y="3713678"/>
            <a:ext cx="259806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Чи вільний ЦБ обирати інструменти для досягнення цілі?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085874"/>
            <a:ext cx="3040499" cy="2181344"/>
          </a:xfrm>
          <a:prstGeom prst="roundRect">
            <a:avLst>
              <a:gd name="adj" fmla="val 13648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816650" y="5108734"/>
            <a:ext cx="2994779" cy="595313"/>
          </a:xfrm>
          <a:prstGeom prst="roundRect">
            <a:avLst>
              <a:gd name="adj" fmla="val 45401"/>
            </a:avLst>
          </a:prstGeom>
          <a:solidFill>
            <a:srgbClr val="E8AF3B"/>
          </a:solidFill>
          <a:ln/>
        </p:spPr>
      </p:sp>
      <p:sp>
        <p:nvSpPr>
          <p:cNvPr id="16" name="Text 14"/>
          <p:cNvSpPr/>
          <p:nvPr/>
        </p:nvSpPr>
        <p:spPr>
          <a:xfrm>
            <a:off x="2165152" y="521648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015008" y="59024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Персональна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015008" y="6410920"/>
            <a:ext cx="25980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Чи захищені керівники від довільного звільнення?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4032647" y="5085874"/>
            <a:ext cx="3040499" cy="2181344"/>
          </a:xfrm>
          <a:prstGeom prst="roundRect">
            <a:avLst>
              <a:gd name="adj" fmla="val 13648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4055507" y="5108734"/>
            <a:ext cx="2994779" cy="595313"/>
          </a:xfrm>
          <a:prstGeom prst="roundRect">
            <a:avLst>
              <a:gd name="adj" fmla="val 45401"/>
            </a:avLst>
          </a:prstGeom>
          <a:solidFill>
            <a:srgbClr val="CC914D"/>
          </a:solidFill>
          <a:ln/>
        </p:spPr>
      </p:sp>
      <p:sp>
        <p:nvSpPr>
          <p:cNvPr id="21" name="Text 19"/>
          <p:cNvSpPr/>
          <p:nvPr/>
        </p:nvSpPr>
        <p:spPr>
          <a:xfrm>
            <a:off x="5404009" y="521648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4253865" y="59024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Фінансова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4253865" y="6410920"/>
            <a:ext cx="25980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Чи не залежить бюджет ЦБ від уряду?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564874" y="1855232"/>
            <a:ext cx="44986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Чому незалежність НБУ є критичною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7564874" y="2363748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Незалежний центральний банк здатний чинити опір короткостроковому тиску уряду на монетизацію дефіциту бюджету — головному ризику для інфляції в країнах із нестійкими фінансами.</a:t>
            </a:r>
            <a:endParaRPr lang="en-US" sz="1550" dirty="0"/>
          </a:p>
        </p:txBody>
      </p:sp>
      <p:sp>
        <p:nvSpPr>
          <p:cNvPr id="26" name="Shape 24"/>
          <p:cNvSpPr/>
          <p:nvPr/>
        </p:nvSpPr>
        <p:spPr>
          <a:xfrm>
            <a:off x="7564874" y="3857149"/>
            <a:ext cx="6279356" cy="1795820"/>
          </a:xfrm>
          <a:prstGeom prst="roundRect">
            <a:avLst>
              <a:gd name="adj" fmla="val 16578"/>
            </a:avLst>
          </a:prstGeom>
          <a:solidFill>
            <a:srgbClr val="DFE4CE"/>
          </a:solidFill>
          <a:ln/>
        </p:spPr>
      </p:sp>
      <p:pic>
        <p:nvPicPr>
          <p:cNvPr id="2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4152424"/>
            <a:ext cx="248007" cy="198358"/>
          </a:xfrm>
          <a:prstGeom prst="rect">
            <a:avLst/>
          </a:prstGeom>
        </p:spPr>
      </p:pic>
      <p:sp>
        <p:nvSpPr>
          <p:cNvPr id="28" name="Text 25"/>
          <p:cNvSpPr/>
          <p:nvPr/>
        </p:nvSpPr>
        <p:spPr>
          <a:xfrm>
            <a:off x="8209598" y="4105037"/>
            <a:ext cx="54362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 індексом Кукерманна (CBI), Україна після реформи 2015 року суттєво підвищила формальний рівень незалежності НБУ — проте практична незалежність залишається предметом дискусій.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5793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Фіскальна дисципліна як необхідна умова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19575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Навіть найкращий дизайн монетарної політики не може компенсувати фіскальне домінування — ситуацію, коли масштаб бюджетного дефіциту примушує центральний банк монетизувати борг, підриваючи будь-який номінальний якір.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689152"/>
            <a:ext cx="7556421" cy="3882509"/>
          </a:xfrm>
          <a:prstGeom prst="roundRect">
            <a:avLst>
              <a:gd name="adj" fmla="val 766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87810" y="3696772"/>
            <a:ext cx="3770590" cy="2406253"/>
          </a:xfrm>
          <a:prstGeom prst="roundRect">
            <a:avLst>
              <a:gd name="adj" fmla="val 12372"/>
            </a:avLst>
          </a:prstGeom>
          <a:solidFill>
            <a:srgbClr val="626C3B"/>
          </a:solidFill>
          <a:ln/>
        </p:spPr>
      </p:sp>
      <p:sp>
        <p:nvSpPr>
          <p:cNvPr id="7" name="Text 4"/>
          <p:cNvSpPr/>
          <p:nvPr/>
        </p:nvSpPr>
        <p:spPr>
          <a:xfrm>
            <a:off x="6486168" y="3895130"/>
            <a:ext cx="28722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Фіскальне домінування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486168" y="4324350"/>
            <a:ext cx="337387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ЦБ змушений купувати ОВДП — монетарна база зростає, інфляційний тиск посилюється незалежно від облікової ставки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10058400" y="3696772"/>
            <a:ext cx="3770590" cy="2406253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10" name="Shape 7"/>
          <p:cNvSpPr/>
          <p:nvPr/>
        </p:nvSpPr>
        <p:spPr>
          <a:xfrm>
            <a:off x="10058400" y="3696772"/>
            <a:ext cx="22860" cy="2406253"/>
          </a:xfrm>
          <a:prstGeom prst="roundRect">
            <a:avLst>
              <a:gd name="adj" fmla="val 1302324"/>
            </a:avLst>
          </a:prstGeom>
          <a:solidFill>
            <a:srgbClr val="9C9247"/>
          </a:solidFill>
          <a:ln/>
        </p:spPr>
      </p:sp>
      <p:sp>
        <p:nvSpPr>
          <p:cNvPr id="11" name="Text 8"/>
          <p:cNvSpPr/>
          <p:nvPr/>
        </p:nvSpPr>
        <p:spPr>
          <a:xfrm>
            <a:off x="10256758" y="3895130"/>
            <a:ext cx="337387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Середньострокова бюджетна рамка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256758" y="4634508"/>
            <a:ext cx="337387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Прозорий план консолідації дозволяє ЦБ формувати достовірні інфляційні очікування та знижує ризикову премію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287810" y="6103025"/>
            <a:ext cx="7541181" cy="1461016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14" name="Shape 11"/>
          <p:cNvSpPr/>
          <p:nvPr/>
        </p:nvSpPr>
        <p:spPr>
          <a:xfrm>
            <a:off x="6287810" y="6103025"/>
            <a:ext cx="7541181" cy="22860"/>
          </a:xfrm>
          <a:prstGeom prst="roundRect">
            <a:avLst>
              <a:gd name="adj" fmla="val 1302324"/>
            </a:avLst>
          </a:prstGeom>
          <a:solidFill>
            <a:srgbClr val="CE9521"/>
          </a:solidFill>
          <a:ln/>
        </p:spPr>
      </p:sp>
      <p:sp>
        <p:nvSpPr>
          <p:cNvPr id="15" name="Text 12"/>
          <p:cNvSpPr/>
          <p:nvPr/>
        </p:nvSpPr>
        <p:spPr>
          <a:xfrm>
            <a:off x="6486168" y="6301383"/>
            <a:ext cx="41752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Координація без підпорядкування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486168" y="6730603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Ефективна взаємодія МФУ та НБУ при збереженні операційної незалежності монетарної влади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7514"/>
            <a:ext cx="109844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Українська практика: досягнення та виклики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935248"/>
            <a:ext cx="6565106" cy="3276719"/>
          </a:xfrm>
          <a:prstGeom prst="roundRect">
            <a:avLst>
              <a:gd name="adj" fmla="val 14537"/>
            </a:avLst>
          </a:prstGeom>
          <a:solidFill>
            <a:srgbClr val="626C3B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133606"/>
            <a:ext cx="30495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Здобутки після 2015 року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642122"/>
            <a:ext cx="6168390" cy="250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Офіційне запровадження ІТ-режиму та плаваючого курсу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Значне зниження інфляції з ~50% (2015) до однозначних показників (2019)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Накопичення міжнародних резервів понад критичний рівень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Посилення інституційної незалежності НБУ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Де-доларизація депозитної бази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3133606"/>
            <a:ext cx="25663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Невирішені виклики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642122"/>
            <a:ext cx="6279356" cy="250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Висока доларизація економіки та кредитного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Воєнний стан — відновлення фіксованого курсу у 2022–2023 рр. як вимушений захід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Хронічний фіскальний дефіцит та залежність від зовнішнього фінансування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Ризики для довіри до гривні у постконфліктний період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Обмежена глибина внутрішнього ринку капіталів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319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План лекції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4010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Структура теми охоплює чотири ключові блоки — від опису еволюції режимів до аналізу інституційних передумов успішного переходу.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8088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595211"/>
            <a:ext cx="6422231" cy="228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740110"/>
            <a:ext cx="3510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Еволюція валютного режиму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169331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Від фіксованого курсу через коридор до керованої та вільної гнучкості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328088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595211"/>
            <a:ext cx="6422231" cy="2286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740110"/>
            <a:ext cx="25187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Міжнародний досвід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4169331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Порівняльний аналіз країн, що здійснили перехід до плаваючого курсу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465921"/>
            <a:ext cx="6422231" cy="2286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610820"/>
            <a:ext cx="33905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Ефекти та ризики гнучкості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604004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Вплив девальвації/ревальвації на інфляцію, борг та експорт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465921"/>
            <a:ext cx="6422231" cy="22860"/>
          </a:xfrm>
          <a:prstGeom prst="rect">
            <a:avLst/>
          </a:prstGeom>
          <a:solidFill>
            <a:srgbClr val="CC914D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610820"/>
            <a:ext cx="36990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Макроекономічні передумови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604004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Інститути, незалежність НБУ та фіскальна дисципліна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362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Ключові висновки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9053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Успішний перехід до гнучкого курсу — це не технічна операція, а результат системної трансформації монетарних, фіскальних та інституційних засад економічної політики.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248858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68204" y="328606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438632" y="3317081"/>
            <a:ext cx="575250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Режим курсу визначається економічними реаліями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438632" y="4056459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Немає універсально оптимального режиму — вибір залежить від структури економіки, відкритості та інституційної спроможності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39144" y="3248858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513558" y="328606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8083987" y="3317081"/>
            <a:ext cx="575262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Вимушені переходи коштують дорожче за заплановані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8083987" y="4056459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Кризові девальвації в Україні (2008, 2014) завдали значно більших збитків, ніж міг би поступовий відкерований перехід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405914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68204" y="54431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438632" y="5474137"/>
            <a:ext cx="46305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ІТ потребує довіри, а не лише мандату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438632" y="5903357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Незалежність НБУ, фіскальна дисципліна та прозора комунікація є необхідними, але не достатніми умовами — потрібна ще й репутація, що будується роками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39144" y="5405914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513558" y="54431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8083987" y="5474137"/>
            <a:ext cx="54302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Повоєнне відновлення — критичний момент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8083987" y="5903357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Повернення до гнучкого курсу після стабілізації є стратегічним пріоритетом для відновлення монетарної незалежності та інтеграції з фінансовими ринками ЄС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Класифікація валютних режимів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0733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МВФ виділяє широкий спектр валютних режимів — від жорсткої прив'язки до вільного плавання. Вибір режиму визначає ступінь монетарної автономії країни.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2377"/>
            <a:ext cx="64855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Спектр валютних режимів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39290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314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Жорстка прив'язка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360658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Валютне управління (Currency board), доларизація — повна відмова від монетарної автономії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39290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29314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Фіксований курс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3360658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Офіційний паритет із вузьким діапазоном коливань (±1%). Потребує значних валютних резервів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194096"/>
            <a:ext cx="6521410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1862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Курсовий коридор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561546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Керована гнучкість у межах оголошених або неоголошених смуг коливань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194096"/>
            <a:ext cx="6521410" cy="7937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13558" y="51862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Вільне плавання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13558" y="561546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Курс формується ринком; центральний банк втручається лише для усунення надмірних коливань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667214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Кожен режим передбачає власний баланс між стабільністю, конкурентоспроможністю та монетарною незалежністю — так звана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«трилема відкритої економіки»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571500"/>
            <a:ext cx="8416409" cy="574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Еволюція валютного режиму України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4616" y="1485424"/>
            <a:ext cx="13161169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 три десятиліття незалежності Україна пройшла через кілька принципово різних валютних режимів, кожен з яких відбивав економічні реалії та виклики відповідного часу.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3770" y="2242423"/>
            <a:ext cx="22860" cy="5415558"/>
          </a:xfrm>
          <a:prstGeom prst="roundRect">
            <a:avLst>
              <a:gd name="adj" fmla="val 1205236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6580406" y="2437567"/>
            <a:ext cx="551021" cy="22860"/>
          </a:xfrm>
          <a:prstGeom prst="roundRect">
            <a:avLst>
              <a:gd name="adj" fmla="val 1205236"/>
            </a:avLst>
          </a:prstGeom>
          <a:solidFill>
            <a:srgbClr val="7B8554"/>
          </a:solidFill>
          <a:ln/>
        </p:spPr>
      </p:sp>
      <p:sp>
        <p:nvSpPr>
          <p:cNvPr id="6" name="Shape 4"/>
          <p:cNvSpPr/>
          <p:nvPr/>
        </p:nvSpPr>
        <p:spPr>
          <a:xfrm>
            <a:off x="7108567" y="2242423"/>
            <a:ext cx="413266" cy="413266"/>
          </a:xfrm>
          <a:prstGeom prst="roundRect">
            <a:avLst>
              <a:gd name="adj" fmla="val 6666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77385" y="2276832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4100989" y="2305526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1991–1996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34616" y="2694384"/>
            <a:ext cx="566225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Гіперінфляція, купоно-карбованець, пошук номінального якоря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7498973" y="3512106"/>
            <a:ext cx="551021" cy="22860"/>
          </a:xfrm>
          <a:prstGeom prst="roundRect">
            <a:avLst>
              <a:gd name="adj" fmla="val 1205236"/>
            </a:avLst>
          </a:prstGeom>
          <a:solidFill>
            <a:srgbClr val="9C9247"/>
          </a:solidFill>
          <a:ln/>
        </p:spPr>
      </p:sp>
      <p:sp>
        <p:nvSpPr>
          <p:cNvPr id="11" name="Shape 9"/>
          <p:cNvSpPr/>
          <p:nvPr/>
        </p:nvSpPr>
        <p:spPr>
          <a:xfrm>
            <a:off x="7108567" y="3316962"/>
            <a:ext cx="413266" cy="413266"/>
          </a:xfrm>
          <a:prstGeom prst="roundRect">
            <a:avLst>
              <a:gd name="adj" fmla="val 6666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77385" y="3351371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8233529" y="3380065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1996–1998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233529" y="3768923"/>
            <a:ext cx="566225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Введення гривні, фіксований коридор 1,7–1,9 грн/дол.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580406" y="4448294"/>
            <a:ext cx="551021" cy="22860"/>
          </a:xfrm>
          <a:prstGeom prst="roundRect">
            <a:avLst>
              <a:gd name="adj" fmla="val 1205236"/>
            </a:avLst>
          </a:prstGeom>
          <a:solidFill>
            <a:srgbClr val="CE9521"/>
          </a:solidFill>
          <a:ln/>
        </p:spPr>
      </p:sp>
      <p:sp>
        <p:nvSpPr>
          <p:cNvPr id="16" name="Shape 14"/>
          <p:cNvSpPr/>
          <p:nvPr/>
        </p:nvSpPr>
        <p:spPr>
          <a:xfrm>
            <a:off x="7108567" y="4253151"/>
            <a:ext cx="413266" cy="413266"/>
          </a:xfrm>
          <a:prstGeom prst="roundRect">
            <a:avLst>
              <a:gd name="adj" fmla="val 6666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77385" y="4287560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4100989" y="4316254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1999–2008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34616" y="4705112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Де-факто прив'язка до долара (~5,05 грн), накопичення дисбалансів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498973" y="5384483"/>
            <a:ext cx="551021" cy="22860"/>
          </a:xfrm>
          <a:prstGeom prst="roundRect">
            <a:avLst>
              <a:gd name="adj" fmla="val 1205236"/>
            </a:avLst>
          </a:prstGeom>
          <a:solidFill>
            <a:srgbClr val="B27733"/>
          </a:solidFill>
          <a:ln/>
        </p:spPr>
      </p:sp>
      <p:sp>
        <p:nvSpPr>
          <p:cNvPr id="21" name="Shape 19"/>
          <p:cNvSpPr/>
          <p:nvPr/>
        </p:nvSpPr>
        <p:spPr>
          <a:xfrm>
            <a:off x="7108567" y="5189339"/>
            <a:ext cx="413266" cy="413266"/>
          </a:xfrm>
          <a:prstGeom prst="roundRect">
            <a:avLst>
              <a:gd name="adj" fmla="val 66668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177385" y="5223748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8233529" y="5252442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2008–2014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8233529" y="5641300"/>
            <a:ext cx="566225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Кризові девальвації, спроби повернення до фіксингу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6580406" y="6320671"/>
            <a:ext cx="551021" cy="22860"/>
          </a:xfrm>
          <a:prstGeom prst="roundRect">
            <a:avLst>
              <a:gd name="adj" fmla="val 1205236"/>
            </a:avLst>
          </a:prstGeom>
          <a:solidFill>
            <a:srgbClr val="7B8554"/>
          </a:solidFill>
          <a:ln/>
        </p:spPr>
      </p:sp>
      <p:sp>
        <p:nvSpPr>
          <p:cNvPr id="26" name="Shape 24"/>
          <p:cNvSpPr/>
          <p:nvPr/>
        </p:nvSpPr>
        <p:spPr>
          <a:xfrm>
            <a:off x="7108567" y="6125527"/>
            <a:ext cx="413266" cy="413266"/>
          </a:xfrm>
          <a:prstGeom prst="roundRect">
            <a:avLst>
              <a:gd name="adj" fmla="val 6666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177385" y="6159937"/>
            <a:ext cx="275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</a:t>
            </a:r>
            <a:endParaRPr lang="en-US" sz="2150" dirty="0"/>
          </a:p>
        </p:txBody>
      </p:sp>
      <p:sp>
        <p:nvSpPr>
          <p:cNvPr id="28" name="Text 26"/>
          <p:cNvSpPr/>
          <p:nvPr/>
        </p:nvSpPr>
        <p:spPr>
          <a:xfrm>
            <a:off x="4100989" y="6188631"/>
            <a:ext cx="2295882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2015–дотепер</a:t>
            </a:r>
            <a:endParaRPr lang="en-US" sz="1800" dirty="0"/>
          </a:p>
        </p:txBody>
      </p:sp>
      <p:sp>
        <p:nvSpPr>
          <p:cNvPr id="29" name="Text 27"/>
          <p:cNvSpPr/>
          <p:nvPr/>
        </p:nvSpPr>
        <p:spPr>
          <a:xfrm>
            <a:off x="734616" y="6577489"/>
            <a:ext cx="5662255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Офіційний перехід до керованого плавання та інфляційного таргетування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0915" y="1856184"/>
            <a:ext cx="6565106" cy="4517112"/>
          </a:xfrm>
          <a:prstGeom prst="roundRect">
            <a:avLst>
              <a:gd name="adj" fmla="val 10545"/>
            </a:avLst>
          </a:prstGeom>
          <a:solidFill>
            <a:srgbClr val="626C3B"/>
          </a:solidFill>
          <a:ln/>
        </p:spPr>
      </p:sp>
      <p:sp>
        <p:nvSpPr>
          <p:cNvPr id="3" name="Text 1"/>
          <p:cNvSpPr/>
          <p:nvPr/>
        </p:nvSpPr>
        <p:spPr>
          <a:xfrm>
            <a:off x="849273" y="2054543"/>
            <a:ext cx="50171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Аргументи на користь фіксованого курсу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849273" y="2563058"/>
            <a:ext cx="6168390" cy="1795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Номінальний якір для інфляційних очікувань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Зниження транзакційних витрат у торгівлі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Передбачуваність для інвесторів та боржників в іноземній валюті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Дисциплінуюча роль для фіскальної та монетарної політики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564874" y="2054543"/>
            <a:ext cx="37988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Вразливості фіксованого курсу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564874" y="2563058"/>
            <a:ext cx="6279356" cy="250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Накопичення реального завищення курсу при різниці інфляцій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Потреба у значних валютних резервах для захисту паритету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Вразливість до спекулятивних атак (Krugman, 1979)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Втрата монетарної автономії — неможливість антициклічної політики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«Раптова зупинка» капіталу як тригер валютної кризи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5242084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Досвід Аргентини (2001), Росії (1998) та самої України (2014–2015) демонструє, що за відсутності коригування фіксований курс може спричинити різку впорядковану корекцію.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08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Міжнародний досвід переходу до гнучкого курсу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24862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Понад 40 країн із ринками, що розвиваються, здійснили перехід від фіксованих режимів до більшої гнучкості курсу протягом 1990–2020 років. Результати суттєво різняться залежно від підготовленості та послідовності реформ.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8313"/>
            <a:ext cx="129818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Порівняльний аналіз: успішні та проблемні переходи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55225"/>
            <a:ext cx="1352788" cy="83605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8392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Польща (1990-ті)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268510"/>
            <a:ext cx="307467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Поступовий перехід через зважений кошик, потім прив'язку до євро, і нарешті вільне плавання злотого у 2000 р. Підкріплено сильними інститутами та членством у ЄС.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755225"/>
            <a:ext cx="1352788" cy="8360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467" y="38392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Туреччина (2001)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4116467" y="4268510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Вимушена відмова від прив'язки ліри після банківської кризи. Перехід супроводжувався глибокою рецесією, але згодом вдалося стабілізувати інфляцію через ІТ-режим.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755225"/>
            <a:ext cx="1352788" cy="83605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9144" y="38392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Чилі (1999)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439144" y="4268510"/>
            <a:ext cx="307467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Еталонний кейс: планова відмова від коридору після азійської кризи. Сильний центральний банк, фіскальне правило та глибокий фінансовий ринок забезпечили плавний перехід.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755225"/>
            <a:ext cx="1352907" cy="83605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61821" y="38392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Росія (1998 та 2014)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0761821" y="4268510"/>
            <a:ext cx="3074789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Обидва переходи — вимушені. 1998 рік: дефолт та девальвація рубля вдвічі. 2014 рік: перехід до плавання в умовах санкцій. Висока залежність від сировини ускладнила стабілізацію.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1028"/>
            <a:ext cx="95074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Ефекти девальвації: теорія та практика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17119"/>
            <a:ext cx="34450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Очікувані позитивні ефекти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2260283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2250519"/>
            <a:ext cx="56345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Підвищення цінової конкурентоспроможності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зростання обсягів експорту через відносне здешевлення вітчизняних товарів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204" y="3609737"/>
            <a:ext cx="297656" cy="2976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38632" y="3599974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Імпортозаміщення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дорожчий імпорт стимулює внутрішнє виробництво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204" y="4641652"/>
            <a:ext cx="297656" cy="29765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438632" y="463188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Відновлення рівноваги поточного рахунку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через скорочення торговельного дефіциту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7564874" y="1717119"/>
            <a:ext cx="29712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Ризики та застереження</a:t>
            </a:r>
            <a:endParaRPr lang="en-US" sz="1950" dirty="0"/>
          </a:p>
        </p:txBody>
      </p:sp>
      <p:sp>
        <p:nvSpPr>
          <p:cNvPr id="11" name="Shape 6"/>
          <p:cNvSpPr/>
          <p:nvPr/>
        </p:nvSpPr>
        <p:spPr>
          <a:xfrm>
            <a:off x="7564874" y="225051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7542014" y="2250519"/>
            <a:ext cx="91440" cy="1586032"/>
          </a:xfrm>
          <a:prstGeom prst="roundRect">
            <a:avLst>
              <a:gd name="adj" fmla="val 325581"/>
            </a:avLst>
          </a:prstGeom>
          <a:solidFill>
            <a:srgbClr val="626C3B"/>
          </a:solidFill>
          <a:ln/>
        </p:spPr>
      </p:sp>
      <p:sp>
        <p:nvSpPr>
          <p:cNvPr id="13" name="Text 8"/>
          <p:cNvSpPr/>
          <p:nvPr/>
        </p:nvSpPr>
        <p:spPr>
          <a:xfrm>
            <a:off x="7854672" y="24717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Ефект балансу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854672" y="298025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Зростання тягаря боргів, номінованих в іноземній валюті (корпоративний та суверенний борг)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7564874" y="403490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7542014" y="4034909"/>
            <a:ext cx="91440" cy="1586032"/>
          </a:xfrm>
          <a:prstGeom prst="roundRect">
            <a:avLst>
              <a:gd name="adj" fmla="val 325581"/>
            </a:avLst>
          </a:prstGeom>
          <a:solidFill>
            <a:srgbClr val="83792E"/>
          </a:solidFill>
          <a:ln/>
        </p:spPr>
      </p:sp>
      <p:sp>
        <p:nvSpPr>
          <p:cNvPr id="17" name="Text 12"/>
          <p:cNvSpPr/>
          <p:nvPr/>
        </p:nvSpPr>
        <p:spPr>
          <a:xfrm>
            <a:off x="7854672" y="4256127"/>
            <a:ext cx="26983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Pass-through інфляція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7854672" y="476464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Перенесення знецінення курсу у споживчі ціни через дорожчий імпорт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564874" y="581929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542014" y="5819299"/>
            <a:ext cx="91440" cy="1586032"/>
          </a:xfrm>
          <a:prstGeom prst="roundRect">
            <a:avLst>
              <a:gd name="adj" fmla="val 325581"/>
            </a:avLst>
          </a:prstGeom>
          <a:solidFill>
            <a:srgbClr val="E8AF3B"/>
          </a:solidFill>
          <a:ln/>
        </p:spPr>
      </p:sp>
      <p:sp>
        <p:nvSpPr>
          <p:cNvPr id="21" name="Text 16"/>
          <p:cNvSpPr/>
          <p:nvPr/>
        </p:nvSpPr>
        <p:spPr>
          <a:xfrm>
            <a:off x="7854672" y="60405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Ефект гістерезису</a:t>
            </a:r>
            <a:endParaRPr lang="en-US" sz="1950" dirty="0"/>
          </a:p>
        </p:txBody>
      </p:sp>
      <p:sp>
        <p:nvSpPr>
          <p:cNvPr id="22" name="Text 17"/>
          <p:cNvSpPr/>
          <p:nvPr/>
        </p:nvSpPr>
        <p:spPr>
          <a:xfrm>
            <a:off x="7854672" y="654903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Структурні зміни в економіці можуть бути незворотними навіть після стабілізації курсу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Microsoft Office PowerPoint</Application>
  <PresentationFormat>Довільний</PresentationFormat>
  <Paragraphs>211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Brygada 1918 Semi Bold</vt:lpstr>
      <vt:lpstr>Brygada 1918 Light</vt:lpstr>
      <vt:lpstr>Calibri</vt:lpstr>
      <vt:lpstr>Arial</vt:lpstr>
      <vt:lpstr>Brygada 1918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2026-03-10T17:34:58Z</dcterms:created>
  <dcterms:modified xsi:type="dcterms:W3CDTF">2026-03-10T17:24:54Z</dcterms:modified>
</cp:coreProperties>
</file>