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Brygada 1918" panose="020B0604020202020204" charset="0"/>
      <p:regular r:id="rId23"/>
    </p:embeddedFont>
    <p:embeddedFont>
      <p:font typeface="Brygada 1918 Semi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99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7127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Проблеми оцінки ефективності грошово-кредитної політики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72916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Готівковий обіг в Україні: перспективи вдосконалення роботи з готівкою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277564"/>
            <a:ext cx="909638" cy="373142"/>
          </a:xfrm>
          <a:prstGeom prst="roundRect">
            <a:avLst>
              <a:gd name="adj" fmla="val 63828"/>
            </a:avLst>
          </a:prstGeom>
          <a:solidFill>
            <a:srgbClr val="EAEDDE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337096"/>
            <a:ext cx="67151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ТЕМА 14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1802606" y="5269944"/>
            <a:ext cx="4726305" cy="388382"/>
          </a:xfrm>
          <a:prstGeom prst="roundRect">
            <a:avLst>
              <a:gd name="adj" fmla="val 61323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929289" y="5337096"/>
            <a:ext cx="44729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МАКРОЕКОНОМІКА ТА ГРОШОВО-КРЕДИТНА ПОЛІТИКА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1157"/>
            <a:ext cx="113040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Проблема атрибуції: чи дійсно це заслуга ГКП?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9806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Навіть коли макроекономічні показники покращуються,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встановити причинно-наслідковий зв'язок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із конкретними монетарними рішеннями вкрай складно. Це є фундаментальною методологічною проблемою оцінки ефективності.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54047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6EBD4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2831187"/>
            <a:ext cx="6422231" cy="91440"/>
          </a:xfrm>
          <a:prstGeom prst="roundRect">
            <a:avLst>
              <a:gd name="adj" fmla="val 325581"/>
            </a:avLst>
          </a:prstGeom>
          <a:solidFill>
            <a:srgbClr val="626C3B"/>
          </a:solidFill>
          <a:ln/>
        </p:spPr>
      </p:sp>
      <p:sp>
        <p:nvSpPr>
          <p:cNvPr id="6" name="Shape 4"/>
          <p:cNvSpPr/>
          <p:nvPr/>
        </p:nvSpPr>
        <p:spPr>
          <a:xfrm>
            <a:off x="3707249" y="255639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26C3B"/>
          </a:solidFill>
          <a:ln/>
        </p:spPr>
      </p:sp>
      <p:sp>
        <p:nvSpPr>
          <p:cNvPr id="7" name="Text 5"/>
          <p:cNvSpPr/>
          <p:nvPr/>
        </p:nvSpPr>
        <p:spPr>
          <a:xfrm>
            <a:off x="3885843" y="270521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015008" y="33501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Зовнішні шоки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1015008" y="377940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Зміни світових цін на сировину, геополітичні події, глобальна рецесія — усе це впливає на інфляцію та ВВП незалежно від дій центробанку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2854047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6EBD4"/>
          </a:solidFill>
          <a:ln/>
        </p:spPr>
      </p:sp>
      <p:sp>
        <p:nvSpPr>
          <p:cNvPr id="11" name="Shape 9"/>
          <p:cNvSpPr/>
          <p:nvPr/>
        </p:nvSpPr>
        <p:spPr>
          <a:xfrm>
            <a:off x="7414379" y="2831187"/>
            <a:ext cx="6422231" cy="91440"/>
          </a:xfrm>
          <a:prstGeom prst="roundRect">
            <a:avLst>
              <a:gd name="adj" fmla="val 325581"/>
            </a:avLst>
          </a:prstGeom>
          <a:solidFill>
            <a:srgbClr val="83792E"/>
          </a:solidFill>
          <a:ln/>
        </p:spPr>
      </p:sp>
      <p:sp>
        <p:nvSpPr>
          <p:cNvPr id="12" name="Shape 10"/>
          <p:cNvSpPr/>
          <p:nvPr/>
        </p:nvSpPr>
        <p:spPr>
          <a:xfrm>
            <a:off x="10327838" y="255639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83792E"/>
          </a:solidFill>
          <a:ln/>
        </p:spPr>
      </p:sp>
      <p:sp>
        <p:nvSpPr>
          <p:cNvPr id="13" name="Text 11"/>
          <p:cNvSpPr/>
          <p:nvPr/>
        </p:nvSpPr>
        <p:spPr>
          <a:xfrm>
            <a:off x="10506432" y="270521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35597" y="33501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Фіскальна політика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35597" y="377940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Бюджетне стимулювання або консолідація можуть посилювати або нівелювати ефекти монетарних заходів, ускладнюючи ізоляцію монетарного впливу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44925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6EBD4"/>
          </a:solidFill>
          <a:ln/>
        </p:spPr>
      </p:sp>
      <p:sp>
        <p:nvSpPr>
          <p:cNvPr id="17" name="Shape 15"/>
          <p:cNvSpPr/>
          <p:nvPr/>
        </p:nvSpPr>
        <p:spPr>
          <a:xfrm>
            <a:off x="793790" y="5426393"/>
            <a:ext cx="6422231" cy="91440"/>
          </a:xfrm>
          <a:prstGeom prst="roundRect">
            <a:avLst>
              <a:gd name="adj" fmla="val 325581"/>
            </a:avLst>
          </a:prstGeom>
          <a:solidFill>
            <a:srgbClr val="E8AF3B"/>
          </a:solidFill>
          <a:ln/>
        </p:spPr>
      </p:sp>
      <p:sp>
        <p:nvSpPr>
          <p:cNvPr id="18" name="Shape 16"/>
          <p:cNvSpPr/>
          <p:nvPr/>
        </p:nvSpPr>
        <p:spPr>
          <a:xfrm>
            <a:off x="3707249" y="515159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8AF3B"/>
          </a:solidFill>
          <a:ln/>
        </p:spPr>
      </p:sp>
      <p:sp>
        <p:nvSpPr>
          <p:cNvPr id="19" name="Text 17"/>
          <p:cNvSpPr/>
          <p:nvPr/>
        </p:nvSpPr>
        <p:spPr>
          <a:xfrm>
            <a:off x="3885843" y="530042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1015008" y="5945386"/>
            <a:ext cx="25434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Структурні реформи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1015008" y="6374606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Дерегуляція ринків, зміни у продуктивності та технологічні зрушення формують середовище, в якому діє монетарна політика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7414379" y="544925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6EBD4"/>
          </a:solidFill>
          <a:ln/>
        </p:spPr>
      </p:sp>
      <p:sp>
        <p:nvSpPr>
          <p:cNvPr id="23" name="Shape 21"/>
          <p:cNvSpPr/>
          <p:nvPr/>
        </p:nvSpPr>
        <p:spPr>
          <a:xfrm>
            <a:off x="7414379" y="5426393"/>
            <a:ext cx="6422231" cy="91440"/>
          </a:xfrm>
          <a:prstGeom prst="roundRect">
            <a:avLst>
              <a:gd name="adj" fmla="val 325581"/>
            </a:avLst>
          </a:prstGeom>
          <a:solidFill>
            <a:srgbClr val="CC914D"/>
          </a:solidFill>
          <a:ln/>
        </p:spPr>
      </p:sp>
      <p:sp>
        <p:nvSpPr>
          <p:cNvPr id="24" name="Shape 22"/>
          <p:cNvSpPr/>
          <p:nvPr/>
        </p:nvSpPr>
        <p:spPr>
          <a:xfrm>
            <a:off x="10327838" y="515159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C914D"/>
          </a:solidFill>
          <a:ln/>
        </p:spPr>
      </p:sp>
      <p:sp>
        <p:nvSpPr>
          <p:cNvPr id="25" name="Text 23"/>
          <p:cNvSpPr/>
          <p:nvPr/>
        </p:nvSpPr>
        <p:spPr>
          <a:xfrm>
            <a:off x="10506432" y="530042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6" name="Text 24"/>
          <p:cNvSpPr/>
          <p:nvPr/>
        </p:nvSpPr>
        <p:spPr>
          <a:xfrm>
            <a:off x="7635597" y="5945386"/>
            <a:ext cx="27834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Інфляційні очікування</a:t>
            </a:r>
            <a:endParaRPr lang="en-US" sz="1950" dirty="0"/>
          </a:p>
        </p:txBody>
      </p:sp>
      <p:sp>
        <p:nvSpPr>
          <p:cNvPr id="27" name="Text 25"/>
          <p:cNvSpPr/>
          <p:nvPr/>
        </p:nvSpPr>
        <p:spPr>
          <a:xfrm>
            <a:off x="7635597" y="6374606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Самовиконувальна природа очікувань означає, що «успіх» може бути частково зумовлений довірою до центробанку, а не конкретними рішеннями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84596"/>
            <a:ext cx="837486" cy="373142"/>
          </a:xfrm>
          <a:prstGeom prst="roundRect">
            <a:avLst>
              <a:gd name="adj" fmla="val 63828"/>
            </a:avLst>
          </a:prstGeom>
          <a:solidFill>
            <a:srgbClr val="EAEDDE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544128"/>
            <a:ext cx="59936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БЛОК ІІ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93703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Готівковий обіг в Україні: сучасний стан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47484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Незважаючи на стрімку цифровізацію платіжної системи, готівкова гривня залишається важливим елементом грошового обігу. Розуміння закономірностей попиту на готівку та чинників, що його визначають, є необхідним для ефективного управління грошовою масою.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1282"/>
            <a:ext cx="90420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Тенденції попиту на готівку в Україні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97373"/>
            <a:ext cx="38583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Динаміка готівки поза банками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305889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 2022 року спостерігалась стала тенденція до зменшення частки готівки в M1 завдяки розвитку безготівкових платежів. Проникнення карткових платежів та мобільного банкінгу суттєво змінило структуру транзакцій у роздрібній торгівлі.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898469"/>
            <a:ext cx="2354104" cy="248007"/>
          </a:xfrm>
          <a:prstGeom prst="roundRect">
            <a:avLst>
              <a:gd name="adj" fmla="val 120041"/>
            </a:avLst>
          </a:prstGeom>
          <a:solidFill>
            <a:srgbClr val="F6EBD4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93790" y="4898469"/>
            <a:ext cx="1412438" cy="248007"/>
          </a:xfrm>
          <a:prstGeom prst="roundRect">
            <a:avLst>
              <a:gd name="adj" fmla="val 120041"/>
            </a:avLst>
          </a:prstGeom>
          <a:solidFill>
            <a:srgbClr val="626C3B"/>
          </a:solidFill>
          <a:ln/>
        </p:spPr>
      </p:sp>
      <p:sp>
        <p:nvSpPr>
          <p:cNvPr id="7" name="Text 5"/>
          <p:cNvSpPr/>
          <p:nvPr/>
        </p:nvSpPr>
        <p:spPr>
          <a:xfrm>
            <a:off x="3296722" y="4898469"/>
            <a:ext cx="51268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60%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5394484"/>
            <a:ext cx="3015615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Частка безготівкових розрахунків у роздрібі (2021)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4057412" y="4898469"/>
            <a:ext cx="2343031" cy="248007"/>
          </a:xfrm>
          <a:prstGeom prst="roundRect">
            <a:avLst>
              <a:gd name="adj" fmla="val 120041"/>
            </a:avLst>
          </a:prstGeom>
          <a:solidFill>
            <a:srgbClr val="F6EBD4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057412" y="4898469"/>
            <a:ext cx="937141" cy="248007"/>
          </a:xfrm>
          <a:prstGeom prst="roundRect">
            <a:avLst>
              <a:gd name="adj" fmla="val 120041"/>
            </a:avLst>
          </a:prstGeom>
          <a:solidFill>
            <a:srgbClr val="83792E"/>
          </a:solidFill>
          <a:ln/>
        </p:spPr>
      </p:sp>
      <p:sp>
        <p:nvSpPr>
          <p:cNvPr id="11" name="Text 9"/>
          <p:cNvSpPr/>
          <p:nvPr/>
        </p:nvSpPr>
        <p:spPr>
          <a:xfrm>
            <a:off x="6549271" y="4898469"/>
            <a:ext cx="52387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40%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4057412" y="5394484"/>
            <a:ext cx="301573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Частка готівкових транзакцій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564874" y="2797373"/>
            <a:ext cx="34342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Структурні чинники попиту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564874" y="3305889"/>
            <a:ext cx="6279356" cy="2113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Транзакційний попит: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оплата товарів та послуг, особливо в малих містах та селах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Превентивний попит: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тримання готівки як страхового запасу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Тіньова економіка: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розрахунки у неформальному секторі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Географічна нерівність: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нижчий рівень фінансової інклюзії у сільській місцевості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5363"/>
            <a:ext cx="93209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Кеш-економіка: масштаби та виклики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722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Значний обсяг готівки в обігу пов'язаний із функціонуванням тіньового сектору економіки. За різними оцінками, тіньова економіка України до 2022 року становила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25–35% від ВВП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а готівка виступала основним розрахунковим засобом у неформальних транзакціях.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830598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574738"/>
            <a:ext cx="27784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Неформальна торгівля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003959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Ринки та мала роздрібна торгівля, де значна частина обороту здійснюється поза офіційним обліком, уникаючи оподаткування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3986" y="3830598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5747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Тіньова зайнятість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00395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Виплата заробітної плати «в конвертах» є однією з найпоширеніших форм готівкових операцій поза банківською системою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4302" y="3830598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5747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Ринок нерухомості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00395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Частина угод з нерухомістю традиційно супроводжується готівковими розрахунками, що ускладнює фінансовий моніторинг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787015"/>
            <a:ext cx="3925967" cy="388382"/>
          </a:xfrm>
          <a:prstGeom prst="roundRect">
            <a:avLst>
              <a:gd name="adj" fmla="val 61323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6872" y="2854166"/>
            <a:ext cx="367260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КОНТЕКСТ: ПОВНОМАСШТАБНЕ ВТОРГНЕННЯ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3254693"/>
            <a:ext cx="63038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Роль готівки під час війни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6280190" y="417242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Повномасштабне вторгнення Росії у лютому 2022 року радикально змінило попит на готівку та виявило її стратегічне значення як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засобу платежу в надзвичайних ситуаціях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Готівка довела свою незамінність за умов перебоїв з електроенергією, зв'язком та обмежень у роботі банківської інфраструктури.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9639"/>
            <a:ext cx="100086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Уроки воєнного часу для грошового обігу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36552"/>
            <a:ext cx="6422231" cy="2587466"/>
          </a:xfrm>
          <a:prstGeom prst="roundRect">
            <a:avLst>
              <a:gd name="adj" fmla="val 11506"/>
            </a:avLst>
          </a:prstGeom>
          <a:solidFill>
            <a:srgbClr val="626C3B"/>
          </a:solidFill>
          <a:ln w="7620">
            <a:solidFill>
              <a:srgbClr val="626C3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142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626C3B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306122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36200"/>
            <a:ext cx="26820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Стійкість до блекаутів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36542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Готівка функціонує без електроенергії та інтернету — критична перевага під час масових відключень електроенергії та кібератак на інфраструктуру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36552"/>
            <a:ext cx="6422231" cy="2587466"/>
          </a:xfrm>
          <a:prstGeom prst="roundRect">
            <a:avLst>
              <a:gd name="adj" fmla="val 11506"/>
            </a:avLst>
          </a:prstGeom>
          <a:solidFill>
            <a:srgbClr val="626C3B"/>
          </a:solidFill>
          <a:ln w="762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20357" y="2142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792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4068" y="2306122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36200"/>
            <a:ext cx="28065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Мобільність населення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36542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Під час евакуації та переміщень готівка забезпечувала платоспроможність громадян у зонах із пошкодженою банківською інфраструктурою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722376"/>
            <a:ext cx="6422231" cy="2587466"/>
          </a:xfrm>
          <a:prstGeom prst="roundRect">
            <a:avLst>
              <a:gd name="adj" fmla="val 11506"/>
            </a:avLst>
          </a:prstGeom>
          <a:solidFill>
            <a:srgbClr val="626C3B"/>
          </a:solidFill>
          <a:ln w="7620">
            <a:solidFill>
              <a:srgbClr val="E8AF3B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99768" y="49283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8AF3B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3479" y="509194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722025"/>
            <a:ext cx="25562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Гуманітарні виплати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6151245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НБУ та уряд організували доставку готівки до деокупованих та прифронтових територій для забезпечення виплат та гуманітарної допомоги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722376"/>
            <a:ext cx="6422231" cy="2587466"/>
          </a:xfrm>
          <a:prstGeom prst="roundRect">
            <a:avLst>
              <a:gd name="adj" fmla="val 11506"/>
            </a:avLst>
          </a:prstGeom>
          <a:solidFill>
            <a:srgbClr val="626C3B"/>
          </a:solidFill>
          <a:ln w="7620">
            <a:solidFill>
              <a:srgbClr val="CC914D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20357" y="49283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914D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4068" y="509194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722025"/>
            <a:ext cx="34239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Зростання довіри до готівки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6151245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Попит на банкноти суттєво зріс у перші тижні вторгнення — населення переходило до збереження заощаджень у готівковій формі як страхового активу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151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НБУ: забезпечення готівкового обігу в умовах воєнного стану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2850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Національний банк України вжив низку заходів для забезпечення безперебійного готівкового обігу з перших днів повномасштабного вторгнення.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5362456"/>
            <a:ext cx="13042821" cy="22860"/>
          </a:xfrm>
          <a:prstGeom prst="roundRect">
            <a:avLst>
              <a:gd name="adj" fmla="val 1302324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3316486" y="4767143"/>
            <a:ext cx="22860" cy="595313"/>
          </a:xfrm>
          <a:prstGeom prst="roundRect">
            <a:avLst>
              <a:gd name="adj" fmla="val 1302324"/>
            </a:avLst>
          </a:prstGeom>
          <a:solidFill>
            <a:srgbClr val="7B8554"/>
          </a:solidFill>
          <a:ln/>
        </p:spPr>
      </p:sp>
      <p:sp>
        <p:nvSpPr>
          <p:cNvPr id="6" name="Shape 4"/>
          <p:cNvSpPr/>
          <p:nvPr/>
        </p:nvSpPr>
        <p:spPr>
          <a:xfrm>
            <a:off x="3104674" y="5139214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179088" y="51764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2087404" y="31868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Лютий 2022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2148" y="3616047"/>
            <a:ext cx="467153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Збільшення лімітів зняття готівки, мобілізація резервних запасів банкнот, посилення охорони інкасації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974556" y="5362456"/>
            <a:ext cx="22860" cy="595313"/>
          </a:xfrm>
          <a:prstGeom prst="roundRect">
            <a:avLst>
              <a:gd name="adj" fmla="val 1302324"/>
            </a:avLst>
          </a:prstGeom>
          <a:solidFill>
            <a:srgbClr val="9C9247"/>
          </a:solidFill>
          <a:ln/>
        </p:spPr>
      </p:sp>
      <p:sp>
        <p:nvSpPr>
          <p:cNvPr id="11" name="Shape 9"/>
          <p:cNvSpPr/>
          <p:nvPr/>
        </p:nvSpPr>
        <p:spPr>
          <a:xfrm>
            <a:off x="5762744" y="5139214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837158" y="51764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4745593" y="61562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Весна 2022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3650218" y="6585466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Організація готівкового постачання до деокупованих та прифронтових регіонів, відновлення роботи банківської мережі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8632746" y="4767143"/>
            <a:ext cx="22860" cy="595313"/>
          </a:xfrm>
          <a:prstGeom prst="roundRect">
            <a:avLst>
              <a:gd name="adj" fmla="val 1302324"/>
            </a:avLst>
          </a:prstGeom>
          <a:solidFill>
            <a:srgbClr val="CE9521"/>
          </a:solidFill>
          <a:ln/>
        </p:spPr>
      </p:sp>
      <p:sp>
        <p:nvSpPr>
          <p:cNvPr id="16" name="Shape 14"/>
          <p:cNvSpPr/>
          <p:nvPr/>
        </p:nvSpPr>
        <p:spPr>
          <a:xfrm>
            <a:off x="8420933" y="5139214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495348" y="51764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7403783" y="31868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2022–2023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6308408" y="3616047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Дообладнання сховищ, диверсифікація логістики інкасації, резервування генераторів у відділеннях банків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11290935" y="5362456"/>
            <a:ext cx="22860" cy="595313"/>
          </a:xfrm>
          <a:prstGeom prst="roundRect">
            <a:avLst>
              <a:gd name="adj" fmla="val 1302324"/>
            </a:avLst>
          </a:prstGeom>
          <a:solidFill>
            <a:srgbClr val="B27733"/>
          </a:solidFill>
          <a:ln/>
        </p:spPr>
      </p:sp>
      <p:sp>
        <p:nvSpPr>
          <p:cNvPr id="21" name="Shape 19"/>
          <p:cNvSpPr/>
          <p:nvPr/>
        </p:nvSpPr>
        <p:spPr>
          <a:xfrm>
            <a:off x="11079123" y="5139214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1153537" y="51764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1"/>
          <p:cNvSpPr/>
          <p:nvPr/>
        </p:nvSpPr>
        <p:spPr>
          <a:xfrm>
            <a:off x="10061972" y="61562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2024 і далі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8966597" y="6585466"/>
            <a:ext cx="46716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Розроблення стратегії стійкого готівкового обігу як елементу фінансової безпеки держави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84596"/>
            <a:ext cx="900946" cy="373142"/>
          </a:xfrm>
          <a:prstGeom prst="roundRect">
            <a:avLst>
              <a:gd name="adj" fmla="val 63828"/>
            </a:avLst>
          </a:prstGeom>
          <a:solidFill>
            <a:srgbClr val="EAEDDE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544128"/>
            <a:ext cx="66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БЛОК ІІІ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93703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Цифрова гривня: концепція та перспективи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47484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Цифрова валюта центрального банку (CBDC — Central Bank Digital Currency) є однією з найобговорюваніших інновацій у сучасній монетарній системі. НБУ розпочав дослідження концепції цифрової гривні ще у 2021 році, а воєнний досвід додав нових аргументів як «за», так і «проти» її впровадження.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0204"/>
            <a:ext cx="97168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Цифрова гривня: аргументи та виклики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97117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697117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4847"/>
            <a:ext cx="126251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Міжнародний досвід CBDC та висновки для України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5176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Станом на 2024 рік понад 130 країн досліджують або впроваджують CBDC. Досвід перших країн-першопроходців дає важливі уроки для України.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10082"/>
            <a:ext cx="1840111" cy="11371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8952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Китай: е-CNY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324475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Найбільший пілот у світі — понад 260 млн гаманців. Акцент на офлайн-платежах, програмованих субсидіях і фінансовому моніторингу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510082"/>
            <a:ext cx="1840111" cy="113716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895255"/>
            <a:ext cx="37501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Багамські острови: Sand Dollar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324475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Перша у світі повноцінна CBDC (2020). Орієнтована на фінансову інклюзію населення віддалених островів без банківської інфраструктури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510082"/>
            <a:ext cx="1840111" cy="113716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895255"/>
            <a:ext cx="25329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ЄЦБ: Цифровий євро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324475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Фаза підготовки до потенційного запуску. Акцент на конфіденційності, офлайн-функціональності та сумісності з існуючими платіжними системами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8586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Структура лекції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0278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Лекція охоплює два взаємопов'язані блоки: методологію оцінки ефективності грошово-кредитної політики та сучасний стан і перспективи готівкового обігу в Україні.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0611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375428"/>
            <a:ext cx="4215289" cy="2286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520327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Блок І: Вимірювання ефективності ГКП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259705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Критерії успіху, індикатори, проблеми атрибуції та часових лагів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40611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4375428"/>
            <a:ext cx="4215408" cy="22860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4520327"/>
            <a:ext cx="39795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Блок ІІ: Готівковий обіг в Україні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949547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Тенденції попиту, кеш-економіка, роль готівки під час війни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40611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4375428"/>
            <a:ext cx="4215289" cy="22860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4520327"/>
            <a:ext cx="30607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Блок ІІІ: Цифрова гривня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949547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Концепція CBDC, міжнародний досвід, перспективи впровадження в Україні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9193"/>
            <a:ext cx="1001053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Ключові висновки та дискусійні питання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610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Обидва напрями теми — оцінка ефективності ГКП та майбутнє готівкового обігу — відображають фундаментальні виклики, з якими стикається НБУ в сучасних умовах.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3040499"/>
            <a:ext cx="297656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3034427"/>
            <a:ext cx="27120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Комплексність оцінки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438632" y="3463647"/>
            <a:ext cx="3537347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Ефективність ГКП не зводиться до одного показника — інфляції. Повноцінна оцінка потребує аналізу ВВП, кредитування, фінансової стабільності в їх взаємозв'язку з урахуванням лагів та проблеми атрибуції.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8400" y="3040499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868829" y="3034427"/>
            <a:ext cx="30326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Стратегічна роль готівки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868829" y="3463647"/>
            <a:ext cx="353746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Воєнний досвід підтвердив, що готівка є критичним елементом фінансової стійкості держави — незамінним резервним інструментом в умовах надзвичайних ситуацій.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8716" y="3040499"/>
            <a:ext cx="297656" cy="2976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299144" y="3034427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CBDC як доповнення, а не заміна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299144" y="3773805"/>
            <a:ext cx="353746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Цифрова гривня має розглядатись як доповнення до існуючих платіжних інструментів, а не їх заміна — з особливою увагою до кіберстійкості та офлайн-функціональності.</a:t>
            </a:r>
            <a:endParaRPr lang="en-US" sz="1550" dirty="0"/>
          </a:p>
        </p:txBody>
      </p:sp>
      <p:sp>
        <p:nvSpPr>
          <p:cNvPr id="13" name="Shape 8"/>
          <p:cNvSpPr/>
          <p:nvPr/>
        </p:nvSpPr>
        <p:spPr>
          <a:xfrm>
            <a:off x="793790" y="5909667"/>
            <a:ext cx="13042821" cy="1160740"/>
          </a:xfrm>
          <a:prstGeom prst="roundRect">
            <a:avLst>
              <a:gd name="adj" fmla="val 25648"/>
            </a:avLst>
          </a:prstGeom>
          <a:solidFill>
            <a:srgbClr val="DFE4CE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8" y="6204942"/>
            <a:ext cx="248007" cy="19835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438513" y="6157555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Дискусійне питання:</a:t>
            </a: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Чи може Україна повноцінно впровадити цифрову гривню в умовах воєнного стану — і чи є це пріоритетом порівняно з відновленням фінансової інфраструктури?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167057"/>
            <a:ext cx="774025" cy="373142"/>
          </a:xfrm>
          <a:prstGeom prst="roundRect">
            <a:avLst>
              <a:gd name="adj" fmla="val 63828"/>
            </a:avLst>
          </a:prstGeom>
          <a:solidFill>
            <a:srgbClr val="EAEDDE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226588"/>
            <a:ext cx="53590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БЛОК І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61949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Як вимірювати успіх грошово-кредитної політики?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157305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Оцінка ефективності грошово-кредитної політики (ГКП) є однією з найскладніших методологічних проблем сучасної макроекономіки. На відміну від мікроекономічних рішень, наслідки монетарних заходів розподілені в часі, охоплюють усі сектори економіки і важко ізолюються від зовнішніх шоків. Центральні банки по всьому світу застосовують різні системи цільових показників та аналітичних рамок.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3309"/>
            <a:ext cx="103117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Чотири ключові виміри ефективності ГКП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30222"/>
            <a:ext cx="6422231" cy="1793796"/>
          </a:xfrm>
          <a:prstGeom prst="roundRect">
            <a:avLst>
              <a:gd name="adj" fmla="val 1659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2936200"/>
            <a:ext cx="27547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🎯</a:t>
            </a: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Цінова стабільність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36542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Рівень інфляції як основний мандат. Відповідність інфляційному таргету, динаміка інфляційних очікувань, довіра до центрального банку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730222"/>
            <a:ext cx="6422231" cy="1793796"/>
          </a:xfrm>
          <a:prstGeom prst="roundRect">
            <a:avLst>
              <a:gd name="adj" fmla="val 16597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20357" y="2936200"/>
            <a:ext cx="31202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📈</a:t>
            </a: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Економічне зростання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336542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Динаміка ВВП у реальному вираженні, рівень безробіття, розрив випуску (output gap) як індикатор циклічної позиції економіки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722376"/>
            <a:ext cx="6422231" cy="1793796"/>
          </a:xfrm>
          <a:prstGeom prst="roundRect">
            <a:avLst>
              <a:gd name="adj" fmla="val 16597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9768" y="4928354"/>
            <a:ext cx="29111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💳 Кредитна активність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9768" y="5357574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Обсяг кредитування приватного сектору, динаміка процентних ставок, трансмісія монетарних імпульсів у реальну економіку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722376"/>
            <a:ext cx="6422231" cy="1793796"/>
          </a:xfrm>
          <a:prstGeom prst="roundRect">
            <a:avLst>
              <a:gd name="adj" fmla="val 16597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20357" y="4928354"/>
            <a:ext cx="31892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🏦 Фінансова стабільність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20357" y="535757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Стійкість банківської системи, рівень NPL, системні ризики, достатність капіталу фінансових установ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2242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Інфляція як основний критерій: переваги та обмеження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280053"/>
            <a:ext cx="7241381" cy="3207306"/>
          </a:xfrm>
          <a:prstGeom prst="roundRect">
            <a:avLst>
              <a:gd name="adj" fmla="val 14852"/>
            </a:avLst>
          </a:prstGeom>
          <a:solidFill>
            <a:srgbClr val="626C3B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478411"/>
            <a:ext cx="50077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Чому інфляція є пріоритетним таргетом?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986927"/>
            <a:ext cx="6844665" cy="2431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Чіткий кількісний орієнтир, зрозумілий для ринків та суспільства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Прямий зв'язок із купівельною спроможністю та доходами населення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Інструментальна ефективність: процентна ставка → кредит → попит → ціни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Міжнародна порівнянність: таргет 2% прийнятий більшістю центробанків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241149" y="3478411"/>
            <a:ext cx="48348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Обмеження інфляційного таргетування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241149" y="3986927"/>
            <a:ext cx="5602962" cy="2113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 відображає якість зростання та розподіл доходів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Вразливе до структурних шоків пропозиції (енергетика, продовольство)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Ігнорує фінансові дисбаланси та бульбашки активів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 умовах відкритої економіки суттєво залежить від валютного курсу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9927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ВВП та зайнятість: подвійний мандат vs. ієрархія цілей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56917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Ряд центральних банків, зокрема Федеральна резервна система США, оперують так званим подвійним мандатом — цінова стабільність і максимальна зайнятість. Більшість центробанків Європи та НБУ дотримуються ієрархічної моделі, де цінова стабільність є основним пріоритетом.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132778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4132778"/>
            <a:ext cx="91440" cy="2776895"/>
          </a:xfrm>
          <a:prstGeom prst="roundRect">
            <a:avLst>
              <a:gd name="adj" fmla="val 325581"/>
            </a:avLst>
          </a:prstGeom>
          <a:solidFill>
            <a:srgbClr val="626C3B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4353997"/>
            <a:ext cx="34746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Розрив випуску (Output Gap)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783217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Різниця між фактичним і потенційним ВВП. Від'ємний розрив свідчить про невикористані ресурси і дозволяє проводити стимулювальну політику без інфляційного ризику.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4132778"/>
            <a:ext cx="4215408" cy="2776895"/>
          </a:xfrm>
          <a:prstGeom prst="roundRect">
            <a:avLst>
              <a:gd name="adj" fmla="val 3951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84577" y="4132778"/>
            <a:ext cx="91440" cy="2776895"/>
          </a:xfrm>
          <a:prstGeom prst="roundRect">
            <a:avLst>
              <a:gd name="adj" fmla="val 325581"/>
            </a:avLst>
          </a:prstGeom>
          <a:solidFill>
            <a:srgbClr val="83792E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4353997"/>
            <a:ext cx="37043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Природній рівень безробіття (NAIRU)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5093375"/>
            <a:ext cx="370439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Рівень безробіття, нижче якого прискорюється інфляція. Є ключовим ненаглядним показником, який центробанки оцінюють за допомогою структурних моделей.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4132778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98343" y="4132778"/>
            <a:ext cx="91440" cy="2776895"/>
          </a:xfrm>
          <a:prstGeom prst="roundRect">
            <a:avLst>
              <a:gd name="adj" fmla="val 325581"/>
            </a:avLst>
          </a:prstGeom>
          <a:solidFill>
            <a:srgbClr val="E8AF3B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4353997"/>
            <a:ext cx="28349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Потенційний ВВП і TFP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4783217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Сукупна факторна продуктивність визначає довгострокову траєкторію зростання. Монетарна політика впливає лише на циклічний компонент, не на структурний потенціал.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8882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Кредитування та фінансова стабільність як індикатори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65051"/>
            <a:ext cx="25487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Кредитна активність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773567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Зростання кредитування приватного сектору є одним із найважливіших каналів трансмісії ГКП. Ефективна монетарна політика має забезпечувати доступність кредиту для бізнесу та домогосподарств за прийнятними ставками без надмірного нарощування боргового навантаження.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539859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Динаміка кредит/ВВП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Реальні процентні ставки за кредитами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Стандарти кредитування банків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265051"/>
            <a:ext cx="28267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Фінансова стабільність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773567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Починаючи з глобальної фінансової кризи 2008–2009 рр., центральні банки дедалі активніше включають фінансову стабільність до сфери своєї відповідальності, застосовуючи макропруденційні інструменти поряд із традиційними монетарними.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5539859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Частка непрацюючих кредитів (NPL)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Коефіцієнти достатності капіталу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Системні ризики та заходи ДСІБ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76976"/>
            <a:ext cx="2598063" cy="388382"/>
          </a:xfrm>
          <a:prstGeom prst="roundRect">
            <a:avLst>
              <a:gd name="adj" fmla="val 61323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920472" y="2544128"/>
            <a:ext cx="234469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МЕТОДОЛОГІЧНА ПРОБЛЕМА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94465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Проблема часових лагів у монетарній трансмісії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48246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Мілтон Фрідман описав монетарну політику як таку, що діє з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«довгими та непередбачуваними лагами»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Від зміни ключової ставки до її повного відображення в інфляції може минути від 12 до 24 місяців. Це принципово ускладнює як проведення, так і оцінку ефективності ГКП.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709" y="459700"/>
            <a:ext cx="7923133" cy="522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Структура лагів монетарної трансмісії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09" y="1263848"/>
            <a:ext cx="13184862" cy="59331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08809" y="1532852"/>
            <a:ext cx="2307325" cy="356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Рішення НБУ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708809" y="1990830"/>
            <a:ext cx="2307325" cy="525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Зміна ключової ставки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3278" y="3126665"/>
            <a:ext cx="511066" cy="5110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90780" y="5804415"/>
            <a:ext cx="2320003" cy="713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Фінансові ринки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990780" y="6618951"/>
            <a:ext cx="2320003" cy="525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1–3 міс.: ставки, курс, очікування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5248" y="4990274"/>
            <a:ext cx="511066" cy="5110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47394" y="1310201"/>
            <a:ext cx="2307326" cy="713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Реальна економіка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247394" y="2124738"/>
            <a:ext cx="2307326" cy="525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6–12 міс.: кредит, попит, інвестиції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9896" y="3075955"/>
            <a:ext cx="511066" cy="5110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29364" y="5851361"/>
            <a:ext cx="2307326" cy="356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Ціни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529364" y="6309340"/>
            <a:ext cx="2307326" cy="787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12–24 міс.: відображення в інфляції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33833" y="4990274"/>
            <a:ext cx="511066" cy="51106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22709" y="7355324"/>
            <a:ext cx="13184862" cy="492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Багатоетапна природа трансмісії означає, що оцінювач ефективності завжди аналізує минулі рішення крізь призму поточних даних. Центральні банки мають </a:t>
            </a:r>
            <a:r>
              <a:rPr lang="en-US" sz="13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діяти превентивно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спираючись на прогнози, а не на ретроспективні показники.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1581</Words>
  <Application>Microsoft Office PowerPoint</Application>
  <PresentationFormat>Довільний</PresentationFormat>
  <Paragraphs>174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Brygada 1918 Semi Bold</vt:lpstr>
      <vt:lpstr>Brygada 1918 Light</vt:lpstr>
      <vt:lpstr>Calibri</vt:lpstr>
      <vt:lpstr>Arial</vt:lpstr>
      <vt:lpstr>Brygada 1918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2026-03-10T17:43:47Z</dcterms:created>
  <dcterms:modified xsi:type="dcterms:W3CDTF">2026-03-10T17:33:28Z</dcterms:modified>
</cp:coreProperties>
</file>