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4630400" cy="8229600"/>
  <p:notesSz cx="8229600" cy="14630400"/>
  <p:embeddedFontLst>
    <p:embeddedFont>
      <p:font typeface="Calibri" panose="020F0502020204030204" pitchFamily="34" charset="0"/>
      <p:regular r:id="rId23"/>
      <p:bold r:id="rId24"/>
      <p:italic r:id="rId25"/>
      <p:boldItalic r:id="rId26"/>
    </p:embeddedFont>
    <p:embeddedFont>
      <p:font typeface="Roboto Condensed" panose="020B0604020202020204" charset="0"/>
      <p:regular r:id="rId27"/>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35" d="100"/>
          <a:sy n="35" d="100"/>
        </p:scale>
        <p:origin x="85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504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D0F"/>
          </a:solidFill>
          <a:ln/>
        </p:spPr>
      </p:sp>
      <p:sp>
        <p:nvSpPr>
          <p:cNvPr id="3" name="Shape 1"/>
          <p:cNvSpPr/>
          <p:nvPr/>
        </p:nvSpPr>
        <p:spPr>
          <a:xfrm>
            <a:off x="0" y="0"/>
            <a:ext cx="14630400" cy="8229600"/>
          </a:xfrm>
          <a:prstGeom prst="rect">
            <a:avLst/>
          </a:prstGeom>
          <a:solidFill>
            <a:srgbClr val="E8E8E3"/>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6.svg"/><Relationship Id="rId5" Type="http://schemas.openxmlformats.org/officeDocument/2006/relationships/image" Target="../media/image15.sv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sv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30.pn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13.png"/><Relationship Id="rId9" Type="http://schemas.openxmlformats.org/officeDocument/2006/relationships/image" Target="../media/image3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41.sv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792367"/>
            <a:ext cx="7556421" cy="3100388"/>
          </a:xfrm>
          <a:prstGeom prst="rect">
            <a:avLst/>
          </a:prstGeom>
          <a:noFill/>
          <a:ln/>
        </p:spPr>
        <p:txBody>
          <a:bodyPr wrap="square" lIns="0" tIns="0" rIns="0" bIns="0" rtlCol="0" anchor="t"/>
          <a:lstStyle/>
          <a:p>
            <a:pPr marL="0" indent="0" algn="l">
              <a:lnSpc>
                <a:spcPts val="4850"/>
              </a:lnSpc>
              <a:buNone/>
            </a:pPr>
            <a:r>
              <a:rPr lang="en-US" sz="3900" b="1" dirty="0">
                <a:solidFill>
                  <a:srgbClr val="0C0D0F"/>
                </a:solidFill>
                <a:latin typeface="Hubot Sans Bold" pitchFamily="34" charset="0"/>
                <a:ea typeface="Hubot Sans Bold" pitchFamily="34" charset="-122"/>
                <a:cs typeface="Hubot Sans Bold" pitchFamily="34" charset="-120"/>
              </a:rPr>
              <a:t>СУЧАСНІ ВИКЛИКИ ТА СЦЕНАРІЇ РОЗВИТКУ ГРОШОВО-КРЕДИТНОЇ ПОЛІТИКИ В УКРАЇНІ ДО 2030 РОКУ</a:t>
            </a:r>
            <a:endParaRPr lang="en-US" sz="3900" dirty="0"/>
          </a:p>
        </p:txBody>
      </p:sp>
      <p:sp>
        <p:nvSpPr>
          <p:cNvPr id="4" name="Text 1"/>
          <p:cNvSpPr/>
          <p:nvPr/>
        </p:nvSpPr>
        <p:spPr>
          <a:xfrm>
            <a:off x="6280190" y="5190411"/>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Тема 15 — Аналіз ключових чинників, що визначатимуть монетарну стратегію України: від воєнного режиму до євроінтеграції та класичного інфляційного таргетування.</a:t>
            </a:r>
            <a:endParaRPr lang="en-US" sz="1550" dirty="0"/>
          </a:p>
        </p:txBody>
      </p:sp>
      <p:sp>
        <p:nvSpPr>
          <p:cNvPr id="5" name="Shape 2"/>
          <p:cNvSpPr/>
          <p:nvPr/>
        </p:nvSpPr>
        <p:spPr>
          <a:xfrm>
            <a:off x="6280190" y="6056352"/>
            <a:ext cx="2400300" cy="373142"/>
          </a:xfrm>
          <a:prstGeom prst="roundRect">
            <a:avLst>
              <a:gd name="adj" fmla="val 6383"/>
            </a:avLst>
          </a:prstGeom>
          <a:solidFill>
            <a:srgbClr val="E7E7E4"/>
          </a:solidFill>
          <a:ln/>
        </p:spPr>
      </p:sp>
      <p:sp>
        <p:nvSpPr>
          <p:cNvPr id="6" name="Text 3"/>
          <p:cNvSpPr/>
          <p:nvPr/>
        </p:nvSpPr>
        <p:spPr>
          <a:xfrm>
            <a:off x="6399252" y="6115883"/>
            <a:ext cx="2162175" cy="254079"/>
          </a:xfrm>
          <a:prstGeom prst="rect">
            <a:avLst/>
          </a:prstGeom>
          <a:noFill/>
          <a:ln/>
        </p:spPr>
        <p:txBody>
          <a:bodyPr wrap="none" lIns="0" tIns="0" rIns="0" bIns="0" rtlCol="0" anchor="t"/>
          <a:lstStyle/>
          <a:p>
            <a:pPr marL="0" indent="0" algn="l">
              <a:lnSpc>
                <a:spcPts val="2000"/>
              </a:lnSpc>
              <a:buNone/>
            </a:pPr>
            <a:r>
              <a:rPr lang="en-US" sz="1250" dirty="0">
                <a:solidFill>
                  <a:srgbClr val="55575A"/>
                </a:solidFill>
                <a:latin typeface="Roboto Condensed" pitchFamily="34" charset="0"/>
                <a:ea typeface="Roboto Condensed" pitchFamily="34" charset="-122"/>
                <a:cs typeface="Roboto Condensed" pitchFamily="34" charset="-120"/>
              </a:rPr>
              <a:t>ГРОШОВО-КРЕДИТНА ПОЛІТИКА</a:t>
            </a:r>
            <a:endParaRPr lang="en-US" sz="1250" dirty="0"/>
          </a:p>
        </p:txBody>
      </p:sp>
      <p:sp>
        <p:nvSpPr>
          <p:cNvPr id="7" name="Shape 4"/>
          <p:cNvSpPr/>
          <p:nvPr/>
        </p:nvSpPr>
        <p:spPr>
          <a:xfrm>
            <a:off x="8779669" y="6048732"/>
            <a:ext cx="971074" cy="388382"/>
          </a:xfrm>
          <a:prstGeom prst="roundRect">
            <a:avLst>
              <a:gd name="adj" fmla="val 6132"/>
            </a:avLst>
          </a:prstGeom>
          <a:noFill/>
          <a:ln w="7620">
            <a:solidFill>
              <a:srgbClr val="1E1E1A"/>
            </a:solidFill>
            <a:prstDash val="solid"/>
          </a:ln>
        </p:spPr>
      </p:sp>
      <p:sp>
        <p:nvSpPr>
          <p:cNvPr id="8" name="Text 5"/>
          <p:cNvSpPr/>
          <p:nvPr/>
        </p:nvSpPr>
        <p:spPr>
          <a:xfrm>
            <a:off x="8906351" y="6115883"/>
            <a:ext cx="717709" cy="254079"/>
          </a:xfrm>
          <a:prstGeom prst="rect">
            <a:avLst/>
          </a:prstGeom>
          <a:noFill/>
          <a:ln/>
        </p:spPr>
        <p:txBody>
          <a:bodyPr wrap="none" lIns="0" tIns="0" rIns="0" bIns="0" rtlCol="0" anchor="t"/>
          <a:lstStyle/>
          <a:p>
            <a:pPr marL="0" indent="0" algn="l">
              <a:lnSpc>
                <a:spcPts val="2000"/>
              </a:lnSpc>
              <a:buNone/>
            </a:pPr>
            <a:r>
              <a:rPr lang="en-US" sz="1250" dirty="0">
                <a:solidFill>
                  <a:srgbClr val="1E1E1A"/>
                </a:solidFill>
                <a:latin typeface="Roboto Condensed" pitchFamily="34" charset="0"/>
                <a:ea typeface="Roboto Condensed" pitchFamily="34" charset="-122"/>
                <a:cs typeface="Roboto Condensed" pitchFamily="34" charset="-120"/>
              </a:rPr>
              <a:t>2024–2030</a:t>
            </a:r>
            <a:endParaRPr lang="en-US" sz="12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691515"/>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0C0D0F"/>
                </a:solidFill>
                <a:latin typeface="Hubot Sans Bold" pitchFamily="34" charset="0"/>
                <a:ea typeface="Hubot Sans Bold" pitchFamily="34" charset="-122"/>
                <a:cs typeface="Hubot Sans Bold" pitchFamily="34" charset="-120"/>
              </a:rPr>
              <a:t>МААСТРИХТСЬКІ КРИТЕРІЇ ТА УКРАЇНА: ДОРОЖНЯ КАРТА</a:t>
            </a:r>
            <a:endParaRPr lang="en-US" sz="3900" dirty="0"/>
          </a:p>
        </p:txBody>
      </p:sp>
      <p:sp>
        <p:nvSpPr>
          <p:cNvPr id="3" name="Shape 1"/>
          <p:cNvSpPr/>
          <p:nvPr/>
        </p:nvSpPr>
        <p:spPr>
          <a:xfrm>
            <a:off x="793790" y="4504134"/>
            <a:ext cx="13042821" cy="22860"/>
          </a:xfrm>
          <a:prstGeom prst="roundRect">
            <a:avLst>
              <a:gd name="adj" fmla="val 130232"/>
            </a:avLst>
          </a:prstGeom>
          <a:solidFill>
            <a:srgbClr val="000000">
              <a:alpha val="8000"/>
            </a:srgbClr>
          </a:solidFill>
          <a:ln/>
        </p:spPr>
      </p:sp>
      <p:sp>
        <p:nvSpPr>
          <p:cNvPr id="4" name="Shape 2"/>
          <p:cNvSpPr/>
          <p:nvPr/>
        </p:nvSpPr>
        <p:spPr>
          <a:xfrm>
            <a:off x="3316486" y="3908822"/>
            <a:ext cx="22860" cy="595313"/>
          </a:xfrm>
          <a:prstGeom prst="roundRect">
            <a:avLst>
              <a:gd name="adj" fmla="val 130232"/>
            </a:avLst>
          </a:prstGeom>
          <a:solidFill>
            <a:srgbClr val="AEB0A7"/>
          </a:solidFill>
          <a:ln/>
        </p:spPr>
      </p:sp>
      <p:sp>
        <p:nvSpPr>
          <p:cNvPr id="5" name="Shape 3"/>
          <p:cNvSpPr/>
          <p:nvPr/>
        </p:nvSpPr>
        <p:spPr>
          <a:xfrm>
            <a:off x="3104674" y="4280892"/>
            <a:ext cx="446484" cy="446484"/>
          </a:xfrm>
          <a:prstGeom prst="roundRect">
            <a:avLst>
              <a:gd name="adj" fmla="val 6668"/>
            </a:avLst>
          </a:prstGeom>
          <a:solidFill>
            <a:srgbClr val="C8CAC1">
              <a:alpha val="50000"/>
            </a:srgbClr>
          </a:solidFill>
          <a:ln/>
        </p:spPr>
      </p:sp>
      <p:sp>
        <p:nvSpPr>
          <p:cNvPr id="6" name="Text 4"/>
          <p:cNvSpPr/>
          <p:nvPr/>
        </p:nvSpPr>
        <p:spPr>
          <a:xfrm>
            <a:off x="3179088" y="4318099"/>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000000"/>
                </a:solidFill>
                <a:latin typeface="Hubot Sans Bold" pitchFamily="34" charset="0"/>
                <a:ea typeface="Hubot Sans Bold" pitchFamily="34" charset="-122"/>
                <a:cs typeface="Hubot Sans Bold" pitchFamily="34" charset="-120"/>
              </a:rPr>
              <a:t>1</a:t>
            </a:r>
            <a:endParaRPr lang="en-US" sz="2300" dirty="0"/>
          </a:p>
        </p:txBody>
      </p:sp>
      <p:sp>
        <p:nvSpPr>
          <p:cNvPr id="7" name="Text 5"/>
          <p:cNvSpPr/>
          <p:nvPr/>
        </p:nvSpPr>
        <p:spPr>
          <a:xfrm>
            <a:off x="2087404" y="2328505"/>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2024–2026</a:t>
            </a:r>
            <a:endParaRPr lang="en-US" sz="1950" dirty="0"/>
          </a:p>
        </p:txBody>
      </p:sp>
      <p:sp>
        <p:nvSpPr>
          <p:cNvPr id="8" name="Text 6"/>
          <p:cNvSpPr/>
          <p:nvPr/>
        </p:nvSpPr>
        <p:spPr>
          <a:xfrm>
            <a:off x="992148" y="2757726"/>
            <a:ext cx="4671536" cy="952619"/>
          </a:xfrm>
          <a:prstGeom prst="rect">
            <a:avLst/>
          </a:prstGeom>
          <a:noFill/>
          <a:ln/>
        </p:spPr>
        <p:txBody>
          <a:bodyPr wrap="square" lIns="0" tIns="0" rIns="0" bIns="0" rtlCol="0" anchor="t"/>
          <a:lstStyle/>
          <a:p>
            <a:pPr marL="0" indent="0" algn="ctr">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Гармонізація банківського регулювання з директивами ЄС. Впровадження Basel III. Цінова стабільність: інфляція нижче 5%.</a:t>
            </a:r>
            <a:endParaRPr lang="en-US" sz="1550" dirty="0"/>
          </a:p>
        </p:txBody>
      </p:sp>
      <p:sp>
        <p:nvSpPr>
          <p:cNvPr id="9" name="Shape 7"/>
          <p:cNvSpPr/>
          <p:nvPr/>
        </p:nvSpPr>
        <p:spPr>
          <a:xfrm>
            <a:off x="5974556" y="4504134"/>
            <a:ext cx="22860" cy="595313"/>
          </a:xfrm>
          <a:prstGeom prst="roundRect">
            <a:avLst>
              <a:gd name="adj" fmla="val 130232"/>
            </a:avLst>
          </a:prstGeom>
          <a:solidFill>
            <a:srgbClr val="AEB0A7"/>
          </a:solidFill>
          <a:ln/>
        </p:spPr>
      </p:sp>
      <p:sp>
        <p:nvSpPr>
          <p:cNvPr id="10" name="Shape 8"/>
          <p:cNvSpPr/>
          <p:nvPr/>
        </p:nvSpPr>
        <p:spPr>
          <a:xfrm>
            <a:off x="5762744" y="4280892"/>
            <a:ext cx="446484" cy="446484"/>
          </a:xfrm>
          <a:prstGeom prst="roundRect">
            <a:avLst>
              <a:gd name="adj" fmla="val 6668"/>
            </a:avLst>
          </a:prstGeom>
          <a:solidFill>
            <a:srgbClr val="C8CAC1">
              <a:alpha val="50000"/>
            </a:srgbClr>
          </a:solidFill>
          <a:ln/>
        </p:spPr>
      </p:sp>
      <p:sp>
        <p:nvSpPr>
          <p:cNvPr id="11" name="Text 9"/>
          <p:cNvSpPr/>
          <p:nvPr/>
        </p:nvSpPr>
        <p:spPr>
          <a:xfrm>
            <a:off x="5837158" y="4318099"/>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000000"/>
                </a:solidFill>
                <a:latin typeface="Hubot Sans Bold" pitchFamily="34" charset="0"/>
                <a:ea typeface="Hubot Sans Bold" pitchFamily="34" charset="-122"/>
                <a:cs typeface="Hubot Sans Bold" pitchFamily="34" charset="-120"/>
              </a:rPr>
              <a:t>2</a:t>
            </a:r>
            <a:endParaRPr lang="en-US" sz="2300" dirty="0"/>
          </a:p>
        </p:txBody>
      </p:sp>
      <p:sp>
        <p:nvSpPr>
          <p:cNvPr id="12" name="Text 10"/>
          <p:cNvSpPr/>
          <p:nvPr/>
        </p:nvSpPr>
        <p:spPr>
          <a:xfrm>
            <a:off x="4745593" y="5297924"/>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2026–2028</a:t>
            </a:r>
            <a:endParaRPr lang="en-US" sz="1950" dirty="0"/>
          </a:p>
        </p:txBody>
      </p:sp>
      <p:sp>
        <p:nvSpPr>
          <p:cNvPr id="13" name="Text 11"/>
          <p:cNvSpPr/>
          <p:nvPr/>
        </p:nvSpPr>
        <p:spPr>
          <a:xfrm>
            <a:off x="3650218" y="5727144"/>
            <a:ext cx="4671655" cy="952619"/>
          </a:xfrm>
          <a:prstGeom prst="rect">
            <a:avLst/>
          </a:prstGeom>
          <a:noFill/>
          <a:ln/>
        </p:spPr>
        <p:txBody>
          <a:bodyPr wrap="square" lIns="0" tIns="0" rIns="0" bIns="0" rtlCol="0" anchor="t"/>
          <a:lstStyle/>
          <a:p>
            <a:pPr marL="0" indent="0" algn="ctr">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Вступ до ERM II (механізм обмінного курсу). Фіксація гривні до євро у визначеному коридорі. Дефіцит бюджету — нижче 3% ВВП.</a:t>
            </a:r>
            <a:endParaRPr lang="en-US" sz="1550" dirty="0"/>
          </a:p>
        </p:txBody>
      </p:sp>
      <p:sp>
        <p:nvSpPr>
          <p:cNvPr id="14" name="Shape 12"/>
          <p:cNvSpPr/>
          <p:nvPr/>
        </p:nvSpPr>
        <p:spPr>
          <a:xfrm>
            <a:off x="8632746" y="3908822"/>
            <a:ext cx="22860" cy="595313"/>
          </a:xfrm>
          <a:prstGeom prst="roundRect">
            <a:avLst>
              <a:gd name="adj" fmla="val 130232"/>
            </a:avLst>
          </a:prstGeom>
          <a:solidFill>
            <a:srgbClr val="AEB0A7"/>
          </a:solidFill>
          <a:ln/>
        </p:spPr>
      </p:sp>
      <p:sp>
        <p:nvSpPr>
          <p:cNvPr id="15" name="Shape 13"/>
          <p:cNvSpPr/>
          <p:nvPr/>
        </p:nvSpPr>
        <p:spPr>
          <a:xfrm>
            <a:off x="8420933" y="4280892"/>
            <a:ext cx="446484" cy="446484"/>
          </a:xfrm>
          <a:prstGeom prst="roundRect">
            <a:avLst>
              <a:gd name="adj" fmla="val 6668"/>
            </a:avLst>
          </a:prstGeom>
          <a:solidFill>
            <a:srgbClr val="C8CAC1">
              <a:alpha val="50000"/>
            </a:srgbClr>
          </a:solidFill>
          <a:ln/>
        </p:spPr>
      </p:sp>
      <p:sp>
        <p:nvSpPr>
          <p:cNvPr id="16" name="Text 14"/>
          <p:cNvSpPr/>
          <p:nvPr/>
        </p:nvSpPr>
        <p:spPr>
          <a:xfrm>
            <a:off x="8495348" y="4318099"/>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000000"/>
                </a:solidFill>
                <a:latin typeface="Hubot Sans Bold" pitchFamily="34" charset="0"/>
                <a:ea typeface="Hubot Sans Bold" pitchFamily="34" charset="-122"/>
                <a:cs typeface="Hubot Sans Bold" pitchFamily="34" charset="-120"/>
              </a:rPr>
              <a:t>3</a:t>
            </a:r>
            <a:endParaRPr lang="en-US" sz="2300" dirty="0"/>
          </a:p>
        </p:txBody>
      </p:sp>
      <p:sp>
        <p:nvSpPr>
          <p:cNvPr id="17" name="Text 15"/>
          <p:cNvSpPr/>
          <p:nvPr/>
        </p:nvSpPr>
        <p:spPr>
          <a:xfrm>
            <a:off x="7403783" y="2328505"/>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2028–2030</a:t>
            </a:r>
            <a:endParaRPr lang="en-US" sz="1950" dirty="0"/>
          </a:p>
        </p:txBody>
      </p:sp>
      <p:sp>
        <p:nvSpPr>
          <p:cNvPr id="18" name="Text 16"/>
          <p:cNvSpPr/>
          <p:nvPr/>
        </p:nvSpPr>
        <p:spPr>
          <a:xfrm>
            <a:off x="6308408" y="2757726"/>
            <a:ext cx="4671655" cy="952619"/>
          </a:xfrm>
          <a:prstGeom prst="rect">
            <a:avLst/>
          </a:prstGeom>
          <a:noFill/>
          <a:ln/>
        </p:spPr>
        <p:txBody>
          <a:bodyPr wrap="square" lIns="0" tIns="0" rIns="0" bIns="0" rtlCol="0" anchor="t"/>
          <a:lstStyle/>
          <a:p>
            <a:pPr marL="0" indent="0" algn="ctr">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Виконання критерію державного боргу (нижче 60% ВВП — амбітна ціль з огляду на воєнні запозичення). Оцінка готовності Єврокомісією.</a:t>
            </a:r>
            <a:endParaRPr lang="en-US" sz="1550" dirty="0"/>
          </a:p>
        </p:txBody>
      </p:sp>
      <p:sp>
        <p:nvSpPr>
          <p:cNvPr id="19" name="Shape 17"/>
          <p:cNvSpPr/>
          <p:nvPr/>
        </p:nvSpPr>
        <p:spPr>
          <a:xfrm>
            <a:off x="11290935" y="4504134"/>
            <a:ext cx="22860" cy="595313"/>
          </a:xfrm>
          <a:prstGeom prst="roundRect">
            <a:avLst>
              <a:gd name="adj" fmla="val 130232"/>
            </a:avLst>
          </a:prstGeom>
          <a:solidFill>
            <a:srgbClr val="AEB0A7"/>
          </a:solidFill>
          <a:ln/>
        </p:spPr>
      </p:sp>
      <p:sp>
        <p:nvSpPr>
          <p:cNvPr id="20" name="Shape 18"/>
          <p:cNvSpPr/>
          <p:nvPr/>
        </p:nvSpPr>
        <p:spPr>
          <a:xfrm>
            <a:off x="11079123" y="4280892"/>
            <a:ext cx="446484" cy="446484"/>
          </a:xfrm>
          <a:prstGeom prst="roundRect">
            <a:avLst>
              <a:gd name="adj" fmla="val 6668"/>
            </a:avLst>
          </a:prstGeom>
          <a:solidFill>
            <a:srgbClr val="C8CAC1">
              <a:alpha val="50000"/>
            </a:srgbClr>
          </a:solidFill>
          <a:ln/>
        </p:spPr>
      </p:sp>
      <p:sp>
        <p:nvSpPr>
          <p:cNvPr id="21" name="Text 19"/>
          <p:cNvSpPr/>
          <p:nvPr/>
        </p:nvSpPr>
        <p:spPr>
          <a:xfrm>
            <a:off x="11153537" y="4318099"/>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000000"/>
                </a:solidFill>
                <a:latin typeface="Hubot Sans Bold" pitchFamily="34" charset="0"/>
                <a:ea typeface="Hubot Sans Bold" pitchFamily="34" charset="-122"/>
                <a:cs typeface="Hubot Sans Bold" pitchFamily="34" charset="-120"/>
              </a:rPr>
              <a:t>4</a:t>
            </a:r>
            <a:endParaRPr lang="en-US" sz="2300" dirty="0"/>
          </a:p>
        </p:txBody>
      </p:sp>
      <p:sp>
        <p:nvSpPr>
          <p:cNvPr id="22" name="Text 20"/>
          <p:cNvSpPr/>
          <p:nvPr/>
        </p:nvSpPr>
        <p:spPr>
          <a:xfrm>
            <a:off x="10061972" y="5297924"/>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ПІСЛЯ 2030</a:t>
            </a:r>
            <a:endParaRPr lang="en-US" sz="1950" dirty="0"/>
          </a:p>
        </p:txBody>
      </p:sp>
      <p:sp>
        <p:nvSpPr>
          <p:cNvPr id="23" name="Text 21"/>
          <p:cNvSpPr/>
          <p:nvPr/>
        </p:nvSpPr>
        <p:spPr>
          <a:xfrm>
            <a:off x="8966597" y="5727144"/>
            <a:ext cx="4671655" cy="952619"/>
          </a:xfrm>
          <a:prstGeom prst="rect">
            <a:avLst/>
          </a:prstGeom>
          <a:noFill/>
          <a:ln/>
        </p:spPr>
        <p:txBody>
          <a:bodyPr wrap="square" lIns="0" tIns="0" rIns="0" bIns="0" rtlCol="0" anchor="t"/>
          <a:lstStyle/>
          <a:p>
            <a:pPr marL="0" indent="0" algn="ctr">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Потенційне прийняття євро за умови стійкого виконання всіх критеріїв та політичного рішення країн ЄС.</a:t>
            </a:r>
            <a:endParaRPr lang="en-US" sz="1550" dirty="0"/>
          </a:p>
        </p:txBody>
      </p:sp>
      <p:sp>
        <p:nvSpPr>
          <p:cNvPr id="24" name="Text 22"/>
          <p:cNvSpPr/>
          <p:nvPr/>
        </p:nvSpPr>
        <p:spPr>
          <a:xfrm>
            <a:off x="793790" y="690300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Реалістична оцінка свідчить: прийняття євро до 2030 р. є малоймовірним, однак </a:t>
            </a:r>
            <a:r>
              <a:rPr lang="en-US" sz="1550" b="1" dirty="0">
                <a:solidFill>
                  <a:srgbClr val="55575A"/>
                </a:solidFill>
                <a:latin typeface="Roboto Condensed" pitchFamily="34" charset="0"/>
                <a:ea typeface="Roboto Condensed" pitchFamily="34" charset="-122"/>
                <a:cs typeface="Roboto Condensed" pitchFamily="34" charset="-120"/>
              </a:rPr>
              <a:t>курс на євроінтеграцію сам по собі є потужним дисциплінуючим чинником</a:t>
            </a:r>
            <a:r>
              <a:rPr lang="en-US" sz="1550" dirty="0">
                <a:solidFill>
                  <a:srgbClr val="55575A"/>
                </a:solidFill>
                <a:latin typeface="Roboto Condensed" pitchFamily="34" charset="0"/>
                <a:ea typeface="Roboto Condensed" pitchFamily="34" charset="-122"/>
                <a:cs typeface="Roboto Condensed" pitchFamily="34" charset="-120"/>
              </a:rPr>
              <a:t> для монетарної та фіскальної політики.</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814507"/>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0C0D0F"/>
                </a:solidFill>
                <a:latin typeface="Hubot Sans Bold" pitchFamily="34" charset="0"/>
                <a:ea typeface="Hubot Sans Bold" pitchFamily="34" charset="-122"/>
                <a:cs typeface="Hubot Sans Bold" pitchFamily="34" charset="-120"/>
              </a:rPr>
              <a:t>ЄВРОІНТЕГРАЦІЯ: МОЖЛИВОСТІ ТА ОБМЕЖЕННЯ ДЛЯ НБУ</a:t>
            </a:r>
            <a:endParaRPr lang="en-US" sz="3900" dirty="0"/>
          </a:p>
        </p:txBody>
      </p:sp>
      <p:sp>
        <p:nvSpPr>
          <p:cNvPr id="3" name="Shape 1"/>
          <p:cNvSpPr/>
          <p:nvPr/>
        </p:nvSpPr>
        <p:spPr>
          <a:xfrm>
            <a:off x="650915" y="2352318"/>
            <a:ext cx="6565106" cy="5062657"/>
          </a:xfrm>
          <a:prstGeom prst="roundRect">
            <a:avLst>
              <a:gd name="adj" fmla="val 588"/>
            </a:avLst>
          </a:prstGeom>
          <a:solidFill>
            <a:srgbClr val="1E1E1A"/>
          </a:solidFill>
          <a:ln/>
        </p:spPr>
      </p:sp>
      <p:sp>
        <p:nvSpPr>
          <p:cNvPr id="4" name="Text 2"/>
          <p:cNvSpPr/>
          <p:nvPr/>
        </p:nvSpPr>
        <p:spPr>
          <a:xfrm>
            <a:off x="849273" y="2550676"/>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Hubot Sans Bold" pitchFamily="34" charset="0"/>
                <a:ea typeface="Hubot Sans Bold" pitchFamily="34" charset="-122"/>
                <a:cs typeface="Hubot Sans Bold" pitchFamily="34" charset="-120"/>
              </a:rPr>
              <a:t>МОЖЛИВОСТІ</a:t>
            </a:r>
            <a:endParaRPr lang="en-US" sz="1950" dirty="0"/>
          </a:p>
        </p:txBody>
      </p:sp>
      <p:sp>
        <p:nvSpPr>
          <p:cNvPr id="5" name="Text 3"/>
          <p:cNvSpPr/>
          <p:nvPr/>
        </p:nvSpPr>
        <p:spPr>
          <a:xfrm>
            <a:off x="849273" y="3059192"/>
            <a:ext cx="6168390" cy="1865352"/>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FFFFFF"/>
                </a:solidFill>
                <a:latin typeface="Roboto Condensed" pitchFamily="34" charset="0"/>
                <a:ea typeface="Roboto Condensed" pitchFamily="34" charset="-122"/>
                <a:cs typeface="Roboto Condensed" pitchFamily="34" charset="-120"/>
              </a:rPr>
              <a:t>Доступ до єдиного ринку капіталу та зниження вартості запозичень</a:t>
            </a:r>
            <a:endParaRPr lang="en-US" sz="1550" dirty="0"/>
          </a:p>
          <a:p>
            <a:pPr marL="342900" indent="-342900" algn="l">
              <a:lnSpc>
                <a:spcPts val="2500"/>
              </a:lnSpc>
              <a:buSzPct val="100000"/>
              <a:buChar char="•"/>
            </a:pPr>
            <a:r>
              <a:rPr lang="en-US" sz="1550" dirty="0">
                <a:solidFill>
                  <a:srgbClr val="FFFFFF"/>
                </a:solidFill>
                <a:latin typeface="Roboto Condensed" pitchFamily="34" charset="0"/>
                <a:ea typeface="Roboto Condensed" pitchFamily="34" charset="-122"/>
                <a:cs typeface="Roboto Condensed" pitchFamily="34" charset="-120"/>
              </a:rPr>
              <a:t>Регуляторний якір — зменшення невизначеності для інвесторів</a:t>
            </a:r>
            <a:endParaRPr lang="en-US" sz="1550" dirty="0"/>
          </a:p>
          <a:p>
            <a:pPr marL="342900" indent="-342900" algn="l">
              <a:lnSpc>
                <a:spcPts val="2500"/>
              </a:lnSpc>
              <a:buSzPct val="100000"/>
              <a:buChar char="•"/>
            </a:pPr>
            <a:r>
              <a:rPr lang="en-US" sz="1550" dirty="0">
                <a:solidFill>
                  <a:srgbClr val="FFFFFF"/>
                </a:solidFill>
                <a:latin typeface="Roboto Condensed" pitchFamily="34" charset="0"/>
                <a:ea typeface="Roboto Condensed" pitchFamily="34" charset="-122"/>
                <a:cs typeface="Roboto Condensed" pitchFamily="34" charset="-120"/>
              </a:rPr>
              <a:t>Технічна допомога ЄЦБ у розбудові інституційного потенціалу</a:t>
            </a:r>
            <a:endParaRPr lang="en-US" sz="1550" dirty="0"/>
          </a:p>
          <a:p>
            <a:pPr marL="342900" indent="-342900" algn="l">
              <a:lnSpc>
                <a:spcPts val="2500"/>
              </a:lnSpc>
              <a:buSzPct val="100000"/>
              <a:buChar char="•"/>
            </a:pPr>
            <a:r>
              <a:rPr lang="en-US" sz="1550" dirty="0">
                <a:solidFill>
                  <a:srgbClr val="FFFFFF"/>
                </a:solidFill>
                <a:latin typeface="Roboto Condensed" pitchFamily="34" charset="0"/>
                <a:ea typeface="Roboto Condensed" pitchFamily="34" charset="-122"/>
                <a:cs typeface="Roboto Condensed" pitchFamily="34" charset="-120"/>
              </a:rPr>
              <a:t>Підвищення довіри до монетарних інститутів</a:t>
            </a:r>
            <a:endParaRPr lang="en-US" sz="1550" dirty="0"/>
          </a:p>
          <a:p>
            <a:pPr marL="342900" indent="-342900" algn="l">
              <a:lnSpc>
                <a:spcPts val="2500"/>
              </a:lnSpc>
              <a:buSzPct val="100000"/>
              <a:buChar char="•"/>
            </a:pPr>
            <a:r>
              <a:rPr lang="en-US" sz="1550" dirty="0">
                <a:solidFill>
                  <a:srgbClr val="FFFFFF"/>
                </a:solidFill>
                <a:latin typeface="Roboto Condensed" pitchFamily="34" charset="0"/>
                <a:ea typeface="Roboto Condensed" pitchFamily="34" charset="-122"/>
                <a:cs typeface="Roboto Condensed" pitchFamily="34" charset="-120"/>
              </a:rPr>
              <a:t>Стабілізація курсових очікувань через механізм ERM II</a:t>
            </a:r>
            <a:endParaRPr lang="en-US" sz="1550" dirty="0"/>
          </a:p>
        </p:txBody>
      </p:sp>
      <p:sp>
        <p:nvSpPr>
          <p:cNvPr id="6" name="Text 4"/>
          <p:cNvSpPr/>
          <p:nvPr/>
        </p:nvSpPr>
        <p:spPr>
          <a:xfrm>
            <a:off x="7564874" y="2550676"/>
            <a:ext cx="3143250" cy="310158"/>
          </a:xfrm>
          <a:prstGeom prst="rect">
            <a:avLst/>
          </a:prstGeom>
          <a:noFill/>
          <a:ln/>
        </p:spPr>
        <p:txBody>
          <a:bodyPr wrap="none" lIns="0" tIns="0" rIns="0" bIns="0" rtlCol="0" anchor="t"/>
          <a:lstStyle/>
          <a:p>
            <a:pPr marL="0" indent="0" algn="l">
              <a:lnSpc>
                <a:spcPts val="2400"/>
              </a:lnSpc>
              <a:buNone/>
            </a:pPr>
            <a:r>
              <a:rPr lang="en-US" sz="1950" b="1" dirty="0">
                <a:solidFill>
                  <a:srgbClr val="0C0D0F"/>
                </a:solidFill>
                <a:latin typeface="Hubot Sans Bold" pitchFamily="34" charset="0"/>
                <a:ea typeface="Hubot Sans Bold" pitchFamily="34" charset="-122"/>
                <a:cs typeface="Hubot Sans Bold" pitchFamily="34" charset="-120"/>
              </a:rPr>
              <a:t>ОБМЕЖЕННЯ ТА РИЗИКИ</a:t>
            </a:r>
            <a:endParaRPr lang="en-US" sz="1950" dirty="0"/>
          </a:p>
        </p:txBody>
      </p:sp>
      <p:sp>
        <p:nvSpPr>
          <p:cNvPr id="7" name="Text 5"/>
          <p:cNvSpPr/>
          <p:nvPr/>
        </p:nvSpPr>
        <p:spPr>
          <a:xfrm>
            <a:off x="7564874" y="3059192"/>
            <a:ext cx="6279356" cy="2748558"/>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55575A"/>
                </a:solidFill>
                <a:latin typeface="Roboto Condensed" pitchFamily="34" charset="0"/>
                <a:ea typeface="Roboto Condensed" pitchFamily="34" charset="-122"/>
                <a:cs typeface="Roboto Condensed" pitchFamily="34" charset="-120"/>
              </a:rPr>
              <a:t>Втрата монетарної автономії — неможливість девальвації як інструменту коригування</a:t>
            </a:r>
            <a:endParaRPr lang="en-US" sz="1550" dirty="0"/>
          </a:p>
          <a:p>
            <a:pPr marL="342900" indent="-342900" algn="l">
              <a:lnSpc>
                <a:spcPts val="2500"/>
              </a:lnSpc>
              <a:buSzPct val="100000"/>
              <a:buChar char="•"/>
            </a:pPr>
            <a:r>
              <a:rPr lang="en-US" sz="1550" dirty="0">
                <a:solidFill>
                  <a:srgbClr val="55575A"/>
                </a:solidFill>
                <a:latin typeface="Roboto Condensed" pitchFamily="34" charset="0"/>
                <a:ea typeface="Roboto Condensed" pitchFamily="34" charset="-122"/>
                <a:cs typeface="Roboto Condensed" pitchFamily="34" charset="-120"/>
              </a:rPr>
              <a:t>Асиметричні шоки: українська економіка може не збігатися з циклом ЄС</a:t>
            </a:r>
            <a:endParaRPr lang="en-US" sz="1550" dirty="0"/>
          </a:p>
          <a:p>
            <a:pPr marL="342900" indent="-342900" algn="l">
              <a:lnSpc>
                <a:spcPts val="2500"/>
              </a:lnSpc>
              <a:buSzPct val="100000"/>
              <a:buChar char="•"/>
            </a:pPr>
            <a:r>
              <a:rPr lang="en-US" sz="1550" dirty="0">
                <a:solidFill>
                  <a:srgbClr val="55575A"/>
                </a:solidFill>
                <a:latin typeface="Roboto Condensed" pitchFamily="34" charset="0"/>
                <a:ea typeface="Roboto Condensed" pitchFamily="34" charset="-122"/>
                <a:cs typeface="Roboto Condensed" pitchFamily="34" charset="-120"/>
              </a:rPr>
              <a:t>Жорсткі фіскальні умови в умовах необхідності великих видатків на відбудову</a:t>
            </a:r>
            <a:endParaRPr lang="en-US" sz="1550" dirty="0"/>
          </a:p>
          <a:p>
            <a:pPr marL="342900" indent="-342900" algn="l">
              <a:lnSpc>
                <a:spcPts val="2500"/>
              </a:lnSpc>
              <a:buSzPct val="100000"/>
              <a:buChar char="•"/>
            </a:pPr>
            <a:r>
              <a:rPr lang="en-US" sz="1550" dirty="0">
                <a:solidFill>
                  <a:srgbClr val="55575A"/>
                </a:solidFill>
                <a:latin typeface="Roboto Condensed" pitchFamily="34" charset="0"/>
                <a:ea typeface="Roboto Condensed" pitchFamily="34" charset="-122"/>
                <a:cs typeface="Roboto Condensed" pitchFamily="34" charset="-120"/>
              </a:rPr>
              <a:t>Ризик передчасного вступу до ERM II без достатньої структурної конвергенції</a:t>
            </a:r>
            <a:endParaRPr lang="en-US" sz="1550" dirty="0"/>
          </a:p>
        </p:txBody>
      </p:sp>
      <p:sp>
        <p:nvSpPr>
          <p:cNvPr id="8" name="Shape 6"/>
          <p:cNvSpPr/>
          <p:nvPr/>
        </p:nvSpPr>
        <p:spPr>
          <a:xfrm>
            <a:off x="7564874" y="6030992"/>
            <a:ext cx="6279356" cy="1160740"/>
          </a:xfrm>
          <a:prstGeom prst="roundRect">
            <a:avLst>
              <a:gd name="adj" fmla="val 2565"/>
            </a:avLst>
          </a:prstGeom>
          <a:solidFill>
            <a:srgbClr val="DBDBD6"/>
          </a:solidFill>
          <a:ln/>
        </p:spPr>
      </p:sp>
      <p:pic>
        <p:nvPicPr>
          <p:cNvPr id="9" name="Image 0" descr="preencoded.png"/>
          <p:cNvPicPr>
            <a:picLocks noChangeAspect="1"/>
          </p:cNvPicPr>
          <p:nvPr/>
        </p:nvPicPr>
        <p:blipFill>
          <a:blip r:embed="rId3"/>
          <a:stretch>
            <a:fillRect/>
          </a:stretch>
        </p:blipFill>
        <p:spPr>
          <a:xfrm>
            <a:off x="7763232" y="6326267"/>
            <a:ext cx="248007" cy="198358"/>
          </a:xfrm>
          <a:prstGeom prst="rect">
            <a:avLst/>
          </a:prstGeom>
        </p:spPr>
      </p:pic>
      <p:sp>
        <p:nvSpPr>
          <p:cNvPr id="10" name="Text 7"/>
          <p:cNvSpPr/>
          <p:nvPr/>
        </p:nvSpPr>
        <p:spPr>
          <a:xfrm>
            <a:off x="8209598" y="6278880"/>
            <a:ext cx="543627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Roboto Condensed" pitchFamily="34" charset="0"/>
                <a:ea typeface="Roboto Condensed" pitchFamily="34" charset="-122"/>
                <a:cs typeface="Roboto Condensed" pitchFamily="34" charset="-120"/>
              </a:rPr>
              <a:t>Досвід Балтійських країн та Словаччини свідчить: успішне прийняття євро потребує 10–15 років послідовної політики.</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090738"/>
            <a:ext cx="7556421" cy="2480310"/>
          </a:xfrm>
          <a:prstGeom prst="rect">
            <a:avLst/>
          </a:prstGeom>
          <a:noFill/>
          <a:ln/>
        </p:spPr>
        <p:txBody>
          <a:bodyPr wrap="square" lIns="0" tIns="0" rIns="0" bIns="0" rtlCol="0" anchor="t"/>
          <a:lstStyle/>
          <a:p>
            <a:pPr marL="0" indent="0" algn="l">
              <a:lnSpc>
                <a:spcPts val="4850"/>
              </a:lnSpc>
              <a:buNone/>
            </a:pPr>
            <a:r>
              <a:rPr lang="en-US" sz="3900" b="1" dirty="0">
                <a:solidFill>
                  <a:srgbClr val="0C0D0F"/>
                </a:solidFill>
                <a:latin typeface="Hubot Sans Bold" pitchFamily="34" charset="0"/>
                <a:ea typeface="Hubot Sans Bold" pitchFamily="34" charset="-122"/>
                <a:cs typeface="Hubot Sans Bold" pitchFamily="34" charset="-120"/>
              </a:rPr>
              <a:t>СЦЕНАРІЙ 3: ПОВЕРНЕННЯ ДО КЛАСИЧНОГО ІНФЛЯЦІЙНОГО ТАРГЕТУВАННЯ</a:t>
            </a:r>
            <a:endParaRPr lang="en-US" sz="3900" dirty="0"/>
          </a:p>
        </p:txBody>
      </p:sp>
      <p:sp>
        <p:nvSpPr>
          <p:cNvPr id="4" name="Text 1"/>
          <p:cNvSpPr/>
          <p:nvPr/>
        </p:nvSpPr>
        <p:spPr>
          <a:xfrm>
            <a:off x="6280190" y="4868704"/>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До 2022 року НБУ успішно функціонував у режимі інфляційного таргетування (IT) з плаваючим курсом гривні. Відновлення цього режиму є стратегічним пріоритетом після завершення активної фази конфлікту. Режим IT забезпечує прозорість, передбачуваність та ефективну трансмісію монетарних імпульсів.</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716048"/>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0C0D0F"/>
                </a:solidFill>
                <a:latin typeface="Hubot Sans Bold" pitchFamily="34" charset="0"/>
                <a:ea typeface="Hubot Sans Bold" pitchFamily="34" charset="-122"/>
                <a:cs typeface="Hubot Sans Bold" pitchFamily="34" charset="-120"/>
              </a:rPr>
              <a:t>УМОВИ ПОВЕРНЕННЯ ДО РЕЖИМУ IT: НЕОБХІДНІ ПЕРЕДУМОВИ</a:t>
            </a:r>
            <a:endParaRPr lang="en-US" sz="390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3353038"/>
            <a:ext cx="496133" cy="496133"/>
          </a:xfrm>
          <a:prstGeom prst="rect">
            <a:avLst/>
          </a:prstGeom>
        </p:spPr>
      </p:pic>
      <p:sp>
        <p:nvSpPr>
          <p:cNvPr id="4" name="Text 1"/>
          <p:cNvSpPr/>
          <p:nvPr/>
        </p:nvSpPr>
        <p:spPr>
          <a:xfrm>
            <a:off x="1537930" y="3353038"/>
            <a:ext cx="2832378" cy="310158"/>
          </a:xfrm>
          <a:prstGeom prst="rect">
            <a:avLst/>
          </a:prstGeom>
          <a:noFill/>
          <a:ln/>
        </p:spPr>
        <p:txBody>
          <a:bodyPr wrap="none" lIns="0" tIns="0" rIns="0" bIns="0" rtlCol="0" anchor="t"/>
          <a:lstStyle/>
          <a:p>
            <a:pPr marL="0" indent="0" algn="l">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ЦІНОВА СТАБІЛЬНІСТЬ</a:t>
            </a:r>
            <a:endParaRPr lang="en-US" sz="1950" dirty="0"/>
          </a:p>
        </p:txBody>
      </p:sp>
      <p:sp>
        <p:nvSpPr>
          <p:cNvPr id="5" name="Text 2"/>
          <p:cNvSpPr/>
          <p:nvPr/>
        </p:nvSpPr>
        <p:spPr>
          <a:xfrm>
            <a:off x="1537930" y="3782258"/>
            <a:ext cx="5653207" cy="95261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Зниження інфляції до однозначних показників та закріплення інфляційних очікувань поблизу цільового орієнтиру НБУ (5% ±1 в.п.) є базовою передумовою.</a:t>
            </a:r>
            <a:endParaRPr lang="en-US" sz="1550" dirty="0"/>
          </a:p>
        </p:txBody>
      </p:sp>
      <p:pic>
        <p:nvPicPr>
          <p:cNvPr id="6" name="Image 1" descr="preencoded.png"/>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7439144" y="3353038"/>
            <a:ext cx="496133" cy="496133"/>
          </a:xfrm>
          <a:prstGeom prst="rect">
            <a:avLst/>
          </a:prstGeom>
        </p:spPr>
      </p:pic>
      <p:sp>
        <p:nvSpPr>
          <p:cNvPr id="7" name="Text 3"/>
          <p:cNvSpPr/>
          <p:nvPr/>
        </p:nvSpPr>
        <p:spPr>
          <a:xfrm>
            <a:off x="8183285" y="3353038"/>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ДОСТАТНІ РЕЗЕРВИ</a:t>
            </a:r>
            <a:endParaRPr lang="en-US" sz="1950" dirty="0"/>
          </a:p>
        </p:txBody>
      </p:sp>
      <p:sp>
        <p:nvSpPr>
          <p:cNvPr id="8" name="Text 4"/>
          <p:cNvSpPr/>
          <p:nvPr/>
        </p:nvSpPr>
        <p:spPr>
          <a:xfrm>
            <a:off x="8183285" y="3782258"/>
            <a:ext cx="5653326" cy="95261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Золотовалютні резерви повинні перевищувати 3 місяці імпорту для забезпечення гнучкості курсової політики без надмірної волатильності.</a:t>
            </a:r>
            <a:endParaRPr lang="en-US" sz="1550" dirty="0"/>
          </a:p>
        </p:txBody>
      </p:sp>
      <p:pic>
        <p:nvPicPr>
          <p:cNvPr id="9" name="Image 2" descr="preencoded.png"/>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793790" y="5131713"/>
            <a:ext cx="496133" cy="496133"/>
          </a:xfrm>
          <a:prstGeom prst="rect">
            <a:avLst/>
          </a:prstGeom>
        </p:spPr>
      </p:pic>
      <p:sp>
        <p:nvSpPr>
          <p:cNvPr id="10" name="Text 5"/>
          <p:cNvSpPr/>
          <p:nvPr/>
        </p:nvSpPr>
        <p:spPr>
          <a:xfrm>
            <a:off x="1537930" y="5131713"/>
            <a:ext cx="3300889" cy="310158"/>
          </a:xfrm>
          <a:prstGeom prst="rect">
            <a:avLst/>
          </a:prstGeom>
          <a:noFill/>
          <a:ln/>
        </p:spPr>
        <p:txBody>
          <a:bodyPr wrap="none" lIns="0" tIns="0" rIns="0" bIns="0" rtlCol="0" anchor="t"/>
          <a:lstStyle/>
          <a:p>
            <a:pPr marL="0" indent="0" algn="l">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ФІСКАЛЬНА ДИСЦИПЛІНА</a:t>
            </a:r>
            <a:endParaRPr lang="en-US" sz="1950" dirty="0"/>
          </a:p>
        </p:txBody>
      </p:sp>
      <p:sp>
        <p:nvSpPr>
          <p:cNvPr id="11" name="Text 6"/>
          <p:cNvSpPr/>
          <p:nvPr/>
        </p:nvSpPr>
        <p:spPr>
          <a:xfrm>
            <a:off x="1537930" y="5560933"/>
            <a:ext cx="5653207" cy="95261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Скорочення бюджетного дефіциту та припинення монетарного фінансування є критичними — інакше будь-який інфляційний орієнтир буде нежиттєздатним.</a:t>
            </a:r>
            <a:endParaRPr lang="en-US" sz="1550" dirty="0"/>
          </a:p>
        </p:txBody>
      </p:sp>
      <p:pic>
        <p:nvPicPr>
          <p:cNvPr id="12" name="Image 3" descr="preencoded.png"/>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7439144" y="5131713"/>
            <a:ext cx="496133" cy="496133"/>
          </a:xfrm>
          <a:prstGeom prst="rect">
            <a:avLst/>
          </a:prstGeom>
        </p:spPr>
      </p:pic>
      <p:sp>
        <p:nvSpPr>
          <p:cNvPr id="13" name="Text 7"/>
          <p:cNvSpPr/>
          <p:nvPr/>
        </p:nvSpPr>
        <p:spPr>
          <a:xfrm>
            <a:off x="8183285" y="5131713"/>
            <a:ext cx="3595926" cy="310158"/>
          </a:xfrm>
          <a:prstGeom prst="rect">
            <a:avLst/>
          </a:prstGeom>
          <a:noFill/>
          <a:ln/>
        </p:spPr>
        <p:txBody>
          <a:bodyPr wrap="none" lIns="0" tIns="0" rIns="0" bIns="0" rtlCol="0" anchor="t"/>
          <a:lstStyle/>
          <a:p>
            <a:pPr marL="0" indent="0" algn="l">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ТРАНСМІСІЙНИЙ МЕХАНІЗМ</a:t>
            </a:r>
            <a:endParaRPr lang="en-US" sz="1950" dirty="0"/>
          </a:p>
        </p:txBody>
      </p:sp>
      <p:sp>
        <p:nvSpPr>
          <p:cNvPr id="14" name="Text 8"/>
          <p:cNvSpPr/>
          <p:nvPr/>
        </p:nvSpPr>
        <p:spPr>
          <a:xfrm>
            <a:off x="8183285" y="5560933"/>
            <a:ext cx="5653326" cy="95261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Відновлення функціонального банківського сектору та ринку капіталу забезпечить ефективну передачу відсоткового сигналу в реальний сектор.</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861298"/>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0C0D0F"/>
                </a:solidFill>
                <a:latin typeface="Hubot Sans Bold" pitchFamily="34" charset="0"/>
                <a:ea typeface="Hubot Sans Bold" pitchFamily="34" charset="-122"/>
                <a:cs typeface="Hubot Sans Bold" pitchFamily="34" charset="-120"/>
              </a:rPr>
              <a:t>ПОРІВНЯННЯ МОНЕТАРНИХ РЕЖИМІВ: ВІД ВОЄННОГО ДО КЛАСИЧНОГО IT</a:t>
            </a:r>
            <a:endParaRPr lang="en-US" sz="3900" dirty="0"/>
          </a:p>
        </p:txBody>
      </p:sp>
      <p:sp>
        <p:nvSpPr>
          <p:cNvPr id="3" name="Shape 1"/>
          <p:cNvSpPr/>
          <p:nvPr/>
        </p:nvSpPr>
        <p:spPr>
          <a:xfrm>
            <a:off x="793790" y="2498288"/>
            <a:ext cx="13042821" cy="4011573"/>
          </a:xfrm>
          <a:prstGeom prst="roundRect">
            <a:avLst>
              <a:gd name="adj" fmla="val 742"/>
            </a:avLst>
          </a:prstGeom>
          <a:noFill/>
          <a:ln w="7620">
            <a:solidFill>
              <a:srgbClr val="000000">
                <a:alpha val="8000"/>
              </a:srgbClr>
            </a:solidFill>
            <a:prstDash val="solid"/>
          </a:ln>
        </p:spPr>
      </p:sp>
      <p:sp>
        <p:nvSpPr>
          <p:cNvPr id="4" name="Shape 2"/>
          <p:cNvSpPr/>
          <p:nvPr/>
        </p:nvSpPr>
        <p:spPr>
          <a:xfrm>
            <a:off x="801410" y="2505908"/>
            <a:ext cx="13027581" cy="570905"/>
          </a:xfrm>
          <a:prstGeom prst="rect">
            <a:avLst/>
          </a:prstGeom>
          <a:solidFill>
            <a:srgbClr val="FFFFFF">
              <a:alpha val="4000"/>
            </a:srgbClr>
          </a:solidFill>
          <a:ln/>
        </p:spPr>
      </p:sp>
      <p:sp>
        <p:nvSpPr>
          <p:cNvPr id="5" name="Text 3"/>
          <p:cNvSpPr/>
          <p:nvPr/>
        </p:nvSpPr>
        <p:spPr>
          <a:xfrm>
            <a:off x="999887" y="2632591"/>
            <a:ext cx="3507700" cy="317540"/>
          </a:xfrm>
          <a:prstGeom prst="rect">
            <a:avLst/>
          </a:prstGeom>
          <a:noFill/>
          <a:ln/>
        </p:spPr>
        <p:txBody>
          <a:bodyPr wrap="none" lIns="0" tIns="0" rIns="0" bIns="0" rtlCol="0" anchor="t"/>
          <a:lstStyle/>
          <a:p>
            <a:pPr marL="0" indent="0" algn="l">
              <a:lnSpc>
                <a:spcPts val="2500"/>
              </a:lnSpc>
              <a:buNone/>
            </a:pPr>
            <a:r>
              <a:rPr lang="en-US" sz="1550" b="1" dirty="0">
                <a:solidFill>
                  <a:srgbClr val="55575A"/>
                </a:solidFill>
                <a:latin typeface="Roboto Condensed" pitchFamily="34" charset="0"/>
                <a:ea typeface="Roboto Condensed" pitchFamily="34" charset="-122"/>
                <a:cs typeface="Roboto Condensed" pitchFamily="34" charset="-120"/>
              </a:rPr>
              <a:t>Параметр</a:t>
            </a:r>
            <a:endParaRPr lang="en-US" sz="1550" dirty="0"/>
          </a:p>
        </p:txBody>
      </p:sp>
      <p:sp>
        <p:nvSpPr>
          <p:cNvPr id="6" name="Text 4"/>
          <p:cNvSpPr/>
          <p:nvPr/>
        </p:nvSpPr>
        <p:spPr>
          <a:xfrm>
            <a:off x="4911923" y="2632591"/>
            <a:ext cx="2591991" cy="317540"/>
          </a:xfrm>
          <a:prstGeom prst="rect">
            <a:avLst/>
          </a:prstGeom>
          <a:noFill/>
          <a:ln/>
        </p:spPr>
        <p:txBody>
          <a:bodyPr wrap="none" lIns="0" tIns="0" rIns="0" bIns="0" rtlCol="0" anchor="t"/>
          <a:lstStyle/>
          <a:p>
            <a:pPr marL="0" indent="0" algn="l">
              <a:lnSpc>
                <a:spcPts val="2500"/>
              </a:lnSpc>
              <a:buNone/>
            </a:pPr>
            <a:r>
              <a:rPr lang="en-US" sz="1550" b="1" dirty="0">
                <a:solidFill>
                  <a:srgbClr val="55575A"/>
                </a:solidFill>
                <a:latin typeface="Roboto Condensed" pitchFamily="34" charset="0"/>
                <a:ea typeface="Roboto Condensed" pitchFamily="34" charset="-122"/>
                <a:cs typeface="Roboto Condensed" pitchFamily="34" charset="-120"/>
              </a:rPr>
              <a:t>Воєнний режим (2022–)</a:t>
            </a:r>
            <a:endParaRPr lang="en-US" sz="1550" dirty="0"/>
          </a:p>
        </p:txBody>
      </p:sp>
      <p:sp>
        <p:nvSpPr>
          <p:cNvPr id="7" name="Text 5"/>
          <p:cNvSpPr/>
          <p:nvPr/>
        </p:nvSpPr>
        <p:spPr>
          <a:xfrm>
            <a:off x="7908250" y="2632591"/>
            <a:ext cx="2591991" cy="317540"/>
          </a:xfrm>
          <a:prstGeom prst="rect">
            <a:avLst/>
          </a:prstGeom>
          <a:noFill/>
          <a:ln/>
        </p:spPr>
        <p:txBody>
          <a:bodyPr wrap="none" lIns="0" tIns="0" rIns="0" bIns="0" rtlCol="0" anchor="t"/>
          <a:lstStyle/>
          <a:p>
            <a:pPr marL="0" indent="0" algn="l">
              <a:lnSpc>
                <a:spcPts val="2500"/>
              </a:lnSpc>
              <a:buNone/>
            </a:pPr>
            <a:r>
              <a:rPr lang="en-US" sz="1550" b="1" dirty="0">
                <a:solidFill>
                  <a:srgbClr val="55575A"/>
                </a:solidFill>
                <a:latin typeface="Roboto Condensed" pitchFamily="34" charset="0"/>
                <a:ea typeface="Roboto Condensed" pitchFamily="34" charset="-122"/>
                <a:cs typeface="Roboto Condensed" pitchFamily="34" charset="-120"/>
              </a:rPr>
              <a:t>Перехідний режим</a:t>
            </a:r>
            <a:endParaRPr lang="en-US" sz="1550" dirty="0"/>
          </a:p>
        </p:txBody>
      </p:sp>
      <p:sp>
        <p:nvSpPr>
          <p:cNvPr id="8" name="Text 6"/>
          <p:cNvSpPr/>
          <p:nvPr/>
        </p:nvSpPr>
        <p:spPr>
          <a:xfrm>
            <a:off x="10904577" y="2632591"/>
            <a:ext cx="2726055" cy="317540"/>
          </a:xfrm>
          <a:prstGeom prst="rect">
            <a:avLst/>
          </a:prstGeom>
          <a:noFill/>
          <a:ln/>
        </p:spPr>
        <p:txBody>
          <a:bodyPr wrap="none" lIns="0" tIns="0" rIns="0" bIns="0" rtlCol="0" anchor="t"/>
          <a:lstStyle/>
          <a:p>
            <a:pPr marL="0" indent="0" algn="l">
              <a:lnSpc>
                <a:spcPts val="2500"/>
              </a:lnSpc>
              <a:buNone/>
            </a:pPr>
            <a:r>
              <a:rPr lang="en-US" sz="1550" b="1" dirty="0">
                <a:solidFill>
                  <a:srgbClr val="55575A"/>
                </a:solidFill>
                <a:latin typeface="Roboto Condensed" pitchFamily="34" charset="0"/>
                <a:ea typeface="Roboto Condensed" pitchFamily="34" charset="-122"/>
                <a:cs typeface="Roboto Condensed" pitchFamily="34" charset="-120"/>
              </a:rPr>
              <a:t>Класичний IT (ціль)</a:t>
            </a:r>
            <a:endParaRPr lang="en-US" sz="1550" dirty="0"/>
          </a:p>
        </p:txBody>
      </p:sp>
      <p:sp>
        <p:nvSpPr>
          <p:cNvPr id="9" name="Shape 7"/>
          <p:cNvSpPr/>
          <p:nvPr/>
        </p:nvSpPr>
        <p:spPr>
          <a:xfrm>
            <a:off x="801410" y="3076813"/>
            <a:ext cx="13027581" cy="570905"/>
          </a:xfrm>
          <a:prstGeom prst="rect">
            <a:avLst/>
          </a:prstGeom>
          <a:solidFill>
            <a:srgbClr val="000000">
              <a:alpha val="4000"/>
            </a:srgbClr>
          </a:solidFill>
          <a:ln/>
        </p:spPr>
      </p:sp>
      <p:sp>
        <p:nvSpPr>
          <p:cNvPr id="10" name="Text 8"/>
          <p:cNvSpPr/>
          <p:nvPr/>
        </p:nvSpPr>
        <p:spPr>
          <a:xfrm>
            <a:off x="999887" y="3203496"/>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Обмінний курс</a:t>
            </a:r>
            <a:endParaRPr lang="en-US" sz="1550" dirty="0"/>
          </a:p>
        </p:txBody>
      </p:sp>
      <p:sp>
        <p:nvSpPr>
          <p:cNvPr id="11" name="Text 9"/>
          <p:cNvSpPr/>
          <p:nvPr/>
        </p:nvSpPr>
        <p:spPr>
          <a:xfrm>
            <a:off x="4911923" y="3203496"/>
            <a:ext cx="2591991"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Фіксований</a:t>
            </a:r>
            <a:endParaRPr lang="en-US" sz="1550" dirty="0"/>
          </a:p>
        </p:txBody>
      </p:sp>
      <p:sp>
        <p:nvSpPr>
          <p:cNvPr id="12" name="Text 10"/>
          <p:cNvSpPr/>
          <p:nvPr/>
        </p:nvSpPr>
        <p:spPr>
          <a:xfrm>
            <a:off x="7908250" y="3203496"/>
            <a:ext cx="2591991"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Кероване плавання</a:t>
            </a:r>
            <a:endParaRPr lang="en-US" sz="1550" dirty="0"/>
          </a:p>
        </p:txBody>
      </p:sp>
      <p:sp>
        <p:nvSpPr>
          <p:cNvPr id="13" name="Text 11"/>
          <p:cNvSpPr/>
          <p:nvPr/>
        </p:nvSpPr>
        <p:spPr>
          <a:xfrm>
            <a:off x="10904577" y="3203496"/>
            <a:ext cx="2726055"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Вільне плавання</a:t>
            </a:r>
            <a:endParaRPr lang="en-US" sz="1550" dirty="0"/>
          </a:p>
        </p:txBody>
      </p:sp>
      <p:sp>
        <p:nvSpPr>
          <p:cNvPr id="14" name="Shape 12"/>
          <p:cNvSpPr/>
          <p:nvPr/>
        </p:nvSpPr>
        <p:spPr>
          <a:xfrm>
            <a:off x="801410" y="3647718"/>
            <a:ext cx="13027581" cy="570905"/>
          </a:xfrm>
          <a:prstGeom prst="rect">
            <a:avLst/>
          </a:prstGeom>
          <a:solidFill>
            <a:srgbClr val="FFFFFF">
              <a:alpha val="4000"/>
            </a:srgbClr>
          </a:solidFill>
          <a:ln/>
        </p:spPr>
      </p:sp>
      <p:sp>
        <p:nvSpPr>
          <p:cNvPr id="15" name="Text 13"/>
          <p:cNvSpPr/>
          <p:nvPr/>
        </p:nvSpPr>
        <p:spPr>
          <a:xfrm>
            <a:off x="999887" y="3774400"/>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Ціновий орієнтир</a:t>
            </a:r>
            <a:endParaRPr lang="en-US" sz="1550" dirty="0"/>
          </a:p>
        </p:txBody>
      </p:sp>
      <p:sp>
        <p:nvSpPr>
          <p:cNvPr id="16" name="Text 14"/>
          <p:cNvSpPr/>
          <p:nvPr/>
        </p:nvSpPr>
        <p:spPr>
          <a:xfrm>
            <a:off x="4911923" y="3774400"/>
            <a:ext cx="2591991"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Вторинний</a:t>
            </a:r>
            <a:endParaRPr lang="en-US" sz="1550" dirty="0"/>
          </a:p>
        </p:txBody>
      </p:sp>
      <p:sp>
        <p:nvSpPr>
          <p:cNvPr id="17" name="Text 15"/>
          <p:cNvSpPr/>
          <p:nvPr/>
        </p:nvSpPr>
        <p:spPr>
          <a:xfrm>
            <a:off x="7908250" y="3774400"/>
            <a:ext cx="2591991"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5–10%</a:t>
            </a:r>
            <a:endParaRPr lang="en-US" sz="1550" dirty="0"/>
          </a:p>
        </p:txBody>
      </p:sp>
      <p:sp>
        <p:nvSpPr>
          <p:cNvPr id="18" name="Text 16"/>
          <p:cNvSpPr/>
          <p:nvPr/>
        </p:nvSpPr>
        <p:spPr>
          <a:xfrm>
            <a:off x="10904577" y="3774400"/>
            <a:ext cx="2726055"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5% ±1 в.п.</a:t>
            </a:r>
            <a:endParaRPr lang="en-US" sz="1550" dirty="0"/>
          </a:p>
        </p:txBody>
      </p:sp>
      <p:sp>
        <p:nvSpPr>
          <p:cNvPr id="19" name="Shape 17"/>
          <p:cNvSpPr/>
          <p:nvPr/>
        </p:nvSpPr>
        <p:spPr>
          <a:xfrm>
            <a:off x="801410" y="4218623"/>
            <a:ext cx="13027581" cy="570905"/>
          </a:xfrm>
          <a:prstGeom prst="rect">
            <a:avLst/>
          </a:prstGeom>
          <a:solidFill>
            <a:srgbClr val="000000">
              <a:alpha val="4000"/>
            </a:srgbClr>
          </a:solidFill>
          <a:ln/>
        </p:spPr>
      </p:sp>
      <p:sp>
        <p:nvSpPr>
          <p:cNvPr id="20" name="Text 18"/>
          <p:cNvSpPr/>
          <p:nvPr/>
        </p:nvSpPr>
        <p:spPr>
          <a:xfrm>
            <a:off x="999887" y="4345305"/>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Рух капіталу</a:t>
            </a:r>
            <a:endParaRPr lang="en-US" sz="1550" dirty="0"/>
          </a:p>
        </p:txBody>
      </p:sp>
      <p:sp>
        <p:nvSpPr>
          <p:cNvPr id="21" name="Text 19"/>
          <p:cNvSpPr/>
          <p:nvPr/>
        </p:nvSpPr>
        <p:spPr>
          <a:xfrm>
            <a:off x="4911923" y="4345305"/>
            <a:ext cx="2591991"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Жорсткий контроль</a:t>
            </a:r>
            <a:endParaRPr lang="en-US" sz="1550" dirty="0"/>
          </a:p>
        </p:txBody>
      </p:sp>
      <p:sp>
        <p:nvSpPr>
          <p:cNvPr id="22" name="Text 20"/>
          <p:cNvSpPr/>
          <p:nvPr/>
        </p:nvSpPr>
        <p:spPr>
          <a:xfrm>
            <a:off x="7908250" y="4345305"/>
            <a:ext cx="2591991"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Поступова лібералізація</a:t>
            </a:r>
            <a:endParaRPr lang="en-US" sz="1550" dirty="0"/>
          </a:p>
        </p:txBody>
      </p:sp>
      <p:sp>
        <p:nvSpPr>
          <p:cNvPr id="23" name="Text 21"/>
          <p:cNvSpPr/>
          <p:nvPr/>
        </p:nvSpPr>
        <p:spPr>
          <a:xfrm>
            <a:off x="10904577" y="4345305"/>
            <a:ext cx="2726055"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Повна відкритість</a:t>
            </a:r>
            <a:endParaRPr lang="en-US" sz="1550" dirty="0"/>
          </a:p>
        </p:txBody>
      </p:sp>
      <p:sp>
        <p:nvSpPr>
          <p:cNvPr id="24" name="Shape 22"/>
          <p:cNvSpPr/>
          <p:nvPr/>
        </p:nvSpPr>
        <p:spPr>
          <a:xfrm>
            <a:off x="801410" y="4789527"/>
            <a:ext cx="13027581" cy="570905"/>
          </a:xfrm>
          <a:prstGeom prst="rect">
            <a:avLst/>
          </a:prstGeom>
          <a:solidFill>
            <a:srgbClr val="FFFFFF">
              <a:alpha val="4000"/>
            </a:srgbClr>
          </a:solidFill>
          <a:ln/>
        </p:spPr>
      </p:sp>
      <p:sp>
        <p:nvSpPr>
          <p:cNvPr id="25" name="Text 23"/>
          <p:cNvSpPr/>
          <p:nvPr/>
        </p:nvSpPr>
        <p:spPr>
          <a:xfrm>
            <a:off x="999887" y="4916210"/>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Монет. фінансування</a:t>
            </a:r>
            <a:endParaRPr lang="en-US" sz="1550" dirty="0"/>
          </a:p>
        </p:txBody>
      </p:sp>
      <p:sp>
        <p:nvSpPr>
          <p:cNvPr id="26" name="Text 24"/>
          <p:cNvSpPr/>
          <p:nvPr/>
        </p:nvSpPr>
        <p:spPr>
          <a:xfrm>
            <a:off x="4911923" y="4916210"/>
            <a:ext cx="2591991"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Допускається</a:t>
            </a:r>
            <a:endParaRPr lang="en-US" sz="1550" dirty="0"/>
          </a:p>
        </p:txBody>
      </p:sp>
      <p:sp>
        <p:nvSpPr>
          <p:cNvPr id="27" name="Text 25"/>
          <p:cNvSpPr/>
          <p:nvPr/>
        </p:nvSpPr>
        <p:spPr>
          <a:xfrm>
            <a:off x="7908250" y="4916210"/>
            <a:ext cx="2591991"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Обмежується</a:t>
            </a:r>
            <a:endParaRPr lang="en-US" sz="1550" dirty="0"/>
          </a:p>
        </p:txBody>
      </p:sp>
      <p:sp>
        <p:nvSpPr>
          <p:cNvPr id="28" name="Text 26"/>
          <p:cNvSpPr/>
          <p:nvPr/>
        </p:nvSpPr>
        <p:spPr>
          <a:xfrm>
            <a:off x="10904577" y="4916210"/>
            <a:ext cx="2726055"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Заборонено</a:t>
            </a:r>
            <a:endParaRPr lang="en-US" sz="1550" dirty="0"/>
          </a:p>
        </p:txBody>
      </p:sp>
      <p:sp>
        <p:nvSpPr>
          <p:cNvPr id="29" name="Shape 27"/>
          <p:cNvSpPr/>
          <p:nvPr/>
        </p:nvSpPr>
        <p:spPr>
          <a:xfrm>
            <a:off x="801410" y="5360432"/>
            <a:ext cx="13027581" cy="570905"/>
          </a:xfrm>
          <a:prstGeom prst="rect">
            <a:avLst/>
          </a:prstGeom>
          <a:solidFill>
            <a:srgbClr val="000000">
              <a:alpha val="4000"/>
            </a:srgbClr>
          </a:solidFill>
          <a:ln/>
        </p:spPr>
      </p:sp>
      <p:sp>
        <p:nvSpPr>
          <p:cNvPr id="30" name="Text 28"/>
          <p:cNvSpPr/>
          <p:nvPr/>
        </p:nvSpPr>
        <p:spPr>
          <a:xfrm>
            <a:off x="999887" y="5487114"/>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Незалежність НБУ</a:t>
            </a:r>
            <a:endParaRPr lang="en-US" sz="1550" dirty="0"/>
          </a:p>
        </p:txBody>
      </p:sp>
      <p:sp>
        <p:nvSpPr>
          <p:cNvPr id="31" name="Text 29"/>
          <p:cNvSpPr/>
          <p:nvPr/>
        </p:nvSpPr>
        <p:spPr>
          <a:xfrm>
            <a:off x="4911923" y="5487114"/>
            <a:ext cx="2591991"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Обмежена</a:t>
            </a:r>
            <a:endParaRPr lang="en-US" sz="1550" dirty="0"/>
          </a:p>
        </p:txBody>
      </p:sp>
      <p:sp>
        <p:nvSpPr>
          <p:cNvPr id="32" name="Text 30"/>
          <p:cNvSpPr/>
          <p:nvPr/>
        </p:nvSpPr>
        <p:spPr>
          <a:xfrm>
            <a:off x="7908250" y="5487114"/>
            <a:ext cx="2591991"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Відновлювана</a:t>
            </a:r>
            <a:endParaRPr lang="en-US" sz="1550" dirty="0"/>
          </a:p>
        </p:txBody>
      </p:sp>
      <p:sp>
        <p:nvSpPr>
          <p:cNvPr id="33" name="Text 31"/>
          <p:cNvSpPr/>
          <p:nvPr/>
        </p:nvSpPr>
        <p:spPr>
          <a:xfrm>
            <a:off x="10904577" y="5487114"/>
            <a:ext cx="2726055"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Повна</a:t>
            </a:r>
            <a:endParaRPr lang="en-US" sz="1550" dirty="0"/>
          </a:p>
        </p:txBody>
      </p:sp>
      <p:sp>
        <p:nvSpPr>
          <p:cNvPr id="34" name="Shape 32"/>
          <p:cNvSpPr/>
          <p:nvPr/>
        </p:nvSpPr>
        <p:spPr>
          <a:xfrm>
            <a:off x="801410" y="5931337"/>
            <a:ext cx="13027581" cy="570905"/>
          </a:xfrm>
          <a:prstGeom prst="rect">
            <a:avLst/>
          </a:prstGeom>
          <a:solidFill>
            <a:srgbClr val="FFFFFF">
              <a:alpha val="4000"/>
            </a:srgbClr>
          </a:solidFill>
          <a:ln/>
        </p:spPr>
      </p:sp>
      <p:sp>
        <p:nvSpPr>
          <p:cNvPr id="35" name="Text 33"/>
          <p:cNvSpPr/>
          <p:nvPr/>
        </p:nvSpPr>
        <p:spPr>
          <a:xfrm>
            <a:off x="999887" y="6058019"/>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Комунікація</a:t>
            </a:r>
            <a:endParaRPr lang="en-US" sz="1550" dirty="0"/>
          </a:p>
        </p:txBody>
      </p:sp>
      <p:sp>
        <p:nvSpPr>
          <p:cNvPr id="36" name="Text 34"/>
          <p:cNvSpPr/>
          <p:nvPr/>
        </p:nvSpPr>
        <p:spPr>
          <a:xfrm>
            <a:off x="4911923" y="6058019"/>
            <a:ext cx="2591991"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Ситуативна</a:t>
            </a:r>
            <a:endParaRPr lang="en-US" sz="1550" dirty="0"/>
          </a:p>
        </p:txBody>
      </p:sp>
      <p:sp>
        <p:nvSpPr>
          <p:cNvPr id="37" name="Text 35"/>
          <p:cNvSpPr/>
          <p:nvPr/>
        </p:nvSpPr>
        <p:spPr>
          <a:xfrm>
            <a:off x="7908250" y="6058019"/>
            <a:ext cx="2591991"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Регулярна звітність</a:t>
            </a:r>
            <a:endParaRPr lang="en-US" sz="1550" dirty="0"/>
          </a:p>
        </p:txBody>
      </p:sp>
      <p:sp>
        <p:nvSpPr>
          <p:cNvPr id="38" name="Text 36"/>
          <p:cNvSpPr/>
          <p:nvPr/>
        </p:nvSpPr>
        <p:spPr>
          <a:xfrm>
            <a:off x="10904577" y="6058019"/>
            <a:ext cx="2726055"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Forward guidance</a:t>
            </a:r>
            <a:endParaRPr lang="en-US" sz="1550" dirty="0"/>
          </a:p>
        </p:txBody>
      </p:sp>
      <p:sp>
        <p:nvSpPr>
          <p:cNvPr id="39" name="Text 37"/>
          <p:cNvSpPr/>
          <p:nvPr/>
        </p:nvSpPr>
        <p:spPr>
          <a:xfrm>
            <a:off x="793790" y="673310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Перехід між режимами є поступовим і нелінійним. Ключовим індикатором готовності слугує стабільність інфляційних очікувань, яку вимірюють опитування підприємств та домогосподарств.</a:t>
            </a:r>
            <a:endParaRPr lang="en-US" sz="15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934879"/>
            <a:ext cx="12186642" cy="620078"/>
          </a:xfrm>
          <a:prstGeom prst="rect">
            <a:avLst/>
          </a:prstGeom>
          <a:noFill/>
          <a:ln/>
        </p:spPr>
        <p:txBody>
          <a:bodyPr wrap="none" lIns="0" tIns="0" rIns="0" bIns="0" rtlCol="0" anchor="t"/>
          <a:lstStyle/>
          <a:p>
            <a:pPr marL="0" indent="0" algn="l">
              <a:lnSpc>
                <a:spcPts val="4850"/>
              </a:lnSpc>
              <a:buNone/>
            </a:pPr>
            <a:r>
              <a:rPr lang="en-US" sz="3900" b="1" dirty="0">
                <a:solidFill>
                  <a:srgbClr val="0C0D0F"/>
                </a:solidFill>
                <a:latin typeface="Hubot Sans Bold" pitchFamily="34" charset="0"/>
                <a:ea typeface="Hubot Sans Bold" pitchFamily="34" charset="-122"/>
                <a:cs typeface="Hubot Sans Bold" pitchFamily="34" charset="-120"/>
              </a:rPr>
              <a:t>РОЛЬ НБУ У 2024–2030: ІНСТИТУЦІЙНИЙ ВИМІР</a:t>
            </a:r>
            <a:endParaRPr lang="en-US" sz="3900" dirty="0"/>
          </a:p>
        </p:txBody>
      </p:sp>
      <p:sp>
        <p:nvSpPr>
          <p:cNvPr id="3" name="Shape 1"/>
          <p:cNvSpPr/>
          <p:nvPr/>
        </p:nvSpPr>
        <p:spPr>
          <a:xfrm>
            <a:off x="793790" y="1951792"/>
            <a:ext cx="6422231" cy="2572226"/>
          </a:xfrm>
          <a:prstGeom prst="roundRect">
            <a:avLst>
              <a:gd name="adj" fmla="val 1157"/>
            </a:avLst>
          </a:prstGeom>
          <a:solidFill>
            <a:srgbClr val="D8D9D2"/>
          </a:solidFill>
          <a:ln/>
        </p:spPr>
      </p:sp>
      <p:sp>
        <p:nvSpPr>
          <p:cNvPr id="4" name="Shape 2"/>
          <p:cNvSpPr/>
          <p:nvPr/>
        </p:nvSpPr>
        <p:spPr>
          <a:xfrm>
            <a:off x="992148" y="2150150"/>
            <a:ext cx="595313" cy="595313"/>
          </a:xfrm>
          <a:prstGeom prst="roundRect">
            <a:avLst>
              <a:gd name="adj" fmla="val 15358451"/>
            </a:avLst>
          </a:prstGeom>
          <a:solidFill>
            <a:srgbClr val="C8CAC1"/>
          </a:solidFill>
          <a:ln/>
        </p:spPr>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5859" y="2313742"/>
            <a:ext cx="267891" cy="267891"/>
          </a:xfrm>
          <a:prstGeom prst="rect">
            <a:avLst/>
          </a:prstGeom>
        </p:spPr>
      </p:pic>
      <p:sp>
        <p:nvSpPr>
          <p:cNvPr id="6" name="Text 3"/>
          <p:cNvSpPr/>
          <p:nvPr/>
        </p:nvSpPr>
        <p:spPr>
          <a:xfrm>
            <a:off x="992148" y="2943820"/>
            <a:ext cx="2618184"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Hubot Sans Bold" pitchFamily="34" charset="0"/>
                <a:ea typeface="Hubot Sans Bold" pitchFamily="34" charset="-122"/>
                <a:cs typeface="Hubot Sans Bold" pitchFamily="34" charset="-120"/>
              </a:rPr>
              <a:t>НОМІНАЛЬНИЙ ЯКІР</a:t>
            </a:r>
            <a:endParaRPr lang="en-US" sz="1950" dirty="0"/>
          </a:p>
        </p:txBody>
      </p:sp>
      <p:sp>
        <p:nvSpPr>
          <p:cNvPr id="7" name="Text 4"/>
          <p:cNvSpPr/>
          <p:nvPr/>
        </p:nvSpPr>
        <p:spPr>
          <a:xfrm>
            <a:off x="992148" y="3373041"/>
            <a:ext cx="6025515"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Roboto Condensed" pitchFamily="34" charset="0"/>
                <a:ea typeface="Roboto Condensed" pitchFamily="34" charset="-122"/>
                <a:cs typeface="Roboto Condensed" pitchFamily="34" charset="-120"/>
              </a:rPr>
              <a:t>НБУ залишається головним постачальником номінального якоря для економіки — через інфляційний орієнтир або курсовий режим залежно від фази.</a:t>
            </a:r>
            <a:endParaRPr lang="en-US" sz="1550" dirty="0"/>
          </a:p>
        </p:txBody>
      </p:sp>
      <p:sp>
        <p:nvSpPr>
          <p:cNvPr id="8" name="Shape 5"/>
          <p:cNvSpPr/>
          <p:nvPr/>
        </p:nvSpPr>
        <p:spPr>
          <a:xfrm>
            <a:off x="7414379" y="1951792"/>
            <a:ext cx="6422231" cy="2572226"/>
          </a:xfrm>
          <a:prstGeom prst="roundRect">
            <a:avLst>
              <a:gd name="adj" fmla="val 1157"/>
            </a:avLst>
          </a:prstGeom>
          <a:solidFill>
            <a:srgbClr val="D8D9D2"/>
          </a:solidFill>
          <a:ln/>
        </p:spPr>
      </p:sp>
      <p:sp>
        <p:nvSpPr>
          <p:cNvPr id="9" name="Shape 6"/>
          <p:cNvSpPr/>
          <p:nvPr/>
        </p:nvSpPr>
        <p:spPr>
          <a:xfrm>
            <a:off x="7612737" y="2150150"/>
            <a:ext cx="595313" cy="595313"/>
          </a:xfrm>
          <a:prstGeom prst="roundRect">
            <a:avLst>
              <a:gd name="adj" fmla="val 15358451"/>
            </a:avLst>
          </a:prstGeom>
          <a:solidFill>
            <a:srgbClr val="C8CAC1"/>
          </a:solidFill>
          <a:ln/>
        </p:spPr>
      </p:sp>
      <p:pic>
        <p:nvPicPr>
          <p:cNvPr id="10" name="Image 1" descr="preencoded.png"/>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7776448" y="2313742"/>
            <a:ext cx="267891" cy="267891"/>
          </a:xfrm>
          <a:prstGeom prst="rect">
            <a:avLst/>
          </a:prstGeom>
        </p:spPr>
      </p:pic>
      <p:sp>
        <p:nvSpPr>
          <p:cNvPr id="11" name="Text 7"/>
          <p:cNvSpPr/>
          <p:nvPr/>
        </p:nvSpPr>
        <p:spPr>
          <a:xfrm>
            <a:off x="7612737" y="2943820"/>
            <a:ext cx="3370897"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Hubot Sans Bold" pitchFamily="34" charset="0"/>
                <a:ea typeface="Hubot Sans Bold" pitchFamily="34" charset="-122"/>
                <a:cs typeface="Hubot Sans Bold" pitchFamily="34" charset="-120"/>
              </a:rPr>
              <a:t>ФІНАНСОВА СТАБІЛЬНІСТЬ</a:t>
            </a:r>
            <a:endParaRPr lang="en-US" sz="1950" dirty="0"/>
          </a:p>
        </p:txBody>
      </p:sp>
      <p:sp>
        <p:nvSpPr>
          <p:cNvPr id="12" name="Text 8"/>
          <p:cNvSpPr/>
          <p:nvPr/>
        </p:nvSpPr>
        <p:spPr>
          <a:xfrm>
            <a:off x="7612737" y="3373041"/>
            <a:ext cx="6025515"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Roboto Condensed" pitchFamily="34" charset="0"/>
                <a:ea typeface="Roboto Condensed" pitchFamily="34" charset="-122"/>
                <a:cs typeface="Roboto Condensed" pitchFamily="34" charset="-120"/>
              </a:rPr>
              <a:t>Відновлення банківського нагляду, стрес-тестування та макропруденційна політика набувають критичного значення в умовах масивного припливу зовнішнього капіталу.</a:t>
            </a:r>
            <a:endParaRPr lang="en-US" sz="1550" dirty="0"/>
          </a:p>
        </p:txBody>
      </p:sp>
      <p:sp>
        <p:nvSpPr>
          <p:cNvPr id="13" name="Shape 9"/>
          <p:cNvSpPr/>
          <p:nvPr/>
        </p:nvSpPr>
        <p:spPr>
          <a:xfrm>
            <a:off x="793790" y="4722376"/>
            <a:ext cx="6422231" cy="2572226"/>
          </a:xfrm>
          <a:prstGeom prst="roundRect">
            <a:avLst>
              <a:gd name="adj" fmla="val 1157"/>
            </a:avLst>
          </a:prstGeom>
          <a:solidFill>
            <a:srgbClr val="D8D9D2"/>
          </a:solidFill>
          <a:ln/>
        </p:spPr>
      </p:sp>
      <p:sp>
        <p:nvSpPr>
          <p:cNvPr id="14" name="Shape 10"/>
          <p:cNvSpPr/>
          <p:nvPr/>
        </p:nvSpPr>
        <p:spPr>
          <a:xfrm>
            <a:off x="992148" y="4920734"/>
            <a:ext cx="595313" cy="595313"/>
          </a:xfrm>
          <a:prstGeom prst="roundRect">
            <a:avLst>
              <a:gd name="adj" fmla="val 15358451"/>
            </a:avLst>
          </a:prstGeom>
          <a:solidFill>
            <a:srgbClr val="C8CAC1"/>
          </a:solidFill>
          <a:ln/>
        </p:spPr>
      </p:sp>
      <p:pic>
        <p:nvPicPr>
          <p:cNvPr id="15" name="Image 2" descr="preencoded.png"/>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1155859" y="5084326"/>
            <a:ext cx="267891" cy="267891"/>
          </a:xfrm>
          <a:prstGeom prst="rect">
            <a:avLst/>
          </a:prstGeom>
        </p:spPr>
      </p:pic>
      <p:sp>
        <p:nvSpPr>
          <p:cNvPr id="16" name="Text 11"/>
          <p:cNvSpPr/>
          <p:nvPr/>
        </p:nvSpPr>
        <p:spPr>
          <a:xfrm>
            <a:off x="992148" y="5714405"/>
            <a:ext cx="3553539"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Hubot Sans Bold" pitchFamily="34" charset="0"/>
                <a:ea typeface="Hubot Sans Bold" pitchFamily="34" charset="-122"/>
                <a:cs typeface="Hubot Sans Bold" pitchFamily="34" charset="-120"/>
              </a:rPr>
              <a:t>КОМУНІКАЦІЙНА СТРАТЕГІЯ</a:t>
            </a:r>
            <a:endParaRPr lang="en-US" sz="1950" dirty="0"/>
          </a:p>
        </p:txBody>
      </p:sp>
      <p:sp>
        <p:nvSpPr>
          <p:cNvPr id="17" name="Text 12"/>
          <p:cNvSpPr/>
          <p:nvPr/>
        </p:nvSpPr>
        <p:spPr>
          <a:xfrm>
            <a:off x="992148" y="6143625"/>
            <a:ext cx="6025515"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Roboto Condensed" pitchFamily="34" charset="0"/>
                <a:ea typeface="Roboto Condensed" pitchFamily="34" charset="-122"/>
                <a:cs typeface="Roboto Condensed" pitchFamily="34" charset="-120"/>
              </a:rPr>
              <a:t>В умовах невизначеності довіра до НБУ формується через прозорість, послідовність і чітке роз'яснення цілей — forward guidance набуває ключової ролі.</a:t>
            </a:r>
            <a:endParaRPr lang="en-US" sz="1550" dirty="0"/>
          </a:p>
        </p:txBody>
      </p:sp>
      <p:sp>
        <p:nvSpPr>
          <p:cNvPr id="18" name="Shape 13"/>
          <p:cNvSpPr/>
          <p:nvPr/>
        </p:nvSpPr>
        <p:spPr>
          <a:xfrm>
            <a:off x="7414379" y="4722376"/>
            <a:ext cx="6422231" cy="2572226"/>
          </a:xfrm>
          <a:prstGeom prst="roundRect">
            <a:avLst>
              <a:gd name="adj" fmla="val 1157"/>
            </a:avLst>
          </a:prstGeom>
          <a:solidFill>
            <a:srgbClr val="D8D9D2"/>
          </a:solidFill>
          <a:ln/>
        </p:spPr>
      </p:sp>
      <p:sp>
        <p:nvSpPr>
          <p:cNvPr id="19" name="Shape 14"/>
          <p:cNvSpPr/>
          <p:nvPr/>
        </p:nvSpPr>
        <p:spPr>
          <a:xfrm>
            <a:off x="7612737" y="4920734"/>
            <a:ext cx="595313" cy="595313"/>
          </a:xfrm>
          <a:prstGeom prst="roundRect">
            <a:avLst>
              <a:gd name="adj" fmla="val 15358451"/>
            </a:avLst>
          </a:prstGeom>
          <a:solidFill>
            <a:srgbClr val="C8CAC1"/>
          </a:solidFill>
          <a:ln/>
        </p:spPr>
      </p:sp>
      <p:pic>
        <p:nvPicPr>
          <p:cNvPr id="20" name="Image 3" descr="preencoded.png"/>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7776448" y="5084326"/>
            <a:ext cx="267891" cy="267891"/>
          </a:xfrm>
          <a:prstGeom prst="rect">
            <a:avLst/>
          </a:prstGeom>
        </p:spPr>
      </p:pic>
      <p:sp>
        <p:nvSpPr>
          <p:cNvPr id="21" name="Text 15"/>
          <p:cNvSpPr/>
          <p:nvPr/>
        </p:nvSpPr>
        <p:spPr>
          <a:xfrm>
            <a:off x="7612737" y="5714405"/>
            <a:ext cx="2680216"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Hubot Sans Bold" pitchFamily="34" charset="0"/>
                <a:ea typeface="Hubot Sans Bold" pitchFamily="34" charset="-122"/>
                <a:cs typeface="Hubot Sans Bold" pitchFamily="34" charset="-120"/>
              </a:rPr>
              <a:t>КООРДИНАЦІЯ З ЄЦБ</a:t>
            </a:r>
            <a:endParaRPr lang="en-US" sz="1950" dirty="0"/>
          </a:p>
        </p:txBody>
      </p:sp>
      <p:sp>
        <p:nvSpPr>
          <p:cNvPr id="22" name="Text 16"/>
          <p:cNvSpPr/>
          <p:nvPr/>
        </p:nvSpPr>
        <p:spPr>
          <a:xfrm>
            <a:off x="7612737" y="6143625"/>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Roboto Condensed" pitchFamily="34" charset="0"/>
                <a:ea typeface="Roboto Condensed" pitchFamily="34" charset="-122"/>
                <a:cs typeface="Roboto Condensed" pitchFamily="34" charset="-120"/>
              </a:rPr>
              <a:t>Поглиблення інституційного діалогу з ЄЦБ та регуляторна гармонізація є стратегічним пріоритетом євроінтеграційного курсу.</a:t>
            </a:r>
            <a:endParaRPr lang="en-US" sz="15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1043940" y="437317"/>
            <a:ext cx="12542401" cy="994172"/>
          </a:xfrm>
          <a:prstGeom prst="rect">
            <a:avLst/>
          </a:prstGeom>
          <a:noFill/>
          <a:ln/>
        </p:spPr>
        <p:txBody>
          <a:bodyPr wrap="square" lIns="0" tIns="0" rIns="0" bIns="0" rtlCol="0" anchor="t"/>
          <a:lstStyle/>
          <a:p>
            <a:pPr marL="0" indent="0" algn="l">
              <a:lnSpc>
                <a:spcPts val="3900"/>
              </a:lnSpc>
              <a:buNone/>
            </a:pPr>
            <a:r>
              <a:rPr lang="en-US" sz="3100" b="1" dirty="0">
                <a:solidFill>
                  <a:srgbClr val="0C0D0F"/>
                </a:solidFill>
                <a:latin typeface="Hubot Sans Bold" pitchFamily="34" charset="0"/>
                <a:ea typeface="Hubot Sans Bold" pitchFamily="34" charset="-122"/>
                <a:cs typeface="Hubot Sans Bold" pitchFamily="34" charset="-120"/>
              </a:rPr>
              <a:t>ТРИ СЦЕНАРІЇ МОНЕТАРНОЇ ПОЛІТИКИ УКРАЇНИ ДО 2030 РОКУ</a:t>
            </a:r>
            <a:endParaRPr lang="en-US" sz="3100" dirty="0"/>
          </a:p>
        </p:txBody>
      </p:sp>
      <p:sp>
        <p:nvSpPr>
          <p:cNvPr id="3" name="Text 1"/>
          <p:cNvSpPr/>
          <p:nvPr/>
        </p:nvSpPr>
        <p:spPr>
          <a:xfrm>
            <a:off x="1043940" y="1686401"/>
            <a:ext cx="12542401" cy="229195"/>
          </a:xfrm>
          <a:prstGeom prst="rect">
            <a:avLst/>
          </a:prstGeom>
          <a:noFill/>
          <a:ln/>
        </p:spPr>
        <p:txBody>
          <a:bodyPr wrap="none" lIns="0" tIns="0" rIns="0" bIns="0" rtlCol="0" anchor="t"/>
          <a:lstStyle/>
          <a:p>
            <a:pPr marL="0" indent="0" algn="l">
              <a:lnSpc>
                <a:spcPts val="1800"/>
              </a:lnSpc>
              <a:buNone/>
            </a:pPr>
            <a:r>
              <a:rPr lang="en-US" sz="1250" dirty="0">
                <a:solidFill>
                  <a:srgbClr val="55575A"/>
                </a:solidFill>
                <a:latin typeface="Roboto Condensed" pitchFamily="34" charset="0"/>
                <a:ea typeface="Roboto Condensed" pitchFamily="34" charset="-122"/>
                <a:cs typeface="Roboto Condensed" pitchFamily="34" charset="-120"/>
              </a:rPr>
              <a:t>На основі аналізу зовнішніх і внутрішніх чинників можна виокремити три альтернативні сценарії розвитку грошово-кредитної політики.</a:t>
            </a:r>
            <a:endParaRPr lang="en-US" sz="1250" dirty="0"/>
          </a:p>
        </p:txBody>
      </p:sp>
      <p:pic>
        <p:nvPicPr>
          <p:cNvPr id="4" name="Image 0" descr="preencoded.png"/>
          <p:cNvPicPr>
            <a:picLocks noChangeAspect="1"/>
          </p:cNvPicPr>
          <p:nvPr/>
        </p:nvPicPr>
        <p:blipFill>
          <a:blip r:embed="rId3"/>
          <a:stretch>
            <a:fillRect/>
          </a:stretch>
        </p:blipFill>
        <p:spPr>
          <a:xfrm>
            <a:off x="1043940" y="2058948"/>
            <a:ext cx="10485120" cy="5852160"/>
          </a:xfrm>
          <a:prstGeom prst="rect">
            <a:avLst/>
          </a:prstGeom>
        </p:spPr>
      </p:pic>
      <p:pic>
        <p:nvPicPr>
          <p:cNvPr id="5" name="Image 1" descr="preencoded.png"/>
          <p:cNvPicPr>
            <a:picLocks noChangeAspect="1"/>
          </p:cNvPicPr>
          <p:nvPr/>
        </p:nvPicPr>
        <p:blipFill>
          <a:blip r:embed="rId4"/>
          <a:stretch>
            <a:fillRect/>
          </a:stretch>
        </p:blipFill>
        <p:spPr>
          <a:xfrm>
            <a:off x="1043940" y="2058948"/>
            <a:ext cx="10485120" cy="58521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66048" y="969645"/>
            <a:ext cx="13098304" cy="1196816"/>
          </a:xfrm>
          <a:prstGeom prst="rect">
            <a:avLst/>
          </a:prstGeom>
          <a:noFill/>
          <a:ln/>
        </p:spPr>
        <p:txBody>
          <a:bodyPr wrap="square" lIns="0" tIns="0" rIns="0" bIns="0" rtlCol="0" anchor="t"/>
          <a:lstStyle/>
          <a:p>
            <a:pPr marL="0" indent="0" algn="l">
              <a:lnSpc>
                <a:spcPts val="4700"/>
              </a:lnSpc>
              <a:buNone/>
            </a:pPr>
            <a:r>
              <a:rPr lang="en-US" sz="3750" b="1" dirty="0">
                <a:solidFill>
                  <a:srgbClr val="0C0D0F"/>
                </a:solidFill>
                <a:latin typeface="Hubot Sans Bold" pitchFamily="34" charset="0"/>
                <a:ea typeface="Hubot Sans Bold" pitchFamily="34" charset="-122"/>
                <a:cs typeface="Hubot Sans Bold" pitchFamily="34" charset="-120"/>
              </a:rPr>
              <a:t>ДЕТАЛЬНИЙ АНАЛІЗ БАЗОВОГО СЦЕНАРІЮ (2024–2030)</a:t>
            </a:r>
            <a:endParaRPr lang="en-US" sz="3750" dirty="0"/>
          </a:p>
        </p:txBody>
      </p:sp>
      <p:sp>
        <p:nvSpPr>
          <p:cNvPr id="3" name="Text 1"/>
          <p:cNvSpPr/>
          <p:nvPr/>
        </p:nvSpPr>
        <p:spPr>
          <a:xfrm>
            <a:off x="766048" y="2628424"/>
            <a:ext cx="4686657" cy="299204"/>
          </a:xfrm>
          <a:prstGeom prst="rect">
            <a:avLst/>
          </a:prstGeom>
          <a:noFill/>
          <a:ln/>
        </p:spPr>
        <p:txBody>
          <a:bodyPr wrap="none" lIns="0" tIns="0" rIns="0" bIns="0" rtlCol="0" anchor="t"/>
          <a:lstStyle/>
          <a:p>
            <a:pPr marL="0" indent="0" algn="l">
              <a:lnSpc>
                <a:spcPts val="2350"/>
              </a:lnSpc>
              <a:buNone/>
            </a:pPr>
            <a:r>
              <a:rPr lang="en-US" sz="1850" b="1" dirty="0">
                <a:solidFill>
                  <a:srgbClr val="0C0D0F"/>
                </a:solidFill>
                <a:latin typeface="Hubot Sans Bold" pitchFamily="34" charset="0"/>
                <a:ea typeface="Hubot Sans Bold" pitchFamily="34" charset="-122"/>
                <a:cs typeface="Hubot Sans Bold" pitchFamily="34" charset="-120"/>
              </a:rPr>
              <a:t>ТРАЄКТОРІЯ КЛЮЧОВИХ ПОКАЗНИКІВ</a:t>
            </a:r>
            <a:endParaRPr lang="en-US" sz="1850" dirty="0"/>
          </a:p>
        </p:txBody>
      </p:sp>
      <p:sp>
        <p:nvSpPr>
          <p:cNvPr id="4" name="Shape 2"/>
          <p:cNvSpPr/>
          <p:nvPr/>
        </p:nvSpPr>
        <p:spPr>
          <a:xfrm>
            <a:off x="766048" y="3135511"/>
            <a:ext cx="1330864" cy="198752"/>
          </a:xfrm>
          <a:prstGeom prst="roundRect">
            <a:avLst>
              <a:gd name="adj" fmla="val 64410"/>
            </a:avLst>
          </a:prstGeom>
          <a:solidFill>
            <a:srgbClr val="FFFFFF">
              <a:alpha val="20000"/>
            </a:srgbClr>
          </a:solidFill>
          <a:ln w="7620">
            <a:solidFill>
              <a:srgbClr val="000000"/>
            </a:solidFill>
            <a:prstDash val="solid"/>
          </a:ln>
        </p:spPr>
      </p:sp>
      <p:pic>
        <p:nvPicPr>
          <p:cNvPr id="5" name="Image 0" descr="preencoded.png"/>
          <p:cNvPicPr>
            <a:picLocks noChangeAspect="1"/>
          </p:cNvPicPr>
          <p:nvPr/>
        </p:nvPicPr>
        <p:blipFill>
          <a:blip r:embed="rId3"/>
          <a:stretch>
            <a:fillRect/>
          </a:stretch>
        </p:blipFill>
        <p:spPr>
          <a:xfrm>
            <a:off x="830477" y="3179662"/>
            <a:ext cx="110450" cy="110450"/>
          </a:xfrm>
          <a:prstGeom prst="rect">
            <a:avLst/>
          </a:prstGeom>
        </p:spPr>
      </p:pic>
      <p:sp>
        <p:nvSpPr>
          <p:cNvPr id="6" name="Text 3"/>
          <p:cNvSpPr/>
          <p:nvPr/>
        </p:nvSpPr>
        <p:spPr>
          <a:xfrm>
            <a:off x="977744" y="3163123"/>
            <a:ext cx="1054739" cy="143527"/>
          </a:xfrm>
          <a:prstGeom prst="rect">
            <a:avLst/>
          </a:prstGeom>
          <a:noFill/>
          <a:ln/>
        </p:spPr>
        <p:txBody>
          <a:bodyPr wrap="none" lIns="0" tIns="0" rIns="0" bIns="0" rtlCol="0" anchor="t"/>
          <a:lstStyle/>
          <a:p>
            <a:pPr marL="0" indent="0" algn="l">
              <a:lnSpc>
                <a:spcPts val="900"/>
              </a:lnSpc>
              <a:buNone/>
            </a:pPr>
            <a:r>
              <a:rPr lang="en-US" sz="700" dirty="0">
                <a:solidFill>
                  <a:srgbClr val="55575A"/>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Облікова ставка (%)</a:t>
            </a:r>
            <a:endParaRPr lang="en-US" sz="700" dirty="0"/>
          </a:p>
        </p:txBody>
      </p:sp>
      <p:sp>
        <p:nvSpPr>
          <p:cNvPr id="7" name="Shape 4"/>
          <p:cNvSpPr/>
          <p:nvPr/>
        </p:nvSpPr>
        <p:spPr>
          <a:xfrm>
            <a:off x="2170545" y="3135511"/>
            <a:ext cx="925305" cy="198752"/>
          </a:xfrm>
          <a:prstGeom prst="roundRect">
            <a:avLst>
              <a:gd name="adj" fmla="val 64410"/>
            </a:avLst>
          </a:prstGeom>
          <a:solidFill>
            <a:srgbClr val="FFFFFF">
              <a:alpha val="20000"/>
            </a:srgbClr>
          </a:solidFill>
          <a:ln w="7620">
            <a:solidFill>
              <a:srgbClr val="000000"/>
            </a:solidFill>
            <a:prstDash val="solid"/>
          </a:ln>
        </p:spPr>
      </p:sp>
      <p:pic>
        <p:nvPicPr>
          <p:cNvPr id="8" name="Image 1" descr="preencoded.png"/>
          <p:cNvPicPr>
            <a:picLocks noChangeAspect="1"/>
          </p:cNvPicPr>
          <p:nvPr/>
        </p:nvPicPr>
        <p:blipFill>
          <a:blip r:embed="rId4"/>
          <a:stretch>
            <a:fillRect/>
          </a:stretch>
        </p:blipFill>
        <p:spPr>
          <a:xfrm>
            <a:off x="2234974" y="3179662"/>
            <a:ext cx="110450" cy="110450"/>
          </a:xfrm>
          <a:prstGeom prst="rect">
            <a:avLst/>
          </a:prstGeom>
        </p:spPr>
      </p:pic>
      <p:sp>
        <p:nvSpPr>
          <p:cNvPr id="9" name="Text 5"/>
          <p:cNvSpPr/>
          <p:nvPr/>
        </p:nvSpPr>
        <p:spPr>
          <a:xfrm>
            <a:off x="2382241" y="3163123"/>
            <a:ext cx="649181" cy="143527"/>
          </a:xfrm>
          <a:prstGeom prst="rect">
            <a:avLst/>
          </a:prstGeom>
          <a:noFill/>
          <a:ln/>
        </p:spPr>
        <p:txBody>
          <a:bodyPr wrap="none" lIns="0" tIns="0" rIns="0" bIns="0" rtlCol="0" anchor="t"/>
          <a:lstStyle/>
          <a:p>
            <a:pPr marL="0" indent="0" algn="l">
              <a:lnSpc>
                <a:spcPts val="900"/>
              </a:lnSpc>
              <a:buNone/>
            </a:pPr>
            <a:r>
              <a:rPr lang="en-US" sz="700" dirty="0">
                <a:solidFill>
                  <a:srgbClr val="55575A"/>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Інфляція (%)</a:t>
            </a:r>
            <a:endParaRPr lang="en-US" sz="700" dirty="0"/>
          </a:p>
        </p:txBody>
      </p:sp>
      <p:pic>
        <p:nvPicPr>
          <p:cNvPr id="10" name="Image 2" descr="preencoded.png"/>
          <p:cNvPicPr>
            <a:picLocks noChangeAspect="1"/>
          </p:cNvPicPr>
          <p:nvPr/>
        </p:nvPicPr>
        <p:blipFill>
          <a:blip r:embed="rId5"/>
          <a:stretch>
            <a:fillRect/>
          </a:stretch>
        </p:blipFill>
        <p:spPr>
          <a:xfrm>
            <a:off x="766048" y="3426305"/>
            <a:ext cx="6995160" cy="3626438"/>
          </a:xfrm>
          <a:prstGeom prst="rect">
            <a:avLst/>
          </a:prstGeom>
        </p:spPr>
      </p:pic>
      <p:pic>
        <p:nvPicPr>
          <p:cNvPr id="11" name="Image 3" descr="preencoded.png"/>
          <p:cNvPicPr>
            <a:picLocks noChangeAspect="1"/>
          </p:cNvPicPr>
          <p:nvPr/>
        </p:nvPicPr>
        <p:blipFill>
          <a:blip r:embed="rId6"/>
          <a:stretch>
            <a:fillRect/>
          </a:stretch>
        </p:blipFill>
        <p:spPr>
          <a:xfrm>
            <a:off x="766048" y="3426305"/>
            <a:ext cx="6995160" cy="3626438"/>
          </a:xfrm>
          <a:prstGeom prst="rect">
            <a:avLst/>
          </a:prstGeom>
        </p:spPr>
      </p:pic>
      <p:sp>
        <p:nvSpPr>
          <p:cNvPr id="12" name="Text 6"/>
          <p:cNvSpPr/>
          <p:nvPr/>
        </p:nvSpPr>
        <p:spPr>
          <a:xfrm>
            <a:off x="8234601" y="2628424"/>
            <a:ext cx="4494252" cy="299204"/>
          </a:xfrm>
          <a:prstGeom prst="rect">
            <a:avLst/>
          </a:prstGeom>
          <a:noFill/>
          <a:ln/>
        </p:spPr>
        <p:txBody>
          <a:bodyPr wrap="none" lIns="0" tIns="0" rIns="0" bIns="0" rtlCol="0" anchor="t"/>
          <a:lstStyle/>
          <a:p>
            <a:pPr marL="0" indent="0" algn="l">
              <a:lnSpc>
                <a:spcPts val="2350"/>
              </a:lnSpc>
              <a:buNone/>
            </a:pPr>
            <a:r>
              <a:rPr lang="en-US" sz="1850" b="1" dirty="0">
                <a:solidFill>
                  <a:srgbClr val="0C0D0F"/>
                </a:solidFill>
                <a:latin typeface="Hubot Sans Bold" pitchFamily="34" charset="0"/>
                <a:ea typeface="Hubot Sans Bold" pitchFamily="34" charset="-122"/>
                <a:cs typeface="Hubot Sans Bold" pitchFamily="34" charset="-120"/>
              </a:rPr>
              <a:t>КОМЕНТАР ДО БАЗОВОГО СЦЕНАРІЮ</a:t>
            </a:r>
            <a:endParaRPr lang="en-US" sz="1850" dirty="0"/>
          </a:p>
        </p:txBody>
      </p:sp>
      <p:sp>
        <p:nvSpPr>
          <p:cNvPr id="13" name="Text 7"/>
          <p:cNvSpPr/>
          <p:nvPr/>
        </p:nvSpPr>
        <p:spPr>
          <a:xfrm>
            <a:off x="8234601" y="3112413"/>
            <a:ext cx="5637252" cy="1204436"/>
          </a:xfrm>
          <a:prstGeom prst="rect">
            <a:avLst/>
          </a:prstGeom>
          <a:noFill/>
          <a:ln/>
        </p:spPr>
        <p:txBody>
          <a:bodyPr wrap="square" lIns="0" tIns="0" rIns="0" bIns="0" rtlCol="0" anchor="t"/>
          <a:lstStyle/>
          <a:p>
            <a:pPr marL="0" indent="0" algn="l">
              <a:lnSpc>
                <a:spcPts val="2350"/>
              </a:lnSpc>
              <a:buNone/>
            </a:pPr>
            <a:r>
              <a:rPr lang="en-US" sz="1500" dirty="0">
                <a:solidFill>
                  <a:srgbClr val="55575A"/>
                </a:solidFill>
                <a:latin typeface="Roboto Condensed" pitchFamily="34" charset="0"/>
                <a:ea typeface="Roboto Condensed" pitchFamily="34" charset="-122"/>
                <a:cs typeface="Roboto Condensed" pitchFamily="34" charset="-120"/>
              </a:rPr>
              <a:t>Базовий сценарій передбачає повільне, але стійке зниження інфляції до цільового орієнтиру НБУ. Облікова ставка поступово знижується в міру закріплення цінової стабільності, що поступово відновлює трансмісійний механізм.</a:t>
            </a:r>
            <a:endParaRPr lang="en-US" sz="1500" dirty="0"/>
          </a:p>
        </p:txBody>
      </p:sp>
      <p:sp>
        <p:nvSpPr>
          <p:cNvPr id="14" name="Text 8"/>
          <p:cNvSpPr/>
          <p:nvPr/>
        </p:nvSpPr>
        <p:spPr>
          <a:xfrm>
            <a:off x="8234601" y="4483060"/>
            <a:ext cx="5637252" cy="903327"/>
          </a:xfrm>
          <a:prstGeom prst="rect">
            <a:avLst/>
          </a:prstGeom>
          <a:noFill/>
          <a:ln/>
        </p:spPr>
        <p:txBody>
          <a:bodyPr wrap="square" lIns="0" tIns="0" rIns="0" bIns="0" rtlCol="0" anchor="t"/>
          <a:lstStyle/>
          <a:p>
            <a:pPr marL="0" indent="0" algn="l">
              <a:lnSpc>
                <a:spcPts val="2350"/>
              </a:lnSpc>
              <a:buNone/>
            </a:pPr>
            <a:r>
              <a:rPr lang="en-US" sz="1500" dirty="0">
                <a:solidFill>
                  <a:srgbClr val="55575A"/>
                </a:solidFill>
                <a:latin typeface="Roboto Condensed" pitchFamily="34" charset="0"/>
                <a:ea typeface="Roboto Condensed" pitchFamily="34" charset="-122"/>
                <a:cs typeface="Roboto Condensed" pitchFamily="34" charset="-120"/>
              </a:rPr>
              <a:t>Критичним припущенням є збереження зовнішньої фінансової підтримки на рівні не менше $10–15 млрд на рік та відсутність нових масштабних ескалацій конфлікту.</a:t>
            </a:r>
            <a:endParaRPr lang="en-US" sz="1500" dirty="0"/>
          </a:p>
        </p:txBody>
      </p:sp>
      <p:sp>
        <p:nvSpPr>
          <p:cNvPr id="15" name="Shape 9"/>
          <p:cNvSpPr/>
          <p:nvPr/>
        </p:nvSpPr>
        <p:spPr>
          <a:xfrm>
            <a:off x="8234601" y="5594271"/>
            <a:ext cx="5637252" cy="1096804"/>
          </a:xfrm>
          <a:prstGeom prst="roundRect">
            <a:avLst>
              <a:gd name="adj" fmla="val 2619"/>
            </a:avLst>
          </a:prstGeom>
          <a:solidFill>
            <a:srgbClr val="DBDBD6"/>
          </a:solidFill>
          <a:ln/>
        </p:spPr>
      </p:sp>
      <p:pic>
        <p:nvPicPr>
          <p:cNvPr id="16" name="Image 4" descr="preencoded.png"/>
          <p:cNvPicPr>
            <a:picLocks noChangeAspect="1"/>
          </p:cNvPicPr>
          <p:nvPr/>
        </p:nvPicPr>
        <p:blipFill>
          <a:blip r:embed="rId7"/>
          <a:stretch>
            <a:fillRect/>
          </a:stretch>
        </p:blipFill>
        <p:spPr>
          <a:xfrm>
            <a:off x="8426053" y="5879425"/>
            <a:ext cx="239316" cy="191453"/>
          </a:xfrm>
          <a:prstGeom prst="rect">
            <a:avLst/>
          </a:prstGeom>
        </p:spPr>
      </p:pic>
      <p:sp>
        <p:nvSpPr>
          <p:cNvPr id="17" name="Text 10"/>
          <p:cNvSpPr/>
          <p:nvPr/>
        </p:nvSpPr>
        <p:spPr>
          <a:xfrm>
            <a:off x="8856821" y="5826919"/>
            <a:ext cx="4823579" cy="602218"/>
          </a:xfrm>
          <a:prstGeom prst="rect">
            <a:avLst/>
          </a:prstGeom>
          <a:noFill/>
          <a:ln/>
        </p:spPr>
        <p:txBody>
          <a:bodyPr wrap="square" lIns="0" tIns="0" rIns="0" bIns="0" rtlCol="0" anchor="t"/>
          <a:lstStyle/>
          <a:p>
            <a:pPr marL="0" indent="0" algn="l">
              <a:lnSpc>
                <a:spcPts val="2350"/>
              </a:lnSpc>
              <a:buNone/>
            </a:pPr>
            <a:r>
              <a:rPr lang="en-US" sz="1500" dirty="0">
                <a:solidFill>
                  <a:srgbClr val="000000"/>
                </a:solidFill>
                <a:latin typeface="Roboto Condensed" pitchFamily="34" charset="0"/>
                <a:ea typeface="Roboto Condensed" pitchFamily="34" charset="-122"/>
                <a:cs typeface="Roboto Condensed" pitchFamily="34" charset="-120"/>
              </a:rPr>
              <a:t>Лінія цілі IT на рівні 5% — стратегічний орієнтир повернення до класичного режиму.</a:t>
            </a:r>
            <a:endParaRPr lang="en-US" sz="15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808792"/>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0C0D0F"/>
                </a:solidFill>
                <a:latin typeface="Hubot Sans Bold" pitchFamily="34" charset="0"/>
                <a:ea typeface="Hubot Sans Bold" pitchFamily="34" charset="-122"/>
                <a:cs typeface="Hubot Sans Bold" pitchFamily="34" charset="-120"/>
              </a:rPr>
              <a:t>ПІДГОТОВКА ВЛАСНОГО СЦЕНАРІЮ: МЕТОДОЛОГІЧНИЙ ПІДХІД</a:t>
            </a:r>
            <a:endParaRPr lang="en-US" sz="3900" dirty="0"/>
          </a:p>
        </p:txBody>
      </p:sp>
      <p:sp>
        <p:nvSpPr>
          <p:cNvPr id="3" name="Text 1"/>
          <p:cNvSpPr/>
          <p:nvPr/>
        </p:nvSpPr>
        <p:spPr>
          <a:xfrm>
            <a:off x="793790" y="2445782"/>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Розробка авторського сценарію монетарної політики є аналітичним завданням, що потребує структурованого підходу та чіткого визначення припущень.</a:t>
            </a:r>
            <a:endParaRPr lang="en-US" sz="1550" dirty="0"/>
          </a:p>
        </p:txBody>
      </p:sp>
      <p:pic>
        <p:nvPicPr>
          <p:cNvPr id="4" name="Image 0" descr="preencoded.png"/>
          <p:cNvPicPr>
            <a:picLocks noChangeAspect="1"/>
          </p:cNvPicPr>
          <p:nvPr/>
        </p:nvPicPr>
        <p:blipFill>
          <a:blip r:embed="rId3"/>
          <a:stretch>
            <a:fillRect/>
          </a:stretch>
        </p:blipFill>
        <p:spPr>
          <a:xfrm>
            <a:off x="793790" y="2986564"/>
            <a:ext cx="13042821" cy="3575804"/>
          </a:xfrm>
          <a:prstGeom prst="rect">
            <a:avLst/>
          </a:prstGeom>
        </p:spPr>
      </p:pic>
      <p:sp>
        <p:nvSpPr>
          <p:cNvPr id="5" name="Text 2"/>
          <p:cNvSpPr/>
          <p:nvPr/>
        </p:nvSpPr>
        <p:spPr>
          <a:xfrm>
            <a:off x="2366066" y="4278687"/>
            <a:ext cx="1970959" cy="352902"/>
          </a:xfrm>
          <a:prstGeom prst="rect">
            <a:avLst/>
          </a:prstGeom>
          <a:noFill/>
          <a:ln/>
        </p:spPr>
        <p:txBody>
          <a:bodyPr wrap="none" lIns="0" tIns="0" rIns="0" bIns="0" rtlCol="0" anchor="t"/>
          <a:lstStyle/>
          <a:p>
            <a:pPr marL="0" indent="0" algn="ctr">
              <a:lnSpc>
                <a:spcPts val="2750"/>
              </a:lnSpc>
              <a:buNone/>
            </a:pPr>
            <a:r>
              <a:rPr lang="en-US" sz="2200" b="1" dirty="0">
                <a:solidFill>
                  <a:srgbClr val="55575A"/>
                </a:solidFill>
                <a:latin typeface="Hubot Sans Bold" pitchFamily="34" charset="0"/>
                <a:ea typeface="Hubot Sans Bold" pitchFamily="34" charset="-122"/>
                <a:cs typeface="Hubot Sans Bold" pitchFamily="34" charset="-120"/>
              </a:rPr>
              <a:t>КРОК 1</a:t>
            </a:r>
            <a:endParaRPr lang="en-US" sz="2200" dirty="0"/>
          </a:p>
        </p:txBody>
      </p:sp>
      <p:sp>
        <p:nvSpPr>
          <p:cNvPr id="6" name="Text 3"/>
          <p:cNvSpPr/>
          <p:nvPr/>
        </p:nvSpPr>
        <p:spPr>
          <a:xfrm>
            <a:off x="2366066" y="4731971"/>
            <a:ext cx="1970959" cy="846965"/>
          </a:xfrm>
          <a:prstGeom prst="rect">
            <a:avLst/>
          </a:prstGeom>
          <a:noFill/>
          <a:ln/>
        </p:spPr>
        <p:txBody>
          <a:bodyPr wrap="square" lIns="0" tIns="0" rIns="0" bIns="0" rtlCol="0" anchor="t"/>
          <a:lstStyle/>
          <a:p>
            <a:pPr marL="0" indent="0" algn="ctr">
              <a:lnSpc>
                <a:spcPts val="2200"/>
              </a:lnSpc>
              <a:buNone/>
            </a:pPr>
            <a:r>
              <a:rPr lang="en-US" sz="1750" dirty="0">
                <a:solidFill>
                  <a:srgbClr val="55575A"/>
                </a:solidFill>
                <a:latin typeface="Roboto Condensed" pitchFamily="34" charset="0"/>
                <a:ea typeface="Roboto Condensed" pitchFamily="34" charset="-122"/>
                <a:cs typeface="Roboto Condensed" pitchFamily="34" charset="-120"/>
              </a:rPr>
              <a:t>Визначення ключових припущень</a:t>
            </a:r>
            <a:endParaRPr lang="en-US" sz="1750" dirty="0"/>
          </a:p>
        </p:txBody>
      </p:sp>
      <p:sp>
        <p:nvSpPr>
          <p:cNvPr id="7" name="Text 4"/>
          <p:cNvSpPr/>
          <p:nvPr/>
        </p:nvSpPr>
        <p:spPr>
          <a:xfrm>
            <a:off x="5026164" y="4377500"/>
            <a:ext cx="1970959" cy="352902"/>
          </a:xfrm>
          <a:prstGeom prst="rect">
            <a:avLst/>
          </a:prstGeom>
          <a:noFill/>
          <a:ln/>
        </p:spPr>
        <p:txBody>
          <a:bodyPr wrap="none" lIns="0" tIns="0" rIns="0" bIns="0" rtlCol="0" anchor="t"/>
          <a:lstStyle/>
          <a:p>
            <a:pPr marL="0" indent="0" algn="ctr">
              <a:lnSpc>
                <a:spcPts val="2750"/>
              </a:lnSpc>
              <a:buNone/>
            </a:pPr>
            <a:r>
              <a:rPr lang="en-US" sz="2200" b="1" dirty="0">
                <a:solidFill>
                  <a:srgbClr val="0C0D0F"/>
                </a:solidFill>
                <a:latin typeface="Hubot Sans Bold" pitchFamily="34" charset="0"/>
                <a:ea typeface="Hubot Sans Bold" pitchFamily="34" charset="-122"/>
                <a:cs typeface="Hubot Sans Bold" pitchFamily="34" charset="-120"/>
              </a:rPr>
              <a:t>КРОК 2</a:t>
            </a:r>
            <a:endParaRPr lang="en-US" sz="2200" dirty="0"/>
          </a:p>
        </p:txBody>
      </p:sp>
      <p:sp>
        <p:nvSpPr>
          <p:cNvPr id="8" name="Text 5"/>
          <p:cNvSpPr/>
          <p:nvPr/>
        </p:nvSpPr>
        <p:spPr>
          <a:xfrm>
            <a:off x="5026164" y="4830783"/>
            <a:ext cx="1970959" cy="564644"/>
          </a:xfrm>
          <a:prstGeom prst="rect">
            <a:avLst/>
          </a:prstGeom>
          <a:noFill/>
          <a:ln/>
        </p:spPr>
        <p:txBody>
          <a:bodyPr wrap="square" lIns="0" tIns="0" rIns="0" bIns="0" rtlCol="0" anchor="t"/>
          <a:lstStyle/>
          <a:p>
            <a:pPr marL="0" indent="0" algn="ctr">
              <a:lnSpc>
                <a:spcPts val="2200"/>
              </a:lnSpc>
              <a:buNone/>
            </a:pPr>
            <a:r>
              <a:rPr lang="en-US" sz="1750" dirty="0">
                <a:solidFill>
                  <a:srgbClr val="55575A"/>
                </a:solidFill>
                <a:latin typeface="Roboto Condensed" pitchFamily="34" charset="0"/>
                <a:ea typeface="Roboto Condensed" pitchFamily="34" charset="-122"/>
                <a:cs typeface="Roboto Condensed" pitchFamily="34" charset="-120"/>
              </a:rPr>
              <a:t>Моделювання монетарних змінних</a:t>
            </a:r>
            <a:endParaRPr lang="en-US" sz="1750" dirty="0"/>
          </a:p>
        </p:txBody>
      </p:sp>
      <p:sp>
        <p:nvSpPr>
          <p:cNvPr id="9" name="Text 6"/>
          <p:cNvSpPr/>
          <p:nvPr/>
        </p:nvSpPr>
        <p:spPr>
          <a:xfrm>
            <a:off x="7736454" y="4278687"/>
            <a:ext cx="1970959" cy="352902"/>
          </a:xfrm>
          <a:prstGeom prst="rect">
            <a:avLst/>
          </a:prstGeom>
          <a:noFill/>
          <a:ln/>
        </p:spPr>
        <p:txBody>
          <a:bodyPr wrap="none" lIns="0" tIns="0" rIns="0" bIns="0" rtlCol="0" anchor="t"/>
          <a:lstStyle/>
          <a:p>
            <a:pPr marL="0" indent="0" algn="ctr">
              <a:lnSpc>
                <a:spcPts val="2750"/>
              </a:lnSpc>
              <a:buNone/>
            </a:pPr>
            <a:r>
              <a:rPr lang="en-US" sz="2200" b="1" dirty="0">
                <a:solidFill>
                  <a:srgbClr val="0C0D0F"/>
                </a:solidFill>
                <a:latin typeface="Hubot Sans Bold" pitchFamily="34" charset="0"/>
                <a:ea typeface="Hubot Sans Bold" pitchFamily="34" charset="-122"/>
                <a:cs typeface="Hubot Sans Bold" pitchFamily="34" charset="-120"/>
              </a:rPr>
              <a:t>КРОК 3</a:t>
            </a:r>
            <a:endParaRPr lang="en-US" sz="2200" dirty="0"/>
          </a:p>
        </p:txBody>
      </p:sp>
      <p:sp>
        <p:nvSpPr>
          <p:cNvPr id="10" name="Text 7"/>
          <p:cNvSpPr/>
          <p:nvPr/>
        </p:nvSpPr>
        <p:spPr>
          <a:xfrm>
            <a:off x="7736454" y="4731971"/>
            <a:ext cx="1970959" cy="564644"/>
          </a:xfrm>
          <a:prstGeom prst="rect">
            <a:avLst/>
          </a:prstGeom>
          <a:noFill/>
          <a:ln/>
        </p:spPr>
        <p:txBody>
          <a:bodyPr wrap="square" lIns="0" tIns="0" rIns="0" bIns="0" rtlCol="0" anchor="t"/>
          <a:lstStyle/>
          <a:p>
            <a:pPr marL="0" indent="0" algn="ctr">
              <a:lnSpc>
                <a:spcPts val="2200"/>
              </a:lnSpc>
              <a:buNone/>
            </a:pPr>
            <a:r>
              <a:rPr lang="en-US" sz="1750" dirty="0">
                <a:solidFill>
                  <a:srgbClr val="55575A"/>
                </a:solidFill>
                <a:latin typeface="Roboto Condensed" pitchFamily="34" charset="0"/>
                <a:ea typeface="Roboto Condensed" pitchFamily="34" charset="-122"/>
                <a:cs typeface="Roboto Condensed" pitchFamily="34" charset="-120"/>
              </a:rPr>
              <a:t>Оцінка ризиків та чутливості</a:t>
            </a:r>
            <a:endParaRPr lang="en-US" sz="1750" dirty="0"/>
          </a:p>
        </p:txBody>
      </p:sp>
      <p:sp>
        <p:nvSpPr>
          <p:cNvPr id="11" name="Text 8"/>
          <p:cNvSpPr/>
          <p:nvPr/>
        </p:nvSpPr>
        <p:spPr>
          <a:xfrm>
            <a:off x="10421648" y="4095178"/>
            <a:ext cx="1970959" cy="352902"/>
          </a:xfrm>
          <a:prstGeom prst="rect">
            <a:avLst/>
          </a:prstGeom>
          <a:noFill/>
          <a:ln/>
        </p:spPr>
        <p:txBody>
          <a:bodyPr wrap="none" lIns="0" tIns="0" rIns="0" bIns="0" rtlCol="0" anchor="t"/>
          <a:lstStyle/>
          <a:p>
            <a:pPr marL="0" indent="0" algn="ctr">
              <a:lnSpc>
                <a:spcPts val="2750"/>
              </a:lnSpc>
              <a:buNone/>
            </a:pPr>
            <a:r>
              <a:rPr lang="en-US" sz="2200" b="1" dirty="0">
                <a:solidFill>
                  <a:srgbClr val="0C0D0F"/>
                </a:solidFill>
                <a:latin typeface="Hubot Sans Bold" pitchFamily="34" charset="0"/>
                <a:ea typeface="Hubot Sans Bold" pitchFamily="34" charset="-122"/>
                <a:cs typeface="Hubot Sans Bold" pitchFamily="34" charset="-120"/>
              </a:rPr>
              <a:t>КРОК 4</a:t>
            </a:r>
            <a:endParaRPr lang="en-US" sz="2200" dirty="0"/>
          </a:p>
        </p:txBody>
      </p:sp>
      <p:sp>
        <p:nvSpPr>
          <p:cNvPr id="12" name="Text 9"/>
          <p:cNvSpPr/>
          <p:nvPr/>
        </p:nvSpPr>
        <p:spPr>
          <a:xfrm>
            <a:off x="10421648" y="4548461"/>
            <a:ext cx="1970959" cy="846966"/>
          </a:xfrm>
          <a:prstGeom prst="rect">
            <a:avLst/>
          </a:prstGeom>
          <a:noFill/>
          <a:ln/>
        </p:spPr>
        <p:txBody>
          <a:bodyPr wrap="square" lIns="0" tIns="0" rIns="0" bIns="0" rtlCol="0" anchor="t"/>
          <a:lstStyle/>
          <a:p>
            <a:pPr marL="0" indent="0" algn="ctr">
              <a:lnSpc>
                <a:spcPts val="2200"/>
              </a:lnSpc>
              <a:buNone/>
            </a:pPr>
            <a:r>
              <a:rPr lang="en-US" sz="1750" dirty="0">
                <a:solidFill>
                  <a:srgbClr val="55575A"/>
                </a:solidFill>
                <a:latin typeface="Roboto Condensed" pitchFamily="34" charset="0"/>
                <a:ea typeface="Roboto Condensed" pitchFamily="34" charset="-122"/>
                <a:cs typeface="Roboto Condensed" pitchFamily="34" charset="-120"/>
              </a:rPr>
              <a:t>Формулювання рекомендацій для НБУ</a:t>
            </a:r>
            <a:endParaRPr lang="en-US" sz="1750" dirty="0"/>
          </a:p>
        </p:txBody>
      </p:sp>
      <p:sp>
        <p:nvSpPr>
          <p:cNvPr id="13" name="Text 10"/>
          <p:cNvSpPr/>
          <p:nvPr/>
        </p:nvSpPr>
        <p:spPr>
          <a:xfrm>
            <a:off x="793790" y="678561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Якісний авторський сценарій відрізняється від простого прогнозу чіткою логікою причинно-наслідкових зв'язків, обґрунтованими припущеннями та аналізом альтернативних шляхів. Особливу увагу слід приділити умовам, за яких сценарій може змінитися.</a:t>
            </a:r>
            <a:endParaRPr lang="en-US" sz="15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1013817"/>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0C0D0F"/>
                </a:solidFill>
                <a:latin typeface="Hubot Sans Bold" pitchFamily="34" charset="0"/>
                <a:ea typeface="Hubot Sans Bold" pitchFamily="34" charset="-122"/>
                <a:cs typeface="Hubot Sans Bold" pitchFamily="34" charset="-120"/>
              </a:rPr>
              <a:t>ЧИННИКИ, ЩО ВИЗНАЧАТИМУТЬ МОНЕТАРНИЙ КУРС ДО 2030 РОКУ</a:t>
            </a:r>
            <a:endParaRPr lang="en-US" sz="3900" dirty="0"/>
          </a:p>
        </p:txBody>
      </p:sp>
      <p:sp>
        <p:nvSpPr>
          <p:cNvPr id="3" name="Text 1"/>
          <p:cNvSpPr/>
          <p:nvPr/>
        </p:nvSpPr>
        <p:spPr>
          <a:xfrm>
            <a:off x="2551748" y="3344108"/>
            <a:ext cx="2480905" cy="310158"/>
          </a:xfrm>
          <a:prstGeom prst="rect">
            <a:avLst/>
          </a:prstGeom>
          <a:noFill/>
          <a:ln/>
        </p:spPr>
        <p:txBody>
          <a:bodyPr wrap="none" lIns="0" tIns="0" rIns="0" bIns="0" rtlCol="0" anchor="t"/>
          <a:lstStyle/>
          <a:p>
            <a:pPr marL="0" indent="0" algn="r">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ГЕОПОЛІТИКА</a:t>
            </a:r>
            <a:endParaRPr lang="en-US" sz="1950" dirty="0"/>
          </a:p>
        </p:txBody>
      </p:sp>
      <p:sp>
        <p:nvSpPr>
          <p:cNvPr id="4" name="Text 2"/>
          <p:cNvSpPr/>
          <p:nvPr/>
        </p:nvSpPr>
        <p:spPr>
          <a:xfrm>
            <a:off x="793790" y="3773329"/>
            <a:ext cx="4238863" cy="317540"/>
          </a:xfrm>
          <a:prstGeom prst="rect">
            <a:avLst/>
          </a:prstGeom>
          <a:noFill/>
          <a:ln/>
        </p:spPr>
        <p:txBody>
          <a:bodyPr wrap="none" lIns="0" tIns="0" rIns="0" bIns="0" rtlCol="0" anchor="t"/>
          <a:lstStyle/>
          <a:p>
            <a:pPr marL="0" indent="0" algn="r">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Тривалість та інтенсивність конфлікту</a:t>
            </a:r>
            <a:endParaRPr lang="en-US" sz="1550" dirty="0"/>
          </a:p>
        </p:txBody>
      </p:sp>
      <p:pic>
        <p:nvPicPr>
          <p:cNvPr id="5" name="Image 0" descr="preencoded.png"/>
          <p:cNvPicPr>
            <a:picLocks noChangeAspect="1"/>
          </p:cNvPicPr>
          <p:nvPr/>
        </p:nvPicPr>
        <p:blipFill>
          <a:blip r:embed="rId3"/>
          <a:stretch>
            <a:fillRect/>
          </a:stretch>
        </p:blipFill>
        <p:spPr>
          <a:xfrm>
            <a:off x="5032653" y="2650808"/>
            <a:ext cx="4564975" cy="4564975"/>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4528" y="4102715"/>
            <a:ext cx="279083" cy="279083"/>
          </a:xfrm>
          <a:prstGeom prst="rect">
            <a:avLst/>
          </a:prstGeom>
        </p:spPr>
      </p:pic>
      <p:sp>
        <p:nvSpPr>
          <p:cNvPr id="7" name="Text 3"/>
          <p:cNvSpPr/>
          <p:nvPr/>
        </p:nvSpPr>
        <p:spPr>
          <a:xfrm>
            <a:off x="9597628" y="288607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ЄВРОІНТЕГРАЦІЯ</a:t>
            </a:r>
            <a:endParaRPr lang="en-US" sz="1950" dirty="0"/>
          </a:p>
        </p:txBody>
      </p:sp>
      <p:sp>
        <p:nvSpPr>
          <p:cNvPr id="8" name="Text 4"/>
          <p:cNvSpPr/>
          <p:nvPr/>
        </p:nvSpPr>
        <p:spPr>
          <a:xfrm>
            <a:off x="9597628" y="3315295"/>
            <a:ext cx="4238982"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Темп виконання умов членства в ЄС</a:t>
            </a:r>
            <a:endParaRPr lang="en-US" sz="1550" dirty="0"/>
          </a:p>
        </p:txBody>
      </p:sp>
      <p:pic>
        <p:nvPicPr>
          <p:cNvPr id="9" name="Image 2" descr="preencoded.png"/>
          <p:cNvPicPr>
            <a:picLocks noChangeAspect="1"/>
          </p:cNvPicPr>
          <p:nvPr/>
        </p:nvPicPr>
        <p:blipFill>
          <a:blip r:embed="rId6"/>
          <a:stretch>
            <a:fillRect/>
          </a:stretch>
        </p:blipFill>
        <p:spPr>
          <a:xfrm>
            <a:off x="5032653" y="2650808"/>
            <a:ext cx="4564975" cy="4564975"/>
          </a:xfrm>
          <a:prstGeom prst="rect">
            <a:avLst/>
          </a:prstGeom>
        </p:spPr>
      </p:pic>
      <p:pic>
        <p:nvPicPr>
          <p:cNvPr id="10" name="Image 3" descr="preencoded.png"/>
          <p:cNvPicPr>
            <a:picLocks noChangeAspect="1"/>
          </p:cNvPicPr>
          <p:nvPr/>
        </p:nvPicPr>
        <p:blipFill>
          <a:blip r:embed="rId4">
            <a:extLst>
              <a:ext uri="{96DAC541-7B7A-43D3-8B79-37D633B846F1}">
                <asvg:svgBlip xmlns:asvg="http://schemas.microsoft.com/office/drawing/2016/SVG/main" r:embed="rId7"/>
              </a:ext>
            </a:extLst>
          </a:blip>
          <a:stretch>
            <a:fillRect/>
          </a:stretch>
        </p:blipFill>
        <p:spPr>
          <a:xfrm>
            <a:off x="7538740" y="3675638"/>
            <a:ext cx="279083" cy="279083"/>
          </a:xfrm>
          <a:prstGeom prst="rect">
            <a:avLst/>
          </a:prstGeom>
        </p:spPr>
      </p:pic>
      <p:sp>
        <p:nvSpPr>
          <p:cNvPr id="11" name="Text 5"/>
          <p:cNvSpPr/>
          <p:nvPr/>
        </p:nvSpPr>
        <p:spPr>
          <a:xfrm>
            <a:off x="9994463" y="4401026"/>
            <a:ext cx="2873335" cy="310158"/>
          </a:xfrm>
          <a:prstGeom prst="rect">
            <a:avLst/>
          </a:prstGeom>
          <a:noFill/>
          <a:ln/>
        </p:spPr>
        <p:txBody>
          <a:bodyPr wrap="none" lIns="0" tIns="0" rIns="0" bIns="0" rtlCol="0" anchor="t"/>
          <a:lstStyle/>
          <a:p>
            <a:pPr marL="0" indent="0" algn="l">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ФІСКАЛЬНА ПОЛІТИКА</a:t>
            </a:r>
            <a:endParaRPr lang="en-US" sz="1950" dirty="0"/>
          </a:p>
        </p:txBody>
      </p:sp>
      <p:sp>
        <p:nvSpPr>
          <p:cNvPr id="12" name="Text 6"/>
          <p:cNvSpPr/>
          <p:nvPr/>
        </p:nvSpPr>
        <p:spPr>
          <a:xfrm>
            <a:off x="9994463" y="4830247"/>
            <a:ext cx="3842147" cy="63507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Здатність уряду дотримуватись бюджетної дисципліни</a:t>
            </a:r>
            <a:endParaRPr lang="en-US" sz="1550" dirty="0"/>
          </a:p>
        </p:txBody>
      </p:sp>
      <p:pic>
        <p:nvPicPr>
          <p:cNvPr id="13" name="Image 4" descr="preencoded.png"/>
          <p:cNvPicPr>
            <a:picLocks noChangeAspect="1"/>
          </p:cNvPicPr>
          <p:nvPr/>
        </p:nvPicPr>
        <p:blipFill>
          <a:blip r:embed="rId8"/>
          <a:stretch>
            <a:fillRect/>
          </a:stretch>
        </p:blipFill>
        <p:spPr>
          <a:xfrm>
            <a:off x="5032653" y="2650808"/>
            <a:ext cx="4564975" cy="4564975"/>
          </a:xfrm>
          <a:prstGeom prst="rect">
            <a:avLst/>
          </a:prstGeom>
        </p:spPr>
      </p:pic>
      <p:pic>
        <p:nvPicPr>
          <p:cNvPr id="14" name="Image 5" descr="preencoded.png"/>
          <p:cNvPicPr>
            <a:picLocks noChangeAspect="1"/>
          </p:cNvPicPr>
          <p:nvPr/>
        </p:nvPicPr>
        <p:blipFill>
          <a:blip r:embed="rId4">
            <a:extLst>
              <a:ext uri="{96DAC541-7B7A-43D3-8B79-37D633B846F1}">
                <asvg:svgBlip xmlns:asvg="http://schemas.microsoft.com/office/drawing/2016/SVG/main" r:embed="rId9"/>
              </a:ext>
            </a:extLst>
          </a:blip>
          <a:stretch>
            <a:fillRect/>
          </a:stretch>
        </p:blipFill>
        <p:spPr>
          <a:xfrm>
            <a:off x="8350984" y="4793635"/>
            <a:ext cx="279083" cy="279083"/>
          </a:xfrm>
          <a:prstGeom prst="rect">
            <a:avLst/>
          </a:prstGeom>
        </p:spPr>
      </p:pic>
      <p:sp>
        <p:nvSpPr>
          <p:cNvPr id="15" name="Text 7"/>
          <p:cNvSpPr/>
          <p:nvPr/>
        </p:nvSpPr>
        <p:spPr>
          <a:xfrm>
            <a:off x="9597628" y="6233636"/>
            <a:ext cx="3515916" cy="310158"/>
          </a:xfrm>
          <a:prstGeom prst="rect">
            <a:avLst/>
          </a:prstGeom>
          <a:noFill/>
          <a:ln/>
        </p:spPr>
        <p:txBody>
          <a:bodyPr wrap="none" lIns="0" tIns="0" rIns="0" bIns="0" rtlCol="0" anchor="t"/>
          <a:lstStyle/>
          <a:p>
            <a:pPr marL="0" indent="0" algn="l">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ЗОВНІШНЄ ФІНАНСУВАННЯ</a:t>
            </a:r>
            <a:endParaRPr lang="en-US" sz="1950" dirty="0"/>
          </a:p>
        </p:txBody>
      </p:sp>
      <p:sp>
        <p:nvSpPr>
          <p:cNvPr id="16" name="Text 8"/>
          <p:cNvSpPr/>
          <p:nvPr/>
        </p:nvSpPr>
        <p:spPr>
          <a:xfrm>
            <a:off x="9597628" y="6662857"/>
            <a:ext cx="4238982"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Обсяг та умови міжнародної підтримки</a:t>
            </a:r>
            <a:endParaRPr lang="en-US" sz="1550" dirty="0"/>
          </a:p>
        </p:txBody>
      </p:sp>
      <p:pic>
        <p:nvPicPr>
          <p:cNvPr id="17" name="Image 6" descr="preencoded.png"/>
          <p:cNvPicPr>
            <a:picLocks noChangeAspect="1"/>
          </p:cNvPicPr>
          <p:nvPr/>
        </p:nvPicPr>
        <p:blipFill>
          <a:blip r:embed="rId10"/>
          <a:stretch>
            <a:fillRect/>
          </a:stretch>
        </p:blipFill>
        <p:spPr>
          <a:xfrm>
            <a:off x="5032653" y="2650808"/>
            <a:ext cx="4564975" cy="4564975"/>
          </a:xfrm>
          <a:prstGeom prst="rect">
            <a:avLst/>
          </a:prstGeom>
        </p:spPr>
      </p:pic>
      <p:pic>
        <p:nvPicPr>
          <p:cNvPr id="18" name="Image 7" descr="preencoded.png"/>
          <p:cNvPicPr>
            <a:picLocks noChangeAspect="1"/>
          </p:cNvPicPr>
          <p:nvPr/>
        </p:nvPicPr>
        <p:blipFill>
          <a:blip r:embed="rId4">
            <a:extLst>
              <a:ext uri="{96DAC541-7B7A-43D3-8B79-37D633B846F1}">
                <asvg:svgBlip xmlns:asvg="http://schemas.microsoft.com/office/drawing/2016/SVG/main" r:embed="rId11"/>
              </a:ext>
            </a:extLst>
          </a:blip>
          <a:stretch>
            <a:fillRect/>
          </a:stretch>
        </p:blipFill>
        <p:spPr>
          <a:xfrm>
            <a:off x="7538740" y="5911632"/>
            <a:ext cx="279083" cy="279083"/>
          </a:xfrm>
          <a:prstGeom prst="rect">
            <a:avLst/>
          </a:prstGeom>
        </p:spPr>
      </p:pic>
      <p:sp>
        <p:nvSpPr>
          <p:cNvPr id="19" name="Text 9"/>
          <p:cNvSpPr/>
          <p:nvPr/>
        </p:nvSpPr>
        <p:spPr>
          <a:xfrm>
            <a:off x="2526625" y="5775484"/>
            <a:ext cx="2506028" cy="310158"/>
          </a:xfrm>
          <a:prstGeom prst="rect">
            <a:avLst/>
          </a:prstGeom>
          <a:noFill/>
          <a:ln/>
        </p:spPr>
        <p:txBody>
          <a:bodyPr wrap="none" lIns="0" tIns="0" rIns="0" bIns="0" rtlCol="0" anchor="t"/>
          <a:lstStyle/>
          <a:p>
            <a:pPr marL="0" indent="0" algn="r">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НЕЗАЛЕЖНІСТЬ НБУ</a:t>
            </a:r>
            <a:endParaRPr lang="en-US" sz="1950" dirty="0"/>
          </a:p>
        </p:txBody>
      </p:sp>
      <p:sp>
        <p:nvSpPr>
          <p:cNvPr id="20" name="Text 10"/>
          <p:cNvSpPr/>
          <p:nvPr/>
        </p:nvSpPr>
        <p:spPr>
          <a:xfrm>
            <a:off x="793790" y="6204704"/>
            <a:ext cx="4238863" cy="317540"/>
          </a:xfrm>
          <a:prstGeom prst="rect">
            <a:avLst/>
          </a:prstGeom>
          <a:noFill/>
          <a:ln/>
        </p:spPr>
        <p:txBody>
          <a:bodyPr wrap="none" lIns="0" tIns="0" rIns="0" bIns="0" rtlCol="0" anchor="t"/>
          <a:lstStyle/>
          <a:p>
            <a:pPr marL="0" indent="0" algn="r">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Збереження інституційної автономії центробанку</a:t>
            </a:r>
            <a:endParaRPr lang="en-US" sz="1550" dirty="0"/>
          </a:p>
        </p:txBody>
      </p:sp>
      <p:pic>
        <p:nvPicPr>
          <p:cNvPr id="21" name="Image 8" descr="preencoded.png"/>
          <p:cNvPicPr>
            <a:picLocks noChangeAspect="1"/>
          </p:cNvPicPr>
          <p:nvPr/>
        </p:nvPicPr>
        <p:blipFill>
          <a:blip r:embed="rId12"/>
          <a:stretch>
            <a:fillRect/>
          </a:stretch>
        </p:blipFill>
        <p:spPr>
          <a:xfrm>
            <a:off x="5032653" y="2650808"/>
            <a:ext cx="4564975" cy="4564975"/>
          </a:xfrm>
          <a:prstGeom prst="rect">
            <a:avLst/>
          </a:prstGeom>
        </p:spPr>
      </p:pic>
      <p:pic>
        <p:nvPicPr>
          <p:cNvPr id="22" name="Image 9" descr="preencoded.png"/>
          <p:cNvPicPr>
            <a:picLocks noChangeAspect="1"/>
          </p:cNvPicPr>
          <p:nvPr/>
        </p:nvPicPr>
        <p:blipFill>
          <a:blip r:embed="rId4">
            <a:extLst>
              <a:ext uri="{96DAC541-7B7A-43D3-8B79-37D633B846F1}">
                <asvg:svgBlip xmlns:asvg="http://schemas.microsoft.com/office/drawing/2016/SVG/main" r:embed="rId13"/>
              </a:ext>
            </a:extLst>
          </a:blip>
          <a:stretch>
            <a:fillRect/>
          </a:stretch>
        </p:blipFill>
        <p:spPr>
          <a:xfrm>
            <a:off x="6224528" y="5484555"/>
            <a:ext cx="279083" cy="27908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534597"/>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0C0D0F"/>
                </a:solidFill>
                <a:latin typeface="Hubot Sans Bold" pitchFamily="34" charset="0"/>
                <a:ea typeface="Hubot Sans Bold" pitchFamily="34" charset="-122"/>
                <a:cs typeface="Hubot Sans Bold" pitchFamily="34" charset="-120"/>
              </a:rPr>
              <a:t>СТРУКТУРА ТЕМИ</a:t>
            </a:r>
            <a:endParaRPr lang="en-US" sz="1950" dirty="0"/>
          </a:p>
        </p:txBody>
      </p:sp>
      <p:sp>
        <p:nvSpPr>
          <p:cNvPr id="3" name="Text 1"/>
          <p:cNvSpPr/>
          <p:nvPr/>
        </p:nvSpPr>
        <p:spPr>
          <a:xfrm>
            <a:off x="793790" y="1924050"/>
            <a:ext cx="8235553" cy="620078"/>
          </a:xfrm>
          <a:prstGeom prst="rect">
            <a:avLst/>
          </a:prstGeom>
          <a:noFill/>
          <a:ln/>
        </p:spPr>
        <p:txBody>
          <a:bodyPr wrap="none" lIns="0" tIns="0" rIns="0" bIns="0" rtlCol="0" anchor="t"/>
          <a:lstStyle/>
          <a:p>
            <a:pPr marL="0" indent="0" algn="l">
              <a:lnSpc>
                <a:spcPts val="4850"/>
              </a:lnSpc>
              <a:buNone/>
            </a:pPr>
            <a:r>
              <a:rPr lang="en-US" sz="3900" b="1" dirty="0">
                <a:solidFill>
                  <a:srgbClr val="0C0D0F"/>
                </a:solidFill>
                <a:latin typeface="Hubot Sans Bold" pitchFamily="34" charset="0"/>
                <a:ea typeface="Hubot Sans Bold" pitchFamily="34" charset="-122"/>
                <a:cs typeface="Hubot Sans Bold" pitchFamily="34" charset="-120"/>
              </a:rPr>
              <a:t>ЩО МИ РОЗГЛЯНЕМО СЬОГОДНІ</a:t>
            </a:r>
            <a:endParaRPr lang="en-US" sz="3900" dirty="0"/>
          </a:p>
        </p:txBody>
      </p:sp>
      <p:sp>
        <p:nvSpPr>
          <p:cNvPr id="4" name="Text 2"/>
          <p:cNvSpPr/>
          <p:nvPr/>
        </p:nvSpPr>
        <p:spPr>
          <a:xfrm>
            <a:off x="793790" y="284178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Hubot Sans Light" pitchFamily="34" charset="0"/>
                <a:ea typeface="Hubot Sans Light" pitchFamily="34" charset="-122"/>
                <a:cs typeface="Hubot Sans Light" pitchFamily="34" charset="-120"/>
              </a:rPr>
              <a:t>01</a:t>
            </a:r>
            <a:endParaRPr lang="en-US" sz="1550" dirty="0"/>
          </a:p>
        </p:txBody>
      </p:sp>
      <p:sp>
        <p:nvSpPr>
          <p:cNvPr id="5" name="Shape 3"/>
          <p:cNvSpPr/>
          <p:nvPr/>
        </p:nvSpPr>
        <p:spPr>
          <a:xfrm>
            <a:off x="793790" y="3156109"/>
            <a:ext cx="6422231" cy="22860"/>
          </a:xfrm>
          <a:prstGeom prst="rect">
            <a:avLst/>
          </a:prstGeom>
          <a:solidFill>
            <a:srgbClr val="C8CAC1"/>
          </a:solidFill>
          <a:ln/>
        </p:spPr>
      </p:sp>
      <p:sp>
        <p:nvSpPr>
          <p:cNvPr id="6" name="Text 4"/>
          <p:cNvSpPr/>
          <p:nvPr/>
        </p:nvSpPr>
        <p:spPr>
          <a:xfrm>
            <a:off x="793790" y="3301008"/>
            <a:ext cx="6178748" cy="310158"/>
          </a:xfrm>
          <a:prstGeom prst="rect">
            <a:avLst/>
          </a:prstGeom>
          <a:noFill/>
          <a:ln/>
        </p:spPr>
        <p:txBody>
          <a:bodyPr wrap="none" lIns="0" tIns="0" rIns="0" bIns="0" rtlCol="0" anchor="t"/>
          <a:lstStyle/>
          <a:p>
            <a:pPr marL="0" indent="0" algn="l">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ВОЄННА ЕКОНОМІКА ТА МОНЕТАРНА АДАПТАЦІЯ</a:t>
            </a:r>
            <a:endParaRPr lang="en-US" sz="1950" dirty="0"/>
          </a:p>
        </p:txBody>
      </p:sp>
      <p:sp>
        <p:nvSpPr>
          <p:cNvPr id="7" name="Text 5"/>
          <p:cNvSpPr/>
          <p:nvPr/>
        </p:nvSpPr>
        <p:spPr>
          <a:xfrm>
            <a:off x="793790" y="3730228"/>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Як НБУ функціонує в умовах збройного конфлікту та які інструменти застосовує для стабілізації.</a:t>
            </a:r>
            <a:endParaRPr lang="en-US" sz="1550" dirty="0"/>
          </a:p>
        </p:txBody>
      </p:sp>
      <p:sp>
        <p:nvSpPr>
          <p:cNvPr id="8" name="Text 6"/>
          <p:cNvSpPr/>
          <p:nvPr/>
        </p:nvSpPr>
        <p:spPr>
          <a:xfrm>
            <a:off x="7414379" y="284178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Hubot Sans Light" pitchFamily="34" charset="0"/>
                <a:ea typeface="Hubot Sans Light" pitchFamily="34" charset="-122"/>
                <a:cs typeface="Hubot Sans Light" pitchFamily="34" charset="-120"/>
              </a:rPr>
              <a:t>02</a:t>
            </a:r>
            <a:endParaRPr lang="en-US" sz="1550" dirty="0"/>
          </a:p>
        </p:txBody>
      </p:sp>
      <p:sp>
        <p:nvSpPr>
          <p:cNvPr id="9" name="Shape 7"/>
          <p:cNvSpPr/>
          <p:nvPr/>
        </p:nvSpPr>
        <p:spPr>
          <a:xfrm>
            <a:off x="7414379" y="3156109"/>
            <a:ext cx="6422231" cy="22860"/>
          </a:xfrm>
          <a:prstGeom prst="rect">
            <a:avLst/>
          </a:prstGeom>
          <a:solidFill>
            <a:srgbClr val="C8CAC1"/>
          </a:solidFill>
          <a:ln/>
        </p:spPr>
      </p:sp>
      <p:sp>
        <p:nvSpPr>
          <p:cNvPr id="10" name="Text 8"/>
          <p:cNvSpPr/>
          <p:nvPr/>
        </p:nvSpPr>
        <p:spPr>
          <a:xfrm>
            <a:off x="7414379" y="3301008"/>
            <a:ext cx="6181487" cy="310158"/>
          </a:xfrm>
          <a:prstGeom prst="rect">
            <a:avLst/>
          </a:prstGeom>
          <a:noFill/>
          <a:ln/>
        </p:spPr>
        <p:txBody>
          <a:bodyPr wrap="none" lIns="0" tIns="0" rIns="0" bIns="0" rtlCol="0" anchor="t"/>
          <a:lstStyle/>
          <a:p>
            <a:pPr marL="0" indent="0" algn="l">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ПІСЛЯВОЄННЕ ВІДНОВЛЕННЯ ТА ФІНАНСУВАННЯ</a:t>
            </a:r>
            <a:endParaRPr lang="en-US" sz="1950" dirty="0"/>
          </a:p>
        </p:txBody>
      </p:sp>
      <p:sp>
        <p:nvSpPr>
          <p:cNvPr id="11" name="Text 9"/>
          <p:cNvSpPr/>
          <p:nvPr/>
        </p:nvSpPr>
        <p:spPr>
          <a:xfrm>
            <a:off x="7414379" y="3730228"/>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Виклики реконструкції, залучення зовнішніх ресурсів та монетарні ризики.</a:t>
            </a:r>
            <a:endParaRPr lang="en-US" sz="1550" dirty="0"/>
          </a:p>
        </p:txBody>
      </p:sp>
      <p:sp>
        <p:nvSpPr>
          <p:cNvPr id="12" name="Text 10"/>
          <p:cNvSpPr/>
          <p:nvPr/>
        </p:nvSpPr>
        <p:spPr>
          <a:xfrm>
            <a:off x="793790" y="471249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Hubot Sans Light" pitchFamily="34" charset="0"/>
                <a:ea typeface="Hubot Sans Light" pitchFamily="34" charset="-122"/>
                <a:cs typeface="Hubot Sans Light" pitchFamily="34" charset="-120"/>
              </a:rPr>
              <a:t>03</a:t>
            </a:r>
            <a:endParaRPr lang="en-US" sz="1550" dirty="0"/>
          </a:p>
        </p:txBody>
      </p:sp>
      <p:sp>
        <p:nvSpPr>
          <p:cNvPr id="13" name="Shape 11"/>
          <p:cNvSpPr/>
          <p:nvPr/>
        </p:nvSpPr>
        <p:spPr>
          <a:xfrm>
            <a:off x="793790" y="5026819"/>
            <a:ext cx="6422231" cy="22860"/>
          </a:xfrm>
          <a:prstGeom prst="rect">
            <a:avLst/>
          </a:prstGeom>
          <a:solidFill>
            <a:srgbClr val="C8CAC1"/>
          </a:solidFill>
          <a:ln/>
        </p:spPr>
      </p:sp>
      <p:sp>
        <p:nvSpPr>
          <p:cNvPr id="14" name="Text 12"/>
          <p:cNvSpPr/>
          <p:nvPr/>
        </p:nvSpPr>
        <p:spPr>
          <a:xfrm>
            <a:off x="793790" y="5171718"/>
            <a:ext cx="3672126" cy="310158"/>
          </a:xfrm>
          <a:prstGeom prst="rect">
            <a:avLst/>
          </a:prstGeom>
          <a:noFill/>
          <a:ln/>
        </p:spPr>
        <p:txBody>
          <a:bodyPr wrap="none" lIns="0" tIns="0" rIns="0" bIns="0" rtlCol="0" anchor="t"/>
          <a:lstStyle/>
          <a:p>
            <a:pPr marL="0" indent="0" algn="l">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ЄВРОІНТЕГРАЦІЙНИЙ ВИМІР</a:t>
            </a:r>
            <a:endParaRPr lang="en-US" sz="1950" dirty="0"/>
          </a:p>
        </p:txBody>
      </p:sp>
      <p:sp>
        <p:nvSpPr>
          <p:cNvPr id="15" name="Text 13"/>
          <p:cNvSpPr/>
          <p:nvPr/>
        </p:nvSpPr>
        <p:spPr>
          <a:xfrm>
            <a:off x="793790" y="5600938"/>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Гармонізація монетарної політики з вимогами ЄС та умови вступу до Єврозони.</a:t>
            </a:r>
            <a:endParaRPr lang="en-US" sz="1550" dirty="0"/>
          </a:p>
        </p:txBody>
      </p:sp>
      <p:sp>
        <p:nvSpPr>
          <p:cNvPr id="16" name="Text 14"/>
          <p:cNvSpPr/>
          <p:nvPr/>
        </p:nvSpPr>
        <p:spPr>
          <a:xfrm>
            <a:off x="7414379" y="471249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55575A"/>
                </a:solidFill>
                <a:latin typeface="Hubot Sans Light" pitchFamily="34" charset="0"/>
                <a:ea typeface="Hubot Sans Light" pitchFamily="34" charset="-122"/>
                <a:cs typeface="Hubot Sans Light" pitchFamily="34" charset="-120"/>
              </a:rPr>
              <a:t>04</a:t>
            </a:r>
            <a:endParaRPr lang="en-US" sz="1550" dirty="0"/>
          </a:p>
        </p:txBody>
      </p:sp>
      <p:sp>
        <p:nvSpPr>
          <p:cNvPr id="17" name="Shape 15"/>
          <p:cNvSpPr/>
          <p:nvPr/>
        </p:nvSpPr>
        <p:spPr>
          <a:xfrm>
            <a:off x="7414379" y="5026819"/>
            <a:ext cx="6422231" cy="22860"/>
          </a:xfrm>
          <a:prstGeom prst="rect">
            <a:avLst/>
          </a:prstGeom>
          <a:solidFill>
            <a:srgbClr val="C8CAC1"/>
          </a:solidFill>
          <a:ln/>
        </p:spPr>
      </p:sp>
      <p:sp>
        <p:nvSpPr>
          <p:cNvPr id="18" name="Text 16"/>
          <p:cNvSpPr/>
          <p:nvPr/>
        </p:nvSpPr>
        <p:spPr>
          <a:xfrm>
            <a:off x="7414379" y="5171718"/>
            <a:ext cx="6422231" cy="620316"/>
          </a:xfrm>
          <a:prstGeom prst="rect">
            <a:avLst/>
          </a:prstGeom>
          <a:noFill/>
          <a:ln/>
        </p:spPr>
        <p:txBody>
          <a:bodyPr wrap="square" lIns="0" tIns="0" rIns="0" bIns="0" rtlCol="0" anchor="t"/>
          <a:lstStyle/>
          <a:p>
            <a:pPr marL="0" indent="0" algn="l">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ПОВЕРНЕННЯ ДО КЛАСИЧНОГО IT ТА СЦЕНАРІЇ ДО 2030 Р.</a:t>
            </a:r>
            <a:endParaRPr lang="en-US" sz="1950" dirty="0"/>
          </a:p>
        </p:txBody>
      </p:sp>
      <p:sp>
        <p:nvSpPr>
          <p:cNvPr id="19" name="Text 17"/>
          <p:cNvSpPr/>
          <p:nvPr/>
        </p:nvSpPr>
        <p:spPr>
          <a:xfrm>
            <a:off x="7414379" y="5911096"/>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Відновлення режиму інфляційного таргетування та авторська розробка сценаріїв.</a:t>
            </a:r>
            <a:endParaRPr lang="en-US" sz="15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37803" y="596860"/>
            <a:ext cx="7641193" cy="1761292"/>
          </a:xfrm>
          <a:prstGeom prst="rect">
            <a:avLst/>
          </a:prstGeom>
          <a:noFill/>
          <a:ln/>
        </p:spPr>
        <p:txBody>
          <a:bodyPr wrap="square" lIns="0" tIns="0" rIns="0" bIns="0" rtlCol="0" anchor="t"/>
          <a:lstStyle/>
          <a:p>
            <a:pPr marL="0" indent="0" algn="l">
              <a:lnSpc>
                <a:spcPts val="4600"/>
              </a:lnSpc>
              <a:buNone/>
            </a:pPr>
            <a:r>
              <a:rPr lang="en-US" sz="3650" b="1" dirty="0">
                <a:solidFill>
                  <a:srgbClr val="0C0D0F"/>
                </a:solidFill>
                <a:latin typeface="Hubot Sans Bold" pitchFamily="34" charset="0"/>
                <a:ea typeface="Hubot Sans Bold" pitchFamily="34" charset="-122"/>
                <a:cs typeface="Hubot Sans Bold" pitchFamily="34" charset="-120"/>
              </a:rPr>
              <a:t>ВИСНОВКИ: МОНЕТАРНА ПОЛІТИКА УКРАЇНИ НА ШЛЯХУ ДО 2030 РОКУ</a:t>
            </a:r>
            <a:endParaRPr lang="en-US" sz="3650" dirty="0"/>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8288" y="2630686"/>
            <a:ext cx="281702" cy="281702"/>
          </a:xfrm>
          <a:prstGeom prst="rect">
            <a:avLst/>
          </a:prstGeom>
        </p:spPr>
      </p:pic>
      <p:sp>
        <p:nvSpPr>
          <p:cNvPr id="5" name="Text 1"/>
          <p:cNvSpPr/>
          <p:nvPr/>
        </p:nvSpPr>
        <p:spPr>
          <a:xfrm>
            <a:off x="6848237" y="2624852"/>
            <a:ext cx="5558076" cy="293489"/>
          </a:xfrm>
          <a:prstGeom prst="rect">
            <a:avLst/>
          </a:prstGeom>
          <a:noFill/>
          <a:ln/>
        </p:spPr>
        <p:txBody>
          <a:bodyPr wrap="none" lIns="0" tIns="0" rIns="0" bIns="0" rtlCol="0" anchor="t"/>
          <a:lstStyle/>
          <a:p>
            <a:pPr marL="0" indent="0" algn="l">
              <a:lnSpc>
                <a:spcPts val="2300"/>
              </a:lnSpc>
              <a:buNone/>
            </a:pPr>
            <a:r>
              <a:rPr lang="en-US" sz="1800" b="1" dirty="0">
                <a:solidFill>
                  <a:srgbClr val="55575A"/>
                </a:solidFill>
                <a:latin typeface="Hubot Sans Bold" pitchFamily="34" charset="0"/>
                <a:ea typeface="Hubot Sans Bold" pitchFamily="34" charset="-122"/>
                <a:cs typeface="Hubot Sans Bold" pitchFamily="34" charset="-120"/>
              </a:rPr>
              <a:t>НЕМАЄ ЄДИНОГО ОПТИМАЛЬНОГО СЦЕНАРІЮ</a:t>
            </a:r>
            <a:endParaRPr lang="en-US" sz="1800" dirty="0"/>
          </a:p>
        </p:txBody>
      </p:sp>
      <p:sp>
        <p:nvSpPr>
          <p:cNvPr id="6" name="Text 2"/>
          <p:cNvSpPr/>
          <p:nvPr/>
        </p:nvSpPr>
        <p:spPr>
          <a:xfrm>
            <a:off x="6848237" y="3025021"/>
            <a:ext cx="7030760" cy="585073"/>
          </a:xfrm>
          <a:prstGeom prst="rect">
            <a:avLst/>
          </a:prstGeom>
          <a:noFill/>
          <a:ln/>
        </p:spPr>
        <p:txBody>
          <a:bodyPr wrap="square" lIns="0" tIns="0" rIns="0" bIns="0" rtlCol="0" anchor="t"/>
          <a:lstStyle/>
          <a:p>
            <a:pPr marL="0" indent="0" algn="l">
              <a:lnSpc>
                <a:spcPts val="2300"/>
              </a:lnSpc>
              <a:buNone/>
            </a:pPr>
            <a:r>
              <a:rPr lang="en-US" sz="1450" dirty="0">
                <a:solidFill>
                  <a:srgbClr val="55575A"/>
                </a:solidFill>
                <a:latin typeface="Roboto Condensed" pitchFamily="34" charset="0"/>
                <a:ea typeface="Roboto Condensed" pitchFamily="34" charset="-122"/>
                <a:cs typeface="Roboto Condensed" pitchFamily="34" charset="-120"/>
              </a:rPr>
              <a:t>Гнучкість і здатність НБУ адаптувати інструментарій до мінливих умов є важливішими за будь-який конкретний режим.</a:t>
            </a:r>
            <a:endParaRPr lang="en-US" sz="1450" dirty="0"/>
          </a:p>
        </p:txBody>
      </p:sp>
      <p:pic>
        <p:nvPicPr>
          <p:cNvPr id="7" name="Image 2"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8288" y="3971568"/>
            <a:ext cx="281702" cy="281702"/>
          </a:xfrm>
          <a:prstGeom prst="rect">
            <a:avLst/>
          </a:prstGeom>
        </p:spPr>
      </p:pic>
      <p:sp>
        <p:nvSpPr>
          <p:cNvPr id="8" name="Text 3"/>
          <p:cNvSpPr/>
          <p:nvPr/>
        </p:nvSpPr>
        <p:spPr>
          <a:xfrm>
            <a:off x="6848237" y="3965734"/>
            <a:ext cx="5331381" cy="293489"/>
          </a:xfrm>
          <a:prstGeom prst="rect">
            <a:avLst/>
          </a:prstGeom>
          <a:noFill/>
          <a:ln/>
        </p:spPr>
        <p:txBody>
          <a:bodyPr wrap="none" lIns="0" tIns="0" rIns="0" bIns="0" rtlCol="0" anchor="t"/>
          <a:lstStyle/>
          <a:p>
            <a:pPr marL="0" indent="0" algn="l">
              <a:lnSpc>
                <a:spcPts val="2300"/>
              </a:lnSpc>
              <a:buNone/>
            </a:pPr>
            <a:r>
              <a:rPr lang="en-US" sz="1800" b="1" dirty="0">
                <a:solidFill>
                  <a:srgbClr val="55575A"/>
                </a:solidFill>
                <a:latin typeface="Hubot Sans Bold" pitchFamily="34" charset="0"/>
                <a:ea typeface="Hubot Sans Bold" pitchFamily="34" charset="-122"/>
                <a:cs typeface="Hubot Sans Bold" pitchFamily="34" charset="-120"/>
              </a:rPr>
              <a:t>ЄВРОІНТЕГРАЦІЯ — ДИСЦИПЛІНУЮЧИЙ ЯКІР</a:t>
            </a:r>
            <a:endParaRPr lang="en-US" sz="1800" dirty="0"/>
          </a:p>
        </p:txBody>
      </p:sp>
      <p:sp>
        <p:nvSpPr>
          <p:cNvPr id="9" name="Text 4"/>
          <p:cNvSpPr/>
          <p:nvPr/>
        </p:nvSpPr>
        <p:spPr>
          <a:xfrm>
            <a:off x="6848237" y="4365903"/>
            <a:ext cx="7030760" cy="585073"/>
          </a:xfrm>
          <a:prstGeom prst="rect">
            <a:avLst/>
          </a:prstGeom>
          <a:noFill/>
          <a:ln/>
        </p:spPr>
        <p:txBody>
          <a:bodyPr wrap="square" lIns="0" tIns="0" rIns="0" bIns="0" rtlCol="0" anchor="t"/>
          <a:lstStyle/>
          <a:p>
            <a:pPr marL="0" indent="0" algn="l">
              <a:lnSpc>
                <a:spcPts val="2300"/>
              </a:lnSpc>
              <a:buNone/>
            </a:pPr>
            <a:r>
              <a:rPr lang="en-US" sz="1450" dirty="0">
                <a:solidFill>
                  <a:srgbClr val="55575A"/>
                </a:solidFill>
                <a:latin typeface="Roboto Condensed" pitchFamily="34" charset="0"/>
                <a:ea typeface="Roboto Condensed" pitchFamily="34" charset="-122"/>
                <a:cs typeface="Roboto Condensed" pitchFamily="34" charset="-120"/>
              </a:rPr>
              <a:t>Навіть без прийняття євро до 2030 р. курс на членство в ЄС забезпечує структурний стимул для монетарної та фіскальної відповідальності.</a:t>
            </a:r>
            <a:endParaRPr lang="en-US" sz="1450" dirty="0"/>
          </a:p>
        </p:txBody>
      </p:sp>
      <p:pic>
        <p:nvPicPr>
          <p:cNvPr id="10" name="Image 3"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8288" y="5312450"/>
            <a:ext cx="281702" cy="281702"/>
          </a:xfrm>
          <a:prstGeom prst="rect">
            <a:avLst/>
          </a:prstGeom>
        </p:spPr>
      </p:pic>
      <p:sp>
        <p:nvSpPr>
          <p:cNvPr id="11" name="Text 5"/>
          <p:cNvSpPr/>
          <p:nvPr/>
        </p:nvSpPr>
        <p:spPr>
          <a:xfrm>
            <a:off x="6848237" y="5306616"/>
            <a:ext cx="4989433" cy="293489"/>
          </a:xfrm>
          <a:prstGeom prst="rect">
            <a:avLst/>
          </a:prstGeom>
          <a:noFill/>
          <a:ln/>
        </p:spPr>
        <p:txBody>
          <a:bodyPr wrap="none" lIns="0" tIns="0" rIns="0" bIns="0" rtlCol="0" anchor="t"/>
          <a:lstStyle/>
          <a:p>
            <a:pPr marL="0" indent="0" algn="l">
              <a:lnSpc>
                <a:spcPts val="2300"/>
              </a:lnSpc>
              <a:buNone/>
            </a:pPr>
            <a:r>
              <a:rPr lang="en-US" sz="1800" b="1" dirty="0">
                <a:solidFill>
                  <a:srgbClr val="55575A"/>
                </a:solidFill>
                <a:latin typeface="Hubot Sans Bold" pitchFamily="34" charset="0"/>
                <a:ea typeface="Hubot Sans Bold" pitchFamily="34" charset="-122"/>
                <a:cs typeface="Hubot Sans Bold" pitchFamily="34" charset="-120"/>
              </a:rPr>
              <a:t>НЕЗАЛЕЖНІСТЬ НБУ — НЕЗАМІННА УМОВА</a:t>
            </a:r>
            <a:endParaRPr lang="en-US" sz="1800" dirty="0"/>
          </a:p>
        </p:txBody>
      </p:sp>
      <p:sp>
        <p:nvSpPr>
          <p:cNvPr id="12" name="Text 6"/>
          <p:cNvSpPr/>
          <p:nvPr/>
        </p:nvSpPr>
        <p:spPr>
          <a:xfrm>
            <a:off x="6848237" y="5706785"/>
            <a:ext cx="7030760" cy="585073"/>
          </a:xfrm>
          <a:prstGeom prst="rect">
            <a:avLst/>
          </a:prstGeom>
          <a:noFill/>
          <a:ln/>
        </p:spPr>
        <p:txBody>
          <a:bodyPr wrap="square" lIns="0" tIns="0" rIns="0" bIns="0" rtlCol="0" anchor="t"/>
          <a:lstStyle/>
          <a:p>
            <a:pPr marL="0" indent="0" algn="l">
              <a:lnSpc>
                <a:spcPts val="2300"/>
              </a:lnSpc>
              <a:buNone/>
            </a:pPr>
            <a:r>
              <a:rPr lang="en-US" sz="1450" dirty="0">
                <a:solidFill>
                  <a:srgbClr val="55575A"/>
                </a:solidFill>
                <a:latin typeface="Roboto Condensed" pitchFamily="34" charset="0"/>
                <a:ea typeface="Roboto Condensed" pitchFamily="34" charset="-122"/>
                <a:cs typeface="Roboto Condensed" pitchFamily="34" charset="-120"/>
              </a:rPr>
              <a:t>Будь-який сценарій успіху передбачає збереження та зміцнення інституційної незалежності центрального банку від короткострокових політичних інтересів.</a:t>
            </a:r>
            <a:endParaRPr lang="en-US" sz="1450" dirty="0"/>
          </a:p>
        </p:txBody>
      </p:sp>
      <p:pic>
        <p:nvPicPr>
          <p:cNvPr id="13" name="Image 4"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8288" y="6653332"/>
            <a:ext cx="281702" cy="281702"/>
          </a:xfrm>
          <a:prstGeom prst="rect">
            <a:avLst/>
          </a:prstGeom>
        </p:spPr>
      </p:pic>
      <p:sp>
        <p:nvSpPr>
          <p:cNvPr id="14" name="Text 7"/>
          <p:cNvSpPr/>
          <p:nvPr/>
        </p:nvSpPr>
        <p:spPr>
          <a:xfrm>
            <a:off x="6848237" y="6647498"/>
            <a:ext cx="5796439" cy="293489"/>
          </a:xfrm>
          <a:prstGeom prst="rect">
            <a:avLst/>
          </a:prstGeom>
          <a:noFill/>
          <a:ln/>
        </p:spPr>
        <p:txBody>
          <a:bodyPr wrap="none" lIns="0" tIns="0" rIns="0" bIns="0" rtlCol="0" anchor="t"/>
          <a:lstStyle/>
          <a:p>
            <a:pPr marL="0" indent="0" algn="l">
              <a:lnSpc>
                <a:spcPts val="2300"/>
              </a:lnSpc>
              <a:buNone/>
            </a:pPr>
            <a:r>
              <a:rPr lang="en-US" sz="1800" b="1" dirty="0">
                <a:solidFill>
                  <a:srgbClr val="55575A"/>
                </a:solidFill>
                <a:latin typeface="Hubot Sans Bold" pitchFamily="34" charset="0"/>
                <a:ea typeface="Hubot Sans Bold" pitchFamily="34" charset="-122"/>
                <a:cs typeface="Hubot Sans Bold" pitchFamily="34" charset="-120"/>
              </a:rPr>
              <a:t>ПОВЕРНЕННЯ ДО IT — СТРАТЕГІЧНИЙ ГОРИЗОНТ</a:t>
            </a:r>
            <a:endParaRPr lang="en-US" sz="1800" dirty="0"/>
          </a:p>
        </p:txBody>
      </p:sp>
      <p:sp>
        <p:nvSpPr>
          <p:cNvPr id="15" name="Text 8"/>
          <p:cNvSpPr/>
          <p:nvPr/>
        </p:nvSpPr>
        <p:spPr>
          <a:xfrm>
            <a:off x="6848237" y="7047667"/>
            <a:ext cx="7030760" cy="585073"/>
          </a:xfrm>
          <a:prstGeom prst="rect">
            <a:avLst/>
          </a:prstGeom>
          <a:noFill/>
          <a:ln/>
        </p:spPr>
        <p:txBody>
          <a:bodyPr wrap="square" lIns="0" tIns="0" rIns="0" bIns="0" rtlCol="0" anchor="t"/>
          <a:lstStyle/>
          <a:p>
            <a:pPr marL="0" indent="0" algn="l">
              <a:lnSpc>
                <a:spcPts val="2300"/>
              </a:lnSpc>
              <a:buNone/>
            </a:pPr>
            <a:r>
              <a:rPr lang="en-US" sz="1450" dirty="0">
                <a:solidFill>
                  <a:srgbClr val="55575A"/>
                </a:solidFill>
                <a:latin typeface="Roboto Condensed" pitchFamily="34" charset="0"/>
                <a:ea typeface="Roboto Condensed" pitchFamily="34" charset="-122"/>
                <a:cs typeface="Roboto Condensed" pitchFamily="34" charset="-120"/>
              </a:rPr>
              <a:t>Відновлення повноцінного режиму інфляційного таргетування з вільним курсом є стратегічним пріоритетом, що підтверджує зрілість монетарної системи України.</a:t>
            </a:r>
            <a:endParaRPr lang="en-US" sz="14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241947"/>
            <a:ext cx="7556421" cy="1860233"/>
          </a:xfrm>
          <a:prstGeom prst="rect">
            <a:avLst/>
          </a:prstGeom>
          <a:noFill/>
          <a:ln/>
        </p:spPr>
        <p:txBody>
          <a:bodyPr wrap="square" lIns="0" tIns="0" rIns="0" bIns="0" rtlCol="0" anchor="t"/>
          <a:lstStyle/>
          <a:p>
            <a:pPr marL="0" indent="0" algn="l">
              <a:lnSpc>
                <a:spcPts val="4850"/>
              </a:lnSpc>
              <a:buNone/>
            </a:pPr>
            <a:r>
              <a:rPr lang="en-US" sz="3900" b="1" dirty="0">
                <a:solidFill>
                  <a:srgbClr val="0C0D0F"/>
                </a:solidFill>
                <a:latin typeface="Hubot Sans Bold" pitchFamily="34" charset="0"/>
                <a:ea typeface="Hubot Sans Bold" pitchFamily="34" charset="-122"/>
                <a:cs typeface="Hubot Sans Bold" pitchFamily="34" charset="-120"/>
              </a:rPr>
              <a:t>МОНЕТАРНА ПОЛІТИКА В УМОВАХ ВІЙНИ: КОНТЕКСТ І ВИКЛИКИ</a:t>
            </a:r>
            <a:endParaRPr lang="en-US" sz="3900" dirty="0"/>
          </a:p>
        </p:txBody>
      </p:sp>
      <p:sp>
        <p:nvSpPr>
          <p:cNvPr id="4" name="Text 1"/>
          <p:cNvSpPr/>
          <p:nvPr/>
        </p:nvSpPr>
        <p:spPr>
          <a:xfrm>
            <a:off x="793790" y="4399836"/>
            <a:ext cx="7556421" cy="1587698"/>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З початком повномасштабного вторгнення у лютому 2022 року НБУ перейшов до режиму надзвичайного антикризового управління. Було запроваджено фіксований обмінний курс, обмеження на рух капіталу та пряме монетарне фінансування бюджетного дефіциту. Ці заходи забезпечили короткострокову стабілізацію, проте створили структурні дисбаланси, які потребуватимуть тривалого коригування.</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736050"/>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0C0D0F"/>
                </a:solidFill>
                <a:latin typeface="Hubot Sans Bold" pitchFamily="34" charset="0"/>
                <a:ea typeface="Hubot Sans Bold" pitchFamily="34" charset="-122"/>
                <a:cs typeface="Hubot Sans Bold" pitchFamily="34" charset="-120"/>
              </a:rPr>
              <a:t>КЛЮЧОВІ МОНЕТАРНІ ІНСТРУМЕНТИ ВОЄННОГО ЧАСУ</a:t>
            </a:r>
            <a:endParaRPr lang="en-US" sz="3900" dirty="0"/>
          </a:p>
        </p:txBody>
      </p:sp>
      <p:sp>
        <p:nvSpPr>
          <p:cNvPr id="3" name="Shape 1"/>
          <p:cNvSpPr/>
          <p:nvPr/>
        </p:nvSpPr>
        <p:spPr>
          <a:xfrm>
            <a:off x="793790" y="3373041"/>
            <a:ext cx="6422231" cy="1461016"/>
          </a:xfrm>
          <a:prstGeom prst="roundRect">
            <a:avLst>
              <a:gd name="adj" fmla="val 2038"/>
            </a:avLst>
          </a:prstGeom>
          <a:solidFill>
            <a:srgbClr val="C8CAC1">
              <a:alpha val="50000"/>
            </a:srgbClr>
          </a:solidFill>
          <a:ln/>
        </p:spPr>
      </p:sp>
      <p:sp>
        <p:nvSpPr>
          <p:cNvPr id="4" name="Text 2"/>
          <p:cNvSpPr/>
          <p:nvPr/>
        </p:nvSpPr>
        <p:spPr>
          <a:xfrm>
            <a:off x="992148" y="3571399"/>
            <a:ext cx="3422928"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Hubot Sans Bold" pitchFamily="34" charset="0"/>
                <a:ea typeface="Hubot Sans Bold" pitchFamily="34" charset="-122"/>
                <a:cs typeface="Hubot Sans Bold" pitchFamily="34" charset="-120"/>
              </a:rPr>
              <a:t>ФІКСОВАНИЙ КУРС ГРИВНІ</a:t>
            </a:r>
            <a:endParaRPr lang="en-US" sz="1950" dirty="0"/>
          </a:p>
        </p:txBody>
      </p:sp>
      <p:sp>
        <p:nvSpPr>
          <p:cNvPr id="5" name="Text 3"/>
          <p:cNvSpPr/>
          <p:nvPr/>
        </p:nvSpPr>
        <p:spPr>
          <a:xfrm>
            <a:off x="992148" y="4000619"/>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Roboto Condensed" pitchFamily="34" charset="0"/>
                <a:ea typeface="Roboto Condensed" pitchFamily="34" charset="-122"/>
                <a:cs typeface="Roboto Condensed" pitchFamily="34" charset="-120"/>
              </a:rPr>
              <a:t>Прив'язка USD/UAH забезпечила номінальний якір для цін та інфляційних очікувань в умовах шоку пропозиції.</a:t>
            </a:r>
            <a:endParaRPr lang="en-US" sz="1550" dirty="0"/>
          </a:p>
        </p:txBody>
      </p:sp>
      <p:sp>
        <p:nvSpPr>
          <p:cNvPr id="6" name="Shape 4"/>
          <p:cNvSpPr/>
          <p:nvPr/>
        </p:nvSpPr>
        <p:spPr>
          <a:xfrm>
            <a:off x="7414379" y="3373041"/>
            <a:ext cx="6422231" cy="1461016"/>
          </a:xfrm>
          <a:prstGeom prst="roundRect">
            <a:avLst>
              <a:gd name="adj" fmla="val 2038"/>
            </a:avLst>
          </a:prstGeom>
          <a:solidFill>
            <a:srgbClr val="C8CAC1">
              <a:alpha val="50000"/>
            </a:srgbClr>
          </a:solidFill>
          <a:ln/>
        </p:spPr>
      </p:sp>
      <p:sp>
        <p:nvSpPr>
          <p:cNvPr id="7" name="Text 5"/>
          <p:cNvSpPr/>
          <p:nvPr/>
        </p:nvSpPr>
        <p:spPr>
          <a:xfrm>
            <a:off x="7612737" y="3571399"/>
            <a:ext cx="2705933"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Hubot Sans Bold" pitchFamily="34" charset="0"/>
                <a:ea typeface="Hubot Sans Bold" pitchFamily="34" charset="-122"/>
                <a:cs typeface="Hubot Sans Bold" pitchFamily="34" charset="-120"/>
              </a:rPr>
              <a:t>КОНТРОЛЬ КАПІТАЛУ</a:t>
            </a:r>
            <a:endParaRPr lang="en-US" sz="1950" dirty="0"/>
          </a:p>
        </p:txBody>
      </p:sp>
      <p:sp>
        <p:nvSpPr>
          <p:cNvPr id="8" name="Text 6"/>
          <p:cNvSpPr/>
          <p:nvPr/>
        </p:nvSpPr>
        <p:spPr>
          <a:xfrm>
            <a:off x="7612737" y="4000619"/>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Roboto Condensed" pitchFamily="34" charset="0"/>
                <a:ea typeface="Roboto Condensed" pitchFamily="34" charset="-122"/>
                <a:cs typeface="Roboto Condensed" pitchFamily="34" charset="-120"/>
              </a:rPr>
              <a:t>Обмеження на переказ валюти за кордон захистили золотовалютні резерви від різкого відтоку.</a:t>
            </a:r>
            <a:endParaRPr lang="en-US" sz="1550" dirty="0"/>
          </a:p>
        </p:txBody>
      </p:sp>
      <p:sp>
        <p:nvSpPr>
          <p:cNvPr id="9" name="Shape 7"/>
          <p:cNvSpPr/>
          <p:nvPr/>
        </p:nvSpPr>
        <p:spPr>
          <a:xfrm>
            <a:off x="793790" y="5032415"/>
            <a:ext cx="6422231" cy="1461016"/>
          </a:xfrm>
          <a:prstGeom prst="roundRect">
            <a:avLst>
              <a:gd name="adj" fmla="val 2038"/>
            </a:avLst>
          </a:prstGeom>
          <a:solidFill>
            <a:srgbClr val="C8CAC1">
              <a:alpha val="50000"/>
            </a:srgbClr>
          </a:solidFill>
          <a:ln/>
        </p:spPr>
      </p:sp>
      <p:sp>
        <p:nvSpPr>
          <p:cNvPr id="10" name="Text 8"/>
          <p:cNvSpPr/>
          <p:nvPr/>
        </p:nvSpPr>
        <p:spPr>
          <a:xfrm>
            <a:off x="992148" y="5230773"/>
            <a:ext cx="3253502"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Hubot Sans Bold" pitchFamily="34" charset="0"/>
                <a:ea typeface="Hubot Sans Bold" pitchFamily="34" charset="-122"/>
                <a:cs typeface="Hubot Sans Bold" pitchFamily="34" charset="-120"/>
              </a:rPr>
              <a:t>МОНЕТИЗАЦІЯ ДЕФІЦИТУ</a:t>
            </a:r>
            <a:endParaRPr lang="en-US" sz="1950" dirty="0"/>
          </a:p>
        </p:txBody>
      </p:sp>
      <p:sp>
        <p:nvSpPr>
          <p:cNvPr id="11" name="Text 9"/>
          <p:cNvSpPr/>
          <p:nvPr/>
        </p:nvSpPr>
        <p:spPr>
          <a:xfrm>
            <a:off x="992148" y="5659993"/>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Roboto Condensed" pitchFamily="34" charset="0"/>
                <a:ea typeface="Roboto Condensed" pitchFamily="34" charset="-122"/>
                <a:cs typeface="Roboto Condensed" pitchFamily="34" charset="-120"/>
              </a:rPr>
              <a:t>НБУ надав уряду пряме фінансування через купівлю ОВДП, фактично відступивши від принципу незалежності.</a:t>
            </a:r>
            <a:endParaRPr lang="en-US" sz="1550" dirty="0"/>
          </a:p>
        </p:txBody>
      </p:sp>
      <p:sp>
        <p:nvSpPr>
          <p:cNvPr id="12" name="Shape 10"/>
          <p:cNvSpPr/>
          <p:nvPr/>
        </p:nvSpPr>
        <p:spPr>
          <a:xfrm>
            <a:off x="7414379" y="5032415"/>
            <a:ext cx="6422231" cy="1461016"/>
          </a:xfrm>
          <a:prstGeom prst="roundRect">
            <a:avLst>
              <a:gd name="adj" fmla="val 2038"/>
            </a:avLst>
          </a:prstGeom>
          <a:solidFill>
            <a:srgbClr val="C8CAC1">
              <a:alpha val="50000"/>
            </a:srgbClr>
          </a:solidFill>
          <a:ln/>
        </p:spPr>
      </p:sp>
      <p:sp>
        <p:nvSpPr>
          <p:cNvPr id="13" name="Text 11"/>
          <p:cNvSpPr/>
          <p:nvPr/>
        </p:nvSpPr>
        <p:spPr>
          <a:xfrm>
            <a:off x="7612737" y="5230773"/>
            <a:ext cx="4317087"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Hubot Sans Bold" pitchFamily="34" charset="0"/>
                <a:ea typeface="Hubot Sans Bold" pitchFamily="34" charset="-122"/>
                <a:cs typeface="Hubot Sans Bold" pitchFamily="34" charset="-120"/>
              </a:rPr>
              <a:t>ПІДВИЩЕННЯ ОБЛІКОВОЇ СТАВКИ</a:t>
            </a:r>
            <a:endParaRPr lang="en-US" sz="1950" dirty="0"/>
          </a:p>
        </p:txBody>
      </p:sp>
      <p:sp>
        <p:nvSpPr>
          <p:cNvPr id="14" name="Text 12"/>
          <p:cNvSpPr/>
          <p:nvPr/>
        </p:nvSpPr>
        <p:spPr>
          <a:xfrm>
            <a:off x="7612737" y="5659993"/>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Roboto Condensed" pitchFamily="34" charset="0"/>
                <a:ea typeface="Roboto Condensed" pitchFamily="34" charset="-122"/>
                <a:cs typeface="Roboto Condensed" pitchFamily="34" charset="-120"/>
              </a:rPr>
              <a:t>У червні 2022 р. ставку піднято до 25% для стримування інфляції та підтримки привабливості гривневих активів.</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08541" y="1046440"/>
            <a:ext cx="11828978" cy="553641"/>
          </a:xfrm>
          <a:prstGeom prst="rect">
            <a:avLst/>
          </a:prstGeom>
          <a:noFill/>
          <a:ln/>
        </p:spPr>
        <p:txBody>
          <a:bodyPr wrap="none" lIns="0" tIns="0" rIns="0" bIns="0" rtlCol="0" anchor="t"/>
          <a:lstStyle/>
          <a:p>
            <a:pPr marL="0" indent="0" algn="l">
              <a:lnSpc>
                <a:spcPts val="4350"/>
              </a:lnSpc>
              <a:buNone/>
            </a:pPr>
            <a:r>
              <a:rPr lang="en-US" sz="3450" b="1" dirty="0">
                <a:solidFill>
                  <a:srgbClr val="0C0D0F"/>
                </a:solidFill>
                <a:latin typeface="Hubot Sans Bold" pitchFamily="34" charset="0"/>
                <a:ea typeface="Hubot Sans Bold" pitchFamily="34" charset="-122"/>
                <a:cs typeface="Hubot Sans Bold" pitchFamily="34" charset="-120"/>
              </a:rPr>
              <a:t>МАКРОФІНАНСОВІ ПОКАЗНИКИ: ВПЛИВ КОНФЛІКТУ</a:t>
            </a:r>
            <a:endParaRPr lang="en-US" sz="3450" dirty="0"/>
          </a:p>
        </p:txBody>
      </p:sp>
      <p:sp>
        <p:nvSpPr>
          <p:cNvPr id="3" name="Shape 1"/>
          <p:cNvSpPr/>
          <p:nvPr/>
        </p:nvSpPr>
        <p:spPr>
          <a:xfrm>
            <a:off x="580906" y="1837253"/>
            <a:ext cx="6645831" cy="5345787"/>
          </a:xfrm>
          <a:prstGeom prst="roundRect">
            <a:avLst>
              <a:gd name="adj" fmla="val 497"/>
            </a:avLst>
          </a:prstGeom>
          <a:solidFill>
            <a:srgbClr val="1E1E1A"/>
          </a:solidFill>
          <a:ln/>
        </p:spPr>
      </p:sp>
      <p:sp>
        <p:nvSpPr>
          <p:cNvPr id="4" name="Text 2"/>
          <p:cNvSpPr/>
          <p:nvPr/>
        </p:nvSpPr>
        <p:spPr>
          <a:xfrm>
            <a:off x="757952" y="1995368"/>
            <a:ext cx="3972044" cy="276820"/>
          </a:xfrm>
          <a:prstGeom prst="rect">
            <a:avLst/>
          </a:prstGeom>
          <a:noFill/>
          <a:ln/>
        </p:spPr>
        <p:txBody>
          <a:bodyPr wrap="none" lIns="0" tIns="0" rIns="0" bIns="0" rtlCol="0" anchor="t"/>
          <a:lstStyle/>
          <a:p>
            <a:pPr marL="0" indent="0" algn="l">
              <a:lnSpc>
                <a:spcPts val="2150"/>
              </a:lnSpc>
              <a:buNone/>
            </a:pPr>
            <a:r>
              <a:rPr lang="en-US" sz="1700" b="1" dirty="0">
                <a:solidFill>
                  <a:srgbClr val="FFFFFF"/>
                </a:solidFill>
                <a:latin typeface="Hubot Sans Bold" pitchFamily="34" charset="0"/>
                <a:ea typeface="Hubot Sans Bold" pitchFamily="34" charset="-122"/>
                <a:cs typeface="Hubot Sans Bold" pitchFamily="34" charset="-120"/>
              </a:rPr>
              <a:t>КЛЮЧОВІ ІНДИКАТОРИ 2022–2024</a:t>
            </a:r>
            <a:endParaRPr lang="en-US" sz="1700" dirty="0"/>
          </a:p>
        </p:txBody>
      </p:sp>
      <p:sp>
        <p:nvSpPr>
          <p:cNvPr id="5" name="Text 3"/>
          <p:cNvSpPr/>
          <p:nvPr/>
        </p:nvSpPr>
        <p:spPr>
          <a:xfrm>
            <a:off x="757952" y="2538532"/>
            <a:ext cx="3047048" cy="584597"/>
          </a:xfrm>
          <a:prstGeom prst="rect">
            <a:avLst/>
          </a:prstGeom>
          <a:noFill/>
          <a:ln/>
        </p:spPr>
        <p:txBody>
          <a:bodyPr wrap="none" lIns="0" tIns="0" rIns="0" bIns="0" rtlCol="0" anchor="t"/>
          <a:lstStyle/>
          <a:p>
            <a:pPr marL="0" indent="0" algn="ctr">
              <a:lnSpc>
                <a:spcPts val="4600"/>
              </a:lnSpc>
              <a:buNone/>
            </a:pPr>
            <a:r>
              <a:rPr lang="en-US" sz="4600" b="1" dirty="0">
                <a:solidFill>
                  <a:srgbClr val="FFFFFF"/>
                </a:solidFill>
                <a:latin typeface="Hubot Sans Bold" pitchFamily="34" charset="0"/>
                <a:ea typeface="Hubot Sans Bold" pitchFamily="34" charset="-122"/>
                <a:cs typeface="Hubot Sans Bold" pitchFamily="34" charset="-120"/>
              </a:rPr>
              <a:t>26%</a:t>
            </a:r>
            <a:endParaRPr lang="en-US" sz="4600" dirty="0"/>
          </a:p>
        </p:txBody>
      </p:sp>
      <p:sp>
        <p:nvSpPr>
          <p:cNvPr id="6" name="Text 4"/>
          <p:cNvSpPr/>
          <p:nvPr/>
        </p:nvSpPr>
        <p:spPr>
          <a:xfrm>
            <a:off x="1174313" y="3330178"/>
            <a:ext cx="2214324" cy="276820"/>
          </a:xfrm>
          <a:prstGeom prst="rect">
            <a:avLst/>
          </a:prstGeom>
          <a:noFill/>
          <a:ln/>
        </p:spPr>
        <p:txBody>
          <a:bodyPr wrap="none" lIns="0" tIns="0" rIns="0" bIns="0" rtlCol="0" anchor="t"/>
          <a:lstStyle/>
          <a:p>
            <a:pPr marL="0" indent="0" algn="ctr">
              <a:lnSpc>
                <a:spcPts val="2150"/>
              </a:lnSpc>
              <a:buNone/>
            </a:pPr>
            <a:r>
              <a:rPr lang="en-US" sz="1700" b="1" dirty="0">
                <a:solidFill>
                  <a:srgbClr val="FFFFFF"/>
                </a:solidFill>
                <a:latin typeface="Hubot Sans Bold" pitchFamily="34" charset="0"/>
                <a:ea typeface="Hubot Sans Bold" pitchFamily="34" charset="-122"/>
                <a:cs typeface="Hubot Sans Bold" pitchFamily="34" charset="-120"/>
              </a:rPr>
              <a:t>ІНФЛЯЦІЯ 2022 Р.</a:t>
            </a:r>
            <a:endParaRPr lang="en-US" sz="1700" dirty="0"/>
          </a:p>
        </p:txBody>
      </p:sp>
      <p:sp>
        <p:nvSpPr>
          <p:cNvPr id="7" name="Text 5"/>
          <p:cNvSpPr/>
          <p:nvPr/>
        </p:nvSpPr>
        <p:spPr>
          <a:xfrm>
            <a:off x="757952" y="3765113"/>
            <a:ext cx="3047048" cy="804386"/>
          </a:xfrm>
          <a:prstGeom prst="rect">
            <a:avLst/>
          </a:prstGeom>
          <a:noFill/>
          <a:ln/>
        </p:spPr>
        <p:txBody>
          <a:bodyPr wrap="square" lIns="0" tIns="0" rIns="0" bIns="0" rtlCol="0" anchor="t"/>
          <a:lstStyle/>
          <a:p>
            <a:pPr marL="0" indent="0" algn="ctr">
              <a:lnSpc>
                <a:spcPts val="2100"/>
              </a:lnSpc>
              <a:buNone/>
            </a:pPr>
            <a:r>
              <a:rPr lang="en-US" sz="1350" dirty="0">
                <a:solidFill>
                  <a:srgbClr val="FFFFFF"/>
                </a:solidFill>
                <a:latin typeface="Roboto Condensed" pitchFamily="34" charset="0"/>
                <a:ea typeface="Roboto Condensed" pitchFamily="34" charset="-122"/>
                <a:cs typeface="Roboto Condensed" pitchFamily="34" charset="-120"/>
              </a:rPr>
              <a:t>Пік споживчої інфляції, спричинений шоками пропозиції та монетизацією дефіциту</a:t>
            </a:r>
            <a:endParaRPr lang="en-US" sz="1350" dirty="0"/>
          </a:p>
        </p:txBody>
      </p:sp>
      <p:sp>
        <p:nvSpPr>
          <p:cNvPr id="8" name="Text 6"/>
          <p:cNvSpPr/>
          <p:nvPr/>
        </p:nvSpPr>
        <p:spPr>
          <a:xfrm>
            <a:off x="4002643" y="2538532"/>
            <a:ext cx="3047048" cy="584597"/>
          </a:xfrm>
          <a:prstGeom prst="rect">
            <a:avLst/>
          </a:prstGeom>
          <a:noFill/>
          <a:ln/>
        </p:spPr>
        <p:txBody>
          <a:bodyPr wrap="none" lIns="0" tIns="0" rIns="0" bIns="0" rtlCol="0" anchor="t"/>
          <a:lstStyle/>
          <a:p>
            <a:pPr marL="0" indent="0" algn="ctr">
              <a:lnSpc>
                <a:spcPts val="4600"/>
              </a:lnSpc>
              <a:buNone/>
            </a:pPr>
            <a:r>
              <a:rPr lang="en-US" sz="4600" b="1" dirty="0">
                <a:solidFill>
                  <a:srgbClr val="FFFFFF"/>
                </a:solidFill>
                <a:latin typeface="Hubot Sans Bold" pitchFamily="34" charset="0"/>
                <a:ea typeface="Hubot Sans Bold" pitchFamily="34" charset="-122"/>
                <a:cs typeface="Hubot Sans Bold" pitchFamily="34" charset="-120"/>
              </a:rPr>
              <a:t>5%</a:t>
            </a:r>
            <a:endParaRPr lang="en-US" sz="4600" dirty="0"/>
          </a:p>
        </p:txBody>
      </p:sp>
      <p:sp>
        <p:nvSpPr>
          <p:cNvPr id="9" name="Text 7"/>
          <p:cNvSpPr/>
          <p:nvPr/>
        </p:nvSpPr>
        <p:spPr>
          <a:xfrm>
            <a:off x="4419005" y="3330178"/>
            <a:ext cx="2214324" cy="276820"/>
          </a:xfrm>
          <a:prstGeom prst="rect">
            <a:avLst/>
          </a:prstGeom>
          <a:noFill/>
          <a:ln/>
        </p:spPr>
        <p:txBody>
          <a:bodyPr wrap="none" lIns="0" tIns="0" rIns="0" bIns="0" rtlCol="0" anchor="t"/>
          <a:lstStyle/>
          <a:p>
            <a:pPr marL="0" indent="0" algn="ctr">
              <a:lnSpc>
                <a:spcPts val="2150"/>
              </a:lnSpc>
              <a:buNone/>
            </a:pPr>
            <a:r>
              <a:rPr lang="en-US" sz="1700" b="1" dirty="0">
                <a:solidFill>
                  <a:srgbClr val="FFFFFF"/>
                </a:solidFill>
                <a:latin typeface="Hubot Sans Bold" pitchFamily="34" charset="0"/>
                <a:ea typeface="Hubot Sans Bold" pitchFamily="34" charset="-122"/>
                <a:cs typeface="Hubot Sans Bold" pitchFamily="34" charset="-120"/>
              </a:rPr>
              <a:t>ВВП 2023 Р.</a:t>
            </a:r>
            <a:endParaRPr lang="en-US" sz="1700" dirty="0"/>
          </a:p>
        </p:txBody>
      </p:sp>
      <p:sp>
        <p:nvSpPr>
          <p:cNvPr id="10" name="Text 8"/>
          <p:cNvSpPr/>
          <p:nvPr/>
        </p:nvSpPr>
        <p:spPr>
          <a:xfrm>
            <a:off x="4002643" y="3765113"/>
            <a:ext cx="3047048" cy="804386"/>
          </a:xfrm>
          <a:prstGeom prst="rect">
            <a:avLst/>
          </a:prstGeom>
          <a:noFill/>
          <a:ln/>
        </p:spPr>
        <p:txBody>
          <a:bodyPr wrap="square" lIns="0" tIns="0" rIns="0" bIns="0" rtlCol="0" anchor="t"/>
          <a:lstStyle/>
          <a:p>
            <a:pPr marL="0" indent="0" algn="ctr">
              <a:lnSpc>
                <a:spcPts val="2100"/>
              </a:lnSpc>
              <a:buNone/>
            </a:pPr>
            <a:r>
              <a:rPr lang="en-US" sz="1350" dirty="0">
                <a:solidFill>
                  <a:srgbClr val="FFFFFF"/>
                </a:solidFill>
                <a:latin typeface="Roboto Condensed" pitchFamily="34" charset="0"/>
                <a:ea typeface="Roboto Condensed" pitchFamily="34" charset="-122"/>
                <a:cs typeface="Roboto Condensed" pitchFamily="34" charset="-120"/>
              </a:rPr>
              <a:t>Зростання реального ВВП після падіння на ~29% у 2022 р. — свідчення часткової стабілізації</a:t>
            </a:r>
            <a:endParaRPr lang="en-US" sz="1350" dirty="0"/>
          </a:p>
        </p:txBody>
      </p:sp>
      <p:sp>
        <p:nvSpPr>
          <p:cNvPr id="11" name="Text 9"/>
          <p:cNvSpPr/>
          <p:nvPr/>
        </p:nvSpPr>
        <p:spPr>
          <a:xfrm>
            <a:off x="2380298" y="4974193"/>
            <a:ext cx="3047048" cy="584597"/>
          </a:xfrm>
          <a:prstGeom prst="rect">
            <a:avLst/>
          </a:prstGeom>
          <a:noFill/>
          <a:ln/>
        </p:spPr>
        <p:txBody>
          <a:bodyPr wrap="none" lIns="0" tIns="0" rIns="0" bIns="0" rtlCol="0" anchor="t"/>
          <a:lstStyle/>
          <a:p>
            <a:pPr marL="0" indent="0" algn="ctr">
              <a:lnSpc>
                <a:spcPts val="4600"/>
              </a:lnSpc>
              <a:buNone/>
            </a:pPr>
            <a:r>
              <a:rPr lang="en-US" sz="4600" b="1" dirty="0">
                <a:solidFill>
                  <a:srgbClr val="FFFFFF"/>
                </a:solidFill>
                <a:latin typeface="Hubot Sans Bold" pitchFamily="34" charset="0"/>
                <a:ea typeface="Hubot Sans Bold" pitchFamily="34" charset="-122"/>
                <a:cs typeface="Hubot Sans Bold" pitchFamily="34" charset="-120"/>
              </a:rPr>
              <a:t>$37 МЛРД</a:t>
            </a:r>
            <a:endParaRPr lang="en-US" sz="4600" dirty="0"/>
          </a:p>
        </p:txBody>
      </p:sp>
      <p:sp>
        <p:nvSpPr>
          <p:cNvPr id="12" name="Text 10"/>
          <p:cNvSpPr/>
          <p:nvPr/>
        </p:nvSpPr>
        <p:spPr>
          <a:xfrm>
            <a:off x="2567821" y="5765840"/>
            <a:ext cx="2671882" cy="276820"/>
          </a:xfrm>
          <a:prstGeom prst="rect">
            <a:avLst/>
          </a:prstGeom>
          <a:noFill/>
          <a:ln/>
        </p:spPr>
        <p:txBody>
          <a:bodyPr wrap="none" lIns="0" tIns="0" rIns="0" bIns="0" rtlCol="0" anchor="t"/>
          <a:lstStyle/>
          <a:p>
            <a:pPr marL="0" indent="0" algn="ctr">
              <a:lnSpc>
                <a:spcPts val="2150"/>
              </a:lnSpc>
              <a:buNone/>
            </a:pPr>
            <a:r>
              <a:rPr lang="en-US" sz="1700" b="1" dirty="0">
                <a:solidFill>
                  <a:srgbClr val="FFFFFF"/>
                </a:solidFill>
                <a:latin typeface="Hubot Sans Bold" pitchFamily="34" charset="0"/>
                <a:ea typeface="Hubot Sans Bold" pitchFamily="34" charset="-122"/>
                <a:cs typeface="Hubot Sans Bold" pitchFamily="34" charset="-120"/>
              </a:rPr>
              <a:t>ЗОВНІШНЯ ПІДТРИМКА</a:t>
            </a:r>
            <a:endParaRPr lang="en-US" sz="1700" dirty="0"/>
          </a:p>
        </p:txBody>
      </p:sp>
      <p:sp>
        <p:nvSpPr>
          <p:cNvPr id="13" name="Text 11"/>
          <p:cNvSpPr/>
          <p:nvPr/>
        </p:nvSpPr>
        <p:spPr>
          <a:xfrm>
            <a:off x="2380298" y="6200775"/>
            <a:ext cx="3047048" cy="804386"/>
          </a:xfrm>
          <a:prstGeom prst="rect">
            <a:avLst/>
          </a:prstGeom>
          <a:noFill/>
          <a:ln/>
        </p:spPr>
        <p:txBody>
          <a:bodyPr wrap="square" lIns="0" tIns="0" rIns="0" bIns="0" rtlCol="0" anchor="t"/>
          <a:lstStyle/>
          <a:p>
            <a:pPr marL="0" indent="0" algn="ctr">
              <a:lnSpc>
                <a:spcPts val="2100"/>
              </a:lnSpc>
              <a:buNone/>
            </a:pPr>
            <a:r>
              <a:rPr lang="en-US" sz="1350" dirty="0">
                <a:solidFill>
                  <a:srgbClr val="FFFFFF"/>
                </a:solidFill>
                <a:latin typeface="Roboto Condensed" pitchFamily="34" charset="0"/>
                <a:ea typeface="Roboto Condensed" pitchFamily="34" charset="-122"/>
                <a:cs typeface="Roboto Condensed" pitchFamily="34" charset="-120"/>
              </a:rPr>
              <a:t>Обсяг міжнародної фінансової допомоги Україні у 2022–2023 роках від МВФ, ЄС та партнерів</a:t>
            </a:r>
            <a:endParaRPr lang="en-US" sz="1350" dirty="0"/>
          </a:p>
        </p:txBody>
      </p:sp>
      <p:sp>
        <p:nvSpPr>
          <p:cNvPr id="14" name="Text 12"/>
          <p:cNvSpPr/>
          <p:nvPr/>
        </p:nvSpPr>
        <p:spPr>
          <a:xfrm>
            <a:off x="7538918" y="1995368"/>
            <a:ext cx="2997518" cy="276820"/>
          </a:xfrm>
          <a:prstGeom prst="rect">
            <a:avLst/>
          </a:prstGeom>
          <a:noFill/>
          <a:ln/>
        </p:spPr>
        <p:txBody>
          <a:bodyPr wrap="none" lIns="0" tIns="0" rIns="0" bIns="0" rtlCol="0" anchor="t"/>
          <a:lstStyle/>
          <a:p>
            <a:pPr marL="0" indent="0" algn="l">
              <a:lnSpc>
                <a:spcPts val="2150"/>
              </a:lnSpc>
              <a:buNone/>
            </a:pPr>
            <a:r>
              <a:rPr lang="en-US" sz="1700" b="1" dirty="0">
                <a:solidFill>
                  <a:srgbClr val="0C0D0F"/>
                </a:solidFill>
                <a:latin typeface="Hubot Sans Bold" pitchFamily="34" charset="0"/>
                <a:ea typeface="Hubot Sans Bold" pitchFamily="34" charset="-122"/>
                <a:cs typeface="Hubot Sans Bold" pitchFamily="34" charset="-120"/>
              </a:rPr>
              <a:t>СТРУКТУРНІ ВРАЗЛИВОСТІ</a:t>
            </a:r>
            <a:endParaRPr lang="en-US" sz="1700" dirty="0"/>
          </a:p>
        </p:txBody>
      </p:sp>
      <p:sp>
        <p:nvSpPr>
          <p:cNvPr id="15" name="Text 13"/>
          <p:cNvSpPr/>
          <p:nvPr/>
        </p:nvSpPr>
        <p:spPr>
          <a:xfrm>
            <a:off x="7538918" y="2430304"/>
            <a:ext cx="6390561" cy="804386"/>
          </a:xfrm>
          <a:prstGeom prst="rect">
            <a:avLst/>
          </a:prstGeom>
          <a:noFill/>
          <a:ln/>
        </p:spPr>
        <p:txBody>
          <a:bodyPr wrap="square" lIns="0" tIns="0" rIns="0" bIns="0" rtlCol="0" anchor="t"/>
          <a:lstStyle/>
          <a:p>
            <a:pPr marL="0" indent="0" algn="l">
              <a:lnSpc>
                <a:spcPts val="2100"/>
              </a:lnSpc>
              <a:buNone/>
            </a:pPr>
            <a:r>
              <a:rPr lang="en-US" sz="1350" dirty="0">
                <a:solidFill>
                  <a:srgbClr val="55575A"/>
                </a:solidFill>
                <a:latin typeface="Roboto Condensed" pitchFamily="34" charset="0"/>
                <a:ea typeface="Roboto Condensed" pitchFamily="34" charset="-122"/>
                <a:cs typeface="Roboto Condensed" pitchFamily="34" charset="-120"/>
              </a:rPr>
              <a:t>Хронічна залежність від зовнішнього фінансування формує системний ризик для монетарної стабільності. Бюджетний дефіцит у 2022–2023 рр. перевищував 20% ВВП, що є рекордним показником для України.</a:t>
            </a:r>
            <a:endParaRPr lang="en-US" sz="1350" dirty="0"/>
          </a:p>
        </p:txBody>
      </p:sp>
      <p:sp>
        <p:nvSpPr>
          <p:cNvPr id="16" name="Text 14"/>
          <p:cNvSpPr/>
          <p:nvPr/>
        </p:nvSpPr>
        <p:spPr>
          <a:xfrm>
            <a:off x="7538918" y="3376970"/>
            <a:ext cx="6390561" cy="804386"/>
          </a:xfrm>
          <a:prstGeom prst="rect">
            <a:avLst/>
          </a:prstGeom>
          <a:noFill/>
          <a:ln/>
        </p:spPr>
        <p:txBody>
          <a:bodyPr wrap="square" lIns="0" tIns="0" rIns="0" bIns="0" rtlCol="0" anchor="t"/>
          <a:lstStyle/>
          <a:p>
            <a:pPr marL="0" indent="0" algn="l">
              <a:lnSpc>
                <a:spcPts val="2100"/>
              </a:lnSpc>
              <a:buNone/>
            </a:pPr>
            <a:r>
              <a:rPr lang="en-US" sz="1350" dirty="0">
                <a:solidFill>
                  <a:srgbClr val="55575A"/>
                </a:solidFill>
                <a:latin typeface="Roboto Condensed" pitchFamily="34" charset="0"/>
                <a:ea typeface="Roboto Condensed" pitchFamily="34" charset="-122"/>
                <a:cs typeface="Roboto Condensed" pitchFamily="34" charset="-120"/>
              </a:rPr>
              <a:t>Золотовалютні резерви, незважаючи на підтримку партнерів, залишаються під тиском. Збереження адекватного рівня резервів є критичною умовою для переходу до більш гнучкої курсової політики.</a:t>
            </a:r>
            <a:endParaRPr lang="en-US" sz="1350" dirty="0"/>
          </a:p>
        </p:txBody>
      </p:sp>
      <p:sp>
        <p:nvSpPr>
          <p:cNvPr id="17" name="Text 15"/>
          <p:cNvSpPr/>
          <p:nvPr/>
        </p:nvSpPr>
        <p:spPr>
          <a:xfrm>
            <a:off x="7538918" y="4323636"/>
            <a:ext cx="6390561" cy="914876"/>
          </a:xfrm>
          <a:prstGeom prst="rect">
            <a:avLst/>
          </a:prstGeom>
          <a:noFill/>
          <a:ln/>
        </p:spPr>
        <p:txBody>
          <a:bodyPr wrap="square" lIns="0" tIns="0" rIns="0" bIns="0" rtlCol="0" anchor="t"/>
          <a:lstStyle/>
          <a:p>
            <a:pPr marL="342900" indent="-342900" algn="l">
              <a:lnSpc>
                <a:spcPts val="2100"/>
              </a:lnSpc>
              <a:buSzPct val="100000"/>
              <a:buChar char="•"/>
            </a:pPr>
            <a:r>
              <a:rPr lang="en-US" sz="1350" dirty="0">
                <a:solidFill>
                  <a:srgbClr val="55575A"/>
                </a:solidFill>
                <a:latin typeface="Roboto Condensed" pitchFamily="34" charset="0"/>
                <a:ea typeface="Roboto Condensed" pitchFamily="34" charset="-122"/>
                <a:cs typeface="Roboto Condensed" pitchFamily="34" charset="-120"/>
              </a:rPr>
              <a:t>Висока доларизація депозитів (понад 40%)</a:t>
            </a:r>
            <a:endParaRPr lang="en-US" sz="1350" dirty="0"/>
          </a:p>
          <a:p>
            <a:pPr marL="342900" indent="-342900" algn="l">
              <a:lnSpc>
                <a:spcPts val="2100"/>
              </a:lnSpc>
              <a:buSzPct val="100000"/>
              <a:buChar char="•"/>
            </a:pPr>
            <a:r>
              <a:rPr lang="en-US" sz="1350" dirty="0">
                <a:solidFill>
                  <a:srgbClr val="55575A"/>
                </a:solidFill>
                <a:latin typeface="Roboto Condensed" pitchFamily="34" charset="0"/>
                <a:ea typeface="Roboto Condensed" pitchFamily="34" charset="-122"/>
                <a:cs typeface="Roboto Condensed" pitchFamily="34" charset="-120"/>
              </a:rPr>
              <a:t>Обмежена трансмісія монетарної політики</a:t>
            </a:r>
            <a:endParaRPr lang="en-US" sz="1350" dirty="0"/>
          </a:p>
          <a:p>
            <a:pPr marL="342900" indent="-342900" algn="l">
              <a:lnSpc>
                <a:spcPts val="2100"/>
              </a:lnSpc>
              <a:buSzPct val="100000"/>
              <a:buChar char="•"/>
            </a:pPr>
            <a:r>
              <a:rPr lang="en-US" sz="1350" dirty="0">
                <a:solidFill>
                  <a:srgbClr val="55575A"/>
                </a:solidFill>
                <a:latin typeface="Roboto Condensed" pitchFamily="34" charset="0"/>
                <a:ea typeface="Roboto Condensed" pitchFamily="34" charset="-122"/>
                <a:cs typeface="Roboto Condensed" pitchFamily="34" charset="-120"/>
              </a:rPr>
              <a:t>Руйнування виробничого потенціалу</a:t>
            </a:r>
            <a:endParaRPr lang="en-US" sz="13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400776"/>
            <a:ext cx="7556421" cy="1860233"/>
          </a:xfrm>
          <a:prstGeom prst="rect">
            <a:avLst/>
          </a:prstGeom>
          <a:noFill/>
          <a:ln/>
        </p:spPr>
        <p:txBody>
          <a:bodyPr wrap="square" lIns="0" tIns="0" rIns="0" bIns="0" rtlCol="0" anchor="t"/>
          <a:lstStyle/>
          <a:p>
            <a:pPr marL="0" indent="0" algn="l">
              <a:lnSpc>
                <a:spcPts val="4850"/>
              </a:lnSpc>
              <a:buNone/>
            </a:pPr>
            <a:r>
              <a:rPr lang="en-US" sz="3900" b="1" dirty="0">
                <a:solidFill>
                  <a:srgbClr val="0C0D0F"/>
                </a:solidFill>
                <a:latin typeface="Hubot Sans Bold" pitchFamily="34" charset="0"/>
                <a:ea typeface="Hubot Sans Bold" pitchFamily="34" charset="-122"/>
                <a:cs typeface="Hubot Sans Bold" pitchFamily="34" charset="-120"/>
              </a:rPr>
              <a:t>СЦЕНАРІЙ 1: ПІСЛЯВОЄННЕ ВІДНОВЛЕННЯ ТА МОНЕТАРНІ РИЗИКИ</a:t>
            </a:r>
            <a:endParaRPr lang="en-US" sz="3900" dirty="0"/>
          </a:p>
        </p:txBody>
      </p:sp>
      <p:sp>
        <p:nvSpPr>
          <p:cNvPr id="4" name="Text 1"/>
          <p:cNvSpPr/>
          <p:nvPr/>
        </p:nvSpPr>
        <p:spPr>
          <a:xfrm>
            <a:off x="6280190" y="4558665"/>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Реконструкція України оцінюється Світовим банком у понад </a:t>
            </a:r>
            <a:r>
              <a:rPr lang="en-US" sz="1550" b="1" dirty="0">
                <a:solidFill>
                  <a:srgbClr val="55575A"/>
                </a:solidFill>
                <a:latin typeface="Roboto Condensed" pitchFamily="34" charset="0"/>
                <a:ea typeface="Roboto Condensed" pitchFamily="34" charset="-122"/>
                <a:cs typeface="Roboto Condensed" pitchFamily="34" charset="-120"/>
              </a:rPr>
              <a:t>$500 млрд</a:t>
            </a:r>
            <a:r>
              <a:rPr lang="en-US" sz="1550" dirty="0">
                <a:solidFill>
                  <a:srgbClr val="55575A"/>
                </a:solidFill>
                <a:latin typeface="Roboto Condensed" pitchFamily="34" charset="0"/>
                <a:ea typeface="Roboto Condensed" pitchFamily="34" charset="-122"/>
                <a:cs typeface="Roboto Condensed" pitchFamily="34" charset="-120"/>
              </a:rPr>
              <a:t>. Масштабне фінансування відновлення несе значні монетарні ризики — від імпортованої інфляції до ризику перегріву внутрішнього попиту. НБУ матиме завдання балансувати між підтримкою зростання та утриманням цінової стабільності.</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900232"/>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0C0D0F"/>
                </a:solidFill>
                <a:latin typeface="Hubot Sans Bold" pitchFamily="34" charset="0"/>
                <a:ea typeface="Hubot Sans Bold" pitchFamily="34" charset="-122"/>
                <a:cs typeface="Hubot Sans Bold" pitchFamily="34" charset="-120"/>
              </a:rPr>
              <a:t>МОНЕТАРНІ ВИКЛИКИ ВІДНОВЛЕННЯ: СТРУКТУРНИЙ АНАЛІЗ</a:t>
            </a:r>
            <a:endParaRPr lang="en-US" sz="3900" dirty="0"/>
          </a:p>
        </p:txBody>
      </p:sp>
      <p:sp>
        <p:nvSpPr>
          <p:cNvPr id="3" name="Shape 1"/>
          <p:cNvSpPr/>
          <p:nvPr/>
        </p:nvSpPr>
        <p:spPr>
          <a:xfrm>
            <a:off x="793790" y="2537222"/>
            <a:ext cx="6422231" cy="2141815"/>
          </a:xfrm>
          <a:prstGeom prst="roundRect">
            <a:avLst>
              <a:gd name="adj" fmla="val 5123"/>
            </a:avLst>
          </a:prstGeom>
          <a:solidFill>
            <a:srgbClr val="E8E8E3"/>
          </a:solidFill>
          <a:ln w="22860">
            <a:solidFill>
              <a:srgbClr val="C8CAC1"/>
            </a:solidFill>
            <a:prstDash val="solid"/>
          </a:ln>
        </p:spPr>
      </p:sp>
      <p:sp>
        <p:nvSpPr>
          <p:cNvPr id="4" name="Shape 2"/>
          <p:cNvSpPr/>
          <p:nvPr/>
        </p:nvSpPr>
        <p:spPr>
          <a:xfrm>
            <a:off x="770930" y="2537222"/>
            <a:ext cx="91440" cy="2141815"/>
          </a:xfrm>
          <a:prstGeom prst="roundRect">
            <a:avLst>
              <a:gd name="adj" fmla="val 32558"/>
            </a:avLst>
          </a:prstGeom>
          <a:solidFill>
            <a:srgbClr val="C8CAC1"/>
          </a:solidFill>
          <a:ln/>
        </p:spPr>
      </p:sp>
      <p:sp>
        <p:nvSpPr>
          <p:cNvPr id="5" name="Text 3"/>
          <p:cNvSpPr/>
          <p:nvPr/>
        </p:nvSpPr>
        <p:spPr>
          <a:xfrm>
            <a:off x="1083588" y="2758440"/>
            <a:ext cx="5149334" cy="310158"/>
          </a:xfrm>
          <a:prstGeom prst="rect">
            <a:avLst/>
          </a:prstGeom>
          <a:noFill/>
          <a:ln/>
        </p:spPr>
        <p:txBody>
          <a:bodyPr wrap="none" lIns="0" tIns="0" rIns="0" bIns="0" rtlCol="0" anchor="t"/>
          <a:lstStyle/>
          <a:p>
            <a:pPr marL="0" indent="0" algn="l">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ІНФЛЯЦІЙНИЙ ТИСК ВІД РЕКОНСТРУКЦІЇ</a:t>
            </a:r>
            <a:endParaRPr lang="en-US" sz="1950" dirty="0"/>
          </a:p>
        </p:txBody>
      </p:sp>
      <p:sp>
        <p:nvSpPr>
          <p:cNvPr id="6" name="Text 4"/>
          <p:cNvSpPr/>
          <p:nvPr/>
        </p:nvSpPr>
        <p:spPr>
          <a:xfrm>
            <a:off x="1083588" y="3187660"/>
            <a:ext cx="5911215" cy="127015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Масовий притік іноземного капіталу та державних видатків на відбудову генерує попит на будівельні матеріали, робочу силу та послуги, що може спровокувати стійку інфляцію попиту, особливо в умовах обмеженої пропозиції.</a:t>
            </a:r>
            <a:endParaRPr lang="en-US" sz="1550" dirty="0"/>
          </a:p>
        </p:txBody>
      </p:sp>
      <p:sp>
        <p:nvSpPr>
          <p:cNvPr id="7" name="Shape 5"/>
          <p:cNvSpPr/>
          <p:nvPr/>
        </p:nvSpPr>
        <p:spPr>
          <a:xfrm>
            <a:off x="7414379" y="2537222"/>
            <a:ext cx="6422231" cy="2141815"/>
          </a:xfrm>
          <a:prstGeom prst="roundRect">
            <a:avLst>
              <a:gd name="adj" fmla="val 5123"/>
            </a:avLst>
          </a:prstGeom>
          <a:solidFill>
            <a:srgbClr val="E8E8E3"/>
          </a:solidFill>
          <a:ln w="22860">
            <a:solidFill>
              <a:srgbClr val="C8CAC1"/>
            </a:solidFill>
            <a:prstDash val="solid"/>
          </a:ln>
        </p:spPr>
      </p:sp>
      <p:sp>
        <p:nvSpPr>
          <p:cNvPr id="8" name="Shape 6"/>
          <p:cNvSpPr/>
          <p:nvPr/>
        </p:nvSpPr>
        <p:spPr>
          <a:xfrm>
            <a:off x="7391519" y="2537222"/>
            <a:ext cx="91440" cy="2141815"/>
          </a:xfrm>
          <a:prstGeom prst="roundRect">
            <a:avLst>
              <a:gd name="adj" fmla="val 32558"/>
            </a:avLst>
          </a:prstGeom>
          <a:solidFill>
            <a:srgbClr val="C8CAC1"/>
          </a:solidFill>
          <a:ln/>
        </p:spPr>
      </p:sp>
      <p:sp>
        <p:nvSpPr>
          <p:cNvPr id="9" name="Text 7"/>
          <p:cNvSpPr/>
          <p:nvPr/>
        </p:nvSpPr>
        <p:spPr>
          <a:xfrm>
            <a:off x="7704177" y="275844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КУРСОВА ДИЛЕМА</a:t>
            </a:r>
            <a:endParaRPr lang="en-US" sz="1950" dirty="0"/>
          </a:p>
        </p:txBody>
      </p:sp>
      <p:sp>
        <p:nvSpPr>
          <p:cNvPr id="10" name="Text 8"/>
          <p:cNvSpPr/>
          <p:nvPr/>
        </p:nvSpPr>
        <p:spPr>
          <a:xfrm>
            <a:off x="7704177" y="3187660"/>
            <a:ext cx="5911215" cy="127015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Значний приплив донорських коштів створює тиск на зміцнення гривні, що шкодить експортерам. Водночас надмірне ослаблення підриває довіру до національної валюти та ускладнює імпорт критичних товарів.</a:t>
            </a:r>
            <a:endParaRPr lang="en-US" sz="1550" dirty="0"/>
          </a:p>
        </p:txBody>
      </p:sp>
      <p:sp>
        <p:nvSpPr>
          <p:cNvPr id="11" name="Shape 9"/>
          <p:cNvSpPr/>
          <p:nvPr/>
        </p:nvSpPr>
        <p:spPr>
          <a:xfrm>
            <a:off x="793790" y="4877395"/>
            <a:ext cx="6422231" cy="2451973"/>
          </a:xfrm>
          <a:prstGeom prst="roundRect">
            <a:avLst>
              <a:gd name="adj" fmla="val 4475"/>
            </a:avLst>
          </a:prstGeom>
          <a:solidFill>
            <a:srgbClr val="E8E8E3"/>
          </a:solidFill>
          <a:ln w="22860">
            <a:solidFill>
              <a:srgbClr val="C8CAC1"/>
            </a:solidFill>
            <a:prstDash val="solid"/>
          </a:ln>
        </p:spPr>
      </p:sp>
      <p:sp>
        <p:nvSpPr>
          <p:cNvPr id="12" name="Shape 10"/>
          <p:cNvSpPr/>
          <p:nvPr/>
        </p:nvSpPr>
        <p:spPr>
          <a:xfrm>
            <a:off x="770930" y="4877395"/>
            <a:ext cx="91440" cy="2451973"/>
          </a:xfrm>
          <a:prstGeom prst="roundRect">
            <a:avLst>
              <a:gd name="adj" fmla="val 32558"/>
            </a:avLst>
          </a:prstGeom>
          <a:solidFill>
            <a:srgbClr val="C8CAC1"/>
          </a:solidFill>
          <a:ln/>
        </p:spPr>
      </p:sp>
      <p:sp>
        <p:nvSpPr>
          <p:cNvPr id="13" name="Text 11"/>
          <p:cNvSpPr/>
          <p:nvPr/>
        </p:nvSpPr>
        <p:spPr>
          <a:xfrm>
            <a:off x="1083588" y="5098613"/>
            <a:ext cx="4497110" cy="310158"/>
          </a:xfrm>
          <a:prstGeom prst="rect">
            <a:avLst/>
          </a:prstGeom>
          <a:noFill/>
          <a:ln/>
        </p:spPr>
        <p:txBody>
          <a:bodyPr wrap="none" lIns="0" tIns="0" rIns="0" bIns="0" rtlCol="0" anchor="t"/>
          <a:lstStyle/>
          <a:p>
            <a:pPr marL="0" indent="0" algn="l">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НЕЗАЛЕЖНІСТЬ НБУ ПІД ЗАГРОЗОЮ</a:t>
            </a:r>
            <a:endParaRPr lang="en-US" sz="1950" dirty="0"/>
          </a:p>
        </p:txBody>
      </p:sp>
      <p:sp>
        <p:nvSpPr>
          <p:cNvPr id="14" name="Text 12"/>
          <p:cNvSpPr/>
          <p:nvPr/>
        </p:nvSpPr>
        <p:spPr>
          <a:xfrm>
            <a:off x="1083588" y="5527834"/>
            <a:ext cx="5911215" cy="95261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Тиск з боку уряду щодо монетарного фінансування відбудови є прогнозованим. Збереження інституційної незалежності центрального банку стає критичною умовою довгострокової стабільності.</a:t>
            </a:r>
            <a:endParaRPr lang="en-US" sz="1550" dirty="0"/>
          </a:p>
        </p:txBody>
      </p:sp>
      <p:sp>
        <p:nvSpPr>
          <p:cNvPr id="15" name="Shape 13"/>
          <p:cNvSpPr/>
          <p:nvPr/>
        </p:nvSpPr>
        <p:spPr>
          <a:xfrm>
            <a:off x="7414379" y="4877395"/>
            <a:ext cx="6422231" cy="2451973"/>
          </a:xfrm>
          <a:prstGeom prst="roundRect">
            <a:avLst>
              <a:gd name="adj" fmla="val 4475"/>
            </a:avLst>
          </a:prstGeom>
          <a:solidFill>
            <a:srgbClr val="E8E8E3"/>
          </a:solidFill>
          <a:ln w="22860">
            <a:solidFill>
              <a:srgbClr val="C8CAC1"/>
            </a:solidFill>
            <a:prstDash val="solid"/>
          </a:ln>
        </p:spPr>
      </p:sp>
      <p:sp>
        <p:nvSpPr>
          <p:cNvPr id="16" name="Shape 14"/>
          <p:cNvSpPr/>
          <p:nvPr/>
        </p:nvSpPr>
        <p:spPr>
          <a:xfrm>
            <a:off x="7391519" y="4877395"/>
            <a:ext cx="91440" cy="2451973"/>
          </a:xfrm>
          <a:prstGeom prst="roundRect">
            <a:avLst>
              <a:gd name="adj" fmla="val 32558"/>
            </a:avLst>
          </a:prstGeom>
          <a:solidFill>
            <a:srgbClr val="C8CAC1"/>
          </a:solidFill>
          <a:ln/>
        </p:spPr>
      </p:sp>
      <p:sp>
        <p:nvSpPr>
          <p:cNvPr id="17" name="Text 15"/>
          <p:cNvSpPr/>
          <p:nvPr/>
        </p:nvSpPr>
        <p:spPr>
          <a:xfrm>
            <a:off x="7704177" y="5098613"/>
            <a:ext cx="5911215" cy="620316"/>
          </a:xfrm>
          <a:prstGeom prst="rect">
            <a:avLst/>
          </a:prstGeom>
          <a:noFill/>
          <a:ln/>
        </p:spPr>
        <p:txBody>
          <a:bodyPr wrap="square" lIns="0" tIns="0" rIns="0" bIns="0" rtlCol="0" anchor="t"/>
          <a:lstStyle/>
          <a:p>
            <a:pPr marL="0" indent="0" algn="l">
              <a:lnSpc>
                <a:spcPts val="2400"/>
              </a:lnSpc>
              <a:buNone/>
            </a:pPr>
            <a:r>
              <a:rPr lang="en-US" sz="1950" b="1" dirty="0">
                <a:solidFill>
                  <a:srgbClr val="55575A"/>
                </a:solidFill>
                <a:latin typeface="Hubot Sans Bold" pitchFamily="34" charset="0"/>
                <a:ea typeface="Hubot Sans Bold" pitchFamily="34" charset="-122"/>
                <a:cs typeface="Hubot Sans Bold" pitchFamily="34" charset="-120"/>
              </a:rPr>
              <a:t>ФІНАНСОВА ГЛИБИНА ТА БАНКІВСЬКА СИСТЕМА</a:t>
            </a:r>
            <a:endParaRPr lang="en-US" sz="1950" dirty="0"/>
          </a:p>
        </p:txBody>
      </p:sp>
      <p:sp>
        <p:nvSpPr>
          <p:cNvPr id="18" name="Text 16"/>
          <p:cNvSpPr/>
          <p:nvPr/>
        </p:nvSpPr>
        <p:spPr>
          <a:xfrm>
            <a:off x="7704177" y="5837992"/>
            <a:ext cx="5911215" cy="127015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Відновлення потребує розвиненого фінансового посередництва. Банківська система, що зазнала значних втрат через війну, може виявитися нездатною ефективно трансформувати заощадження в інвестиції.</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43664" y="1198483"/>
            <a:ext cx="13143071" cy="1162050"/>
          </a:xfrm>
          <a:prstGeom prst="rect">
            <a:avLst/>
          </a:prstGeom>
          <a:noFill/>
          <a:ln/>
        </p:spPr>
        <p:txBody>
          <a:bodyPr wrap="square" lIns="0" tIns="0" rIns="0" bIns="0" rtlCol="0" anchor="t"/>
          <a:lstStyle/>
          <a:p>
            <a:pPr marL="0" indent="0" algn="l">
              <a:lnSpc>
                <a:spcPts val="4550"/>
              </a:lnSpc>
              <a:buNone/>
            </a:pPr>
            <a:r>
              <a:rPr lang="en-US" sz="3650" b="1" dirty="0">
                <a:solidFill>
                  <a:srgbClr val="0C0D0F"/>
                </a:solidFill>
                <a:latin typeface="Hubot Sans Bold" pitchFamily="34" charset="0"/>
                <a:ea typeface="Hubot Sans Bold" pitchFamily="34" charset="-122"/>
                <a:cs typeface="Hubot Sans Bold" pitchFamily="34" charset="-120"/>
              </a:rPr>
              <a:t>ФІНАНСУВАННЯ ВІДНОВЛЕННЯ: ДЖЕРЕЛА ТА МОНЕТАРНІ ІМПЛІКАЦІЇ</a:t>
            </a:r>
            <a:endParaRPr lang="en-US" sz="3650" dirty="0"/>
          </a:p>
        </p:txBody>
      </p:sp>
      <p:sp>
        <p:nvSpPr>
          <p:cNvPr id="3" name="Text 1"/>
          <p:cNvSpPr/>
          <p:nvPr/>
        </p:nvSpPr>
        <p:spPr>
          <a:xfrm>
            <a:off x="743664" y="2795826"/>
            <a:ext cx="4731068" cy="290513"/>
          </a:xfrm>
          <a:prstGeom prst="rect">
            <a:avLst/>
          </a:prstGeom>
          <a:noFill/>
          <a:ln/>
        </p:spPr>
        <p:txBody>
          <a:bodyPr wrap="none" lIns="0" tIns="0" rIns="0" bIns="0" rtlCol="0" anchor="t"/>
          <a:lstStyle/>
          <a:p>
            <a:pPr marL="0" indent="0" algn="l">
              <a:lnSpc>
                <a:spcPts val="2250"/>
              </a:lnSpc>
              <a:buNone/>
            </a:pPr>
            <a:r>
              <a:rPr lang="en-US" sz="1800" b="1" dirty="0">
                <a:solidFill>
                  <a:srgbClr val="0C0D0F"/>
                </a:solidFill>
                <a:latin typeface="Hubot Sans Bold" pitchFamily="34" charset="0"/>
                <a:ea typeface="Hubot Sans Bold" pitchFamily="34" charset="-122"/>
                <a:cs typeface="Hubot Sans Bold" pitchFamily="34" charset="-120"/>
              </a:rPr>
              <a:t>ОЧІКУВАНА СТРУКТУРА ФІНАНСУВАННЯ</a:t>
            </a:r>
            <a:endParaRPr lang="en-US" sz="1800" dirty="0"/>
          </a:p>
        </p:txBody>
      </p:sp>
      <p:pic>
        <p:nvPicPr>
          <p:cNvPr id="4" name="Image 0" descr="preencoded.png"/>
          <p:cNvPicPr>
            <a:picLocks noChangeAspect="1"/>
          </p:cNvPicPr>
          <p:nvPr/>
        </p:nvPicPr>
        <p:blipFill>
          <a:blip r:embed="rId3"/>
          <a:stretch>
            <a:fillRect/>
          </a:stretch>
        </p:blipFill>
        <p:spPr>
          <a:xfrm>
            <a:off x="743664" y="3365715"/>
            <a:ext cx="6347460" cy="3474399"/>
          </a:xfrm>
          <a:prstGeom prst="rect">
            <a:avLst/>
          </a:prstGeom>
        </p:spPr>
      </p:pic>
      <p:sp>
        <p:nvSpPr>
          <p:cNvPr id="5" name="Shape 2"/>
          <p:cNvSpPr/>
          <p:nvPr/>
        </p:nvSpPr>
        <p:spPr>
          <a:xfrm>
            <a:off x="4731707" y="4483307"/>
            <a:ext cx="1337613" cy="180349"/>
          </a:xfrm>
          <a:prstGeom prst="roundRect">
            <a:avLst>
              <a:gd name="adj" fmla="val 70982"/>
            </a:avLst>
          </a:prstGeom>
          <a:solidFill>
            <a:srgbClr val="FFFFFF">
              <a:alpha val="20000"/>
            </a:srgbClr>
          </a:solidFill>
          <a:ln w="7620">
            <a:solidFill>
              <a:srgbClr val="000000"/>
            </a:solidFill>
            <a:prstDash val="solid"/>
          </a:ln>
        </p:spPr>
      </p:sp>
      <p:pic>
        <p:nvPicPr>
          <p:cNvPr id="6" name="Image 1" descr="preencoded.png"/>
          <p:cNvPicPr>
            <a:picLocks noChangeAspect="1"/>
          </p:cNvPicPr>
          <p:nvPr/>
        </p:nvPicPr>
        <p:blipFill>
          <a:blip r:embed="rId4"/>
          <a:stretch>
            <a:fillRect/>
          </a:stretch>
        </p:blipFill>
        <p:spPr>
          <a:xfrm>
            <a:off x="4790170" y="4523369"/>
            <a:ext cx="100223" cy="100223"/>
          </a:xfrm>
          <a:prstGeom prst="rect">
            <a:avLst/>
          </a:prstGeom>
        </p:spPr>
      </p:pic>
      <p:sp>
        <p:nvSpPr>
          <p:cNvPr id="7" name="Text 3"/>
          <p:cNvSpPr/>
          <p:nvPr/>
        </p:nvSpPr>
        <p:spPr>
          <a:xfrm>
            <a:off x="4948857" y="4508362"/>
            <a:ext cx="1087055" cy="130238"/>
          </a:xfrm>
          <a:prstGeom prst="rect">
            <a:avLst/>
          </a:prstGeom>
          <a:noFill/>
          <a:ln/>
        </p:spPr>
        <p:txBody>
          <a:bodyPr wrap="none" lIns="0" tIns="0" rIns="0" bIns="0" rtlCol="0" anchor="t"/>
          <a:lstStyle/>
          <a:p>
            <a:pPr marL="0" indent="0" algn="l">
              <a:lnSpc>
                <a:spcPts val="900"/>
              </a:lnSpc>
              <a:buNone/>
            </a:pPr>
            <a:r>
              <a:rPr lang="en-US" sz="700" dirty="0">
                <a:solidFill>
                  <a:srgbClr val="55575A"/>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Гранти ЄС та G7·35%</a:t>
            </a:r>
            <a:endParaRPr lang="en-US" sz="700" dirty="0"/>
          </a:p>
        </p:txBody>
      </p:sp>
      <p:sp>
        <p:nvSpPr>
          <p:cNvPr id="8" name="Text 4"/>
          <p:cNvSpPr/>
          <p:nvPr/>
        </p:nvSpPr>
        <p:spPr>
          <a:xfrm>
            <a:off x="5730936" y="4508362"/>
            <a:ext cx="304976" cy="130238"/>
          </a:xfrm>
          <a:prstGeom prst="rect">
            <a:avLst/>
          </a:prstGeom>
          <a:noFill/>
          <a:ln/>
        </p:spPr>
        <p:txBody>
          <a:bodyPr wrap="none" lIns="0" tIns="0" rIns="0" bIns="0" rtlCol="0" anchor="t"/>
          <a:lstStyle/>
          <a:p>
            <a:pPr marL="0" indent="0" algn="l">
              <a:lnSpc>
                <a:spcPts val="900"/>
              </a:lnSpc>
              <a:buNone/>
            </a:pPr>
            <a:r>
              <a:rPr lang="en-US" sz="700" dirty="0">
                <a:solidFill>
                  <a:srgbClr val="55575A"/>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·35%</a:t>
            </a:r>
            <a:endParaRPr lang="en-US" sz="700" dirty="0"/>
          </a:p>
        </p:txBody>
      </p:sp>
      <p:sp>
        <p:nvSpPr>
          <p:cNvPr id="9" name="Text 5"/>
          <p:cNvSpPr/>
          <p:nvPr/>
        </p:nvSpPr>
        <p:spPr>
          <a:xfrm>
            <a:off x="5770999" y="4508362"/>
            <a:ext cx="26883" cy="130238"/>
          </a:xfrm>
          <a:prstGeom prst="rect">
            <a:avLst/>
          </a:prstGeom>
          <a:noFill/>
          <a:ln/>
        </p:spPr>
        <p:txBody>
          <a:bodyPr wrap="none" lIns="0" tIns="0" rIns="0" bIns="0" rtlCol="0" anchor="t"/>
          <a:lstStyle/>
          <a:p>
            <a:pPr marL="0" indent="0" algn="l">
              <a:lnSpc>
                <a:spcPts val="900"/>
              </a:lnSpc>
              <a:buNone/>
            </a:pPr>
            <a:r>
              <a:rPr lang="en-US" sz="700" dirty="0">
                <a:solidFill>
                  <a:srgbClr val="55575A"/>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a:t>
            </a:r>
            <a:endParaRPr lang="en-US" sz="700" dirty="0"/>
          </a:p>
        </p:txBody>
      </p:sp>
      <p:sp>
        <p:nvSpPr>
          <p:cNvPr id="10" name="Shape 6"/>
          <p:cNvSpPr/>
          <p:nvPr/>
        </p:nvSpPr>
        <p:spPr>
          <a:xfrm>
            <a:off x="4731707" y="4730471"/>
            <a:ext cx="1190540" cy="180349"/>
          </a:xfrm>
          <a:prstGeom prst="roundRect">
            <a:avLst>
              <a:gd name="adj" fmla="val 70982"/>
            </a:avLst>
          </a:prstGeom>
          <a:solidFill>
            <a:srgbClr val="FFFFFF">
              <a:alpha val="20000"/>
            </a:srgbClr>
          </a:solidFill>
          <a:ln w="7620">
            <a:solidFill>
              <a:srgbClr val="000000"/>
            </a:solidFill>
            <a:prstDash val="solid"/>
          </a:ln>
        </p:spPr>
      </p:sp>
      <p:pic>
        <p:nvPicPr>
          <p:cNvPr id="11" name="Image 2" descr="preencoded.png"/>
          <p:cNvPicPr>
            <a:picLocks noChangeAspect="1"/>
          </p:cNvPicPr>
          <p:nvPr/>
        </p:nvPicPr>
        <p:blipFill>
          <a:blip r:embed="rId5"/>
          <a:stretch>
            <a:fillRect/>
          </a:stretch>
        </p:blipFill>
        <p:spPr>
          <a:xfrm>
            <a:off x="4790170" y="4770534"/>
            <a:ext cx="100223" cy="100223"/>
          </a:xfrm>
          <a:prstGeom prst="rect">
            <a:avLst/>
          </a:prstGeom>
        </p:spPr>
      </p:pic>
      <p:sp>
        <p:nvSpPr>
          <p:cNvPr id="12" name="Text 7"/>
          <p:cNvSpPr/>
          <p:nvPr/>
        </p:nvSpPr>
        <p:spPr>
          <a:xfrm>
            <a:off x="4948857" y="4755527"/>
            <a:ext cx="939983" cy="130238"/>
          </a:xfrm>
          <a:prstGeom prst="rect">
            <a:avLst/>
          </a:prstGeom>
          <a:noFill/>
          <a:ln/>
        </p:spPr>
        <p:txBody>
          <a:bodyPr wrap="none" lIns="0" tIns="0" rIns="0" bIns="0" rtlCol="0" anchor="t"/>
          <a:lstStyle/>
          <a:p>
            <a:pPr marL="0" indent="0" algn="l">
              <a:lnSpc>
                <a:spcPts val="900"/>
              </a:lnSpc>
              <a:buNone/>
            </a:pPr>
            <a:r>
              <a:rPr lang="en-US" sz="700" dirty="0">
                <a:solidFill>
                  <a:srgbClr val="55575A"/>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Позики МФО·25%</a:t>
            </a:r>
            <a:endParaRPr lang="en-US" sz="700" dirty="0"/>
          </a:p>
        </p:txBody>
      </p:sp>
      <p:sp>
        <p:nvSpPr>
          <p:cNvPr id="13" name="Text 8"/>
          <p:cNvSpPr/>
          <p:nvPr/>
        </p:nvSpPr>
        <p:spPr>
          <a:xfrm>
            <a:off x="5583864" y="4755527"/>
            <a:ext cx="304975" cy="130238"/>
          </a:xfrm>
          <a:prstGeom prst="rect">
            <a:avLst/>
          </a:prstGeom>
          <a:noFill/>
          <a:ln/>
        </p:spPr>
        <p:txBody>
          <a:bodyPr wrap="none" lIns="0" tIns="0" rIns="0" bIns="0" rtlCol="0" anchor="t"/>
          <a:lstStyle/>
          <a:p>
            <a:pPr marL="0" indent="0" algn="l">
              <a:lnSpc>
                <a:spcPts val="900"/>
              </a:lnSpc>
              <a:buNone/>
            </a:pPr>
            <a:r>
              <a:rPr lang="en-US" sz="700" dirty="0">
                <a:solidFill>
                  <a:srgbClr val="55575A"/>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·25%</a:t>
            </a:r>
            <a:endParaRPr lang="en-US" sz="700" dirty="0"/>
          </a:p>
        </p:txBody>
      </p:sp>
      <p:sp>
        <p:nvSpPr>
          <p:cNvPr id="14" name="Text 9"/>
          <p:cNvSpPr/>
          <p:nvPr/>
        </p:nvSpPr>
        <p:spPr>
          <a:xfrm>
            <a:off x="5623927" y="4755527"/>
            <a:ext cx="26883" cy="130238"/>
          </a:xfrm>
          <a:prstGeom prst="rect">
            <a:avLst/>
          </a:prstGeom>
          <a:noFill/>
          <a:ln/>
        </p:spPr>
        <p:txBody>
          <a:bodyPr wrap="none" lIns="0" tIns="0" rIns="0" bIns="0" rtlCol="0" anchor="t"/>
          <a:lstStyle/>
          <a:p>
            <a:pPr marL="0" indent="0" algn="l">
              <a:lnSpc>
                <a:spcPts val="900"/>
              </a:lnSpc>
              <a:buNone/>
            </a:pPr>
            <a:r>
              <a:rPr lang="en-US" sz="700" dirty="0">
                <a:solidFill>
                  <a:srgbClr val="55575A"/>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a:t>
            </a:r>
            <a:endParaRPr lang="en-US" sz="700" dirty="0"/>
          </a:p>
        </p:txBody>
      </p:sp>
      <p:sp>
        <p:nvSpPr>
          <p:cNvPr id="15" name="Shape 10"/>
          <p:cNvSpPr/>
          <p:nvPr/>
        </p:nvSpPr>
        <p:spPr>
          <a:xfrm>
            <a:off x="4731707" y="4977636"/>
            <a:ext cx="1503607" cy="180349"/>
          </a:xfrm>
          <a:prstGeom prst="roundRect">
            <a:avLst>
              <a:gd name="adj" fmla="val 70982"/>
            </a:avLst>
          </a:prstGeom>
          <a:solidFill>
            <a:srgbClr val="FFFFFF">
              <a:alpha val="20000"/>
            </a:srgbClr>
          </a:solidFill>
          <a:ln w="7620">
            <a:solidFill>
              <a:srgbClr val="000000"/>
            </a:solidFill>
            <a:prstDash val="solid"/>
          </a:ln>
        </p:spPr>
      </p:sp>
      <p:pic>
        <p:nvPicPr>
          <p:cNvPr id="16" name="Image 3" descr="preencoded.png"/>
          <p:cNvPicPr>
            <a:picLocks noChangeAspect="1"/>
          </p:cNvPicPr>
          <p:nvPr/>
        </p:nvPicPr>
        <p:blipFill>
          <a:blip r:embed="rId6"/>
          <a:stretch>
            <a:fillRect/>
          </a:stretch>
        </p:blipFill>
        <p:spPr>
          <a:xfrm>
            <a:off x="4790170" y="5017699"/>
            <a:ext cx="100223" cy="100223"/>
          </a:xfrm>
          <a:prstGeom prst="rect">
            <a:avLst/>
          </a:prstGeom>
        </p:spPr>
      </p:pic>
      <p:sp>
        <p:nvSpPr>
          <p:cNvPr id="17" name="Text 11"/>
          <p:cNvSpPr/>
          <p:nvPr/>
        </p:nvSpPr>
        <p:spPr>
          <a:xfrm>
            <a:off x="4948857" y="5002692"/>
            <a:ext cx="1253049" cy="130238"/>
          </a:xfrm>
          <a:prstGeom prst="rect">
            <a:avLst/>
          </a:prstGeom>
          <a:noFill/>
          <a:ln/>
        </p:spPr>
        <p:txBody>
          <a:bodyPr wrap="none" lIns="0" tIns="0" rIns="0" bIns="0" rtlCol="0" anchor="t"/>
          <a:lstStyle/>
          <a:p>
            <a:pPr marL="0" indent="0" algn="l">
              <a:lnSpc>
                <a:spcPts val="900"/>
              </a:lnSpc>
              <a:buNone/>
            </a:pPr>
            <a:r>
              <a:rPr lang="en-US" sz="700" dirty="0">
                <a:solidFill>
                  <a:srgbClr val="55575A"/>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Приватні інвестиції·20%</a:t>
            </a:r>
            <a:endParaRPr lang="en-US" sz="700" dirty="0"/>
          </a:p>
        </p:txBody>
      </p:sp>
      <p:sp>
        <p:nvSpPr>
          <p:cNvPr id="18" name="Text 12"/>
          <p:cNvSpPr/>
          <p:nvPr/>
        </p:nvSpPr>
        <p:spPr>
          <a:xfrm>
            <a:off x="5896930" y="5002692"/>
            <a:ext cx="304975" cy="130238"/>
          </a:xfrm>
          <a:prstGeom prst="rect">
            <a:avLst/>
          </a:prstGeom>
          <a:noFill/>
          <a:ln/>
        </p:spPr>
        <p:txBody>
          <a:bodyPr wrap="none" lIns="0" tIns="0" rIns="0" bIns="0" rtlCol="0" anchor="t"/>
          <a:lstStyle/>
          <a:p>
            <a:pPr marL="0" indent="0" algn="l">
              <a:lnSpc>
                <a:spcPts val="900"/>
              </a:lnSpc>
              <a:buNone/>
            </a:pPr>
            <a:r>
              <a:rPr lang="en-US" sz="700" dirty="0">
                <a:solidFill>
                  <a:srgbClr val="55575A"/>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·20%</a:t>
            </a:r>
            <a:endParaRPr lang="en-US" sz="700" dirty="0"/>
          </a:p>
        </p:txBody>
      </p:sp>
      <p:sp>
        <p:nvSpPr>
          <p:cNvPr id="19" name="Text 13"/>
          <p:cNvSpPr/>
          <p:nvPr/>
        </p:nvSpPr>
        <p:spPr>
          <a:xfrm>
            <a:off x="5936993" y="5002692"/>
            <a:ext cx="26883" cy="130238"/>
          </a:xfrm>
          <a:prstGeom prst="rect">
            <a:avLst/>
          </a:prstGeom>
          <a:noFill/>
          <a:ln/>
        </p:spPr>
        <p:txBody>
          <a:bodyPr wrap="none" lIns="0" tIns="0" rIns="0" bIns="0" rtlCol="0" anchor="t"/>
          <a:lstStyle/>
          <a:p>
            <a:pPr marL="0" indent="0" algn="l">
              <a:lnSpc>
                <a:spcPts val="900"/>
              </a:lnSpc>
              <a:buNone/>
            </a:pPr>
            <a:r>
              <a:rPr lang="en-US" sz="700" dirty="0">
                <a:solidFill>
                  <a:srgbClr val="55575A"/>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a:t>
            </a:r>
            <a:endParaRPr lang="en-US" sz="700" dirty="0"/>
          </a:p>
        </p:txBody>
      </p:sp>
      <p:sp>
        <p:nvSpPr>
          <p:cNvPr id="20" name="Shape 14"/>
          <p:cNvSpPr/>
          <p:nvPr/>
        </p:nvSpPr>
        <p:spPr>
          <a:xfrm>
            <a:off x="4731707" y="5224801"/>
            <a:ext cx="1932165" cy="180349"/>
          </a:xfrm>
          <a:prstGeom prst="roundRect">
            <a:avLst>
              <a:gd name="adj" fmla="val 70982"/>
            </a:avLst>
          </a:prstGeom>
          <a:solidFill>
            <a:srgbClr val="FFFFFF">
              <a:alpha val="20000"/>
            </a:srgbClr>
          </a:solidFill>
          <a:ln w="7620">
            <a:solidFill>
              <a:srgbClr val="000000"/>
            </a:solidFill>
            <a:prstDash val="solid"/>
          </a:ln>
        </p:spPr>
      </p:sp>
      <p:pic>
        <p:nvPicPr>
          <p:cNvPr id="21" name="Image 4" descr="preencoded.png"/>
          <p:cNvPicPr>
            <a:picLocks noChangeAspect="1"/>
          </p:cNvPicPr>
          <p:nvPr/>
        </p:nvPicPr>
        <p:blipFill>
          <a:blip r:embed="rId7"/>
          <a:stretch>
            <a:fillRect/>
          </a:stretch>
        </p:blipFill>
        <p:spPr>
          <a:xfrm>
            <a:off x="4790170" y="5264864"/>
            <a:ext cx="100223" cy="100223"/>
          </a:xfrm>
          <a:prstGeom prst="rect">
            <a:avLst/>
          </a:prstGeom>
        </p:spPr>
      </p:pic>
      <p:sp>
        <p:nvSpPr>
          <p:cNvPr id="22" name="Text 15"/>
          <p:cNvSpPr/>
          <p:nvPr/>
        </p:nvSpPr>
        <p:spPr>
          <a:xfrm>
            <a:off x="4948857" y="5249856"/>
            <a:ext cx="1681607" cy="130238"/>
          </a:xfrm>
          <a:prstGeom prst="rect">
            <a:avLst/>
          </a:prstGeom>
          <a:noFill/>
          <a:ln/>
        </p:spPr>
        <p:txBody>
          <a:bodyPr wrap="none" lIns="0" tIns="0" rIns="0" bIns="0" rtlCol="0" anchor="t"/>
          <a:lstStyle/>
          <a:p>
            <a:pPr marL="0" indent="0" algn="l">
              <a:lnSpc>
                <a:spcPts val="900"/>
              </a:lnSpc>
              <a:buNone/>
            </a:pPr>
            <a:r>
              <a:rPr lang="en-US" sz="700" dirty="0">
                <a:solidFill>
                  <a:srgbClr val="55575A"/>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Державний бюджет України·12%</a:t>
            </a:r>
            <a:endParaRPr lang="en-US" sz="700" dirty="0"/>
          </a:p>
        </p:txBody>
      </p:sp>
      <p:sp>
        <p:nvSpPr>
          <p:cNvPr id="23" name="Text 16"/>
          <p:cNvSpPr/>
          <p:nvPr/>
        </p:nvSpPr>
        <p:spPr>
          <a:xfrm>
            <a:off x="6325488" y="5249856"/>
            <a:ext cx="304975" cy="130238"/>
          </a:xfrm>
          <a:prstGeom prst="rect">
            <a:avLst/>
          </a:prstGeom>
          <a:noFill/>
          <a:ln/>
        </p:spPr>
        <p:txBody>
          <a:bodyPr wrap="none" lIns="0" tIns="0" rIns="0" bIns="0" rtlCol="0" anchor="t"/>
          <a:lstStyle/>
          <a:p>
            <a:pPr marL="0" indent="0" algn="l">
              <a:lnSpc>
                <a:spcPts val="900"/>
              </a:lnSpc>
              <a:buNone/>
            </a:pPr>
            <a:r>
              <a:rPr lang="en-US" sz="700" dirty="0">
                <a:solidFill>
                  <a:srgbClr val="55575A"/>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·12%</a:t>
            </a:r>
            <a:endParaRPr lang="en-US" sz="700" dirty="0"/>
          </a:p>
        </p:txBody>
      </p:sp>
      <p:sp>
        <p:nvSpPr>
          <p:cNvPr id="24" name="Text 17"/>
          <p:cNvSpPr/>
          <p:nvPr/>
        </p:nvSpPr>
        <p:spPr>
          <a:xfrm>
            <a:off x="6365551" y="5249856"/>
            <a:ext cx="26883" cy="130238"/>
          </a:xfrm>
          <a:prstGeom prst="rect">
            <a:avLst/>
          </a:prstGeom>
          <a:noFill/>
          <a:ln/>
        </p:spPr>
        <p:txBody>
          <a:bodyPr wrap="none" lIns="0" tIns="0" rIns="0" bIns="0" rtlCol="0" anchor="t"/>
          <a:lstStyle/>
          <a:p>
            <a:pPr marL="0" indent="0" algn="l">
              <a:lnSpc>
                <a:spcPts val="900"/>
              </a:lnSpc>
              <a:buNone/>
            </a:pPr>
            <a:r>
              <a:rPr lang="en-US" sz="700" dirty="0">
                <a:solidFill>
                  <a:srgbClr val="55575A"/>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a:t>
            </a:r>
            <a:endParaRPr lang="en-US" sz="700" dirty="0"/>
          </a:p>
        </p:txBody>
      </p:sp>
      <p:sp>
        <p:nvSpPr>
          <p:cNvPr id="25" name="Shape 18"/>
          <p:cNvSpPr/>
          <p:nvPr/>
        </p:nvSpPr>
        <p:spPr>
          <a:xfrm>
            <a:off x="4731707" y="5471966"/>
            <a:ext cx="1618316" cy="180349"/>
          </a:xfrm>
          <a:prstGeom prst="roundRect">
            <a:avLst>
              <a:gd name="adj" fmla="val 70982"/>
            </a:avLst>
          </a:prstGeom>
          <a:solidFill>
            <a:srgbClr val="FFFFFF">
              <a:alpha val="20000"/>
            </a:srgbClr>
          </a:solidFill>
          <a:ln w="7620">
            <a:solidFill>
              <a:srgbClr val="000000"/>
            </a:solidFill>
            <a:prstDash val="solid"/>
          </a:ln>
        </p:spPr>
      </p:sp>
      <p:pic>
        <p:nvPicPr>
          <p:cNvPr id="26" name="Image 5" descr="preencoded.png"/>
          <p:cNvPicPr>
            <a:picLocks noChangeAspect="1"/>
          </p:cNvPicPr>
          <p:nvPr/>
        </p:nvPicPr>
        <p:blipFill>
          <a:blip r:embed="rId8"/>
          <a:stretch>
            <a:fillRect/>
          </a:stretch>
        </p:blipFill>
        <p:spPr>
          <a:xfrm>
            <a:off x="4790170" y="5512028"/>
            <a:ext cx="100223" cy="100223"/>
          </a:xfrm>
          <a:prstGeom prst="rect">
            <a:avLst/>
          </a:prstGeom>
        </p:spPr>
      </p:pic>
      <p:sp>
        <p:nvSpPr>
          <p:cNvPr id="27" name="Text 19"/>
          <p:cNvSpPr/>
          <p:nvPr/>
        </p:nvSpPr>
        <p:spPr>
          <a:xfrm>
            <a:off x="4948857" y="5497021"/>
            <a:ext cx="1367758" cy="130238"/>
          </a:xfrm>
          <a:prstGeom prst="rect">
            <a:avLst/>
          </a:prstGeom>
          <a:noFill/>
          <a:ln/>
        </p:spPr>
        <p:txBody>
          <a:bodyPr wrap="none" lIns="0" tIns="0" rIns="0" bIns="0" rtlCol="0" anchor="t"/>
          <a:lstStyle/>
          <a:p>
            <a:pPr marL="0" indent="0" algn="l">
              <a:lnSpc>
                <a:spcPts val="900"/>
              </a:lnSpc>
              <a:buNone/>
            </a:pPr>
            <a:r>
              <a:rPr lang="en-US" sz="700" dirty="0">
                <a:solidFill>
                  <a:srgbClr val="55575A"/>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Заморожені активи РФ·8%</a:t>
            </a:r>
            <a:endParaRPr lang="en-US" sz="700" dirty="0"/>
          </a:p>
        </p:txBody>
      </p:sp>
      <p:sp>
        <p:nvSpPr>
          <p:cNvPr id="28" name="Text 20"/>
          <p:cNvSpPr/>
          <p:nvPr/>
        </p:nvSpPr>
        <p:spPr>
          <a:xfrm>
            <a:off x="6068928" y="5497021"/>
            <a:ext cx="247687" cy="130238"/>
          </a:xfrm>
          <a:prstGeom prst="rect">
            <a:avLst/>
          </a:prstGeom>
          <a:noFill/>
          <a:ln/>
        </p:spPr>
        <p:txBody>
          <a:bodyPr wrap="none" lIns="0" tIns="0" rIns="0" bIns="0" rtlCol="0" anchor="t"/>
          <a:lstStyle/>
          <a:p>
            <a:pPr marL="0" indent="0" algn="l">
              <a:lnSpc>
                <a:spcPts val="900"/>
              </a:lnSpc>
              <a:buNone/>
            </a:pPr>
            <a:r>
              <a:rPr lang="en-US" sz="700" dirty="0">
                <a:solidFill>
                  <a:srgbClr val="55575A"/>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·8%</a:t>
            </a:r>
            <a:endParaRPr lang="en-US" sz="700" dirty="0"/>
          </a:p>
        </p:txBody>
      </p:sp>
      <p:sp>
        <p:nvSpPr>
          <p:cNvPr id="29" name="Text 21"/>
          <p:cNvSpPr/>
          <p:nvPr/>
        </p:nvSpPr>
        <p:spPr>
          <a:xfrm>
            <a:off x="6108991" y="5497021"/>
            <a:ext cx="26883" cy="130238"/>
          </a:xfrm>
          <a:prstGeom prst="rect">
            <a:avLst/>
          </a:prstGeom>
          <a:noFill/>
          <a:ln/>
        </p:spPr>
        <p:txBody>
          <a:bodyPr wrap="none" lIns="0" tIns="0" rIns="0" bIns="0" rtlCol="0" anchor="t"/>
          <a:lstStyle/>
          <a:p>
            <a:pPr marL="0" indent="0" algn="l">
              <a:lnSpc>
                <a:spcPts val="900"/>
              </a:lnSpc>
              <a:buNone/>
            </a:pPr>
            <a:r>
              <a:rPr lang="en-US" sz="700" dirty="0">
                <a:solidFill>
                  <a:srgbClr val="55575A"/>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a:t>
            </a:r>
            <a:endParaRPr lang="en-US" sz="700" dirty="0"/>
          </a:p>
        </p:txBody>
      </p:sp>
      <p:sp>
        <p:nvSpPr>
          <p:cNvPr id="30" name="Text 22"/>
          <p:cNvSpPr/>
          <p:nvPr/>
        </p:nvSpPr>
        <p:spPr>
          <a:xfrm>
            <a:off x="7549634" y="2795826"/>
            <a:ext cx="2818448" cy="290513"/>
          </a:xfrm>
          <a:prstGeom prst="rect">
            <a:avLst/>
          </a:prstGeom>
          <a:noFill/>
          <a:ln/>
        </p:spPr>
        <p:txBody>
          <a:bodyPr wrap="none" lIns="0" tIns="0" rIns="0" bIns="0" rtlCol="0" anchor="t"/>
          <a:lstStyle/>
          <a:p>
            <a:pPr marL="0" indent="0" algn="l">
              <a:lnSpc>
                <a:spcPts val="2250"/>
              </a:lnSpc>
              <a:buNone/>
            </a:pPr>
            <a:r>
              <a:rPr lang="en-US" sz="1800" b="1" dirty="0">
                <a:solidFill>
                  <a:srgbClr val="0C0D0F"/>
                </a:solidFill>
                <a:latin typeface="Hubot Sans Bold" pitchFamily="34" charset="0"/>
                <a:ea typeface="Hubot Sans Bold" pitchFamily="34" charset="-122"/>
                <a:cs typeface="Hubot Sans Bold" pitchFamily="34" charset="-120"/>
              </a:rPr>
              <a:t>МОНЕТАРНІ ІМПЛІКАЦІЇ</a:t>
            </a:r>
            <a:endParaRPr lang="en-US" sz="1800" dirty="0"/>
          </a:p>
        </p:txBody>
      </p:sp>
      <p:sp>
        <p:nvSpPr>
          <p:cNvPr id="31" name="Text 23"/>
          <p:cNvSpPr/>
          <p:nvPr/>
        </p:nvSpPr>
        <p:spPr>
          <a:xfrm>
            <a:off x="7549634" y="3260408"/>
            <a:ext cx="6344722" cy="1152525"/>
          </a:xfrm>
          <a:prstGeom prst="rect">
            <a:avLst/>
          </a:prstGeom>
          <a:noFill/>
          <a:ln/>
        </p:spPr>
        <p:txBody>
          <a:bodyPr wrap="square" lIns="0" tIns="0" rIns="0" bIns="0" rtlCol="0" anchor="t"/>
          <a:lstStyle/>
          <a:p>
            <a:pPr marL="0" indent="0" algn="l">
              <a:lnSpc>
                <a:spcPts val="2250"/>
              </a:lnSpc>
              <a:buNone/>
            </a:pPr>
            <a:r>
              <a:rPr lang="en-US" sz="1450" dirty="0">
                <a:solidFill>
                  <a:srgbClr val="55575A"/>
                </a:solidFill>
                <a:latin typeface="Roboto Condensed" pitchFamily="34" charset="0"/>
                <a:ea typeface="Roboto Condensed" pitchFamily="34" charset="-122"/>
                <a:cs typeface="Roboto Condensed" pitchFamily="34" charset="-120"/>
              </a:rPr>
              <a:t>Структура фінансування матиме безпосередній вплив на грошово-кредитну політику. Гранти не збільшують боргове навантаження, однак посилюють попит та інфляційний тиск. Позики МФО супроводжуються структурними умовами, що обмежують монетарний популізм.</a:t>
            </a:r>
            <a:endParaRPr lang="en-US" sz="1450" dirty="0"/>
          </a:p>
        </p:txBody>
      </p:sp>
      <p:sp>
        <p:nvSpPr>
          <p:cNvPr id="32" name="Text 24"/>
          <p:cNvSpPr/>
          <p:nvPr/>
        </p:nvSpPr>
        <p:spPr>
          <a:xfrm>
            <a:off x="7549634" y="4569619"/>
            <a:ext cx="6344722" cy="864394"/>
          </a:xfrm>
          <a:prstGeom prst="rect">
            <a:avLst/>
          </a:prstGeom>
          <a:noFill/>
          <a:ln/>
        </p:spPr>
        <p:txBody>
          <a:bodyPr wrap="square" lIns="0" tIns="0" rIns="0" bIns="0" rtlCol="0" anchor="t"/>
          <a:lstStyle/>
          <a:p>
            <a:pPr marL="0" indent="0" algn="l">
              <a:lnSpc>
                <a:spcPts val="2250"/>
              </a:lnSpc>
              <a:buNone/>
            </a:pPr>
            <a:r>
              <a:rPr lang="en-US" sz="1450" dirty="0">
                <a:solidFill>
                  <a:srgbClr val="55575A"/>
                </a:solidFill>
                <a:latin typeface="Roboto Condensed" pitchFamily="34" charset="0"/>
                <a:ea typeface="Roboto Condensed" pitchFamily="34" charset="-122"/>
                <a:cs typeface="Roboto Condensed" pitchFamily="34" charset="-120"/>
              </a:rPr>
              <a:t>Приватні інвестиції є найменш інфляційними, оскільки орієнтовані на продуктивні активи. Використання заморожених активів РФ залишається юридично й політично невизначеним.</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400776"/>
            <a:ext cx="7556421" cy="1860233"/>
          </a:xfrm>
          <a:prstGeom prst="rect">
            <a:avLst/>
          </a:prstGeom>
          <a:noFill/>
          <a:ln/>
        </p:spPr>
        <p:txBody>
          <a:bodyPr wrap="square" lIns="0" tIns="0" rIns="0" bIns="0" rtlCol="0" anchor="t"/>
          <a:lstStyle/>
          <a:p>
            <a:pPr marL="0" indent="0" algn="l">
              <a:lnSpc>
                <a:spcPts val="4850"/>
              </a:lnSpc>
              <a:buNone/>
            </a:pPr>
            <a:r>
              <a:rPr lang="en-US" sz="3900" b="1" dirty="0">
                <a:solidFill>
                  <a:srgbClr val="0C0D0F"/>
                </a:solidFill>
                <a:latin typeface="Hubot Sans Bold" pitchFamily="34" charset="0"/>
                <a:ea typeface="Hubot Sans Bold" pitchFamily="34" charset="-122"/>
                <a:cs typeface="Hubot Sans Bold" pitchFamily="34" charset="-120"/>
              </a:rPr>
              <a:t>СЦЕНАРІЙ 2: ЄВРОІНТЕГРАЦІЯ ТА МОНЕТАРНА КОНВЕРГЕНЦІЯ</a:t>
            </a:r>
            <a:endParaRPr lang="en-US" sz="3900" dirty="0"/>
          </a:p>
        </p:txBody>
      </p:sp>
      <p:sp>
        <p:nvSpPr>
          <p:cNvPr id="4" name="Text 1"/>
          <p:cNvSpPr/>
          <p:nvPr/>
        </p:nvSpPr>
        <p:spPr>
          <a:xfrm>
            <a:off x="793790" y="4558665"/>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55575A"/>
                </a:solidFill>
                <a:latin typeface="Roboto Condensed" pitchFamily="34" charset="0"/>
                <a:ea typeface="Roboto Condensed" pitchFamily="34" charset="-122"/>
                <a:cs typeface="Roboto Condensed" pitchFamily="34" charset="-120"/>
              </a:rPr>
              <a:t>Набуття Україною статусу кандидата на членство в ЄС у червні 2022 року відкрило нову стратегічну перспективу для монетарної політики. Шлях до членства передбачає поступову гармонізацію з acquis communautaire у фінансовій сфері та, в кінцевому підсумку, — вступ до Єврозони після виконання Маастрихтських критеріїв.</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1634</Words>
  <Application>Microsoft Office PowerPoint</Application>
  <PresentationFormat>Довільний</PresentationFormat>
  <Paragraphs>217</Paragraphs>
  <Slides>20</Slides>
  <Notes>20</Notes>
  <HiddenSlides>0</HiddenSlides>
  <MMClips>0</MMClips>
  <ScaleCrop>false</ScaleCrop>
  <HeadingPairs>
    <vt:vector size="6" baseType="variant">
      <vt:variant>
        <vt:lpstr>Використані шрифти</vt:lpstr>
      </vt:variant>
      <vt:variant>
        <vt:i4>6</vt:i4>
      </vt:variant>
      <vt:variant>
        <vt:lpstr>Тема</vt:lpstr>
      </vt:variant>
      <vt:variant>
        <vt:i4>1</vt:i4>
      </vt:variant>
      <vt:variant>
        <vt:lpstr>Заголовки слайдів</vt:lpstr>
      </vt:variant>
      <vt:variant>
        <vt:i4>20</vt:i4>
      </vt:variant>
    </vt:vector>
  </HeadingPairs>
  <TitlesOfParts>
    <vt:vector size="27" baseType="lpstr">
      <vt:lpstr>Hubot Sans Bold</vt:lpstr>
      <vt:lpstr>Hubot Sans Light</vt:lpstr>
      <vt:lpstr>-apple-system, BlinkMacSystemFont, Segoe UI, Roboto, Helvetica Neue, Arial, sans-serif Medium</vt:lpstr>
      <vt:lpstr>Calibri</vt:lpstr>
      <vt:lpstr>Arial</vt:lpstr>
      <vt:lpstr>Roboto Condensed</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subject/>
  <dc:creator>Микола Стороженко</dc:creator>
  <cp:lastModifiedBy>Микола Стороженко</cp:lastModifiedBy>
  <cp:revision>1</cp:revision>
  <dcterms:created xsi:type="dcterms:W3CDTF">2026-03-10T17:50:23Z</dcterms:created>
  <dcterms:modified xsi:type="dcterms:W3CDTF">2026-03-10T17:40:13Z</dcterms:modified>
</cp:coreProperties>
</file>