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Fraunces Extra Bold" panose="020B0604020202020204" charset="0"/>
      <p:regular r:id="rId27"/>
    </p:embeddedFont>
    <p:embeddedFont>
      <p:font typeface="Nobile" panose="020B0604020202020204" charset="0"/>
      <p:regular r:id="rId2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8" d="100"/>
          <a:sy n="68" d="100"/>
        </p:scale>
        <p:origin x="1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5290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18" Type="http://schemas.openxmlformats.org/officeDocument/2006/relationships/image" Target="../media/image39.png"/><Relationship Id="rId3" Type="http://schemas.openxmlformats.org/officeDocument/2006/relationships/image" Target="../media/image25.png"/><Relationship Id="rId21" Type="http://schemas.openxmlformats.org/officeDocument/2006/relationships/image" Target="../media/image42.sv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17" Type="http://schemas.openxmlformats.org/officeDocument/2006/relationships/image" Target="../media/image38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10" Type="http://schemas.openxmlformats.org/officeDocument/2006/relationships/image" Target="../media/image31.png"/><Relationship Id="rId19" Type="http://schemas.openxmlformats.org/officeDocument/2006/relationships/image" Target="../media/image40.svg"/><Relationship Id="rId4" Type="http://schemas.openxmlformats.org/officeDocument/2006/relationships/image" Target="../media/image2.png"/><Relationship Id="rId9" Type="http://schemas.openxmlformats.org/officeDocument/2006/relationships/image" Target="../media/image30.svg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sv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svg"/><Relationship Id="rId5" Type="http://schemas.openxmlformats.org/officeDocument/2006/relationships/image" Target="../media/image52.svg"/><Relationship Id="rId4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6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18316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Економічна безпека як складова національної безпеки держави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876205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Комплексний огляд системи економічної безпеки України, її місця в національній безпеці, ключових загроз та стратегічних напрямів розвитку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221819"/>
            <a:ext cx="2096095" cy="388382"/>
          </a:xfrm>
          <a:prstGeom prst="roundRect">
            <a:avLst>
              <a:gd name="adj" fmla="val 36794"/>
            </a:avLst>
          </a:prstGeom>
          <a:noFill/>
          <a:ln w="7620">
            <a:solidFill>
              <a:srgbClr val="438951"/>
            </a:solidFill>
            <a:prstDash val="solid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472" y="1336596"/>
            <a:ext cx="158710" cy="1587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58478" y="1288971"/>
            <a:ext cx="1604724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3895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НОРМАТИВНА БАЗА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1689497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Нормативно-правове регулювання економічної безпеки</a:t>
            </a:r>
            <a:endParaRPr lang="en-US" sz="3900" dirty="0"/>
          </a:p>
        </p:txBody>
      </p:sp>
      <p:sp>
        <p:nvSpPr>
          <p:cNvPr id="6" name="Shape 3"/>
          <p:cNvSpPr/>
          <p:nvPr/>
        </p:nvSpPr>
        <p:spPr>
          <a:xfrm>
            <a:off x="793790" y="3227308"/>
            <a:ext cx="13042821" cy="2922032"/>
          </a:xfrm>
          <a:prstGeom prst="roundRect">
            <a:avLst>
              <a:gd name="adj" fmla="val 6113"/>
            </a:avLst>
          </a:prstGeom>
          <a:solidFill>
            <a:srgbClr val="E8F3E8"/>
          </a:solidFill>
          <a:ln/>
        </p:spPr>
      </p:sp>
      <p:sp>
        <p:nvSpPr>
          <p:cNvPr id="7" name="Shape 4"/>
          <p:cNvSpPr/>
          <p:nvPr/>
        </p:nvSpPr>
        <p:spPr>
          <a:xfrm>
            <a:off x="793790" y="3227308"/>
            <a:ext cx="6521410" cy="1461016"/>
          </a:xfrm>
          <a:prstGeom prst="roundRect">
            <a:avLst>
              <a:gd name="adj" fmla="val 12226"/>
            </a:avLst>
          </a:prstGeom>
          <a:solidFill>
            <a:srgbClr val="E8F3E8"/>
          </a:solidFill>
          <a:ln/>
        </p:spPr>
      </p:sp>
      <p:sp>
        <p:nvSpPr>
          <p:cNvPr id="8" name="Text 5"/>
          <p:cNvSpPr/>
          <p:nvPr/>
        </p:nvSpPr>
        <p:spPr>
          <a:xfrm>
            <a:off x="992148" y="342566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Група 1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992148" y="3854887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Правова основа національної економічної безпеки (Конституція України, ст. 17)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7315200" y="3227308"/>
            <a:ext cx="6521410" cy="1461016"/>
          </a:xfrm>
          <a:prstGeom prst="rect">
            <a:avLst/>
          </a:prstGeom>
          <a:solidFill>
            <a:srgbClr val="E8F3E8"/>
          </a:solidFill>
          <a:ln/>
        </p:spPr>
      </p:sp>
      <p:sp>
        <p:nvSpPr>
          <p:cNvPr id="11" name="Shape 8"/>
          <p:cNvSpPr/>
          <p:nvPr/>
        </p:nvSpPr>
        <p:spPr>
          <a:xfrm>
            <a:off x="7315200" y="3227308"/>
            <a:ext cx="22860" cy="1461016"/>
          </a:xfrm>
          <a:prstGeom prst="roundRect">
            <a:avLst>
              <a:gd name="adj" fmla="val 781396"/>
            </a:avLst>
          </a:prstGeom>
          <a:solidFill>
            <a:srgbClr val="CED9CE"/>
          </a:solidFill>
          <a:ln/>
        </p:spPr>
      </p:sp>
      <p:sp>
        <p:nvSpPr>
          <p:cNvPr id="12" name="Text 9"/>
          <p:cNvSpPr/>
          <p:nvPr/>
        </p:nvSpPr>
        <p:spPr>
          <a:xfrm>
            <a:off x="7513558" y="342566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Група 2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7513558" y="3854887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Галузевий розвиток (Господарський, Цивільний, Кримінальний, Митний кодекси)</a:t>
            </a:r>
            <a:endParaRPr lang="en-US" sz="1550" dirty="0"/>
          </a:p>
        </p:txBody>
      </p:sp>
      <p:sp>
        <p:nvSpPr>
          <p:cNvPr id="14" name="Shape 11"/>
          <p:cNvSpPr/>
          <p:nvPr/>
        </p:nvSpPr>
        <p:spPr>
          <a:xfrm>
            <a:off x="793790" y="4688324"/>
            <a:ext cx="6521410" cy="1461016"/>
          </a:xfrm>
          <a:prstGeom prst="rect">
            <a:avLst/>
          </a:prstGeom>
          <a:solidFill>
            <a:srgbClr val="E8F3E8"/>
          </a:solidFill>
          <a:ln/>
        </p:spPr>
      </p:sp>
      <p:sp>
        <p:nvSpPr>
          <p:cNvPr id="15" name="Shape 12"/>
          <p:cNvSpPr/>
          <p:nvPr/>
        </p:nvSpPr>
        <p:spPr>
          <a:xfrm>
            <a:off x="793790" y="4688324"/>
            <a:ext cx="6521410" cy="22860"/>
          </a:xfrm>
          <a:prstGeom prst="roundRect">
            <a:avLst>
              <a:gd name="adj" fmla="val 781396"/>
            </a:avLst>
          </a:prstGeom>
          <a:solidFill>
            <a:srgbClr val="CED9CE"/>
          </a:solidFill>
          <a:ln/>
        </p:spPr>
      </p:sp>
      <p:sp>
        <p:nvSpPr>
          <p:cNvPr id="16" name="Text 13"/>
          <p:cNvSpPr/>
          <p:nvPr/>
        </p:nvSpPr>
        <p:spPr>
          <a:xfrm>
            <a:off x="992148" y="488668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Група 3</a:t>
            </a:r>
            <a:endParaRPr lang="en-US" sz="1950" dirty="0"/>
          </a:p>
        </p:txBody>
      </p:sp>
      <p:sp>
        <p:nvSpPr>
          <p:cNvPr id="17" name="Text 14"/>
          <p:cNvSpPr/>
          <p:nvPr/>
        </p:nvSpPr>
        <p:spPr>
          <a:xfrm>
            <a:off x="992148" y="5315903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Стратегічний розвиток (Стратегія економічної безпеки до 2025 року)</a:t>
            </a:r>
            <a:endParaRPr lang="en-US" sz="1550" dirty="0"/>
          </a:p>
        </p:txBody>
      </p:sp>
      <p:sp>
        <p:nvSpPr>
          <p:cNvPr id="18" name="Shape 15"/>
          <p:cNvSpPr/>
          <p:nvPr/>
        </p:nvSpPr>
        <p:spPr>
          <a:xfrm>
            <a:off x="7315200" y="4688324"/>
            <a:ext cx="6521410" cy="1461016"/>
          </a:xfrm>
          <a:prstGeom prst="rect">
            <a:avLst/>
          </a:prstGeom>
          <a:solidFill>
            <a:srgbClr val="E8F3E8"/>
          </a:solidFill>
          <a:ln/>
        </p:spPr>
      </p:sp>
      <p:sp>
        <p:nvSpPr>
          <p:cNvPr id="19" name="Shape 16"/>
          <p:cNvSpPr/>
          <p:nvPr/>
        </p:nvSpPr>
        <p:spPr>
          <a:xfrm>
            <a:off x="7315200" y="4688324"/>
            <a:ext cx="22860" cy="1461016"/>
          </a:xfrm>
          <a:prstGeom prst="roundRect">
            <a:avLst>
              <a:gd name="adj" fmla="val 781396"/>
            </a:avLst>
          </a:prstGeom>
          <a:solidFill>
            <a:srgbClr val="CED9CE"/>
          </a:solidFill>
          <a:ln/>
        </p:spPr>
      </p:sp>
      <p:sp>
        <p:nvSpPr>
          <p:cNvPr id="20" name="Shape 17"/>
          <p:cNvSpPr/>
          <p:nvPr/>
        </p:nvSpPr>
        <p:spPr>
          <a:xfrm>
            <a:off x="7315200" y="4688324"/>
            <a:ext cx="6521410" cy="22860"/>
          </a:xfrm>
          <a:prstGeom prst="roundRect">
            <a:avLst>
              <a:gd name="adj" fmla="val 781396"/>
            </a:avLst>
          </a:prstGeom>
          <a:solidFill>
            <a:srgbClr val="CED9CE"/>
          </a:solidFill>
          <a:ln/>
        </p:spPr>
      </p:sp>
      <p:sp>
        <p:nvSpPr>
          <p:cNvPr id="21" name="Text 18"/>
          <p:cNvSpPr/>
          <p:nvPr/>
        </p:nvSpPr>
        <p:spPr>
          <a:xfrm>
            <a:off x="7513558" y="488668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Група 4</a:t>
            </a:r>
            <a:endParaRPr lang="en-US" sz="1950" dirty="0"/>
          </a:p>
        </p:txBody>
      </p:sp>
      <p:sp>
        <p:nvSpPr>
          <p:cNvPr id="22" name="Text 19"/>
          <p:cNvSpPr/>
          <p:nvPr/>
        </p:nvSpPr>
        <p:spPr>
          <a:xfrm>
            <a:off x="7513558" y="5315903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Сталий розвиток (накази міністерств, акти місцевого самоврядування)</a:t>
            </a:r>
            <a:endParaRPr lang="en-US" sz="1550" dirty="0"/>
          </a:p>
        </p:txBody>
      </p:sp>
      <p:sp>
        <p:nvSpPr>
          <p:cNvPr id="23" name="Text 20"/>
          <p:cNvSpPr/>
          <p:nvPr/>
        </p:nvSpPr>
        <p:spPr>
          <a:xfrm>
            <a:off x="793790" y="637258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Закон України "Про національну безпеку України" № 1357-IX від 30.03.2021 є базовим документом, що визначає повноваження державних органів та фундаментальні національні інтереси, включаючи членство в ЄС і НАТО.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992505"/>
            <a:ext cx="1001911" cy="373142"/>
          </a:xfrm>
          <a:prstGeom prst="roundRect">
            <a:avLst>
              <a:gd name="adj" fmla="val 38297"/>
            </a:avLst>
          </a:prstGeom>
          <a:solidFill>
            <a:srgbClr val="DDEEE0"/>
          </a:solidFill>
          <a:ln/>
        </p:spPr>
      </p:sp>
      <p:sp>
        <p:nvSpPr>
          <p:cNvPr id="3" name="Text 1"/>
          <p:cNvSpPr/>
          <p:nvPr/>
        </p:nvSpPr>
        <p:spPr>
          <a:xfrm>
            <a:off x="912852" y="1052036"/>
            <a:ext cx="763786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РОЗДІЛ 2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93790" y="1444943"/>
            <a:ext cx="1275361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Зміст та складові елементи економічної безпеки</a:t>
            </a:r>
            <a:endParaRPr lang="en-US" sz="3900" dirty="0"/>
          </a:p>
        </p:txBody>
      </p:sp>
      <p:sp>
        <p:nvSpPr>
          <p:cNvPr id="5" name="Text 3"/>
          <p:cNvSpPr/>
          <p:nvPr/>
        </p:nvSpPr>
        <p:spPr>
          <a:xfrm>
            <a:off x="793790" y="2561034"/>
            <a:ext cx="510397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П'ять основних підходів до визначення</a:t>
            </a:r>
            <a:endParaRPr lang="en-US" sz="1950" dirty="0"/>
          </a:p>
        </p:txBody>
      </p:sp>
      <p:sp>
        <p:nvSpPr>
          <p:cNvPr id="6" name="Shape 4"/>
          <p:cNvSpPr/>
          <p:nvPr/>
        </p:nvSpPr>
        <p:spPr>
          <a:xfrm>
            <a:off x="793790" y="3203555"/>
            <a:ext cx="99179" cy="99179"/>
          </a:xfrm>
          <a:prstGeom prst="roundRect">
            <a:avLst>
              <a:gd name="adj" fmla="val 460985"/>
            </a:avLst>
          </a:prstGeom>
          <a:solidFill>
            <a:srgbClr val="438951"/>
          </a:solidFill>
          <a:ln/>
        </p:spPr>
      </p:sp>
      <p:sp>
        <p:nvSpPr>
          <p:cNvPr id="7" name="Text 5"/>
          <p:cNvSpPr/>
          <p:nvPr/>
        </p:nvSpPr>
        <p:spPr>
          <a:xfrm>
            <a:off x="1091327" y="3094434"/>
            <a:ext cx="598181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Сукупність умов або потенціалів забезпечення цільових параметрів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93790" y="4235470"/>
            <a:ext cx="99179" cy="99179"/>
          </a:xfrm>
          <a:prstGeom prst="roundRect">
            <a:avLst>
              <a:gd name="adj" fmla="val 460985"/>
            </a:avLst>
          </a:prstGeom>
          <a:solidFill>
            <a:srgbClr val="438951"/>
          </a:solidFill>
          <a:ln/>
        </p:spPr>
      </p:sp>
      <p:sp>
        <p:nvSpPr>
          <p:cNvPr id="9" name="Text 7"/>
          <p:cNvSpPr/>
          <p:nvPr/>
        </p:nvSpPr>
        <p:spPr>
          <a:xfrm>
            <a:off x="1091327" y="4126349"/>
            <a:ext cx="598181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Певний стан чи рівень розвитку економіки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93790" y="4949845"/>
            <a:ext cx="99179" cy="99179"/>
          </a:xfrm>
          <a:prstGeom prst="roundRect">
            <a:avLst>
              <a:gd name="adj" fmla="val 460985"/>
            </a:avLst>
          </a:prstGeom>
          <a:solidFill>
            <a:srgbClr val="438951"/>
          </a:solidFill>
          <a:ln/>
        </p:spPr>
      </p:sp>
      <p:sp>
        <p:nvSpPr>
          <p:cNvPr id="11" name="Text 9"/>
          <p:cNvSpPr/>
          <p:nvPr/>
        </p:nvSpPr>
        <p:spPr>
          <a:xfrm>
            <a:off x="1091327" y="4840724"/>
            <a:ext cx="598181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Процес запобігання загрозам та реалізації економічних інтересів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93790" y="5981760"/>
            <a:ext cx="99179" cy="99179"/>
          </a:xfrm>
          <a:prstGeom prst="roundRect">
            <a:avLst>
              <a:gd name="adj" fmla="val 460985"/>
            </a:avLst>
          </a:prstGeom>
          <a:solidFill>
            <a:srgbClr val="438951"/>
          </a:solidFill>
          <a:ln/>
        </p:spPr>
      </p:sp>
      <p:sp>
        <p:nvSpPr>
          <p:cNvPr id="13" name="Text 11"/>
          <p:cNvSpPr/>
          <p:nvPr/>
        </p:nvSpPr>
        <p:spPr>
          <a:xfrm>
            <a:off x="1091327" y="5872639"/>
            <a:ext cx="598181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Відтворювальний підхід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793790" y="6696135"/>
            <a:ext cx="99179" cy="99179"/>
          </a:xfrm>
          <a:prstGeom prst="roundRect">
            <a:avLst>
              <a:gd name="adj" fmla="val 460985"/>
            </a:avLst>
          </a:prstGeom>
          <a:solidFill>
            <a:srgbClr val="438951"/>
          </a:solidFill>
          <a:ln/>
        </p:spPr>
      </p:sp>
      <p:sp>
        <p:nvSpPr>
          <p:cNvPr id="15" name="Text 13"/>
          <p:cNvSpPr/>
          <p:nvPr/>
        </p:nvSpPr>
        <p:spPr>
          <a:xfrm>
            <a:off x="1091327" y="6587014"/>
            <a:ext cx="598181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Ціннісний підхід</a:t>
            </a:r>
            <a:endParaRPr lang="en-US" sz="1550" dirty="0"/>
          </a:p>
        </p:txBody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874" y="2585918"/>
            <a:ext cx="6279356" cy="3296603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7564874" y="6105763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Економічна безпека - це сукупність умов та чинників, що забезпечують стабільність і стійкість національної економіки, здатність до постійного оновлення та самовдосконалення.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15935"/>
            <a:ext cx="684442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Рівні економічної безпеки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430" y="1832848"/>
            <a:ext cx="1614011" cy="11434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14894" y="2371844"/>
            <a:ext cx="27908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5059799" y="203120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Мега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5059799" y="2460427"/>
            <a:ext cx="26478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Глобальна та міжнародна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4910971" y="2991564"/>
            <a:ext cx="8876109" cy="11430"/>
          </a:xfrm>
          <a:prstGeom prst="roundRect">
            <a:avLst>
              <a:gd name="adj" fmla="val 1562792"/>
            </a:avLst>
          </a:prstGeom>
          <a:solidFill>
            <a:srgbClr val="CED9CE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424" y="3025854"/>
            <a:ext cx="3228022" cy="114347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14894" y="3423166"/>
            <a:ext cx="27908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150" dirty="0"/>
          </a:p>
        </p:txBody>
      </p:sp>
      <p:sp>
        <p:nvSpPr>
          <p:cNvPr id="10" name="Text 6"/>
          <p:cNvSpPr/>
          <p:nvPr/>
        </p:nvSpPr>
        <p:spPr>
          <a:xfrm>
            <a:off x="5866805" y="3224213"/>
            <a:ext cx="237422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Макро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5866805" y="3653433"/>
            <a:ext cx="23742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Національна економіка</a:t>
            </a:r>
            <a:endParaRPr lang="en-US" sz="1550" dirty="0"/>
          </a:p>
        </p:txBody>
      </p:sp>
      <p:sp>
        <p:nvSpPr>
          <p:cNvPr id="12" name="Shape 8"/>
          <p:cNvSpPr/>
          <p:nvPr/>
        </p:nvSpPr>
        <p:spPr>
          <a:xfrm>
            <a:off x="5717977" y="4184571"/>
            <a:ext cx="8069104" cy="11430"/>
          </a:xfrm>
          <a:prstGeom prst="roundRect">
            <a:avLst>
              <a:gd name="adj" fmla="val 1562792"/>
            </a:avLst>
          </a:prstGeom>
          <a:solidFill>
            <a:srgbClr val="CED9CE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418" y="4218861"/>
            <a:ext cx="4842034" cy="114347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914894" y="4616172"/>
            <a:ext cx="27908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150" dirty="0"/>
          </a:p>
        </p:txBody>
      </p:sp>
      <p:sp>
        <p:nvSpPr>
          <p:cNvPr id="15" name="Text 10"/>
          <p:cNvSpPr/>
          <p:nvPr/>
        </p:nvSpPr>
        <p:spPr>
          <a:xfrm>
            <a:off x="6673810" y="4417219"/>
            <a:ext cx="187202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Мезо</a:t>
            </a:r>
            <a:endParaRPr lang="en-US" sz="1950" dirty="0"/>
          </a:p>
        </p:txBody>
      </p:sp>
      <p:sp>
        <p:nvSpPr>
          <p:cNvPr id="16" name="Text 11"/>
          <p:cNvSpPr/>
          <p:nvPr/>
        </p:nvSpPr>
        <p:spPr>
          <a:xfrm>
            <a:off x="6673810" y="4846439"/>
            <a:ext cx="187202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Економіка регіонів</a:t>
            </a:r>
            <a:endParaRPr lang="en-US" sz="1550" dirty="0"/>
          </a:p>
        </p:txBody>
      </p:sp>
      <p:sp>
        <p:nvSpPr>
          <p:cNvPr id="17" name="Shape 12"/>
          <p:cNvSpPr/>
          <p:nvPr/>
        </p:nvSpPr>
        <p:spPr>
          <a:xfrm>
            <a:off x="6524982" y="5377577"/>
            <a:ext cx="7262098" cy="11430"/>
          </a:xfrm>
          <a:prstGeom prst="roundRect">
            <a:avLst>
              <a:gd name="adj" fmla="val 1562792"/>
            </a:avLst>
          </a:prstGeom>
          <a:solidFill>
            <a:srgbClr val="CED9CE"/>
          </a:solidFill>
          <a:ln/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294" y="5411867"/>
            <a:ext cx="6456164" cy="1143476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914775" y="5809178"/>
            <a:ext cx="27908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</a:t>
            </a:r>
            <a:endParaRPr lang="en-US" sz="2150" dirty="0"/>
          </a:p>
        </p:txBody>
      </p:sp>
      <p:sp>
        <p:nvSpPr>
          <p:cNvPr id="20" name="Text 14"/>
          <p:cNvSpPr/>
          <p:nvPr/>
        </p:nvSpPr>
        <p:spPr>
          <a:xfrm>
            <a:off x="7480816" y="5610225"/>
            <a:ext cx="233612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Мікро</a:t>
            </a:r>
            <a:endParaRPr lang="en-US" sz="1950" dirty="0"/>
          </a:p>
        </p:txBody>
      </p:sp>
      <p:sp>
        <p:nvSpPr>
          <p:cNvPr id="21" name="Text 15"/>
          <p:cNvSpPr/>
          <p:nvPr/>
        </p:nvSpPr>
        <p:spPr>
          <a:xfrm>
            <a:off x="7480816" y="6039445"/>
            <a:ext cx="23361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Підприємства та особи</a:t>
            </a:r>
            <a:endParaRPr lang="en-US" sz="1550" dirty="0"/>
          </a:p>
        </p:txBody>
      </p:sp>
      <p:sp>
        <p:nvSpPr>
          <p:cNvPr id="22" name="Text 16"/>
          <p:cNvSpPr/>
          <p:nvPr/>
        </p:nvSpPr>
        <p:spPr>
          <a:xfrm>
            <a:off x="793790" y="677858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Кожен рівень має свої особливості та взаємодіє з іншими. Мікрорівень є базовим, де відбуваються майже всі економічні перетворення. Успішні зміни на кожному рівні сприяють зростанню економіки країни загалом.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52588"/>
            <a:ext cx="1171313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Що забезпечує економічна безпека держави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69500"/>
            <a:ext cx="1079659" cy="107965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121456" y="2669500"/>
            <a:ext cx="1747004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Стійкість та стабільність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2121456" y="3408878"/>
            <a:ext cx="1747004" cy="28578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Баланс між усіма елементами економічної системи, здатність стримувати та знешкоджувати дестабілізуючі фактори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467" y="2669500"/>
            <a:ext cx="1079659" cy="107965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444133" y="2669500"/>
            <a:ext cx="1747004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Економічна незалежність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444133" y="3719036"/>
            <a:ext cx="1747004" cy="28578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Можливість самостійно приймати стратегічні рішення, використовувати національні конкурентні переваги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144" y="2669500"/>
            <a:ext cx="1079659" cy="107965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766810" y="2669500"/>
            <a:ext cx="1747004" cy="1240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Самовідтворення та саморозвиток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8766810" y="4029194"/>
            <a:ext cx="1747004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Створення умов для ефективної економічної політики, забезпечення конкурентоспроможності на світовій арені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1821" y="2669500"/>
            <a:ext cx="1079778" cy="107977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2089606" y="2669500"/>
            <a:ext cx="1747004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Національні інтереси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12089606" y="3408878"/>
            <a:ext cx="1747004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Спроможність національної економіки захищати національні економічні інтереси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92342"/>
            <a:ext cx="1023711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Основні завдання економічної безпеки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733318"/>
            <a:ext cx="3040499" cy="2213729"/>
          </a:xfrm>
          <a:prstGeom prst="roundRect">
            <a:avLst>
              <a:gd name="adj" fmla="val 8069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15008" y="2954536"/>
            <a:ext cx="259806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Економічне зростання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015008" y="3773210"/>
            <a:ext cx="259806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Забезпечення пропорційного та безперервного розвитку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4032647" y="2733318"/>
            <a:ext cx="3040499" cy="2213729"/>
          </a:xfrm>
          <a:prstGeom prst="roundRect">
            <a:avLst>
              <a:gd name="adj" fmla="val 8069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253865" y="2954536"/>
            <a:ext cx="259806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Подолання кризових явищ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4253865" y="3773210"/>
            <a:ext cx="259806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Боротьба з інфляцією та безробіттям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3790" y="5145405"/>
            <a:ext cx="6279356" cy="1268492"/>
          </a:xfrm>
          <a:prstGeom prst="roundRect">
            <a:avLst>
              <a:gd name="adj" fmla="val 14082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015008" y="536662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Структурні зміни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1015008" y="5875139"/>
            <a:ext cx="583692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Формування ефективної структури економіки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564874" y="2733318"/>
            <a:ext cx="3040499" cy="2213729"/>
          </a:xfrm>
          <a:prstGeom prst="roundRect">
            <a:avLst>
              <a:gd name="adj" fmla="val 8069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786092" y="2954536"/>
            <a:ext cx="259806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Фінансова стабільність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786092" y="3773210"/>
            <a:ext cx="259806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Зменшення дефіциту бюджету та державного боргу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10803731" y="2733318"/>
            <a:ext cx="3040499" cy="2213729"/>
          </a:xfrm>
          <a:prstGeom prst="roundRect">
            <a:avLst>
              <a:gd name="adj" fmla="val 8069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11024949" y="295453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Соціальний захист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11024949" y="3463052"/>
            <a:ext cx="259806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Підвищення якості життя населення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7564874" y="5145405"/>
            <a:ext cx="6279356" cy="1268492"/>
          </a:xfrm>
          <a:prstGeom prst="roundRect">
            <a:avLst>
              <a:gd name="adj" fmla="val 14082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7786092" y="5366623"/>
            <a:ext cx="337351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Конкурентоспроможність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7786092" y="5875139"/>
            <a:ext cx="583692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Стабілізація валюти та зростання позицій країни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07219"/>
            <a:ext cx="1261776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Дев'ять складових економічної безпеки України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9895284" y="162413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Виробнича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9895284" y="2053352"/>
            <a:ext cx="3941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Ефективне використання виробничих потужностей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340650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13047" y="2973169"/>
            <a:ext cx="296942" cy="29694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95284" y="305919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Демографічна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9895284" y="3488412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Збалансовані демографічні інтереси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340650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50176" y="3675638"/>
            <a:ext cx="296942" cy="29694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895284" y="424981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Енергетична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9895284" y="4679037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Доступність енергоресурсів</a:t>
            </a:r>
            <a:endParaRPr lang="en-US" sz="15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2653" y="2340650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39961" y="4751963"/>
            <a:ext cx="296942" cy="296942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895284" y="5440442"/>
            <a:ext cx="295358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Зовнішньоекономічна</a:t>
            </a:r>
            <a:endParaRPr lang="en-US" sz="1950" dirty="0"/>
          </a:p>
        </p:txBody>
      </p:sp>
      <p:sp>
        <p:nvSpPr>
          <p:cNvPr id="16" name="Text 8"/>
          <p:cNvSpPr/>
          <p:nvPr/>
        </p:nvSpPr>
        <p:spPr>
          <a:xfrm>
            <a:off x="9895284" y="5869662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Участь у світовому розподілі праці</a:t>
            </a:r>
            <a:endParaRPr lang="en-US" sz="15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2340650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3584" y="5698510"/>
            <a:ext cx="296942" cy="296942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9895284" y="6557963"/>
            <a:ext cx="34367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Інвестиційно-інноваційна</a:t>
            </a:r>
            <a:endParaRPr lang="en-US" sz="1950" dirty="0"/>
          </a:p>
        </p:txBody>
      </p:sp>
      <p:sp>
        <p:nvSpPr>
          <p:cNvPr id="20" name="Text 10"/>
          <p:cNvSpPr/>
          <p:nvPr/>
        </p:nvSpPr>
        <p:spPr>
          <a:xfrm>
            <a:off x="9895284" y="6987183"/>
            <a:ext cx="3941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Розвиток високотехнологічного виробництва</a:t>
            </a:r>
            <a:endParaRPr lang="en-US" sz="1550" dirty="0"/>
          </a:p>
        </p:txBody>
      </p:sp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2653" y="2340650"/>
            <a:ext cx="4564975" cy="4564975"/>
          </a:xfrm>
          <a:prstGeom prst="rect">
            <a:avLst/>
          </a:prstGeom>
        </p:spPr>
      </p:pic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66550" y="6072247"/>
            <a:ext cx="296942" cy="296942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2254091" y="640913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Макроекономічна</a:t>
            </a:r>
            <a:endParaRPr lang="en-US" sz="1950" dirty="0"/>
          </a:p>
        </p:txBody>
      </p:sp>
      <p:sp>
        <p:nvSpPr>
          <p:cNvPr id="24" name="Text 12"/>
          <p:cNvSpPr/>
          <p:nvPr/>
        </p:nvSpPr>
        <p:spPr>
          <a:xfrm>
            <a:off x="793790" y="6838355"/>
            <a:ext cx="3941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Збалансованість відтворювальних пропорцій</a:t>
            </a:r>
            <a:endParaRPr lang="en-US" sz="1550" dirty="0"/>
          </a:p>
        </p:txBody>
      </p:sp>
      <p:pic>
        <p:nvPicPr>
          <p:cNvPr id="25" name="Image 10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32653" y="2340650"/>
            <a:ext cx="4564975" cy="4564975"/>
          </a:xfrm>
          <a:prstGeom prst="rect">
            <a:avLst/>
          </a:prstGeom>
        </p:spPr>
      </p:pic>
      <p:pic>
        <p:nvPicPr>
          <p:cNvPr id="26" name="Image 1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39517" y="5698510"/>
            <a:ext cx="296942" cy="296942"/>
          </a:xfrm>
          <a:prstGeom prst="rect">
            <a:avLst/>
          </a:prstGeom>
        </p:spPr>
      </p:pic>
      <p:sp>
        <p:nvSpPr>
          <p:cNvPr id="27" name="Text 13"/>
          <p:cNvSpPr/>
          <p:nvPr/>
        </p:nvSpPr>
        <p:spPr>
          <a:xfrm>
            <a:off x="2254091" y="499395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Продовольча</a:t>
            </a:r>
            <a:endParaRPr lang="en-US" sz="1950" dirty="0"/>
          </a:p>
        </p:txBody>
      </p:sp>
      <p:sp>
        <p:nvSpPr>
          <p:cNvPr id="28" name="Text 14"/>
          <p:cNvSpPr/>
          <p:nvPr/>
        </p:nvSpPr>
        <p:spPr>
          <a:xfrm>
            <a:off x="793790" y="5423178"/>
            <a:ext cx="39412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Забезпечення потреб у продовольстві</a:t>
            </a:r>
            <a:endParaRPr lang="en-US" sz="1550" dirty="0"/>
          </a:p>
        </p:txBody>
      </p:sp>
      <p:pic>
        <p:nvPicPr>
          <p:cNvPr id="29" name="Image 12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32653" y="2340650"/>
            <a:ext cx="4564975" cy="4564975"/>
          </a:xfrm>
          <a:prstGeom prst="rect">
            <a:avLst/>
          </a:prstGeom>
        </p:spPr>
      </p:pic>
      <p:pic>
        <p:nvPicPr>
          <p:cNvPr id="30" name="Image 1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593140" y="4751963"/>
            <a:ext cx="296942" cy="296942"/>
          </a:xfrm>
          <a:prstGeom prst="rect">
            <a:avLst/>
          </a:prstGeom>
        </p:spPr>
      </p:pic>
      <p:sp>
        <p:nvSpPr>
          <p:cNvPr id="31" name="Text 15"/>
          <p:cNvSpPr/>
          <p:nvPr/>
        </p:nvSpPr>
        <p:spPr>
          <a:xfrm>
            <a:off x="2254091" y="350567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Соціальна</a:t>
            </a:r>
            <a:endParaRPr lang="en-US" sz="1950" dirty="0"/>
          </a:p>
        </p:txBody>
      </p:sp>
      <p:sp>
        <p:nvSpPr>
          <p:cNvPr id="32" name="Text 16"/>
          <p:cNvSpPr/>
          <p:nvPr/>
        </p:nvSpPr>
        <p:spPr>
          <a:xfrm>
            <a:off x="793790" y="3934897"/>
            <a:ext cx="39412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Гідний рівень життя населення</a:t>
            </a:r>
            <a:endParaRPr lang="en-US" sz="1550" dirty="0"/>
          </a:p>
        </p:txBody>
      </p:sp>
      <p:pic>
        <p:nvPicPr>
          <p:cNvPr id="33" name="Image 14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32653" y="2340650"/>
            <a:ext cx="4564975" cy="4564975"/>
          </a:xfrm>
          <a:prstGeom prst="rect">
            <a:avLst/>
          </a:prstGeom>
        </p:spPr>
      </p:pic>
      <p:pic>
        <p:nvPicPr>
          <p:cNvPr id="34" name="Image 1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782925" y="3675638"/>
            <a:ext cx="296942" cy="296942"/>
          </a:xfrm>
          <a:prstGeom prst="rect">
            <a:avLst/>
          </a:prstGeom>
        </p:spPr>
      </p:pic>
      <p:sp>
        <p:nvSpPr>
          <p:cNvPr id="35" name="Text 17"/>
          <p:cNvSpPr/>
          <p:nvPr/>
        </p:nvSpPr>
        <p:spPr>
          <a:xfrm>
            <a:off x="2254091" y="19316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Фінансова</a:t>
            </a:r>
            <a:endParaRPr lang="en-US" sz="1950" dirty="0"/>
          </a:p>
        </p:txBody>
      </p:sp>
      <p:sp>
        <p:nvSpPr>
          <p:cNvPr id="36" name="Text 18"/>
          <p:cNvSpPr/>
          <p:nvPr/>
        </p:nvSpPr>
        <p:spPr>
          <a:xfrm>
            <a:off x="793790" y="2360890"/>
            <a:ext cx="39412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Стійкість фінансової системи</a:t>
            </a:r>
            <a:endParaRPr lang="en-US" sz="1550" dirty="0"/>
          </a:p>
        </p:txBody>
      </p:sp>
      <p:pic>
        <p:nvPicPr>
          <p:cNvPr id="37" name="Image 16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32653" y="2340650"/>
            <a:ext cx="4564975" cy="4564975"/>
          </a:xfrm>
          <a:prstGeom prst="rect">
            <a:avLst/>
          </a:prstGeom>
        </p:spPr>
      </p:pic>
      <p:pic>
        <p:nvPicPr>
          <p:cNvPr id="38" name="Image 1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620054" y="2973169"/>
            <a:ext cx="296942" cy="29694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54775" y="583287"/>
            <a:ext cx="7367111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П'ять функцій економічної безпеки</a:t>
            </a:r>
            <a:endParaRPr lang="en-US" sz="3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775" y="1333381"/>
            <a:ext cx="1746409" cy="174640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54775" y="3238500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Захисна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1054775" y="3562707"/>
            <a:ext cx="3011091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Здатність захищати державну економічну систему від внутрішніх та зовнішніх загроз через формування ресурсного потенціалу</a:t>
            </a:r>
            <a:endParaRPr lang="en-US" sz="12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576" y="1333381"/>
            <a:ext cx="1746409" cy="174640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224576" y="3238500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Регуляторна</a:t>
            </a: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4224576" y="3562707"/>
            <a:ext cx="301121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Застосування функціональних механізмів у різних економічних підсистемах для нейтралізації ризиків</a:t>
            </a:r>
            <a:endParaRPr lang="en-US" sz="12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4496" y="1333381"/>
            <a:ext cx="1746409" cy="174640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394496" y="3238500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Попереджувальна</a:t>
            </a:r>
            <a:endParaRPr lang="en-US" sz="1550" dirty="0"/>
          </a:p>
        </p:txBody>
      </p:sp>
      <p:sp>
        <p:nvSpPr>
          <p:cNvPr id="11" name="Text 6"/>
          <p:cNvSpPr/>
          <p:nvPr/>
        </p:nvSpPr>
        <p:spPr>
          <a:xfrm>
            <a:off x="7394496" y="3562707"/>
            <a:ext cx="301121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Передбачення потенційних кризових ситуацій та підготовка економічної системи до їхнього протистояння</a:t>
            </a:r>
            <a:endParaRPr lang="en-US" sz="12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4416" y="1333381"/>
            <a:ext cx="1746409" cy="174640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564416" y="3238500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Інноваційна</a:t>
            </a:r>
            <a:endParaRPr lang="en-US" sz="1550" dirty="0"/>
          </a:p>
        </p:txBody>
      </p:sp>
      <p:sp>
        <p:nvSpPr>
          <p:cNvPr id="14" name="Text 8"/>
          <p:cNvSpPr/>
          <p:nvPr/>
        </p:nvSpPr>
        <p:spPr>
          <a:xfrm>
            <a:off x="10564416" y="3562707"/>
            <a:ext cx="301121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Нетрадиційні рішення щодо економічних процесів для прискорення темпів розвитку</a:t>
            </a:r>
            <a:endParaRPr lang="en-US" sz="12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775" y="4731068"/>
            <a:ext cx="1746409" cy="1746409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054775" y="6636187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Соціальна</a:t>
            </a:r>
            <a:endParaRPr lang="en-US" sz="1550" dirty="0"/>
          </a:p>
        </p:txBody>
      </p:sp>
      <p:sp>
        <p:nvSpPr>
          <p:cNvPr id="17" name="Text 10"/>
          <p:cNvSpPr/>
          <p:nvPr/>
        </p:nvSpPr>
        <p:spPr>
          <a:xfrm>
            <a:off x="1054775" y="6960394"/>
            <a:ext cx="3011091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Повне задоволення вимог суспільства, підвищення рівня та якості життя, захист прав громадян</a:t>
            </a:r>
            <a:endParaRPr lang="en-US" sz="125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4576" y="4731068"/>
            <a:ext cx="1746409" cy="1746409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4224576" y="6636187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endParaRPr lang="en-US" sz="1550" dirty="0"/>
          </a:p>
        </p:txBody>
      </p:sp>
      <p:sp>
        <p:nvSpPr>
          <p:cNvPr id="20" name="Text 12"/>
          <p:cNvSpPr/>
          <p:nvPr/>
        </p:nvSpPr>
        <p:spPr>
          <a:xfrm>
            <a:off x="4224576" y="6960394"/>
            <a:ext cx="3011210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endParaRPr lang="en-US" sz="12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175534" y="930593"/>
            <a:ext cx="1078349" cy="309324"/>
          </a:xfrm>
          <a:prstGeom prst="roundRect">
            <a:avLst>
              <a:gd name="adj" fmla="val 40108"/>
            </a:avLst>
          </a:prstGeom>
          <a:solidFill>
            <a:srgbClr val="DDEEE0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8880" y="1016318"/>
            <a:ext cx="137755" cy="13775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485453" y="982266"/>
            <a:ext cx="665083" cy="205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РОЗДІЛ 3</a:t>
            </a:r>
            <a:endParaRPr lang="en-US" sz="1050" dirty="0"/>
          </a:p>
        </p:txBody>
      </p:sp>
      <p:sp>
        <p:nvSpPr>
          <p:cNvPr id="6" name="Text 2"/>
          <p:cNvSpPr/>
          <p:nvPr/>
        </p:nvSpPr>
        <p:spPr>
          <a:xfrm>
            <a:off x="6175534" y="1299686"/>
            <a:ext cx="7765733" cy="10768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Чинники впливу на економічну безпеку держави</a:t>
            </a:r>
            <a:endParaRPr lang="en-US" sz="3350" dirty="0"/>
          </a:p>
        </p:txBody>
      </p:sp>
      <p:sp>
        <p:nvSpPr>
          <p:cNvPr id="7" name="Shape 3"/>
          <p:cNvSpPr/>
          <p:nvPr/>
        </p:nvSpPr>
        <p:spPr>
          <a:xfrm>
            <a:off x="6175534" y="2600801"/>
            <a:ext cx="22860" cy="4698206"/>
          </a:xfrm>
          <a:prstGeom prst="roundRect">
            <a:avLst>
              <a:gd name="adj" fmla="val 678380"/>
            </a:avLst>
          </a:prstGeom>
          <a:solidFill>
            <a:srgbClr val="CED9CE"/>
          </a:solidFill>
          <a:ln/>
        </p:spPr>
      </p:sp>
      <p:sp>
        <p:nvSpPr>
          <p:cNvPr id="8" name="Shape 4"/>
          <p:cNvSpPr/>
          <p:nvPr/>
        </p:nvSpPr>
        <p:spPr>
          <a:xfrm>
            <a:off x="6198394" y="2600801"/>
            <a:ext cx="7765733" cy="2199561"/>
          </a:xfrm>
          <a:prstGeom prst="rect">
            <a:avLst/>
          </a:prstGeom>
          <a:solidFill>
            <a:srgbClr val="E8F3E8"/>
          </a:solidFill>
          <a:ln/>
        </p:spPr>
      </p:sp>
      <p:sp>
        <p:nvSpPr>
          <p:cNvPr id="9" name="Text 5"/>
          <p:cNvSpPr/>
          <p:nvPr/>
        </p:nvSpPr>
        <p:spPr>
          <a:xfrm>
            <a:off x="6370677" y="2773085"/>
            <a:ext cx="2216706" cy="269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Внутрішні чинники</a:t>
            </a:r>
            <a:endParaRPr lang="en-US" sz="1650" dirty="0"/>
          </a:p>
        </p:txBody>
      </p:sp>
      <p:sp>
        <p:nvSpPr>
          <p:cNvPr id="10" name="Text 6"/>
          <p:cNvSpPr/>
          <p:nvPr/>
        </p:nvSpPr>
        <p:spPr>
          <a:xfrm>
            <a:off x="6370677" y="3131939"/>
            <a:ext cx="7421166" cy="1287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Скорочення ВВП</a:t>
            </a:r>
            <a:endParaRPr lang="en-US" sz="1350" dirty="0"/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Зниження інвестиційної активності</a:t>
            </a:r>
            <a:endParaRPr lang="en-US" sz="1350" dirty="0"/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Високий рівень інфляції</a:t>
            </a:r>
            <a:endParaRPr lang="en-US" sz="1350" dirty="0"/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Тінізація економіки</a:t>
            </a:r>
            <a:endParaRPr lang="en-US" sz="1350" dirty="0"/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Відставання у технологіях</a:t>
            </a:r>
            <a:endParaRPr lang="en-US" sz="1350" dirty="0"/>
          </a:p>
        </p:txBody>
      </p:sp>
      <p:sp>
        <p:nvSpPr>
          <p:cNvPr id="11" name="Shape 7"/>
          <p:cNvSpPr/>
          <p:nvPr/>
        </p:nvSpPr>
        <p:spPr>
          <a:xfrm>
            <a:off x="6198394" y="4890916"/>
            <a:ext cx="7765733" cy="2199561"/>
          </a:xfrm>
          <a:prstGeom prst="rect">
            <a:avLst/>
          </a:prstGeom>
          <a:solidFill>
            <a:srgbClr val="E8F3E8"/>
          </a:solidFill>
          <a:ln/>
        </p:spPr>
      </p:sp>
      <p:sp>
        <p:nvSpPr>
          <p:cNvPr id="12" name="Text 8"/>
          <p:cNvSpPr/>
          <p:nvPr/>
        </p:nvSpPr>
        <p:spPr>
          <a:xfrm>
            <a:off x="6370677" y="5063199"/>
            <a:ext cx="2153841" cy="269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Зовнішні чинники</a:t>
            </a:r>
            <a:endParaRPr lang="en-US" sz="1650" dirty="0"/>
          </a:p>
        </p:txBody>
      </p:sp>
      <p:sp>
        <p:nvSpPr>
          <p:cNvPr id="13" name="Text 9"/>
          <p:cNvSpPr/>
          <p:nvPr/>
        </p:nvSpPr>
        <p:spPr>
          <a:xfrm>
            <a:off x="6370677" y="5422054"/>
            <a:ext cx="7421166" cy="1287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Залежність від зовнішніх ринків</a:t>
            </a:r>
            <a:endParaRPr lang="en-US" sz="1350" dirty="0"/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Високий рівень зовнішнього боргу</a:t>
            </a:r>
            <a:endParaRPr lang="en-US" sz="1350" dirty="0"/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Економічна політика інших країн</a:t>
            </a:r>
            <a:endParaRPr lang="en-US" sz="1350" dirty="0"/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Діяльність ТНК та міжнародних організацій</a:t>
            </a:r>
            <a:endParaRPr lang="en-US" sz="1350" dirty="0"/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Інформаційні війни</a:t>
            </a:r>
            <a:endParaRPr lang="en-US" sz="13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97111"/>
            <a:ext cx="1079384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Класифікація загроз економічній безпеці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70930" y="1838087"/>
            <a:ext cx="6325076" cy="4572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4" name="Text 2"/>
          <p:cNvSpPr/>
          <p:nvPr/>
        </p:nvSpPr>
        <p:spPr>
          <a:xfrm>
            <a:off x="793790" y="2082165"/>
            <a:ext cx="296941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 місцем виникнення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2590681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Внутрішні та зовнішні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70930" y="3305056"/>
            <a:ext cx="6325076" cy="4572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7" name="Text 5"/>
          <p:cNvSpPr/>
          <p:nvPr/>
        </p:nvSpPr>
        <p:spPr>
          <a:xfrm>
            <a:off x="793790" y="3549134"/>
            <a:ext cx="303692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 ступенем небезпеки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93790" y="405765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Особливо небезпечні та небезпечні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70930" y="4772025"/>
            <a:ext cx="6325076" cy="4572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0" name="Text 8"/>
          <p:cNvSpPr/>
          <p:nvPr/>
        </p:nvSpPr>
        <p:spPr>
          <a:xfrm>
            <a:off x="793790" y="5016103"/>
            <a:ext cx="35154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 можливістю здійснення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93790" y="552461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Реальні та потенційні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70930" y="6238994"/>
            <a:ext cx="6325076" cy="4572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3" name="Text 11"/>
          <p:cNvSpPr/>
          <p:nvPr/>
        </p:nvSpPr>
        <p:spPr>
          <a:xfrm>
            <a:off x="793790" y="648307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 тривалістю дії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93790" y="6991588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Тимчасові та постійні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542014" y="1838087"/>
            <a:ext cx="6325076" cy="4572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6" name="Text 14"/>
          <p:cNvSpPr/>
          <p:nvPr/>
        </p:nvSpPr>
        <p:spPr>
          <a:xfrm>
            <a:off x="7564874" y="2082165"/>
            <a:ext cx="314194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 сферою спрямування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7564874" y="2590681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Виробничі, фінансові, технологічні, експортно-імпортні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7542014" y="3305056"/>
            <a:ext cx="6325076" cy="4572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9" name="Text 17"/>
          <p:cNvSpPr/>
          <p:nvPr/>
        </p:nvSpPr>
        <p:spPr>
          <a:xfrm>
            <a:off x="7564874" y="3549134"/>
            <a:ext cx="283083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 ставленням до них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7564874" y="405765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Об'єктивні та суб'єктивні</a:t>
            </a:r>
            <a:endParaRPr lang="en-US" sz="1550" dirty="0"/>
          </a:p>
        </p:txBody>
      </p:sp>
      <p:sp>
        <p:nvSpPr>
          <p:cNvPr id="21" name="Shape 19"/>
          <p:cNvSpPr/>
          <p:nvPr/>
        </p:nvSpPr>
        <p:spPr>
          <a:xfrm>
            <a:off x="7542014" y="4772025"/>
            <a:ext cx="6325076" cy="4572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22" name="Text 20"/>
          <p:cNvSpPr/>
          <p:nvPr/>
        </p:nvSpPr>
        <p:spPr>
          <a:xfrm>
            <a:off x="7564874" y="5016103"/>
            <a:ext cx="36951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 характером спрямування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7564874" y="552461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Прямі та непрямі</a:t>
            </a:r>
            <a:endParaRPr lang="en-US" sz="1550" dirty="0"/>
          </a:p>
        </p:txBody>
      </p:sp>
      <p:sp>
        <p:nvSpPr>
          <p:cNvPr id="24" name="Shape 22"/>
          <p:cNvSpPr/>
          <p:nvPr/>
        </p:nvSpPr>
        <p:spPr>
          <a:xfrm>
            <a:off x="7542014" y="6238994"/>
            <a:ext cx="6325076" cy="4572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25" name="Text 23"/>
          <p:cNvSpPr/>
          <p:nvPr/>
        </p:nvSpPr>
        <p:spPr>
          <a:xfrm>
            <a:off x="7564874" y="6483072"/>
            <a:ext cx="35897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 масштабами здійснення</a:t>
            </a:r>
            <a:endParaRPr lang="en-US" sz="1950" dirty="0"/>
          </a:p>
        </p:txBody>
      </p:sp>
      <p:sp>
        <p:nvSpPr>
          <p:cNvPr id="26" name="Text 24"/>
          <p:cNvSpPr/>
          <p:nvPr/>
        </p:nvSpPr>
        <p:spPr>
          <a:xfrm>
            <a:off x="7564874" y="6991588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Загальнонаціональні, локальні, індивідуальні</a:t>
            </a:r>
            <a:endParaRPr lang="en-US" sz="1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49849"/>
            <a:ext cx="1201090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Ключові загрози економічній безпеці України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666762"/>
            <a:ext cx="3111937" cy="3054668"/>
          </a:xfrm>
          <a:prstGeom prst="roundRect">
            <a:avLst>
              <a:gd name="adj" fmla="val 5848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16650" y="2689622"/>
            <a:ext cx="3066217" cy="595313"/>
          </a:xfrm>
          <a:prstGeom prst="roundRect">
            <a:avLst>
              <a:gd name="adj" fmla="val 25398"/>
            </a:avLst>
          </a:prstGeom>
          <a:solidFill>
            <a:srgbClr val="E8F3E8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0870" y="2838331"/>
            <a:ext cx="297656" cy="29765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15008" y="3483293"/>
            <a:ext cx="255746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Пандемія COVID-19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015008" y="3912513"/>
            <a:ext cx="266950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Уповільнення розвитку світової економіки, падіння цін на експортні товари, зниження економічної активності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4104084" y="2666762"/>
            <a:ext cx="3111937" cy="3054668"/>
          </a:xfrm>
          <a:prstGeom prst="roundRect">
            <a:avLst>
              <a:gd name="adj" fmla="val 5848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4126944" y="2689622"/>
            <a:ext cx="3066217" cy="595313"/>
          </a:xfrm>
          <a:prstGeom prst="roundRect">
            <a:avLst>
              <a:gd name="adj" fmla="val 25398"/>
            </a:avLst>
          </a:prstGeom>
          <a:solidFill>
            <a:srgbClr val="E8F3E8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1165" y="2838331"/>
            <a:ext cx="297656" cy="29765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325303" y="348329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Військова агресія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4325303" y="3912513"/>
            <a:ext cx="266950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Повномасштабне вторгнення росії в Україну, окупація територій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7414379" y="2666762"/>
            <a:ext cx="3111937" cy="3054668"/>
          </a:xfrm>
          <a:prstGeom prst="roundRect">
            <a:avLst>
              <a:gd name="adj" fmla="val 5848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7437239" y="2689622"/>
            <a:ext cx="3066217" cy="595313"/>
          </a:xfrm>
          <a:prstGeom prst="roundRect">
            <a:avLst>
              <a:gd name="adj" fmla="val 25398"/>
            </a:avLst>
          </a:prstGeom>
          <a:solidFill>
            <a:srgbClr val="E8F3E8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21460" y="2838331"/>
            <a:ext cx="297656" cy="29765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7635597" y="348329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Низький добробут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7635597" y="3912513"/>
            <a:ext cx="266950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Звуження внутрішнього споживання, зростання бідності, нерівномірний розподіл доходів</a:t>
            </a:r>
            <a:endParaRPr lang="en-US" sz="1550" dirty="0"/>
          </a:p>
        </p:txBody>
      </p:sp>
      <p:sp>
        <p:nvSpPr>
          <p:cNvPr id="18" name="Shape 13"/>
          <p:cNvSpPr/>
          <p:nvPr/>
        </p:nvSpPr>
        <p:spPr>
          <a:xfrm>
            <a:off x="10724674" y="2666762"/>
            <a:ext cx="3111937" cy="3054668"/>
          </a:xfrm>
          <a:prstGeom prst="roundRect">
            <a:avLst>
              <a:gd name="adj" fmla="val 5848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10747534" y="2689622"/>
            <a:ext cx="3066217" cy="595313"/>
          </a:xfrm>
          <a:prstGeom prst="roundRect">
            <a:avLst>
              <a:gd name="adj" fmla="val 25398"/>
            </a:avLst>
          </a:prstGeom>
          <a:solidFill>
            <a:srgbClr val="E8F3E8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31754" y="2838331"/>
            <a:ext cx="297656" cy="297656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10945892" y="348329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Трудова міграція</a:t>
            </a:r>
            <a:endParaRPr lang="en-US" sz="1950" dirty="0"/>
          </a:p>
        </p:txBody>
      </p:sp>
      <p:sp>
        <p:nvSpPr>
          <p:cNvPr id="22" name="Text 16"/>
          <p:cNvSpPr/>
          <p:nvPr/>
        </p:nvSpPr>
        <p:spPr>
          <a:xfrm>
            <a:off x="10945892" y="3912513"/>
            <a:ext cx="266950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Відплив кваліфікованих кадрів, високий рівень безробіття, неформальна зайнятість</a:t>
            </a:r>
            <a:endParaRPr lang="en-US" sz="1550" dirty="0"/>
          </a:p>
        </p:txBody>
      </p:sp>
      <p:sp>
        <p:nvSpPr>
          <p:cNvPr id="23" name="Text 17"/>
          <p:cNvSpPr/>
          <p:nvPr/>
        </p:nvSpPr>
        <p:spPr>
          <a:xfrm>
            <a:off x="793790" y="594467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Стратегія економічної безпеки України на період до 2025 року визначає ці загрози як критичні для національних інтересів та економіки держави.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658183"/>
            <a:ext cx="1245989" cy="373142"/>
          </a:xfrm>
          <a:prstGeom prst="roundRect">
            <a:avLst>
              <a:gd name="adj" fmla="val 38297"/>
            </a:avLst>
          </a:prstGeom>
          <a:solidFill>
            <a:srgbClr val="DDEEE0"/>
          </a:solidFill>
          <a:ln/>
        </p:spPr>
      </p:sp>
      <p:sp>
        <p:nvSpPr>
          <p:cNvPr id="3" name="Text 1"/>
          <p:cNvSpPr/>
          <p:nvPr/>
        </p:nvSpPr>
        <p:spPr>
          <a:xfrm>
            <a:off x="912852" y="1717715"/>
            <a:ext cx="1007864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ЗМІСТ КУРСУ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93790" y="2110621"/>
            <a:ext cx="581286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Структура презентації</a:t>
            </a:r>
            <a:endParaRPr lang="en-US" sz="3900" dirty="0"/>
          </a:p>
        </p:txBody>
      </p:sp>
      <p:sp>
        <p:nvSpPr>
          <p:cNvPr id="5" name="Text 3"/>
          <p:cNvSpPr/>
          <p:nvPr/>
        </p:nvSpPr>
        <p:spPr>
          <a:xfrm>
            <a:off x="793790" y="302835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01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93790" y="3342680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7" name="Text 5"/>
          <p:cNvSpPr/>
          <p:nvPr/>
        </p:nvSpPr>
        <p:spPr>
          <a:xfrm>
            <a:off x="793790" y="3487579"/>
            <a:ext cx="45606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Місце та роль економічної безпеки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93790" y="3916799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Визначення економічної безпеки як фундаменту національної безпеки та її взаємозв'язок з іншими складовими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414379" y="302835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02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414379" y="3342680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1" name="Text 9"/>
          <p:cNvSpPr/>
          <p:nvPr/>
        </p:nvSpPr>
        <p:spPr>
          <a:xfrm>
            <a:off x="7414379" y="3487579"/>
            <a:ext cx="358128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Зміст та складові елементи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7414379" y="3916799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Детальний аналіз структури економічної безпеки, її функціональних складових та рівнів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93790" y="489906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793790" y="5213390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5" name="Text 13"/>
          <p:cNvSpPr/>
          <p:nvPr/>
        </p:nvSpPr>
        <p:spPr>
          <a:xfrm>
            <a:off x="793790" y="535828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Чинники впливу</a:t>
            </a:r>
            <a:endParaRPr lang="en-US" sz="1950" dirty="0"/>
          </a:p>
        </p:txBody>
      </p:sp>
      <p:sp>
        <p:nvSpPr>
          <p:cNvPr id="16" name="Text 14"/>
          <p:cNvSpPr/>
          <p:nvPr/>
        </p:nvSpPr>
        <p:spPr>
          <a:xfrm>
            <a:off x="793790" y="5787509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Огляд внутрішніх та зовнішніх загроз, що впливають на економічну безпеку України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7414379" y="489906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7414379" y="5213390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9" name="Text 17"/>
          <p:cNvSpPr/>
          <p:nvPr/>
        </p:nvSpPr>
        <p:spPr>
          <a:xfrm>
            <a:off x="7414379" y="5358289"/>
            <a:ext cx="309717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Стратегія забезпечення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7414379" y="5787509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Механізми та напрями державної політики у сфері економічної безпеки до 2025 року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88024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32115" y="3030141"/>
            <a:ext cx="1149906" cy="334923"/>
          </a:xfrm>
          <a:prstGeom prst="roundRect">
            <a:avLst>
              <a:gd name="adj" fmla="val 39351"/>
            </a:avLst>
          </a:prstGeom>
          <a:solidFill>
            <a:srgbClr val="DDEEE0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891" y="3124438"/>
            <a:ext cx="146328" cy="14632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61323" y="3085028"/>
            <a:ext cx="710922" cy="225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РОЗДІЛ 4</a:t>
            </a:r>
            <a:endParaRPr lang="en-US" sz="1150" dirty="0"/>
          </a:p>
        </p:txBody>
      </p:sp>
      <p:sp>
        <p:nvSpPr>
          <p:cNvPr id="6" name="Text 2"/>
          <p:cNvSpPr/>
          <p:nvPr/>
        </p:nvSpPr>
        <p:spPr>
          <a:xfrm>
            <a:off x="732115" y="3436739"/>
            <a:ext cx="13166169" cy="11441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Стратегія забезпечення економічної безпеки </a:t>
            </a:r>
            <a:r>
              <a:rPr lang="en-US" sz="360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до</a:t>
            </a:r>
            <a:r>
              <a:rPr lang="en-US" sz="36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202</a:t>
            </a:r>
            <a:r>
              <a:rPr lang="uk-UA" sz="36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7</a:t>
            </a:r>
            <a:r>
              <a:rPr lang="en-US" sz="36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року</a:t>
            </a:r>
            <a:endParaRPr lang="en-US" sz="3600" dirty="0"/>
          </a:p>
        </p:txBody>
      </p:sp>
      <p:sp>
        <p:nvSpPr>
          <p:cNvPr id="7" name="Shape 3"/>
          <p:cNvSpPr/>
          <p:nvPr/>
        </p:nvSpPr>
        <p:spPr>
          <a:xfrm>
            <a:off x="600313" y="4834057"/>
            <a:ext cx="5262086" cy="1900714"/>
          </a:xfrm>
          <a:prstGeom prst="roundRect">
            <a:avLst>
              <a:gd name="adj" fmla="val 13868"/>
            </a:avLst>
          </a:prstGeom>
          <a:solidFill>
            <a:srgbClr val="438951"/>
          </a:solidFill>
          <a:ln/>
        </p:spPr>
      </p:sp>
      <p:sp>
        <p:nvSpPr>
          <p:cNvPr id="8" name="Text 4"/>
          <p:cNvSpPr/>
          <p:nvPr/>
        </p:nvSpPr>
        <p:spPr>
          <a:xfrm>
            <a:off x="783312" y="5002768"/>
            <a:ext cx="2288024" cy="285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Мета Стратегії</a:t>
            </a:r>
            <a:endParaRPr lang="en-US" sz="1800" dirty="0"/>
          </a:p>
        </p:txBody>
      </p:sp>
      <p:sp>
        <p:nvSpPr>
          <p:cNvPr id="9" name="Text 5"/>
          <p:cNvSpPr/>
          <p:nvPr/>
        </p:nvSpPr>
        <p:spPr>
          <a:xfrm>
            <a:off x="783312" y="5457468"/>
            <a:ext cx="4896088" cy="1125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Визначення стратегічного курсу державної політики у сфері забезпечення економічної безпеки, спрямованого на реалізацію Стратегії національної безпеки "Безпека людини - безпека країни"</a:t>
            </a:r>
            <a:endParaRPr lang="en-US" sz="1400" dirty="0"/>
          </a:p>
        </p:txBody>
      </p:sp>
      <p:sp>
        <p:nvSpPr>
          <p:cNvPr id="10" name="Text 6"/>
          <p:cNvSpPr/>
          <p:nvPr/>
        </p:nvSpPr>
        <p:spPr>
          <a:xfrm>
            <a:off x="6184702" y="5002768"/>
            <a:ext cx="3531513" cy="285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Реалізація Стратегії дозволяє</a:t>
            </a:r>
            <a:endParaRPr lang="en-US" sz="1800" dirty="0"/>
          </a:p>
        </p:txBody>
      </p:sp>
      <p:sp>
        <p:nvSpPr>
          <p:cNvPr id="11" name="Text 7"/>
          <p:cNvSpPr/>
          <p:nvPr/>
        </p:nvSpPr>
        <p:spPr>
          <a:xfrm>
            <a:off x="6184702" y="5457468"/>
            <a:ext cx="7721084" cy="8445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Запровадити прозору систему постійного моніторингу економічної стійкості</a:t>
            </a:r>
            <a:endParaRPr lang="en-US" sz="1400" dirty="0"/>
          </a:p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Здійснювати щорічну системну оцінку стану економічної безпеки</a:t>
            </a:r>
            <a:endParaRPr lang="en-US" sz="1400" dirty="0"/>
          </a:p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Підвищити ефективність державної політики та політичну відповідальність</a:t>
            </a:r>
            <a:endParaRPr lang="en-US" sz="1400" dirty="0"/>
          </a:p>
        </p:txBody>
      </p:sp>
      <p:sp>
        <p:nvSpPr>
          <p:cNvPr id="12" name="Text 8"/>
          <p:cNvSpPr/>
          <p:nvPr/>
        </p:nvSpPr>
        <p:spPr>
          <a:xfrm>
            <a:off x="732115" y="6807034"/>
            <a:ext cx="13166169" cy="562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Стратегію введено в дію Указом Президента України від 11 серпня 2021 року № 347/2021. Документ базується на пріоритетах національних економічних інтересів та визначає механізми державної політики за основними складовими.</a:t>
            </a:r>
            <a:endParaRPr 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597700"/>
            <a:ext cx="1227296" cy="388382"/>
          </a:xfrm>
          <a:prstGeom prst="roundRect">
            <a:avLst>
              <a:gd name="adj" fmla="val 36794"/>
            </a:avLst>
          </a:prstGeom>
          <a:noFill/>
          <a:ln w="7620">
            <a:solidFill>
              <a:srgbClr val="438951"/>
            </a:solidFill>
            <a:prstDash val="solid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472" y="1712476"/>
            <a:ext cx="158710" cy="1587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58478" y="1664851"/>
            <a:ext cx="73592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3895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РОЗДІЛ 1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2065377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Місце та роль економічної безпеки в системі національної безпеки</a:t>
            </a:r>
            <a:endParaRPr lang="en-US" sz="3900" dirty="0"/>
          </a:p>
        </p:txBody>
      </p:sp>
      <p:sp>
        <p:nvSpPr>
          <p:cNvPr id="6" name="Shape 3"/>
          <p:cNvSpPr/>
          <p:nvPr/>
        </p:nvSpPr>
        <p:spPr>
          <a:xfrm>
            <a:off x="650915" y="3603188"/>
            <a:ext cx="5888712" cy="3028593"/>
          </a:xfrm>
          <a:prstGeom prst="roundRect">
            <a:avLst>
              <a:gd name="adj" fmla="val 9437"/>
            </a:avLst>
          </a:prstGeom>
          <a:solidFill>
            <a:srgbClr val="438951"/>
          </a:solidFill>
          <a:ln/>
        </p:spPr>
      </p:sp>
      <p:sp>
        <p:nvSpPr>
          <p:cNvPr id="7" name="Text 4"/>
          <p:cNvSpPr/>
          <p:nvPr/>
        </p:nvSpPr>
        <p:spPr>
          <a:xfrm>
            <a:off x="849273" y="3801547"/>
            <a:ext cx="262687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Економічна безпека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849273" y="4310063"/>
            <a:ext cx="5491996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Стан економіки, при якому забезпечується достатньо високе і стійке економічне зростання, ефективне задоволення економічних потреб, контроль держави за рухом і використанням національних ресурсів, захист економічних інтересів країни на національному і міжнародному рівнях.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6888480" y="3801547"/>
            <a:ext cx="379690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Об'єкти економічної безпеки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6888480" y="4310063"/>
            <a:ext cx="6955631" cy="1905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Економічна система в цілому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Природні багатства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Виробничі та невиробничі фонди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Фінансові та людські ресурси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Господарські структури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Домогосподарства та особа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0423" y="745093"/>
            <a:ext cx="7635954" cy="1178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Історична еволюція поняття економічної безпеки</a:t>
            </a:r>
            <a:endParaRPr lang="en-US" sz="3700" dirty="0"/>
          </a:p>
        </p:txBody>
      </p:sp>
      <p:sp>
        <p:nvSpPr>
          <p:cNvPr id="4" name="Shape 1"/>
          <p:cNvSpPr/>
          <p:nvPr/>
        </p:nvSpPr>
        <p:spPr>
          <a:xfrm>
            <a:off x="6452473" y="2191941"/>
            <a:ext cx="22860" cy="5292566"/>
          </a:xfrm>
          <a:prstGeom prst="roundRect">
            <a:avLst>
              <a:gd name="adj" fmla="val 742224"/>
            </a:avLst>
          </a:prstGeom>
          <a:solidFill>
            <a:srgbClr val="CED9CE"/>
          </a:solidFill>
          <a:ln/>
        </p:spPr>
      </p:sp>
      <p:sp>
        <p:nvSpPr>
          <p:cNvPr id="5" name="Shape 2"/>
          <p:cNvSpPr/>
          <p:nvPr/>
        </p:nvSpPr>
        <p:spPr>
          <a:xfrm>
            <a:off x="6641663" y="2392561"/>
            <a:ext cx="565547" cy="22860"/>
          </a:xfrm>
          <a:prstGeom prst="roundRect">
            <a:avLst>
              <a:gd name="adj" fmla="val 742224"/>
            </a:avLst>
          </a:prstGeom>
          <a:solidFill>
            <a:srgbClr val="CED9CE"/>
          </a:solidFill>
          <a:ln/>
        </p:spPr>
      </p:sp>
      <p:sp>
        <p:nvSpPr>
          <p:cNvPr id="6" name="Shape 3"/>
          <p:cNvSpPr/>
          <p:nvPr/>
        </p:nvSpPr>
        <p:spPr>
          <a:xfrm>
            <a:off x="6240423" y="2191941"/>
            <a:ext cx="424101" cy="424101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</p:sp>
      <p:sp>
        <p:nvSpPr>
          <p:cNvPr id="7" name="Text 4"/>
          <p:cNvSpPr/>
          <p:nvPr/>
        </p:nvSpPr>
        <p:spPr>
          <a:xfrm>
            <a:off x="6311086" y="2227302"/>
            <a:ext cx="282773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7395091" y="2256711"/>
            <a:ext cx="2356485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XVII століття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7395091" y="2658547"/>
            <a:ext cx="6481286" cy="5879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Перше вживання терміну "безпека" в Європі - спокійний стан духу людини, захищеної від небезпеки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6641663" y="3805238"/>
            <a:ext cx="565547" cy="22860"/>
          </a:xfrm>
          <a:prstGeom prst="roundRect">
            <a:avLst>
              <a:gd name="adj" fmla="val 742224"/>
            </a:avLst>
          </a:prstGeom>
          <a:solidFill>
            <a:srgbClr val="CED9CE"/>
          </a:solidFill>
          <a:ln/>
        </p:spPr>
      </p:sp>
      <p:sp>
        <p:nvSpPr>
          <p:cNvPr id="11" name="Shape 8"/>
          <p:cNvSpPr/>
          <p:nvPr/>
        </p:nvSpPr>
        <p:spPr>
          <a:xfrm>
            <a:off x="6240423" y="3604617"/>
            <a:ext cx="424101" cy="424101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</p:sp>
      <p:sp>
        <p:nvSpPr>
          <p:cNvPr id="12" name="Text 9"/>
          <p:cNvSpPr/>
          <p:nvPr/>
        </p:nvSpPr>
        <p:spPr>
          <a:xfrm>
            <a:off x="6311086" y="3639979"/>
            <a:ext cx="282773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7395091" y="3669387"/>
            <a:ext cx="2356485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1929-1933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7395091" y="4071223"/>
            <a:ext cx="6481286" cy="5879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Велика депресія стає поштовхом до аналізу економічної безпеки. У 1934 році США приймає закон "Про національну безпеку"</a:t>
            </a:r>
            <a:endParaRPr lang="en-US" sz="1450" dirty="0"/>
          </a:p>
        </p:txBody>
      </p:sp>
      <p:sp>
        <p:nvSpPr>
          <p:cNvPr id="15" name="Shape 12"/>
          <p:cNvSpPr/>
          <p:nvPr/>
        </p:nvSpPr>
        <p:spPr>
          <a:xfrm>
            <a:off x="6641663" y="5217914"/>
            <a:ext cx="565547" cy="22860"/>
          </a:xfrm>
          <a:prstGeom prst="roundRect">
            <a:avLst>
              <a:gd name="adj" fmla="val 742224"/>
            </a:avLst>
          </a:prstGeom>
          <a:solidFill>
            <a:srgbClr val="CED9CE"/>
          </a:solidFill>
          <a:ln/>
        </p:spPr>
      </p:sp>
      <p:sp>
        <p:nvSpPr>
          <p:cNvPr id="16" name="Shape 13"/>
          <p:cNvSpPr/>
          <p:nvPr/>
        </p:nvSpPr>
        <p:spPr>
          <a:xfrm>
            <a:off x="6240423" y="5017294"/>
            <a:ext cx="424101" cy="424101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</p:sp>
      <p:sp>
        <p:nvSpPr>
          <p:cNvPr id="17" name="Text 14"/>
          <p:cNvSpPr/>
          <p:nvPr/>
        </p:nvSpPr>
        <p:spPr>
          <a:xfrm>
            <a:off x="6311086" y="5052655"/>
            <a:ext cx="282773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200" dirty="0"/>
          </a:p>
        </p:txBody>
      </p:sp>
      <p:sp>
        <p:nvSpPr>
          <p:cNvPr id="18" name="Text 15"/>
          <p:cNvSpPr/>
          <p:nvPr/>
        </p:nvSpPr>
        <p:spPr>
          <a:xfrm>
            <a:off x="7395091" y="5082064"/>
            <a:ext cx="2356485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1985 рік</a:t>
            </a:r>
            <a:endParaRPr lang="en-US" sz="1850" dirty="0"/>
          </a:p>
        </p:txBody>
      </p:sp>
      <p:sp>
        <p:nvSpPr>
          <p:cNvPr id="19" name="Text 16"/>
          <p:cNvSpPr/>
          <p:nvPr/>
        </p:nvSpPr>
        <p:spPr>
          <a:xfrm>
            <a:off x="7395091" y="5483900"/>
            <a:ext cx="6481286" cy="5879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40-а сесія Генеральної Асамблеї ООН приймає резолюцію про міжнародну економічну безпеку</a:t>
            </a:r>
            <a:endParaRPr lang="en-US" sz="1450" dirty="0"/>
          </a:p>
        </p:txBody>
      </p:sp>
      <p:sp>
        <p:nvSpPr>
          <p:cNvPr id="20" name="Shape 17"/>
          <p:cNvSpPr/>
          <p:nvPr/>
        </p:nvSpPr>
        <p:spPr>
          <a:xfrm>
            <a:off x="6641663" y="6630591"/>
            <a:ext cx="565547" cy="22860"/>
          </a:xfrm>
          <a:prstGeom prst="roundRect">
            <a:avLst>
              <a:gd name="adj" fmla="val 742224"/>
            </a:avLst>
          </a:prstGeom>
          <a:solidFill>
            <a:srgbClr val="CED9CE"/>
          </a:solidFill>
          <a:ln/>
        </p:spPr>
      </p:sp>
      <p:sp>
        <p:nvSpPr>
          <p:cNvPr id="21" name="Shape 18"/>
          <p:cNvSpPr/>
          <p:nvPr/>
        </p:nvSpPr>
        <p:spPr>
          <a:xfrm>
            <a:off x="6240423" y="6429970"/>
            <a:ext cx="424101" cy="424101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</p:sp>
      <p:sp>
        <p:nvSpPr>
          <p:cNvPr id="22" name="Text 19"/>
          <p:cNvSpPr/>
          <p:nvPr/>
        </p:nvSpPr>
        <p:spPr>
          <a:xfrm>
            <a:off x="6311086" y="6465332"/>
            <a:ext cx="282773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</a:t>
            </a:r>
            <a:endParaRPr lang="en-US" sz="2200" dirty="0"/>
          </a:p>
        </p:txBody>
      </p:sp>
      <p:sp>
        <p:nvSpPr>
          <p:cNvPr id="23" name="Text 20"/>
          <p:cNvSpPr/>
          <p:nvPr/>
        </p:nvSpPr>
        <p:spPr>
          <a:xfrm>
            <a:off x="7395091" y="6494740"/>
            <a:ext cx="2356485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1991-1999</a:t>
            </a:r>
            <a:endParaRPr lang="en-US" sz="1850" dirty="0"/>
          </a:p>
        </p:txBody>
      </p:sp>
      <p:sp>
        <p:nvSpPr>
          <p:cNvPr id="24" name="Text 21"/>
          <p:cNvSpPr/>
          <p:nvPr/>
        </p:nvSpPr>
        <p:spPr>
          <a:xfrm>
            <a:off x="7395091" y="6896576"/>
            <a:ext cx="6481286" cy="5879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Україна здобуває незалежність. Прийняття Концепції економічної безпеки України (1999)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7830" y="545187"/>
            <a:ext cx="11280338" cy="576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П'ять етапів становлення економічної безпеки</a:t>
            </a:r>
            <a:endParaRPr lang="en-US" sz="3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30" y="1464469"/>
            <a:ext cx="553403" cy="1143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462683" y="1648897"/>
            <a:ext cx="2786777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 етап: Криза 1929-1933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1462683" y="2040017"/>
            <a:ext cx="12429887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Створення Федерального комітету з економічної безпеки США. Перший нормативний документ з національної безпеки</a:t>
            </a:r>
            <a:endParaRPr lang="en-US" sz="14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532" y="2742724"/>
            <a:ext cx="553403" cy="11430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739384" y="2927152"/>
            <a:ext cx="2806779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ІІ етап: 1940-60-ті роки</a:t>
            </a:r>
            <a:endParaRPr lang="en-US" sz="1800" dirty="0"/>
          </a:p>
        </p:txBody>
      </p:sp>
      <p:sp>
        <p:nvSpPr>
          <p:cNvPr id="8" name="Text 4"/>
          <p:cNvSpPr/>
          <p:nvPr/>
        </p:nvSpPr>
        <p:spPr>
          <a:xfrm>
            <a:off x="1739384" y="3318272"/>
            <a:ext cx="12153186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Створення міжнародних організацій: МВФ (1945), Світовий банк (1945), ОПЕК (1960)</a:t>
            </a:r>
            <a:endParaRPr lang="en-US" sz="14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33" y="4020979"/>
            <a:ext cx="553403" cy="11430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016085" y="4205407"/>
            <a:ext cx="2813566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ІІІ етап: Західна Європа</a:t>
            </a:r>
            <a:endParaRPr lang="en-US" sz="1800" dirty="0"/>
          </a:p>
        </p:txBody>
      </p:sp>
      <p:sp>
        <p:nvSpPr>
          <p:cNvPr id="11" name="Text 6"/>
          <p:cNvSpPr/>
          <p:nvPr/>
        </p:nvSpPr>
        <p:spPr>
          <a:xfrm>
            <a:off x="2016085" y="4596527"/>
            <a:ext cx="11876484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Розробка стратегії економічного методу забезпечення національної безпеки та механізму протидії загрозам</a:t>
            </a:r>
            <a:endParaRPr lang="en-US" sz="14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934" y="5299234"/>
            <a:ext cx="553403" cy="114300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2292787" y="5483662"/>
            <a:ext cx="3198376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IV етап: Кінець 80-х - 90-ті</a:t>
            </a:r>
            <a:endParaRPr lang="en-US" sz="1800" dirty="0"/>
          </a:p>
        </p:txBody>
      </p:sp>
      <p:sp>
        <p:nvSpPr>
          <p:cNvPr id="14" name="Text 8"/>
          <p:cNvSpPr/>
          <p:nvPr/>
        </p:nvSpPr>
        <p:spPr>
          <a:xfrm>
            <a:off x="2292787" y="5874782"/>
            <a:ext cx="11599783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Розпад СРСР. Перехід від командно-адміністративної до ринкової системи господарювання</a:t>
            </a:r>
            <a:endParaRPr lang="en-US" sz="14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33" y="6577489"/>
            <a:ext cx="553403" cy="114300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2016085" y="6761917"/>
            <a:ext cx="2305764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 етап: Сучасність</a:t>
            </a:r>
            <a:endParaRPr lang="en-US" sz="1800" dirty="0"/>
          </a:p>
        </p:txBody>
      </p:sp>
      <p:sp>
        <p:nvSpPr>
          <p:cNvPr id="17" name="Text 10"/>
          <p:cNvSpPr/>
          <p:nvPr/>
        </p:nvSpPr>
        <p:spPr>
          <a:xfrm>
            <a:off x="2016085" y="7153037"/>
            <a:ext cx="11876484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Формування країнами пострадянського простору нормативно-правової бази економічної безпеки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36658"/>
            <a:ext cx="1023592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Система національної безпеки України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65439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Національна безпека України - це захищеність державного суверенітету, територіальної цілісності, демократичного конституційного ладу та інших національних інтересів від реальних та потенційних загроз.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5512713"/>
            <a:ext cx="4215289" cy="1461016"/>
          </a:xfrm>
          <a:prstGeom prst="roundRect">
            <a:avLst>
              <a:gd name="adj" fmla="val 12226"/>
            </a:avLst>
          </a:prstGeom>
          <a:solidFill>
            <a:srgbClr val="E8F3E8"/>
          </a:solidFill>
          <a:ln/>
        </p:spPr>
      </p:sp>
      <p:sp>
        <p:nvSpPr>
          <p:cNvPr id="6" name="Text 3"/>
          <p:cNvSpPr/>
          <p:nvPr/>
        </p:nvSpPr>
        <p:spPr>
          <a:xfrm>
            <a:off x="992148" y="571107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Державна безпека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2148" y="6140291"/>
            <a:ext cx="38185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Захист конституційного ладу та державних інститутів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5207437" y="5512713"/>
            <a:ext cx="4215408" cy="1461016"/>
          </a:xfrm>
          <a:prstGeom prst="roundRect">
            <a:avLst>
              <a:gd name="adj" fmla="val 12226"/>
            </a:avLst>
          </a:prstGeom>
          <a:solidFill>
            <a:srgbClr val="E8F3E8"/>
          </a:solidFill>
          <a:ln/>
        </p:spPr>
      </p:sp>
      <p:sp>
        <p:nvSpPr>
          <p:cNvPr id="9" name="Text 6"/>
          <p:cNvSpPr/>
          <p:nvPr/>
        </p:nvSpPr>
        <p:spPr>
          <a:xfrm>
            <a:off x="5405795" y="571107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Суспільна безпека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5405795" y="6140291"/>
            <a:ext cx="381869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Захист прав та свобод громадян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9621203" y="5512713"/>
            <a:ext cx="4215289" cy="1461016"/>
          </a:xfrm>
          <a:prstGeom prst="roundRect">
            <a:avLst>
              <a:gd name="adj" fmla="val 12226"/>
            </a:avLst>
          </a:prstGeom>
          <a:solidFill>
            <a:srgbClr val="E8F3E8"/>
          </a:solidFill>
          <a:ln/>
        </p:spPr>
      </p:sp>
      <p:sp>
        <p:nvSpPr>
          <p:cNvPr id="12" name="Text 9"/>
          <p:cNvSpPr/>
          <p:nvPr/>
        </p:nvSpPr>
        <p:spPr>
          <a:xfrm>
            <a:off x="9819561" y="5711071"/>
            <a:ext cx="262687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Економічна безпека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9819561" y="6140291"/>
            <a:ext cx="38185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Матеріальна основа національного суверенітету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787837"/>
            <a:ext cx="2060853" cy="373142"/>
          </a:xfrm>
          <a:prstGeom prst="roundRect">
            <a:avLst>
              <a:gd name="adj" fmla="val 38297"/>
            </a:avLst>
          </a:prstGeom>
          <a:solidFill>
            <a:srgbClr val="DDEEE0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852" y="894993"/>
            <a:ext cx="158710" cy="1587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50858" y="847368"/>
            <a:ext cx="1584722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КЛЮЧОВІ ПОНЯТТЯ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1240274"/>
            <a:ext cx="1073205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Основні національні економічні інтереси</a:t>
            </a:r>
            <a:endParaRPr lang="en-US" sz="3900" dirty="0"/>
          </a:p>
        </p:txBody>
      </p:sp>
      <p:sp>
        <p:nvSpPr>
          <p:cNvPr id="6" name="Shape 3"/>
          <p:cNvSpPr/>
          <p:nvPr/>
        </p:nvSpPr>
        <p:spPr>
          <a:xfrm>
            <a:off x="793790" y="2381250"/>
            <a:ext cx="6279356" cy="1586032"/>
          </a:xfrm>
          <a:prstGeom prst="roundRect">
            <a:avLst>
              <a:gd name="adj" fmla="val 6918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770930" y="2381250"/>
            <a:ext cx="91440" cy="1586032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8" name="Text 5"/>
          <p:cNvSpPr/>
          <p:nvPr/>
        </p:nvSpPr>
        <p:spPr>
          <a:xfrm>
            <a:off x="1083588" y="2602468"/>
            <a:ext cx="274200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Економічна стійкість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83588" y="3110984"/>
            <a:ext cx="57683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Здатність економічної системи витримувати вплив шоків та підтримувати стале економічне зростання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793790" y="4165640"/>
            <a:ext cx="6279356" cy="1586032"/>
          </a:xfrm>
          <a:prstGeom prst="roundRect">
            <a:avLst>
              <a:gd name="adj" fmla="val 6918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770930" y="4165640"/>
            <a:ext cx="91440" cy="1586032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12" name="Text 9"/>
          <p:cNvSpPr/>
          <p:nvPr/>
        </p:nvSpPr>
        <p:spPr>
          <a:xfrm>
            <a:off x="1083588" y="4386858"/>
            <a:ext cx="337351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Конкурентоспроможність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1083588" y="4895374"/>
            <a:ext cx="57683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Високі позиції української економіки у світовому економічному середовищі</a:t>
            </a:r>
            <a:endParaRPr lang="en-US" sz="1550" dirty="0"/>
          </a:p>
        </p:txBody>
      </p:sp>
      <p:sp>
        <p:nvSpPr>
          <p:cNvPr id="14" name="Shape 11"/>
          <p:cNvSpPr/>
          <p:nvPr/>
        </p:nvSpPr>
        <p:spPr>
          <a:xfrm>
            <a:off x="793790" y="5950029"/>
            <a:ext cx="6279356" cy="1268492"/>
          </a:xfrm>
          <a:prstGeom prst="roundRect">
            <a:avLst>
              <a:gd name="adj" fmla="val 8650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770930" y="5950029"/>
            <a:ext cx="91440" cy="1268492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16" name="Text 13"/>
          <p:cNvSpPr/>
          <p:nvPr/>
        </p:nvSpPr>
        <p:spPr>
          <a:xfrm>
            <a:off x="1083588" y="617124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Якість життя</a:t>
            </a:r>
            <a:endParaRPr lang="en-US" sz="1950" dirty="0"/>
          </a:p>
        </p:txBody>
      </p:sp>
      <p:sp>
        <p:nvSpPr>
          <p:cNvPr id="17" name="Text 14"/>
          <p:cNvSpPr/>
          <p:nvPr/>
        </p:nvSpPr>
        <p:spPr>
          <a:xfrm>
            <a:off x="1083588" y="6679763"/>
            <a:ext cx="576834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Досягнення високих стандартів добробуту населення</a:t>
            </a:r>
            <a:endParaRPr lang="en-US" sz="1550" dirty="0"/>
          </a:p>
        </p:txBody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4874" y="2381250"/>
            <a:ext cx="6279356" cy="451318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39741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Два напрями державної політики економічної безпеки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376732"/>
            <a:ext cx="6521410" cy="7937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436887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Напрям розвитку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992148" y="4798100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Нарощування конкурентоспроможності економіки України через структурні зміни та модернізацію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3376732"/>
            <a:ext cx="6521410" cy="7937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13558" y="4368879"/>
            <a:ext cx="261139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Безпековий напрям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7513558" y="4798100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Зміцнення показників економічної стійкості та невразливості до зовнішніх і внутрішніх загроз</a:t>
            </a:r>
            <a:endParaRPr lang="en-US" sz="1550" dirty="0"/>
          </a:p>
        </p:txBody>
      </p:sp>
      <p:sp>
        <p:nvSpPr>
          <p:cNvPr id="9" name="Text 5"/>
          <p:cNvSpPr/>
          <p:nvPr/>
        </p:nvSpPr>
        <p:spPr>
          <a:xfrm>
            <a:off x="793790" y="585477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Обидва напрями взаємопов'язані та спрямовані на досягнення бажаного рівня безпеки національної економіки через комплекс дій суб'єктів системи.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4826" y="608886"/>
            <a:ext cx="7667149" cy="1153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Основні засади державної політики</a:t>
            </a:r>
            <a:endParaRPr lang="en-US" sz="36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24826" y="2020372"/>
            <a:ext cx="461486" cy="46148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24826" y="2696527"/>
            <a:ext cx="2307788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Стійкість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224826" y="3087886"/>
            <a:ext cx="7667149" cy="570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Забезпечення стійкості від зовнішніх і внутрішніх викликів та загроз національним економічним інтересам</a:t>
            </a:r>
            <a:endParaRPr lang="en-US" sz="14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24826" y="4001572"/>
            <a:ext cx="461486" cy="46148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224826" y="4677728"/>
            <a:ext cx="2553057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Розвиток потужності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6224826" y="5069086"/>
            <a:ext cx="7667149" cy="570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Збереження та розвиток економічної потужності з урахуванням цілей сталого розвитку</a:t>
            </a:r>
            <a:endParaRPr lang="en-US" sz="14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4826" y="5982772"/>
            <a:ext cx="461486" cy="46148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24826" y="6658928"/>
            <a:ext cx="2307788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Незалежність</a:t>
            </a:r>
            <a:endParaRPr lang="en-US" sz="1800" dirty="0"/>
          </a:p>
        </p:txBody>
      </p:sp>
      <p:sp>
        <p:nvSpPr>
          <p:cNvPr id="12" name="Text 6"/>
          <p:cNvSpPr/>
          <p:nvPr/>
        </p:nvSpPr>
        <p:spPr>
          <a:xfrm>
            <a:off x="6224826" y="7050286"/>
            <a:ext cx="7667149" cy="570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Гарантування національної економічної незалежності у високотехнологічних сферах</a:t>
            </a:r>
            <a:endParaRPr lang="en-US" sz="1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1215</Words>
  <Application>Microsoft Office PowerPoint</Application>
  <PresentationFormat>Довільний</PresentationFormat>
  <Paragraphs>236</Paragraphs>
  <Slides>20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6" baseType="lpstr">
      <vt:lpstr>Calibri</vt:lpstr>
      <vt:lpstr>Arial</vt:lpstr>
      <vt:lpstr>Fraunces Light</vt:lpstr>
      <vt:lpstr>Nobile</vt:lpstr>
      <vt:lpstr>Fraunces Extra Bold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Микола Стороженко</dc:creator>
  <cp:lastModifiedBy>Микола Стороженко</cp:lastModifiedBy>
  <cp:revision>2</cp:revision>
  <dcterms:created xsi:type="dcterms:W3CDTF">2026-02-05T10:48:24Z</dcterms:created>
  <dcterms:modified xsi:type="dcterms:W3CDTF">2026-02-05T10:40:06Z</dcterms:modified>
</cp:coreProperties>
</file>