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4630400" cy="8229600"/>
  <p:notesSz cx="8229600" cy="146304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Roboto Condensed" panose="020B0604020202020204" charset="0"/>
      <p:regular r:id="rId27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35" d="100"/>
          <a:sy n="35" d="100"/>
        </p:scale>
        <p:origin x="85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183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D0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8E3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D0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8E3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D0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8E3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D0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8E3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D0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8E3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D0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8E3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D0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8E3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D0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8E3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D0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8E3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D0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8E3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D0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8E3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D0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8E3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D0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8E3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D0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8E3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D0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8E3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D0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8E3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D0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8E3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D0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8E3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D0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8E3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D0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8E3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svg"/><Relationship Id="rId5" Type="http://schemas.openxmlformats.org/officeDocument/2006/relationships/image" Target="../media/image7.svg"/><Relationship Id="rId4" Type="http://schemas.openxmlformats.org/officeDocument/2006/relationships/image" Target="../media/image6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svg"/><Relationship Id="rId5" Type="http://schemas.openxmlformats.org/officeDocument/2006/relationships/image" Target="../media/image13.sv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8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412444"/>
            <a:ext cx="7556421" cy="1860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C0D0F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КОНЦЕПТУАЛЬНІ ЗАСАДИ РЕГУЛЮВАННЯ ФІНАНСОВОЇ БЕЗПЕКИ ДЕРЖАВИ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4570333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Тема 17 — Нормативно-правове забезпечення, суб'єкти регулювання, механізми, принципи та оцінка фінансової безпеки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793790" y="5436275"/>
            <a:ext cx="1610916" cy="373142"/>
          </a:xfrm>
          <a:prstGeom prst="roundRect">
            <a:avLst>
              <a:gd name="adj" fmla="val 6383"/>
            </a:avLst>
          </a:prstGeom>
          <a:solidFill>
            <a:srgbClr val="E7E7E4"/>
          </a:solidFill>
          <a:ln/>
        </p:spPr>
      </p:sp>
      <p:sp>
        <p:nvSpPr>
          <p:cNvPr id="6" name="Text 3"/>
          <p:cNvSpPr/>
          <p:nvPr/>
        </p:nvSpPr>
        <p:spPr>
          <a:xfrm>
            <a:off x="912852" y="5495806"/>
            <a:ext cx="137279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ДЕРЖАВНІ ФІНАНСИ</a:t>
            </a:r>
            <a:endParaRPr lang="en-US" sz="1250" dirty="0"/>
          </a:p>
        </p:txBody>
      </p:sp>
      <p:sp>
        <p:nvSpPr>
          <p:cNvPr id="7" name="Shape 4"/>
          <p:cNvSpPr/>
          <p:nvPr/>
        </p:nvSpPr>
        <p:spPr>
          <a:xfrm>
            <a:off x="2503884" y="5428655"/>
            <a:ext cx="1696522" cy="388382"/>
          </a:xfrm>
          <a:prstGeom prst="roundRect">
            <a:avLst>
              <a:gd name="adj" fmla="val 6132"/>
            </a:avLst>
          </a:prstGeom>
          <a:noFill/>
          <a:ln w="7620">
            <a:solidFill>
              <a:srgbClr val="1E1E1A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2630567" y="5495806"/>
            <a:ext cx="1443157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1E1E1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ФІНАНСОВА БЕЗПЕКА</a:t>
            </a:r>
            <a:endParaRPr lang="en-US" sz="12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40656"/>
            <a:ext cx="864965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C0D0F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МІНІСТЕРСТВО ФІНАНСІВ УКРАЇНИ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790" y="2457569"/>
            <a:ext cx="496133" cy="49613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3201710"/>
            <a:ext cx="286869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55575A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БЮДЖЕТНА ПОЛІТИКА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793790" y="3630930"/>
            <a:ext cx="6397347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Формування та виконання Державного бюджету, контроль бюджетних видатків, управління бюджетним дефіцитом та забезпечення фіскальної стійкості.</a:t>
            </a:r>
            <a:endParaRPr lang="en-US" sz="15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39144" y="2457569"/>
            <a:ext cx="496133" cy="49613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439144" y="3201710"/>
            <a:ext cx="349758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55575A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УПРАВЛІННЯ ДЕРЖБОРГОМ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7439144" y="3630930"/>
            <a:ext cx="639746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Планування та обслуговування державного і гарантованого боргу, випуск ОВДП, мінімізація боргових ризиків для фінансової безпеки.</a:t>
            </a:r>
            <a:endParaRPr lang="en-US" sz="15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3790" y="4980384"/>
            <a:ext cx="496133" cy="49613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93790" y="5724525"/>
            <a:ext cx="431101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55575A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ПОДАТКОВА ТА МИТНА ПОЛІТИКА</a:t>
            </a:r>
            <a:endParaRPr lang="en-US" sz="1950" dirty="0"/>
          </a:p>
        </p:txBody>
      </p:sp>
      <p:sp>
        <p:nvSpPr>
          <p:cNvPr id="11" name="Text 6"/>
          <p:cNvSpPr/>
          <p:nvPr/>
        </p:nvSpPr>
        <p:spPr>
          <a:xfrm>
            <a:off x="793790" y="6153745"/>
            <a:ext cx="639734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Формування доходної бази бюджету через ефективну координацію податкової та митної служб, боротьба з ухиленням від сплати податків.</a:t>
            </a:r>
            <a:endParaRPr lang="en-US" sz="15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39144" y="4980384"/>
            <a:ext cx="496133" cy="496133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439144" y="5724525"/>
            <a:ext cx="321361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55575A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ФІНАНСОВИЙ КОНТРОЛЬ</a:t>
            </a:r>
            <a:endParaRPr lang="en-US" sz="1950" dirty="0"/>
          </a:p>
        </p:txBody>
      </p:sp>
      <p:sp>
        <p:nvSpPr>
          <p:cNvPr id="14" name="Text 8"/>
          <p:cNvSpPr/>
          <p:nvPr/>
        </p:nvSpPr>
        <p:spPr>
          <a:xfrm>
            <a:off x="7439144" y="6153745"/>
            <a:ext cx="639746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Здійснення державного внутрішнього фінансового контролю, аудиту ефективності використання бюджетних коштів.</a:t>
            </a:r>
            <a:endParaRPr lang="en-US" sz="15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75698"/>
            <a:ext cx="1027783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C0D0F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ІНШІ КЛЮЧОВІ СУБ'ЄКТИ РЕГУЛЮВАННЯ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792611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Поряд з НБУ та Мінфіном, у системі забезпечення фінансової безпеки діють спеціалізовані органи з чітко визначеними повноваженнями.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3333393"/>
            <a:ext cx="6422231" cy="1461016"/>
          </a:xfrm>
          <a:prstGeom prst="roundRect">
            <a:avLst>
              <a:gd name="adj" fmla="val 2038"/>
            </a:avLst>
          </a:prstGeom>
          <a:solidFill>
            <a:srgbClr val="C8CAC1">
              <a:alpha val="5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992148" y="353175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РНБО УКРАЇНИ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992148" y="3960971"/>
            <a:ext cx="60255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Координація у сфері нацбезпеки; розробка та моніторинг виконання Стратегії нацбезпеки; введення санкцій.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7414379" y="3333393"/>
            <a:ext cx="6422231" cy="1461016"/>
          </a:xfrm>
          <a:prstGeom prst="roundRect">
            <a:avLst>
              <a:gd name="adj" fmla="val 2038"/>
            </a:avLst>
          </a:prstGeom>
          <a:solidFill>
            <a:srgbClr val="C8CAC1">
              <a:alpha val="50000"/>
            </a:srgbClr>
          </a:solidFill>
          <a:ln/>
        </p:spPr>
      </p:sp>
      <p:sp>
        <p:nvSpPr>
          <p:cNvPr id="8" name="Text 6"/>
          <p:cNvSpPr/>
          <p:nvPr/>
        </p:nvSpPr>
        <p:spPr>
          <a:xfrm>
            <a:off x="7612737" y="3531751"/>
            <a:ext cx="293608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ДЕРЖФІНМОНІТОРИНГ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7612737" y="3960971"/>
            <a:ext cx="60255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Фінансова розвідка, протидія відмиванню коштів та фінансуванню тероризму (AML/CFT); моніторинг підозрілих транзакцій.</a:t>
            </a:r>
            <a:endParaRPr lang="en-US" sz="1550" dirty="0"/>
          </a:p>
        </p:txBody>
      </p:sp>
      <p:sp>
        <p:nvSpPr>
          <p:cNvPr id="10" name="Shape 8"/>
          <p:cNvSpPr/>
          <p:nvPr/>
        </p:nvSpPr>
        <p:spPr>
          <a:xfrm>
            <a:off x="793790" y="4992767"/>
            <a:ext cx="6422231" cy="1461016"/>
          </a:xfrm>
          <a:prstGeom prst="roundRect">
            <a:avLst>
              <a:gd name="adj" fmla="val 2038"/>
            </a:avLst>
          </a:prstGeom>
          <a:solidFill>
            <a:srgbClr val="C8CAC1">
              <a:alpha val="50000"/>
            </a:srgbClr>
          </a:solidFill>
          <a:ln/>
        </p:spPr>
      </p:sp>
      <p:sp>
        <p:nvSpPr>
          <p:cNvPr id="11" name="Text 9"/>
          <p:cNvSpPr/>
          <p:nvPr/>
        </p:nvSpPr>
        <p:spPr>
          <a:xfrm>
            <a:off x="992148" y="519112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НКЦПФР</a:t>
            </a:r>
            <a:endParaRPr lang="en-US" sz="1950" dirty="0"/>
          </a:p>
        </p:txBody>
      </p:sp>
      <p:sp>
        <p:nvSpPr>
          <p:cNvPr id="12" name="Text 10"/>
          <p:cNvSpPr/>
          <p:nvPr/>
        </p:nvSpPr>
        <p:spPr>
          <a:xfrm>
            <a:off x="992148" y="5620345"/>
            <a:ext cx="60255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Регулювання та нагляд на ринках капіталу і деривативів; захист прав інвесторів; стабільність фондового ринку.</a:t>
            </a:r>
            <a:endParaRPr lang="en-US" sz="1550" dirty="0"/>
          </a:p>
        </p:txBody>
      </p:sp>
      <p:sp>
        <p:nvSpPr>
          <p:cNvPr id="13" name="Shape 11"/>
          <p:cNvSpPr/>
          <p:nvPr/>
        </p:nvSpPr>
        <p:spPr>
          <a:xfrm>
            <a:off x="7414379" y="4992767"/>
            <a:ext cx="6422231" cy="1461016"/>
          </a:xfrm>
          <a:prstGeom prst="roundRect">
            <a:avLst>
              <a:gd name="adj" fmla="val 2038"/>
            </a:avLst>
          </a:prstGeom>
          <a:solidFill>
            <a:srgbClr val="C8CAC1">
              <a:alpha val="50000"/>
            </a:srgbClr>
          </a:solidFill>
          <a:ln/>
        </p:spPr>
      </p:sp>
      <p:sp>
        <p:nvSpPr>
          <p:cNvPr id="14" name="Text 12"/>
          <p:cNvSpPr/>
          <p:nvPr/>
        </p:nvSpPr>
        <p:spPr>
          <a:xfrm>
            <a:off x="7612737" y="519112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НКРЕС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7612737" y="5620345"/>
            <a:ext cx="60255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Регулювання страхового ринку, небанківських фінансових установ; нагляд за ломбардами, лізинговими компаніями.</a:t>
            </a:r>
            <a:endParaRPr lang="en-US" sz="15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578060"/>
            <a:ext cx="710731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C0D0F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РАХУНКОВА ПАЛАТА ТА ДПС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3694152"/>
            <a:ext cx="379607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C0D0F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РАХУНКОВА ПАЛАТА УКРАЇНИ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793790" y="4202668"/>
            <a:ext cx="6279356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Вищий орган зовнішнього державного фінансового контролю. Здійснює незалежний аудит доходів і видатків Держбюджету, ефективності використання публічних ресурсів. Звітує перед Верховною Радою України. Виявляє зловживання та неефективність у фінансовій системі держави.</a:t>
            </a:r>
            <a:endParaRPr lang="en-US" sz="1550" dirty="0"/>
          </a:p>
        </p:txBody>
      </p:sp>
      <p:sp>
        <p:nvSpPr>
          <p:cNvPr id="5" name="Shape 3"/>
          <p:cNvSpPr/>
          <p:nvPr/>
        </p:nvSpPr>
        <p:spPr>
          <a:xfrm>
            <a:off x="7421999" y="3495794"/>
            <a:ext cx="6565106" cy="2155627"/>
          </a:xfrm>
          <a:prstGeom prst="roundRect">
            <a:avLst>
              <a:gd name="adj" fmla="val 1381"/>
            </a:avLst>
          </a:prstGeom>
          <a:solidFill>
            <a:srgbClr val="1E1E1A"/>
          </a:solidFill>
          <a:ln/>
        </p:spPr>
      </p:sp>
      <p:sp>
        <p:nvSpPr>
          <p:cNvPr id="6" name="Text 4"/>
          <p:cNvSpPr/>
          <p:nvPr/>
        </p:nvSpPr>
        <p:spPr>
          <a:xfrm>
            <a:off x="7620357" y="3694152"/>
            <a:ext cx="416266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FFFFFF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ДЕРЖАВНА ПОДАТКОВА СЛУЖБА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7620357" y="4202668"/>
            <a:ext cx="6168390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Адміністрування податків і зборів; формування надходжень до бюджетів усіх рівнів; протидія схемам мінімізації та податковому шахрайству. Від ефективності ДПС залежить бюджетна складова фінансової безпеки держави.</a:t>
            </a:r>
            <a:endParaRPr lang="en-US" sz="15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057989" y="436364"/>
            <a:ext cx="689134" cy="277654"/>
          </a:xfrm>
          <a:prstGeom prst="roundRect">
            <a:avLst>
              <a:gd name="adj" fmla="val 6859"/>
            </a:avLst>
          </a:prstGeom>
          <a:solidFill>
            <a:srgbClr val="E7E7E4"/>
          </a:solidFill>
          <a:ln/>
        </p:spPr>
      </p:sp>
      <p:sp>
        <p:nvSpPr>
          <p:cNvPr id="3" name="Text 1"/>
          <p:cNvSpPr/>
          <p:nvPr/>
        </p:nvSpPr>
        <p:spPr>
          <a:xfrm>
            <a:off x="1153120" y="483870"/>
            <a:ext cx="498872" cy="1826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РОЗДІЛ 3</a:t>
            </a:r>
            <a:endParaRPr lang="en-US" sz="950" dirty="0"/>
          </a:p>
        </p:txBody>
      </p:sp>
      <p:sp>
        <p:nvSpPr>
          <p:cNvPr id="4" name="Text 2"/>
          <p:cNvSpPr/>
          <p:nvPr/>
        </p:nvSpPr>
        <p:spPr>
          <a:xfrm>
            <a:off x="1057989" y="764738"/>
            <a:ext cx="10300454" cy="4958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0C0D0F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МЕХАНІЗМИ РЕГУЛЮВАННЯ ФІНАНСОВОЇ БЕЗПЕКИ</a:t>
            </a:r>
            <a:endParaRPr lang="en-US" sz="3100" dirty="0"/>
          </a:p>
        </p:txBody>
      </p:sp>
      <p:sp>
        <p:nvSpPr>
          <p:cNvPr id="5" name="Text 3"/>
          <p:cNvSpPr/>
          <p:nvPr/>
        </p:nvSpPr>
        <p:spPr>
          <a:xfrm>
            <a:off x="1057989" y="1450896"/>
            <a:ext cx="12514421" cy="4569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20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Механізм регулювання фінансової безпеки — це сукупність методів, інструментів та важелів впливу держави на фінансову систему з метою нейтралізації загроз і забезпечення стабільності.</a:t>
            </a:r>
            <a:endParaRPr lang="en-US" sz="12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989" y="2050494"/>
            <a:ext cx="10485120" cy="5852160"/>
          </a:xfrm>
          <a:prstGeom prst="rect">
            <a:avLst/>
          </a:prstGeom>
        </p:spPr>
      </p:pic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989" y="2050494"/>
            <a:ext cx="10485120" cy="585216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41577"/>
            <a:ext cx="1117520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C0D0F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МОНЕТАРНИЙ ТА ФІСКАЛЬНИЙ МЕХАНІЗМИ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650915" y="3059311"/>
            <a:ext cx="6565106" cy="3028593"/>
          </a:xfrm>
          <a:prstGeom prst="roundRect">
            <a:avLst>
              <a:gd name="adj" fmla="val 983"/>
            </a:avLst>
          </a:prstGeom>
          <a:solidFill>
            <a:srgbClr val="1E1E1A"/>
          </a:solidFill>
          <a:ln/>
        </p:spPr>
      </p:sp>
      <p:sp>
        <p:nvSpPr>
          <p:cNvPr id="4" name="Text 2"/>
          <p:cNvSpPr/>
          <p:nvPr/>
        </p:nvSpPr>
        <p:spPr>
          <a:xfrm>
            <a:off x="849273" y="3257669"/>
            <a:ext cx="397359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FFFFFF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МОНЕТАРНИЙ МЕХАНІЗМ (НБУ)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849273" y="3766185"/>
            <a:ext cx="6168390" cy="22523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Облікова ставка як ключовий інструмент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Операції на відкритому ринку (ОВДП)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Обов'язкові резерви банків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Валютні інтервенції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Макропруденційні інструменти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Управління ліквідністю банківської системи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564874" y="3257669"/>
            <a:ext cx="500836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C0D0F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ФІСКАЛЬНИЙ МЕХАНІЗМ (МІНФІН/ДПС)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7564874" y="3766185"/>
            <a:ext cx="6279356" cy="22523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Збалансування доходів і видатків бюджету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Управління бюджетним дефіцитом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Середньострокове бюджетне планування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Боргове управління та рефінансування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Фіскальні правила та норми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Видаткова ефективність та аудит</a:t>
            </a:r>
            <a:endParaRPr lang="en-US" sz="15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669613"/>
            <a:ext cx="861893" cy="373142"/>
          </a:xfrm>
          <a:prstGeom prst="roundRect">
            <a:avLst>
              <a:gd name="adj" fmla="val 6383"/>
            </a:avLst>
          </a:prstGeom>
          <a:solidFill>
            <a:srgbClr val="E7E7E4"/>
          </a:solidFill>
          <a:ln/>
        </p:spPr>
      </p:sp>
      <p:sp>
        <p:nvSpPr>
          <p:cNvPr id="3" name="Text 1"/>
          <p:cNvSpPr/>
          <p:nvPr/>
        </p:nvSpPr>
        <p:spPr>
          <a:xfrm>
            <a:off x="912852" y="1729145"/>
            <a:ext cx="623768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РОЗДІЛ 4</a:t>
            </a:r>
            <a:endParaRPr lang="en-US" sz="1250" dirty="0"/>
          </a:p>
        </p:txBody>
      </p:sp>
      <p:sp>
        <p:nvSpPr>
          <p:cNvPr id="4" name="Text 2"/>
          <p:cNvSpPr/>
          <p:nvPr/>
        </p:nvSpPr>
        <p:spPr>
          <a:xfrm>
            <a:off x="793790" y="2122051"/>
            <a:ext cx="1276826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C0D0F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ПРИНЦИПИ РЕГУЛЮВАННЯ ФІНАНСОВОЇ БЕЗПЕКИ</a:t>
            </a:r>
            <a:endParaRPr lang="en-US" sz="3900" dirty="0"/>
          </a:p>
        </p:txBody>
      </p:sp>
      <p:sp>
        <p:nvSpPr>
          <p:cNvPr id="5" name="Text 3"/>
          <p:cNvSpPr/>
          <p:nvPr/>
        </p:nvSpPr>
        <p:spPr>
          <a:xfrm>
            <a:off x="793790" y="3039785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Регулювання фінансової безпеки ґрунтується на фундаментальних принципах, дотримання яких визначає ефективність та легітимність всієї системи.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793790" y="3580567"/>
            <a:ext cx="446484" cy="446484"/>
          </a:xfrm>
          <a:prstGeom prst="roundRect">
            <a:avLst>
              <a:gd name="adj" fmla="val 6668"/>
            </a:avLst>
          </a:prstGeom>
          <a:solidFill>
            <a:srgbClr val="C8CAC1">
              <a:alpha val="50000"/>
            </a:srgbClr>
          </a:solidFill>
          <a:ln/>
        </p:spPr>
      </p:sp>
      <p:sp>
        <p:nvSpPr>
          <p:cNvPr id="7" name="Text 5"/>
          <p:cNvSpPr/>
          <p:nvPr/>
        </p:nvSpPr>
        <p:spPr>
          <a:xfrm>
            <a:off x="1438632" y="3648789"/>
            <a:ext cx="433328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55575A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СИСТЕМНІСТЬ ТА КОМПЛЕКСНІСТЬ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1438632" y="4078010"/>
            <a:ext cx="575250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Розгляд фінансової безпеки як єдиної багаторівневої системи, де всі елементи взаємопов'язані та взаємозалежні.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7439144" y="3580567"/>
            <a:ext cx="446484" cy="446484"/>
          </a:xfrm>
          <a:prstGeom prst="roundRect">
            <a:avLst>
              <a:gd name="adj" fmla="val 6668"/>
            </a:avLst>
          </a:prstGeom>
          <a:solidFill>
            <a:srgbClr val="C8CAC1">
              <a:alpha val="50000"/>
            </a:srgbClr>
          </a:solidFill>
          <a:ln/>
        </p:spPr>
      </p:sp>
      <p:sp>
        <p:nvSpPr>
          <p:cNvPr id="10" name="Text 8"/>
          <p:cNvSpPr/>
          <p:nvPr/>
        </p:nvSpPr>
        <p:spPr>
          <a:xfrm>
            <a:off x="8083987" y="3648789"/>
            <a:ext cx="361319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55575A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ЗАКОННІСТЬ ТА ПРОЗОРІСТЬ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8083987" y="4078010"/>
            <a:ext cx="5752624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Усі дії суб'єктів регулювання мають здійснюватись виключно у межах чинного законодавства; прозорість підвищує довіру до системи.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793790" y="5427464"/>
            <a:ext cx="446484" cy="446484"/>
          </a:xfrm>
          <a:prstGeom prst="roundRect">
            <a:avLst>
              <a:gd name="adj" fmla="val 6668"/>
            </a:avLst>
          </a:prstGeom>
          <a:solidFill>
            <a:srgbClr val="C8CAC1">
              <a:alpha val="50000"/>
            </a:srgbClr>
          </a:solidFill>
          <a:ln/>
        </p:spPr>
      </p:sp>
      <p:sp>
        <p:nvSpPr>
          <p:cNvPr id="13" name="Text 11"/>
          <p:cNvSpPr/>
          <p:nvPr/>
        </p:nvSpPr>
        <p:spPr>
          <a:xfrm>
            <a:off x="1438632" y="5495687"/>
            <a:ext cx="455437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55575A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ПРЕВЕНТИВНІСТЬ ТА СВОЄЧАСНІСТЬ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1438632" y="5924907"/>
            <a:ext cx="575250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Пріоритет попереджувальних заходів над реактивними; раннє виявлення загроз через систему моніторингу та індикаторів.</a:t>
            </a:r>
            <a:endParaRPr lang="en-US" sz="1550" dirty="0"/>
          </a:p>
        </p:txBody>
      </p:sp>
      <p:sp>
        <p:nvSpPr>
          <p:cNvPr id="15" name="Shape 13"/>
          <p:cNvSpPr/>
          <p:nvPr/>
        </p:nvSpPr>
        <p:spPr>
          <a:xfrm>
            <a:off x="7439144" y="5427464"/>
            <a:ext cx="446484" cy="446484"/>
          </a:xfrm>
          <a:prstGeom prst="roundRect">
            <a:avLst>
              <a:gd name="adj" fmla="val 6668"/>
            </a:avLst>
          </a:prstGeom>
          <a:solidFill>
            <a:srgbClr val="C8CAC1">
              <a:alpha val="50000"/>
            </a:srgbClr>
          </a:solidFill>
          <a:ln/>
        </p:spPr>
      </p:sp>
      <p:sp>
        <p:nvSpPr>
          <p:cNvPr id="16" name="Text 14"/>
          <p:cNvSpPr/>
          <p:nvPr/>
        </p:nvSpPr>
        <p:spPr>
          <a:xfrm>
            <a:off x="8083987" y="549568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55575A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АДАПТИВНІСТЬ</a:t>
            </a:r>
            <a:endParaRPr lang="en-US" sz="1950" dirty="0"/>
          </a:p>
        </p:txBody>
      </p:sp>
      <p:sp>
        <p:nvSpPr>
          <p:cNvPr id="17" name="Text 15"/>
          <p:cNvSpPr/>
          <p:nvPr/>
        </p:nvSpPr>
        <p:spPr>
          <a:xfrm>
            <a:off x="8083987" y="5924907"/>
            <a:ext cx="575262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Здатність системи реагувати на нові виклики та швидко змінювати методи й інструменти відповідно до динаміки загроз.</a:t>
            </a:r>
            <a:endParaRPr lang="en-US" sz="15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27798"/>
            <a:ext cx="870858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C0D0F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ДОДАТКОВІ ПРИНЦИПИ СИСТЕМИ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742367"/>
            <a:ext cx="6422231" cy="1781651"/>
          </a:xfrm>
          <a:prstGeom prst="roundRect">
            <a:avLst>
              <a:gd name="adj" fmla="val 6159"/>
            </a:avLst>
          </a:prstGeom>
          <a:solidFill>
            <a:srgbClr val="E8E8E3"/>
          </a:solidFill>
          <a:ln/>
        </p:spPr>
      </p:sp>
      <p:sp>
        <p:nvSpPr>
          <p:cNvPr id="4" name="Shape 2"/>
          <p:cNvSpPr/>
          <p:nvPr/>
        </p:nvSpPr>
        <p:spPr>
          <a:xfrm>
            <a:off x="793790" y="2719507"/>
            <a:ext cx="6422231" cy="91440"/>
          </a:xfrm>
          <a:prstGeom prst="roundRect">
            <a:avLst>
              <a:gd name="adj" fmla="val 32558"/>
            </a:avLst>
          </a:prstGeom>
          <a:solidFill>
            <a:srgbClr val="C8CAC1"/>
          </a:solidFill>
          <a:ln/>
        </p:spPr>
      </p:sp>
      <p:sp>
        <p:nvSpPr>
          <p:cNvPr id="5" name="Shape 3"/>
          <p:cNvSpPr/>
          <p:nvPr/>
        </p:nvSpPr>
        <p:spPr>
          <a:xfrm>
            <a:off x="3707249" y="2444710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C8CAC1">
              <a:alpha val="50000"/>
            </a:srgbClr>
          </a:solidFill>
          <a:ln/>
        </p:spPr>
      </p:sp>
      <p:sp>
        <p:nvSpPr>
          <p:cNvPr id="6" name="Text 4"/>
          <p:cNvSpPr/>
          <p:nvPr/>
        </p:nvSpPr>
        <p:spPr>
          <a:xfrm>
            <a:off x="3885843" y="2593538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1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1015008" y="3238500"/>
            <a:ext cx="448770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55575A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КООРДИНАЦІЯ ТА СУБСИДІАРНІСТЬ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1015008" y="3667720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Чіткий розподіл повноважень між суб'єктами регулювання, ефективна міжвідомча взаємодія та уникнення дублювання функцій.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7414379" y="2742367"/>
            <a:ext cx="6422231" cy="1781651"/>
          </a:xfrm>
          <a:prstGeom prst="roundRect">
            <a:avLst>
              <a:gd name="adj" fmla="val 6159"/>
            </a:avLst>
          </a:prstGeom>
          <a:solidFill>
            <a:srgbClr val="E8E8E3"/>
          </a:solidFill>
          <a:ln/>
        </p:spPr>
      </p:sp>
      <p:sp>
        <p:nvSpPr>
          <p:cNvPr id="10" name="Shape 8"/>
          <p:cNvSpPr/>
          <p:nvPr/>
        </p:nvSpPr>
        <p:spPr>
          <a:xfrm>
            <a:off x="7414379" y="2719507"/>
            <a:ext cx="6422231" cy="91440"/>
          </a:xfrm>
          <a:prstGeom prst="roundRect">
            <a:avLst>
              <a:gd name="adj" fmla="val 32558"/>
            </a:avLst>
          </a:prstGeom>
          <a:solidFill>
            <a:srgbClr val="C8CAC1"/>
          </a:solidFill>
          <a:ln/>
        </p:spPr>
      </p:sp>
      <p:sp>
        <p:nvSpPr>
          <p:cNvPr id="11" name="Shape 9"/>
          <p:cNvSpPr/>
          <p:nvPr/>
        </p:nvSpPr>
        <p:spPr>
          <a:xfrm>
            <a:off x="10327838" y="2444710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C8CAC1">
              <a:alpha val="50000"/>
            </a:srgbClr>
          </a:solidFill>
          <a:ln/>
        </p:spPr>
      </p:sp>
      <p:sp>
        <p:nvSpPr>
          <p:cNvPr id="12" name="Text 10"/>
          <p:cNvSpPr/>
          <p:nvPr/>
        </p:nvSpPr>
        <p:spPr>
          <a:xfrm>
            <a:off x="10506432" y="2593538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2</a:t>
            </a:r>
            <a:endParaRPr lang="en-US" sz="1850" dirty="0"/>
          </a:p>
        </p:txBody>
      </p:sp>
      <p:sp>
        <p:nvSpPr>
          <p:cNvPr id="13" name="Text 11"/>
          <p:cNvSpPr/>
          <p:nvPr/>
        </p:nvSpPr>
        <p:spPr>
          <a:xfrm>
            <a:off x="7635597" y="323850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55575A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ПРОПОРЦІЙНІСТЬ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7635597" y="3667720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Заходи регулювання мають бути адекватними масштабу загрози; надмірне втручання може само по собі дестабілізувати систему.</a:t>
            </a:r>
            <a:endParaRPr lang="en-US" sz="1550" dirty="0"/>
          </a:p>
        </p:txBody>
      </p:sp>
      <p:sp>
        <p:nvSpPr>
          <p:cNvPr id="15" name="Shape 13"/>
          <p:cNvSpPr/>
          <p:nvPr/>
        </p:nvSpPr>
        <p:spPr>
          <a:xfrm>
            <a:off x="793790" y="5020032"/>
            <a:ext cx="6422231" cy="1781651"/>
          </a:xfrm>
          <a:prstGeom prst="roundRect">
            <a:avLst>
              <a:gd name="adj" fmla="val 6159"/>
            </a:avLst>
          </a:prstGeom>
          <a:solidFill>
            <a:srgbClr val="E8E8E3"/>
          </a:solidFill>
          <a:ln/>
        </p:spPr>
      </p:sp>
      <p:sp>
        <p:nvSpPr>
          <p:cNvPr id="16" name="Shape 14"/>
          <p:cNvSpPr/>
          <p:nvPr/>
        </p:nvSpPr>
        <p:spPr>
          <a:xfrm>
            <a:off x="793790" y="4997172"/>
            <a:ext cx="6422231" cy="91440"/>
          </a:xfrm>
          <a:prstGeom prst="roundRect">
            <a:avLst>
              <a:gd name="adj" fmla="val 32558"/>
            </a:avLst>
          </a:prstGeom>
          <a:solidFill>
            <a:srgbClr val="C8CAC1"/>
          </a:solidFill>
          <a:ln/>
        </p:spPr>
      </p:sp>
      <p:sp>
        <p:nvSpPr>
          <p:cNvPr id="17" name="Shape 15"/>
          <p:cNvSpPr/>
          <p:nvPr/>
        </p:nvSpPr>
        <p:spPr>
          <a:xfrm>
            <a:off x="3707249" y="4722376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C8CAC1">
              <a:alpha val="50000"/>
            </a:srgbClr>
          </a:solidFill>
          <a:ln/>
        </p:spPr>
      </p:sp>
      <p:sp>
        <p:nvSpPr>
          <p:cNvPr id="18" name="Text 16"/>
          <p:cNvSpPr/>
          <p:nvPr/>
        </p:nvSpPr>
        <p:spPr>
          <a:xfrm>
            <a:off x="3885843" y="4871204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3</a:t>
            </a:r>
            <a:endParaRPr lang="en-US" sz="1850" dirty="0"/>
          </a:p>
        </p:txBody>
      </p:sp>
      <p:sp>
        <p:nvSpPr>
          <p:cNvPr id="19" name="Text 17"/>
          <p:cNvSpPr/>
          <p:nvPr/>
        </p:nvSpPr>
        <p:spPr>
          <a:xfrm>
            <a:off x="1015008" y="5516166"/>
            <a:ext cx="368688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55575A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НЕЗАЛЕЖНІСТЬ РЕГУЛЯТОРІВ</a:t>
            </a:r>
            <a:endParaRPr lang="en-US" sz="1950" dirty="0"/>
          </a:p>
        </p:txBody>
      </p:sp>
      <p:sp>
        <p:nvSpPr>
          <p:cNvPr id="20" name="Text 18"/>
          <p:cNvSpPr/>
          <p:nvPr/>
        </p:nvSpPr>
        <p:spPr>
          <a:xfrm>
            <a:off x="1015008" y="5945386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Операційна та інституційна незалежність НБУ, НКЦПФР та інших органів від політичного втручання як умова об'єктивного регулювання.</a:t>
            </a:r>
            <a:endParaRPr lang="en-US" sz="1550" dirty="0"/>
          </a:p>
        </p:txBody>
      </p:sp>
      <p:sp>
        <p:nvSpPr>
          <p:cNvPr id="21" name="Shape 19"/>
          <p:cNvSpPr/>
          <p:nvPr/>
        </p:nvSpPr>
        <p:spPr>
          <a:xfrm>
            <a:off x="7414379" y="5020032"/>
            <a:ext cx="6422231" cy="1781651"/>
          </a:xfrm>
          <a:prstGeom prst="roundRect">
            <a:avLst>
              <a:gd name="adj" fmla="val 6159"/>
            </a:avLst>
          </a:prstGeom>
          <a:solidFill>
            <a:srgbClr val="E8E8E3"/>
          </a:solidFill>
          <a:ln/>
        </p:spPr>
      </p:sp>
      <p:sp>
        <p:nvSpPr>
          <p:cNvPr id="22" name="Shape 20"/>
          <p:cNvSpPr/>
          <p:nvPr/>
        </p:nvSpPr>
        <p:spPr>
          <a:xfrm>
            <a:off x="7414379" y="4997172"/>
            <a:ext cx="6422231" cy="91440"/>
          </a:xfrm>
          <a:prstGeom prst="roundRect">
            <a:avLst>
              <a:gd name="adj" fmla="val 32558"/>
            </a:avLst>
          </a:prstGeom>
          <a:solidFill>
            <a:srgbClr val="C8CAC1"/>
          </a:solidFill>
          <a:ln/>
        </p:spPr>
      </p:sp>
      <p:sp>
        <p:nvSpPr>
          <p:cNvPr id="23" name="Shape 21"/>
          <p:cNvSpPr/>
          <p:nvPr/>
        </p:nvSpPr>
        <p:spPr>
          <a:xfrm>
            <a:off x="10327838" y="4722376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C8CAC1">
              <a:alpha val="50000"/>
            </a:srgbClr>
          </a:solidFill>
          <a:ln/>
        </p:spPr>
      </p:sp>
      <p:sp>
        <p:nvSpPr>
          <p:cNvPr id="24" name="Text 22"/>
          <p:cNvSpPr/>
          <p:nvPr/>
        </p:nvSpPr>
        <p:spPr>
          <a:xfrm>
            <a:off x="10506432" y="4871204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4</a:t>
            </a:r>
            <a:endParaRPr lang="en-US" sz="1850" dirty="0"/>
          </a:p>
        </p:txBody>
      </p:sp>
      <p:sp>
        <p:nvSpPr>
          <p:cNvPr id="25" name="Text 23"/>
          <p:cNvSpPr/>
          <p:nvPr/>
        </p:nvSpPr>
        <p:spPr>
          <a:xfrm>
            <a:off x="7635597" y="5516166"/>
            <a:ext cx="331886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55575A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МІЖНАРОДНА ІНТЕГРАЦІЯ</a:t>
            </a:r>
            <a:endParaRPr lang="en-US" sz="1950" dirty="0"/>
          </a:p>
        </p:txBody>
      </p:sp>
      <p:sp>
        <p:nvSpPr>
          <p:cNvPr id="26" name="Text 24"/>
          <p:cNvSpPr/>
          <p:nvPr/>
        </p:nvSpPr>
        <p:spPr>
          <a:xfrm>
            <a:off x="7635597" y="5945386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Відповідність міжнародним стандартам (Базель III, FATF, МВФ); залучення до міжнародних механізмів фінансової безпеки.</a:t>
            </a:r>
            <a:endParaRPr lang="en-US" sz="15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727234"/>
            <a:ext cx="861893" cy="373142"/>
          </a:xfrm>
          <a:prstGeom prst="roundRect">
            <a:avLst>
              <a:gd name="adj" fmla="val 6383"/>
            </a:avLst>
          </a:prstGeom>
          <a:solidFill>
            <a:srgbClr val="E7E7E4"/>
          </a:solidFill>
          <a:ln/>
        </p:spPr>
      </p:sp>
      <p:sp>
        <p:nvSpPr>
          <p:cNvPr id="3" name="Text 1"/>
          <p:cNvSpPr/>
          <p:nvPr/>
        </p:nvSpPr>
        <p:spPr>
          <a:xfrm>
            <a:off x="912852" y="786765"/>
            <a:ext cx="623768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РОЗДІЛ 5</a:t>
            </a:r>
            <a:endParaRPr lang="en-US" sz="1250" dirty="0"/>
          </a:p>
        </p:txBody>
      </p:sp>
      <p:sp>
        <p:nvSpPr>
          <p:cNvPr id="4" name="Text 2"/>
          <p:cNvSpPr/>
          <p:nvPr/>
        </p:nvSpPr>
        <p:spPr>
          <a:xfrm>
            <a:off x="793790" y="1179671"/>
            <a:ext cx="1199126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C0D0F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ОЦІНКА РІВНЯ ФІНАНСОВОЇ БЕЗПЕКИ ДЕРЖАВИ</a:t>
            </a:r>
            <a:endParaRPr lang="en-US" sz="3900" dirty="0"/>
          </a:p>
        </p:txBody>
      </p:sp>
      <p:sp>
        <p:nvSpPr>
          <p:cNvPr id="5" name="Text 3"/>
          <p:cNvSpPr/>
          <p:nvPr/>
        </p:nvSpPr>
        <p:spPr>
          <a:xfrm>
            <a:off x="793790" y="2097405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Методика оцінки фінансової безпеки України, затверджена Міністерством економіки, передбачає розрахунок інтегрального індексу на основі системи кількісних та якісних індикаторів із пороговими значеннями.</a:t>
            </a:r>
            <a:endParaRPr lang="en-US" sz="15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4959" y="2955727"/>
            <a:ext cx="7660481" cy="4546521"/>
          </a:xfrm>
          <a:prstGeom prst="rect">
            <a:avLst/>
          </a:prstGeom>
        </p:spPr>
      </p:pic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97778" y="4066972"/>
            <a:ext cx="652129" cy="652131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8816770" y="6264244"/>
            <a:ext cx="1904221" cy="7336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2300" b="1" dirty="0">
                <a:solidFill>
                  <a:srgbClr val="55575A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ІНТЕГРАЛЬНА ОЦІНКА</a:t>
            </a:r>
            <a:endParaRPr lang="en-US" sz="23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10368" y="4068194"/>
            <a:ext cx="652130" cy="65213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416929" y="5897420"/>
            <a:ext cx="1904221" cy="14672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2300" b="1" dirty="0">
                <a:solidFill>
                  <a:srgbClr val="55575A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РОЗРАХУНОК СУБІНДЕКСІВ</a:t>
            </a:r>
            <a:endParaRPr lang="en-US" sz="230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10528" y="4068194"/>
            <a:ext cx="652130" cy="652130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3977961" y="6080833"/>
            <a:ext cx="1904221" cy="11004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2300" b="1" dirty="0">
                <a:solidFill>
                  <a:srgbClr val="55575A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ЗБІР ІНДИКАТОРІВ</a:t>
            </a:r>
            <a:endParaRPr lang="en-US" sz="23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60621"/>
            <a:ext cx="1134022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C0D0F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ІНДИКАТОРИ ОЦІНКИ ФІНАНСОВОЇ БЕЗПЕКИ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177534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Офіційна методика охоплює понад 60 індикаторів, згрупованих за складовими фінансової безпеки. Кожен індикатор має встановлені порогові значення — оптимальне та критичне.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3035856"/>
            <a:ext cx="6422231" cy="1917383"/>
          </a:xfrm>
          <a:prstGeom prst="roundRect">
            <a:avLst>
              <a:gd name="adj" fmla="val 1553"/>
            </a:avLst>
          </a:prstGeom>
          <a:solidFill>
            <a:srgbClr val="C8CAC1">
              <a:alpha val="5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992148" y="3234214"/>
            <a:ext cx="265330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БЮДЖЕТНА БЕЗПЕКА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992148" y="3663434"/>
            <a:ext cx="6025515" cy="10914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Дефіцит бюджету / ВВП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Частка держборгу у ВВП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Рівень перерозподілу ВВП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7414379" y="3035856"/>
            <a:ext cx="6422231" cy="1917383"/>
          </a:xfrm>
          <a:prstGeom prst="roundRect">
            <a:avLst>
              <a:gd name="adj" fmla="val 1553"/>
            </a:avLst>
          </a:prstGeom>
          <a:solidFill>
            <a:srgbClr val="C8CAC1">
              <a:alpha val="50000"/>
            </a:srgbClr>
          </a:solidFill>
          <a:ln/>
        </p:spPr>
      </p:sp>
      <p:sp>
        <p:nvSpPr>
          <p:cNvPr id="8" name="Text 6"/>
          <p:cNvSpPr/>
          <p:nvPr/>
        </p:nvSpPr>
        <p:spPr>
          <a:xfrm>
            <a:off x="7612737" y="323421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БОРГОВА БЕЗПЕКА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7612737" y="3663434"/>
            <a:ext cx="6025515" cy="10914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Обслуговування боргу / доходи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Зовнішній борг / ВВП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Валютна структура боргу</a:t>
            </a:r>
            <a:endParaRPr lang="en-US" sz="1550" dirty="0"/>
          </a:p>
        </p:txBody>
      </p:sp>
      <p:sp>
        <p:nvSpPr>
          <p:cNvPr id="10" name="Shape 8"/>
          <p:cNvSpPr/>
          <p:nvPr/>
        </p:nvSpPr>
        <p:spPr>
          <a:xfrm>
            <a:off x="793790" y="5151596"/>
            <a:ext cx="6422231" cy="1917383"/>
          </a:xfrm>
          <a:prstGeom prst="roundRect">
            <a:avLst>
              <a:gd name="adj" fmla="val 1553"/>
            </a:avLst>
          </a:prstGeom>
          <a:solidFill>
            <a:srgbClr val="C8CAC1">
              <a:alpha val="50000"/>
            </a:srgbClr>
          </a:solidFill>
          <a:ln/>
        </p:spPr>
      </p:sp>
      <p:sp>
        <p:nvSpPr>
          <p:cNvPr id="11" name="Text 9"/>
          <p:cNvSpPr/>
          <p:nvPr/>
        </p:nvSpPr>
        <p:spPr>
          <a:xfrm>
            <a:off x="992148" y="5349954"/>
            <a:ext cx="275153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БАНКІВСЬКА БЕЗПЕКА</a:t>
            </a:r>
            <a:endParaRPr lang="en-US" sz="1950" dirty="0"/>
          </a:p>
        </p:txBody>
      </p:sp>
      <p:sp>
        <p:nvSpPr>
          <p:cNvPr id="12" name="Text 10"/>
          <p:cNvSpPr/>
          <p:nvPr/>
        </p:nvSpPr>
        <p:spPr>
          <a:xfrm>
            <a:off x="992148" y="5779175"/>
            <a:ext cx="6025515" cy="10914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Частка NPL у кредитному портфелі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Адекватність капіталу (CAR)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Рентабельність активів (ROA)</a:t>
            </a:r>
            <a:endParaRPr lang="en-US" sz="1550" dirty="0"/>
          </a:p>
        </p:txBody>
      </p:sp>
      <p:sp>
        <p:nvSpPr>
          <p:cNvPr id="13" name="Shape 11"/>
          <p:cNvSpPr/>
          <p:nvPr/>
        </p:nvSpPr>
        <p:spPr>
          <a:xfrm>
            <a:off x="7414379" y="5151596"/>
            <a:ext cx="6422231" cy="1917383"/>
          </a:xfrm>
          <a:prstGeom prst="roundRect">
            <a:avLst>
              <a:gd name="adj" fmla="val 1553"/>
            </a:avLst>
          </a:prstGeom>
          <a:solidFill>
            <a:srgbClr val="C8CAC1">
              <a:alpha val="50000"/>
            </a:srgbClr>
          </a:solidFill>
          <a:ln/>
        </p:spPr>
      </p:sp>
      <p:sp>
        <p:nvSpPr>
          <p:cNvPr id="14" name="Text 12"/>
          <p:cNvSpPr/>
          <p:nvPr/>
        </p:nvSpPr>
        <p:spPr>
          <a:xfrm>
            <a:off x="7612737" y="534995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ВАЛЮТНА БЕЗПЕКА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7612737" y="5779175"/>
            <a:ext cx="6025515" cy="10914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Резерви в місяцях імпорту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Волатильність обмінного курсу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Сальдо поточного рахунку</a:t>
            </a:r>
            <a:endParaRPr lang="en-US" sz="15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5086" y="471011"/>
            <a:ext cx="8144232" cy="535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b="1" dirty="0">
                <a:solidFill>
                  <a:srgbClr val="0C0D0F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РІВНІ ТА ЗОНИ ФІНАНСОВОЇ БЕЗПЕКИ</a:t>
            </a:r>
            <a:endParaRPr lang="en-US" sz="33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086" y="1301948"/>
            <a:ext cx="10485120" cy="585216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086" y="1301948"/>
            <a:ext cx="10485120" cy="585216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85086" y="7320320"/>
            <a:ext cx="13260229" cy="5105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30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Інтегральний індекс фінансової безпеки розраховується як середньозважена величина субіндексів окремих складових. Результати використовуються для прийняття управлінських рішень та визначення пріоритетів державної фінансової політики.</a:t>
            </a:r>
            <a:endParaRPr lang="en-US" sz="13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4844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C0D0F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СТРУКТУРА ТЕМИ</a:t>
            </a:r>
            <a:endParaRPr lang="en-US" sz="1950" dirty="0"/>
          </a:p>
        </p:txBody>
      </p:sp>
      <p:sp>
        <p:nvSpPr>
          <p:cNvPr id="3" name="Text 1"/>
          <p:cNvSpPr/>
          <p:nvPr/>
        </p:nvSpPr>
        <p:spPr>
          <a:xfrm>
            <a:off x="793790" y="2237899"/>
            <a:ext cx="713470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C0D0F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ЗМІСТ ТА ЛОГІКА ВИВЧЕННЯ</a:t>
            </a:r>
            <a:endParaRPr lang="en-US" sz="3900" dirty="0"/>
          </a:p>
        </p:txBody>
      </p:sp>
      <p:sp>
        <p:nvSpPr>
          <p:cNvPr id="4" name="Text 2"/>
          <p:cNvSpPr/>
          <p:nvPr/>
        </p:nvSpPr>
        <p:spPr>
          <a:xfrm>
            <a:off x="793790" y="3155632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Hubot Sans Light" pitchFamily="34" charset="0"/>
                <a:ea typeface="Hubot Sans Light" pitchFamily="34" charset="-122"/>
                <a:cs typeface="Hubot Sans Light" pitchFamily="34" charset="-120"/>
              </a:rPr>
              <a:t>01</a:t>
            </a:r>
            <a:endParaRPr lang="en-US" sz="1550" dirty="0"/>
          </a:p>
        </p:txBody>
      </p:sp>
      <p:sp>
        <p:nvSpPr>
          <p:cNvPr id="5" name="Shape 3"/>
          <p:cNvSpPr/>
          <p:nvPr/>
        </p:nvSpPr>
        <p:spPr>
          <a:xfrm>
            <a:off x="793790" y="3469958"/>
            <a:ext cx="6422231" cy="22860"/>
          </a:xfrm>
          <a:prstGeom prst="rect">
            <a:avLst/>
          </a:prstGeom>
          <a:solidFill>
            <a:srgbClr val="C8CAC1"/>
          </a:solidFill>
          <a:ln/>
        </p:spPr>
      </p:sp>
      <p:sp>
        <p:nvSpPr>
          <p:cNvPr id="6" name="Text 4"/>
          <p:cNvSpPr/>
          <p:nvPr/>
        </p:nvSpPr>
        <p:spPr>
          <a:xfrm>
            <a:off x="793790" y="3614857"/>
            <a:ext cx="295917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55575A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КОНЦЕПТУАЛЬНА БАЗА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793790" y="4044077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Поняття, сутність та структура фінансової безпеки держави як категорії державного управління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7414379" y="3155632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Hubot Sans Light" pitchFamily="34" charset="0"/>
                <a:ea typeface="Hubot Sans Light" pitchFamily="34" charset="-122"/>
                <a:cs typeface="Hubot Sans Light" pitchFamily="34" charset="-120"/>
              </a:rPr>
              <a:t>02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7414379" y="3469958"/>
            <a:ext cx="6422231" cy="22860"/>
          </a:xfrm>
          <a:prstGeom prst="rect">
            <a:avLst/>
          </a:prstGeom>
          <a:solidFill>
            <a:srgbClr val="C8CAC1"/>
          </a:solidFill>
          <a:ln/>
        </p:spPr>
      </p:sp>
      <p:sp>
        <p:nvSpPr>
          <p:cNvPr id="10" name="Text 8"/>
          <p:cNvSpPr/>
          <p:nvPr/>
        </p:nvSpPr>
        <p:spPr>
          <a:xfrm>
            <a:off x="7414379" y="3614857"/>
            <a:ext cx="514707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55575A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НОРМАТИВНО-ПРАВОВЕ ЗАБЕЗПЕЧЕННЯ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7414379" y="4044077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Законодавча база, стратегічні документи та підзаконні акти у сфері фінансової безпеки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793790" y="5026343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Hubot Sans Light" pitchFamily="34" charset="0"/>
                <a:ea typeface="Hubot Sans Light" pitchFamily="34" charset="-122"/>
                <a:cs typeface="Hubot Sans Light" pitchFamily="34" charset="-120"/>
              </a:rPr>
              <a:t>03</a:t>
            </a:r>
            <a:endParaRPr lang="en-US" sz="1550" dirty="0"/>
          </a:p>
        </p:txBody>
      </p:sp>
      <p:sp>
        <p:nvSpPr>
          <p:cNvPr id="13" name="Shape 11"/>
          <p:cNvSpPr/>
          <p:nvPr/>
        </p:nvSpPr>
        <p:spPr>
          <a:xfrm>
            <a:off x="793790" y="5340668"/>
            <a:ext cx="6422231" cy="22860"/>
          </a:xfrm>
          <a:prstGeom prst="rect">
            <a:avLst/>
          </a:prstGeom>
          <a:solidFill>
            <a:srgbClr val="C8CAC1"/>
          </a:solidFill>
          <a:ln/>
        </p:spPr>
      </p:sp>
      <p:sp>
        <p:nvSpPr>
          <p:cNvPr id="14" name="Text 12"/>
          <p:cNvSpPr/>
          <p:nvPr/>
        </p:nvSpPr>
        <p:spPr>
          <a:xfrm>
            <a:off x="793790" y="5485567"/>
            <a:ext cx="318563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55575A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СУБ'ЄКТИ РЕГУЛЮВАННЯ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793790" y="5914787"/>
            <a:ext cx="64222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НБУ, Мінфін, РНБО, Держфінмоніторинг та інші інституції</a:t>
            </a:r>
            <a:endParaRPr lang="en-US" sz="1550" dirty="0"/>
          </a:p>
        </p:txBody>
      </p:sp>
      <p:sp>
        <p:nvSpPr>
          <p:cNvPr id="16" name="Text 14"/>
          <p:cNvSpPr/>
          <p:nvPr/>
        </p:nvSpPr>
        <p:spPr>
          <a:xfrm>
            <a:off x="7414379" y="5026343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Hubot Sans Light" pitchFamily="34" charset="0"/>
                <a:ea typeface="Hubot Sans Light" pitchFamily="34" charset="-122"/>
                <a:cs typeface="Hubot Sans Light" pitchFamily="34" charset="-120"/>
              </a:rPr>
              <a:t>04</a:t>
            </a:r>
            <a:endParaRPr lang="en-US" sz="1550" dirty="0"/>
          </a:p>
        </p:txBody>
      </p:sp>
      <p:sp>
        <p:nvSpPr>
          <p:cNvPr id="17" name="Shape 15"/>
          <p:cNvSpPr/>
          <p:nvPr/>
        </p:nvSpPr>
        <p:spPr>
          <a:xfrm>
            <a:off x="7414379" y="5340668"/>
            <a:ext cx="6422231" cy="22860"/>
          </a:xfrm>
          <a:prstGeom prst="rect">
            <a:avLst/>
          </a:prstGeom>
          <a:solidFill>
            <a:srgbClr val="C8CAC1"/>
          </a:solidFill>
          <a:ln/>
        </p:spPr>
      </p:sp>
      <p:sp>
        <p:nvSpPr>
          <p:cNvPr id="18" name="Text 16"/>
          <p:cNvSpPr/>
          <p:nvPr/>
        </p:nvSpPr>
        <p:spPr>
          <a:xfrm>
            <a:off x="7414379" y="5485567"/>
            <a:ext cx="350317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55575A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МЕХАНІЗМИ ТА ПРИНЦИПИ</a:t>
            </a:r>
            <a:endParaRPr lang="en-US" sz="1950" dirty="0"/>
          </a:p>
        </p:txBody>
      </p:sp>
      <p:sp>
        <p:nvSpPr>
          <p:cNvPr id="19" name="Text 17"/>
          <p:cNvSpPr/>
          <p:nvPr/>
        </p:nvSpPr>
        <p:spPr>
          <a:xfrm>
            <a:off x="7414379" y="5914787"/>
            <a:ext cx="64222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Інструментарій, методи та оцінка стану фінансової безпеки</a:t>
            </a:r>
            <a:endParaRPr lang="en-US" sz="15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932021"/>
            <a:ext cx="548235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C0D0F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КЛЮЧОВІ ВИСНОВКИ</a:t>
            </a:r>
            <a:endParaRPr lang="en-US" sz="39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54604" y="1855827"/>
            <a:ext cx="297656" cy="29765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925032" y="1849755"/>
            <a:ext cx="527708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55575A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БАГАТОРІВНЕВА СИСТЕМА РЕГУЛЮВАННЯ</a:t>
            </a:r>
            <a:endParaRPr lang="en-US" sz="1950" dirty="0"/>
          </a:p>
        </p:txBody>
      </p:sp>
      <p:sp>
        <p:nvSpPr>
          <p:cNvPr id="6" name="Text 2"/>
          <p:cNvSpPr/>
          <p:nvPr/>
        </p:nvSpPr>
        <p:spPr>
          <a:xfrm>
            <a:off x="6925032" y="2278975"/>
            <a:ext cx="691157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Фінансова безпека держави забезпечується через взаємодію конституційного, законодавчого та стратегічного рівнів нормативно-правового регулювання.</a:t>
            </a:r>
            <a:endParaRPr lang="en-US" sz="15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54604" y="3316962"/>
            <a:ext cx="297656" cy="29765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925032" y="3310890"/>
            <a:ext cx="564403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55575A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РОЗПОДІЛ ПОВНОВАЖЕНЬ МІЖ СУБ'ЄКТАМИ</a:t>
            </a:r>
            <a:endParaRPr lang="en-US" sz="1950" dirty="0"/>
          </a:p>
        </p:txBody>
      </p:sp>
      <p:sp>
        <p:nvSpPr>
          <p:cNvPr id="9" name="Text 4"/>
          <p:cNvSpPr/>
          <p:nvPr/>
        </p:nvSpPr>
        <p:spPr>
          <a:xfrm>
            <a:off x="6925032" y="3740110"/>
            <a:ext cx="691157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НБУ, Мінфін, Держфінмоніторинг та інші органи мають чітко визначені, але взаємодоповнюючі функції в системі захисту фінансових інтересів держави.</a:t>
            </a:r>
            <a:endParaRPr lang="en-US" sz="15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54604" y="4778097"/>
            <a:ext cx="297656" cy="29765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925032" y="4772025"/>
            <a:ext cx="435590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55575A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ПРЕВЕНТИВНІСТЬ ТА МОНІТОРИНГ</a:t>
            </a:r>
            <a:endParaRPr lang="en-US" sz="1950" dirty="0"/>
          </a:p>
        </p:txBody>
      </p:sp>
      <p:sp>
        <p:nvSpPr>
          <p:cNvPr id="12" name="Text 6"/>
          <p:cNvSpPr/>
          <p:nvPr/>
        </p:nvSpPr>
        <p:spPr>
          <a:xfrm>
            <a:off x="6925032" y="5201245"/>
            <a:ext cx="691157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Ефективне регулювання ґрунтується на системному моніторингу індикаторів та своєчасному виявленні й нейтралізації загроз.</a:t>
            </a:r>
            <a:endParaRPr lang="en-US" sz="15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54604" y="6239232"/>
            <a:ext cx="297656" cy="297656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6925032" y="6233160"/>
            <a:ext cx="588633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55575A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ВІДПОВІДНІСТЬ МІЖНАРОДНИМ СТАНДАРТАМ</a:t>
            </a:r>
            <a:endParaRPr lang="en-US" sz="1950" dirty="0"/>
          </a:p>
        </p:txBody>
      </p:sp>
      <p:sp>
        <p:nvSpPr>
          <p:cNvPr id="15" name="Text 8"/>
          <p:cNvSpPr/>
          <p:nvPr/>
        </p:nvSpPr>
        <p:spPr>
          <a:xfrm>
            <a:off x="6925032" y="6662380"/>
            <a:ext cx="691157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Інтеграція в міжнародні фінансові механізми та дотримання стандартів МВФ, FATF, Базельського комітету є запорукою підвищення рівня фінансової безпеки.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084898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C0D0F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СУТНІСТЬ ФІНАНСОВОЇ БЕЗПЕКИ ДЕРЖАВИ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2622709"/>
            <a:ext cx="755642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Фінансова безпека держави — це такий стан фінансової системи країни, за якого забезпечується захищеність фінансових інтересів держави, суспільства та суб'єктів господарювання від внутрішніх і зовнішніх загроз, стабільне функціонування фінансових інститутів та ефективне виконання державою своїх функцій.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6137315" y="4116110"/>
            <a:ext cx="3821906" cy="3028593"/>
          </a:xfrm>
          <a:prstGeom prst="roundRect">
            <a:avLst>
              <a:gd name="adj" fmla="val 983"/>
            </a:avLst>
          </a:prstGeom>
          <a:solidFill>
            <a:srgbClr val="1E1E1A"/>
          </a:solidFill>
          <a:ln/>
        </p:spPr>
      </p:sp>
      <p:sp>
        <p:nvSpPr>
          <p:cNvPr id="6" name="Text 3"/>
          <p:cNvSpPr/>
          <p:nvPr/>
        </p:nvSpPr>
        <p:spPr>
          <a:xfrm>
            <a:off x="6335673" y="4314468"/>
            <a:ext cx="260330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FFFFFF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КЛЮЧОВІ СКЛАДОВІ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6335673" y="4822984"/>
            <a:ext cx="3425190" cy="22523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Бюджетна безпека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Боргова безпека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Банківська безпека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Валютна безпека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Безпека страхового ринку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Безпека фондового ринку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10308074" y="431446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C0D0F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СТРАТЕГІЧНА МЕТА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10308074" y="4822984"/>
            <a:ext cx="3536156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Забезпечення фінансової стабільності та стійкості держави до зовнішніх шоків, підтримка макроекономічної рівноваги й захист національних фінансових інтересів у довгостроковій перспективі.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31538"/>
            <a:ext cx="797766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C0D0F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ЗАГРОЗИ ФІНАНСОВІЙ БЕЗПЕЦІ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848451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Загрози поділяються на зовнішні та внутрішні і охоплюють широкий спектр чинників — від глобальних фінансових криз до неефективної бюджетної політики.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3706773"/>
            <a:ext cx="13042821" cy="2691289"/>
          </a:xfrm>
          <a:prstGeom prst="roundRect">
            <a:avLst>
              <a:gd name="adj" fmla="val 1106"/>
            </a:avLst>
          </a:prstGeom>
          <a:solidFill>
            <a:srgbClr val="D8D9D2"/>
          </a:solidFill>
          <a:ln/>
        </p:spPr>
      </p:sp>
      <p:sp>
        <p:nvSpPr>
          <p:cNvPr id="5" name="Shape 3"/>
          <p:cNvSpPr/>
          <p:nvPr/>
        </p:nvSpPr>
        <p:spPr>
          <a:xfrm>
            <a:off x="793790" y="3706773"/>
            <a:ext cx="6521410" cy="2691289"/>
          </a:xfrm>
          <a:prstGeom prst="roundRect">
            <a:avLst>
              <a:gd name="adj" fmla="val 1106"/>
            </a:avLst>
          </a:prstGeom>
          <a:solidFill>
            <a:srgbClr val="D8D9D2"/>
          </a:solidFill>
          <a:ln/>
        </p:spPr>
      </p:sp>
      <p:sp>
        <p:nvSpPr>
          <p:cNvPr id="6" name="Text 4"/>
          <p:cNvSpPr/>
          <p:nvPr/>
        </p:nvSpPr>
        <p:spPr>
          <a:xfrm>
            <a:off x="992148" y="3905131"/>
            <a:ext cx="256841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ЗОВНІШНІ ЗАГРОЗИ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992148" y="4334351"/>
            <a:ext cx="6124694" cy="18653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Глобальні фінансові кризи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Спекулятивні атаки на валюту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Несприятлива кон'юнктура ринків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Геополітична нестабільність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Санкційний тиск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7315200" y="3706773"/>
            <a:ext cx="6521410" cy="2691289"/>
          </a:xfrm>
          <a:prstGeom prst="rect">
            <a:avLst/>
          </a:prstGeom>
          <a:solidFill>
            <a:srgbClr val="D8D9D2"/>
          </a:solidFill>
          <a:ln/>
        </p:spPr>
      </p:sp>
      <p:sp>
        <p:nvSpPr>
          <p:cNvPr id="9" name="Shape 7"/>
          <p:cNvSpPr/>
          <p:nvPr/>
        </p:nvSpPr>
        <p:spPr>
          <a:xfrm>
            <a:off x="7315200" y="3706773"/>
            <a:ext cx="22860" cy="2691289"/>
          </a:xfrm>
          <a:prstGeom prst="roundRect">
            <a:avLst>
              <a:gd name="adj" fmla="val 130232"/>
            </a:avLst>
          </a:prstGeom>
          <a:solidFill>
            <a:srgbClr val="AEB0A7"/>
          </a:solidFill>
          <a:ln/>
        </p:spPr>
      </p:sp>
      <p:sp>
        <p:nvSpPr>
          <p:cNvPr id="10" name="Text 8"/>
          <p:cNvSpPr/>
          <p:nvPr/>
        </p:nvSpPr>
        <p:spPr>
          <a:xfrm>
            <a:off x="7513558" y="3905131"/>
            <a:ext cx="267414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ВНУТРІШНІ ЗАГРОЗИ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7513558" y="4334351"/>
            <a:ext cx="6124694" cy="18653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Бюджетний дефіцит та держборг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Тінізація економіки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Корупція у фінансовій сфері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Слабкість банківської системи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Відтік капіталу за кордон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419820" y="440888"/>
            <a:ext cx="649129" cy="257294"/>
          </a:xfrm>
          <a:prstGeom prst="roundRect">
            <a:avLst>
              <a:gd name="adj" fmla="val 6973"/>
            </a:avLst>
          </a:prstGeom>
          <a:solidFill>
            <a:srgbClr val="E7E7E4"/>
          </a:solidFill>
          <a:ln/>
        </p:spPr>
      </p:sp>
      <p:sp>
        <p:nvSpPr>
          <p:cNvPr id="3" name="Text 1"/>
          <p:cNvSpPr/>
          <p:nvPr/>
        </p:nvSpPr>
        <p:spPr>
          <a:xfrm>
            <a:off x="1509474" y="485656"/>
            <a:ext cx="469821" cy="1677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90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РОЗДІЛ 1</a:t>
            </a:r>
            <a:endParaRPr lang="en-US" sz="900" dirty="0"/>
          </a:p>
        </p:txBody>
      </p:sp>
      <p:sp>
        <p:nvSpPr>
          <p:cNvPr id="4" name="Text 2"/>
          <p:cNvSpPr/>
          <p:nvPr/>
        </p:nvSpPr>
        <p:spPr>
          <a:xfrm>
            <a:off x="1419820" y="743188"/>
            <a:ext cx="11790640" cy="9346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50"/>
              </a:lnSpc>
              <a:buNone/>
            </a:pPr>
            <a:r>
              <a:rPr lang="en-US" sz="2900" b="1" dirty="0">
                <a:solidFill>
                  <a:srgbClr val="0C0D0F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НОРМАТИВНО-ПРАВОВЕ ЗАБЕЗПЕЧЕННЯ ФІНАНСОВОЇ БЕЗПЕКИ</a:t>
            </a:r>
            <a:endParaRPr lang="en-US" sz="2900" dirty="0"/>
          </a:p>
        </p:txBody>
      </p:sp>
      <p:sp>
        <p:nvSpPr>
          <p:cNvPr id="5" name="Text 3"/>
          <p:cNvSpPr/>
          <p:nvPr/>
        </p:nvSpPr>
        <p:spPr>
          <a:xfrm>
            <a:off x="1419820" y="1846778"/>
            <a:ext cx="11790640" cy="4193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1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Правова база регулювання фінансової безпеки в Україні формується на кількох рівнях: конституційному, законодавчому, підзаконному та стратегічному. Кожен рівень виконує специфічну функцію у системі захисту фінансових інтересів держави.</a:t>
            </a:r>
            <a:endParaRPr lang="en-US" sz="11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820" y="2392799"/>
            <a:ext cx="11790640" cy="5395913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0056503" y="3108939"/>
            <a:ext cx="2786249" cy="3260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55575A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УКАЗИ І ПОСТАНОВИ</a:t>
            </a:r>
            <a:endParaRPr lang="en-US" sz="2050" dirty="0"/>
          </a:p>
        </p:txBody>
      </p:sp>
      <p:sp>
        <p:nvSpPr>
          <p:cNvPr id="8" name="Text 5"/>
          <p:cNvSpPr/>
          <p:nvPr/>
        </p:nvSpPr>
        <p:spPr>
          <a:xfrm>
            <a:off x="10056503" y="3527700"/>
            <a:ext cx="2874819" cy="4571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Підзаконні акти для реалізації норм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1733441" y="4882516"/>
            <a:ext cx="2608202" cy="3260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55575A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ЗАКОНИ</a:t>
            </a:r>
            <a:endParaRPr lang="en-US" sz="2050" dirty="0"/>
          </a:p>
        </p:txBody>
      </p:sp>
      <p:sp>
        <p:nvSpPr>
          <p:cNvPr id="10" name="Text 7"/>
          <p:cNvSpPr/>
          <p:nvPr/>
        </p:nvSpPr>
        <p:spPr>
          <a:xfrm>
            <a:off x="1698665" y="5301278"/>
            <a:ext cx="2642978" cy="4571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180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Законодавчий рівень регулювання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10056503" y="5798285"/>
            <a:ext cx="2608203" cy="3260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55575A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КОНСТИТУЦІЯ</a:t>
            </a:r>
            <a:endParaRPr lang="en-US" sz="2050" dirty="0"/>
          </a:p>
        </p:txBody>
      </p:sp>
      <p:sp>
        <p:nvSpPr>
          <p:cNvPr id="12" name="Text 9"/>
          <p:cNvSpPr/>
          <p:nvPr/>
        </p:nvSpPr>
        <p:spPr>
          <a:xfrm>
            <a:off x="10056503" y="6217047"/>
            <a:ext cx="2874819" cy="4571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Основи правового ладу та безпеки</a:t>
            </a:r>
            <a:endParaRPr lang="en-US" sz="1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0037"/>
            <a:ext cx="778025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C0D0F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КЛЮЧОВІ ЗАКОНОДАВЧІ АКТИ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266950"/>
            <a:ext cx="6422231" cy="2102048"/>
          </a:xfrm>
          <a:prstGeom prst="roundRect">
            <a:avLst>
              <a:gd name="adj" fmla="val 1416"/>
            </a:avLst>
          </a:prstGeom>
          <a:solidFill>
            <a:srgbClr val="E8E8E3"/>
          </a:solidFill>
          <a:ln w="22860">
            <a:solidFill>
              <a:srgbClr val="C8CAC1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16650" y="2289810"/>
            <a:ext cx="6376511" cy="595313"/>
          </a:xfrm>
          <a:prstGeom prst="roundRect">
            <a:avLst>
              <a:gd name="adj" fmla="val 393"/>
            </a:avLst>
          </a:prstGeom>
          <a:solidFill>
            <a:srgbClr val="C8CAC1">
              <a:alpha val="5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3856077" y="2401372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1</a:t>
            </a:r>
            <a:endParaRPr lang="en-US" sz="2300" dirty="0"/>
          </a:p>
        </p:txBody>
      </p:sp>
      <p:sp>
        <p:nvSpPr>
          <p:cNvPr id="6" name="Text 4"/>
          <p:cNvSpPr/>
          <p:nvPr/>
        </p:nvSpPr>
        <p:spPr>
          <a:xfrm>
            <a:off x="1015008" y="3083481"/>
            <a:ext cx="298596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55575A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КОНСТИТУЦІЯ УКРАЇНИ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1015008" y="3512701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Ст. 17 — захист суверенітету; ст. 116 — повноваження Кабінету Міністрів у фінансовій сфері; засади бюджетної системи.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7414379" y="2266950"/>
            <a:ext cx="6422231" cy="2102048"/>
          </a:xfrm>
          <a:prstGeom prst="roundRect">
            <a:avLst>
              <a:gd name="adj" fmla="val 1416"/>
            </a:avLst>
          </a:prstGeom>
          <a:solidFill>
            <a:srgbClr val="E8E8E3"/>
          </a:solidFill>
          <a:ln w="22860">
            <a:solidFill>
              <a:srgbClr val="C8CAC1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7437239" y="2289810"/>
            <a:ext cx="6376511" cy="595313"/>
          </a:xfrm>
          <a:prstGeom prst="roundRect">
            <a:avLst>
              <a:gd name="adj" fmla="val 393"/>
            </a:avLst>
          </a:prstGeom>
          <a:solidFill>
            <a:srgbClr val="C8CAC1">
              <a:alpha val="50000"/>
            </a:srgbClr>
          </a:solidFill>
          <a:ln/>
        </p:spPr>
      </p:sp>
      <p:sp>
        <p:nvSpPr>
          <p:cNvPr id="10" name="Text 8"/>
          <p:cNvSpPr/>
          <p:nvPr/>
        </p:nvSpPr>
        <p:spPr>
          <a:xfrm>
            <a:off x="10476667" y="2401372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2</a:t>
            </a:r>
            <a:endParaRPr lang="en-US" sz="2300" dirty="0"/>
          </a:p>
        </p:txBody>
      </p:sp>
      <p:sp>
        <p:nvSpPr>
          <p:cNvPr id="11" name="Text 9"/>
          <p:cNvSpPr/>
          <p:nvPr/>
        </p:nvSpPr>
        <p:spPr>
          <a:xfrm>
            <a:off x="7635597" y="3083481"/>
            <a:ext cx="396597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55575A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БЮДЖЕТНИЙ КОДЕКС УКРАЇНИ</a:t>
            </a:r>
            <a:endParaRPr lang="en-US" sz="1950" dirty="0"/>
          </a:p>
        </p:txBody>
      </p:sp>
      <p:sp>
        <p:nvSpPr>
          <p:cNvPr id="12" name="Text 10"/>
          <p:cNvSpPr/>
          <p:nvPr/>
        </p:nvSpPr>
        <p:spPr>
          <a:xfrm>
            <a:off x="7635597" y="3512701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Регулює бюджетний процес, міжбюджетні відносини, відповідальність за порушення бюджетного законодавства.</a:t>
            </a:r>
            <a:endParaRPr lang="en-US" sz="1550" dirty="0"/>
          </a:p>
        </p:txBody>
      </p:sp>
      <p:sp>
        <p:nvSpPr>
          <p:cNvPr id="13" name="Shape 11"/>
          <p:cNvSpPr/>
          <p:nvPr/>
        </p:nvSpPr>
        <p:spPr>
          <a:xfrm>
            <a:off x="793790" y="4567357"/>
            <a:ext cx="6422231" cy="2412206"/>
          </a:xfrm>
          <a:prstGeom prst="roundRect">
            <a:avLst>
              <a:gd name="adj" fmla="val 1234"/>
            </a:avLst>
          </a:prstGeom>
          <a:solidFill>
            <a:srgbClr val="E8E8E3"/>
          </a:solidFill>
          <a:ln w="22860">
            <a:solidFill>
              <a:srgbClr val="C8CAC1"/>
            </a:solidFill>
            <a:prstDash val="solid"/>
          </a:ln>
        </p:spPr>
      </p:sp>
      <p:sp>
        <p:nvSpPr>
          <p:cNvPr id="14" name="Shape 12"/>
          <p:cNvSpPr/>
          <p:nvPr/>
        </p:nvSpPr>
        <p:spPr>
          <a:xfrm>
            <a:off x="816650" y="4590217"/>
            <a:ext cx="6376511" cy="595313"/>
          </a:xfrm>
          <a:prstGeom prst="roundRect">
            <a:avLst>
              <a:gd name="adj" fmla="val 393"/>
            </a:avLst>
          </a:prstGeom>
          <a:solidFill>
            <a:srgbClr val="C8CAC1">
              <a:alpha val="50000"/>
            </a:srgbClr>
          </a:solidFill>
          <a:ln/>
        </p:spPr>
      </p:sp>
      <p:sp>
        <p:nvSpPr>
          <p:cNvPr id="15" name="Text 13"/>
          <p:cNvSpPr/>
          <p:nvPr/>
        </p:nvSpPr>
        <p:spPr>
          <a:xfrm>
            <a:off x="3856077" y="4701778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3</a:t>
            </a:r>
            <a:endParaRPr lang="en-US" sz="2300" dirty="0"/>
          </a:p>
        </p:txBody>
      </p:sp>
      <p:sp>
        <p:nvSpPr>
          <p:cNvPr id="16" name="Text 14"/>
          <p:cNvSpPr/>
          <p:nvPr/>
        </p:nvSpPr>
        <p:spPr>
          <a:xfrm>
            <a:off x="1015008" y="538388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55575A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ЗАКОН «ПРО НБУ»</a:t>
            </a:r>
            <a:endParaRPr lang="en-US" sz="1950" dirty="0"/>
          </a:p>
        </p:txBody>
      </p:sp>
      <p:sp>
        <p:nvSpPr>
          <p:cNvPr id="17" name="Text 15"/>
          <p:cNvSpPr/>
          <p:nvPr/>
        </p:nvSpPr>
        <p:spPr>
          <a:xfrm>
            <a:off x="1015008" y="5813108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Визначає статус, функції та повноваження Національного банку у сфері монетарної та фінансової стабільності.</a:t>
            </a:r>
            <a:endParaRPr lang="en-US" sz="1550" dirty="0"/>
          </a:p>
        </p:txBody>
      </p:sp>
      <p:sp>
        <p:nvSpPr>
          <p:cNvPr id="18" name="Shape 16"/>
          <p:cNvSpPr/>
          <p:nvPr/>
        </p:nvSpPr>
        <p:spPr>
          <a:xfrm>
            <a:off x="7414379" y="4567357"/>
            <a:ext cx="6422231" cy="2412206"/>
          </a:xfrm>
          <a:prstGeom prst="roundRect">
            <a:avLst>
              <a:gd name="adj" fmla="val 1234"/>
            </a:avLst>
          </a:prstGeom>
          <a:solidFill>
            <a:srgbClr val="E8E8E3"/>
          </a:solidFill>
          <a:ln w="22860">
            <a:solidFill>
              <a:srgbClr val="C8CAC1"/>
            </a:solidFill>
            <a:prstDash val="solid"/>
          </a:ln>
        </p:spPr>
      </p:sp>
      <p:sp>
        <p:nvSpPr>
          <p:cNvPr id="19" name="Shape 17"/>
          <p:cNvSpPr/>
          <p:nvPr/>
        </p:nvSpPr>
        <p:spPr>
          <a:xfrm>
            <a:off x="7437239" y="4590217"/>
            <a:ext cx="6376511" cy="595313"/>
          </a:xfrm>
          <a:prstGeom prst="roundRect">
            <a:avLst>
              <a:gd name="adj" fmla="val 393"/>
            </a:avLst>
          </a:prstGeom>
          <a:solidFill>
            <a:srgbClr val="C8CAC1">
              <a:alpha val="50000"/>
            </a:srgbClr>
          </a:solidFill>
          <a:ln/>
        </p:spPr>
      </p:sp>
      <p:sp>
        <p:nvSpPr>
          <p:cNvPr id="20" name="Text 18"/>
          <p:cNvSpPr/>
          <p:nvPr/>
        </p:nvSpPr>
        <p:spPr>
          <a:xfrm>
            <a:off x="10476667" y="4701778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4</a:t>
            </a:r>
            <a:endParaRPr lang="en-US" sz="2300" dirty="0"/>
          </a:p>
        </p:txBody>
      </p:sp>
      <p:sp>
        <p:nvSpPr>
          <p:cNvPr id="21" name="Text 19"/>
          <p:cNvSpPr/>
          <p:nvPr/>
        </p:nvSpPr>
        <p:spPr>
          <a:xfrm>
            <a:off x="7635597" y="5383887"/>
            <a:ext cx="5979795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55575A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ЗАКОН «ПРО БАНКИ І БАНКІВСЬКУ ДІЯЛЬНІСТЬ»</a:t>
            </a:r>
            <a:endParaRPr lang="en-US" sz="1950" dirty="0"/>
          </a:p>
        </p:txBody>
      </p:sp>
      <p:sp>
        <p:nvSpPr>
          <p:cNvPr id="22" name="Text 20"/>
          <p:cNvSpPr/>
          <p:nvPr/>
        </p:nvSpPr>
        <p:spPr>
          <a:xfrm>
            <a:off x="7635597" y="6123265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Встановлює вимоги до банківського нагляду, ліцензування, капіталу та пруденційного регулювання.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92367"/>
            <a:ext cx="651486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C0D0F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СТРАТЕГІЧНІ ДОКУМЕНТИ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809280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Стратегічний рівень нормативно-правового забезпечення є надзвичайно важливим — він визначає пріоритети та цілі держави у сфері фінансової безпеки на середньо- та довгострокову перспективу.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3667601"/>
            <a:ext cx="4215289" cy="2769513"/>
          </a:xfrm>
          <a:prstGeom prst="roundRect">
            <a:avLst>
              <a:gd name="adj" fmla="val 3962"/>
            </a:avLst>
          </a:prstGeom>
          <a:solidFill>
            <a:srgbClr val="E8E8E3"/>
          </a:solidFill>
          <a:ln w="22860">
            <a:solidFill>
              <a:srgbClr val="C8CAC1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770930" y="3667601"/>
            <a:ext cx="91440" cy="2769513"/>
          </a:xfrm>
          <a:prstGeom prst="roundRect">
            <a:avLst>
              <a:gd name="adj" fmla="val 32558"/>
            </a:avLst>
          </a:prstGeom>
          <a:solidFill>
            <a:srgbClr val="C8CAC1"/>
          </a:solidFill>
          <a:ln/>
        </p:spPr>
      </p:sp>
      <p:sp>
        <p:nvSpPr>
          <p:cNvPr id="6" name="Text 4"/>
          <p:cNvSpPr/>
          <p:nvPr/>
        </p:nvSpPr>
        <p:spPr>
          <a:xfrm>
            <a:off x="1083588" y="3888819"/>
            <a:ext cx="3704273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55575A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СТРАТЕГІЯ НАЦІОНАЛЬНОЇ БЕЗПЕКИ УКРАЇНИ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1083588" y="4628198"/>
            <a:ext cx="3704273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Визначає фінансову безпеку як один із ключових пріоритетів національної безпеки; містить засади захисту від фінансових загроз зовнішнього та внутрішнього характеру.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5207437" y="3667601"/>
            <a:ext cx="4215408" cy="2769513"/>
          </a:xfrm>
          <a:prstGeom prst="roundRect">
            <a:avLst>
              <a:gd name="adj" fmla="val 3962"/>
            </a:avLst>
          </a:prstGeom>
          <a:solidFill>
            <a:srgbClr val="E8E8E3"/>
          </a:solidFill>
          <a:ln w="22860">
            <a:solidFill>
              <a:srgbClr val="C8CAC1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5184577" y="3667601"/>
            <a:ext cx="91440" cy="2769513"/>
          </a:xfrm>
          <a:prstGeom prst="roundRect">
            <a:avLst>
              <a:gd name="adj" fmla="val 32558"/>
            </a:avLst>
          </a:prstGeom>
          <a:solidFill>
            <a:srgbClr val="C8CAC1"/>
          </a:solidFill>
          <a:ln/>
        </p:spPr>
      </p:sp>
      <p:sp>
        <p:nvSpPr>
          <p:cNvPr id="10" name="Text 8"/>
          <p:cNvSpPr/>
          <p:nvPr/>
        </p:nvSpPr>
        <p:spPr>
          <a:xfrm>
            <a:off x="5497235" y="3888819"/>
            <a:ext cx="3704392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55575A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СТРАТЕГІЯ ФІНАНСОВОГО СЕКТОРУ ДО 2025 РОКУ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5497235" y="4628198"/>
            <a:ext cx="3704392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Охоплює напрями розвитку банківського сектору, ринків капіталу, страхування; закладає основи для підвищення стійкості фінансової системи.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9621203" y="3667601"/>
            <a:ext cx="4215289" cy="2769513"/>
          </a:xfrm>
          <a:prstGeom prst="roundRect">
            <a:avLst>
              <a:gd name="adj" fmla="val 3962"/>
            </a:avLst>
          </a:prstGeom>
          <a:solidFill>
            <a:srgbClr val="E8E8E3"/>
          </a:solidFill>
          <a:ln w="22860">
            <a:solidFill>
              <a:srgbClr val="C8CAC1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598343" y="3667601"/>
            <a:ext cx="91440" cy="2769513"/>
          </a:xfrm>
          <a:prstGeom prst="roundRect">
            <a:avLst>
              <a:gd name="adj" fmla="val 32558"/>
            </a:avLst>
          </a:prstGeom>
          <a:solidFill>
            <a:srgbClr val="C8CAC1"/>
          </a:solidFill>
          <a:ln/>
        </p:spPr>
      </p:sp>
      <p:sp>
        <p:nvSpPr>
          <p:cNvPr id="14" name="Text 12"/>
          <p:cNvSpPr/>
          <p:nvPr/>
        </p:nvSpPr>
        <p:spPr>
          <a:xfrm>
            <a:off x="9911001" y="3888819"/>
            <a:ext cx="3704273" cy="9304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55575A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МЕТОДИКА РОЗРАХУНКУ РІВНЯ ФІНАНСОВОЇ БЕЗПЕКИ (МІНЕКОНОМІКИ)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9911001" y="4938355"/>
            <a:ext cx="370427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Офіційний документ, що встановлює перелік індикаторів, порогові значення та методологію оцінки стану фінансової безпеки держави.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93790" y="2643307"/>
            <a:ext cx="861893" cy="373142"/>
          </a:xfrm>
          <a:prstGeom prst="roundRect">
            <a:avLst>
              <a:gd name="adj" fmla="val 6383"/>
            </a:avLst>
          </a:prstGeom>
          <a:solidFill>
            <a:srgbClr val="E7E7E4"/>
          </a:solidFill>
          <a:ln/>
        </p:spPr>
      </p:sp>
      <p:sp>
        <p:nvSpPr>
          <p:cNvPr id="4" name="Text 1"/>
          <p:cNvSpPr/>
          <p:nvPr/>
        </p:nvSpPr>
        <p:spPr>
          <a:xfrm>
            <a:off x="912852" y="2702838"/>
            <a:ext cx="623768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РОЗДІЛ 2</a:t>
            </a:r>
            <a:endParaRPr lang="en-US" sz="1250" dirty="0"/>
          </a:p>
        </p:txBody>
      </p:sp>
      <p:sp>
        <p:nvSpPr>
          <p:cNvPr id="5" name="Text 2"/>
          <p:cNvSpPr/>
          <p:nvPr/>
        </p:nvSpPr>
        <p:spPr>
          <a:xfrm>
            <a:off x="793790" y="3095744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C0D0F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СУБ'ЄКТИ РЕГУЛЮВАННЯ ФІНАНСОВОЇ БЕЗПЕКИ</a:t>
            </a:r>
            <a:endParaRPr lang="en-US" sz="3900" dirty="0"/>
          </a:p>
        </p:txBody>
      </p:sp>
      <p:sp>
        <p:nvSpPr>
          <p:cNvPr id="6" name="Text 3"/>
          <p:cNvSpPr/>
          <p:nvPr/>
        </p:nvSpPr>
        <p:spPr>
          <a:xfrm>
            <a:off x="793790" y="4633555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Система регулювання фінансової безпеки охоплює широке коло інституцій, кожна з яких має чітко визначену компетенцію та специфічні інструменти впливу на стан фінансової системи держави.</a:t>
            </a:r>
            <a:endParaRPr lang="en-US" sz="15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41577"/>
            <a:ext cx="954000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C0D0F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НАЦІОНАЛЬНИЙ БАНК УКРАЇНИ (НБУ)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650915" y="3059311"/>
            <a:ext cx="6565106" cy="3028593"/>
          </a:xfrm>
          <a:prstGeom prst="roundRect">
            <a:avLst>
              <a:gd name="adj" fmla="val 983"/>
            </a:avLst>
          </a:prstGeom>
          <a:solidFill>
            <a:srgbClr val="1E1E1A"/>
          </a:solidFill>
          <a:ln/>
        </p:spPr>
      </p:sp>
      <p:sp>
        <p:nvSpPr>
          <p:cNvPr id="4" name="Text 2"/>
          <p:cNvSpPr/>
          <p:nvPr/>
        </p:nvSpPr>
        <p:spPr>
          <a:xfrm>
            <a:off x="849273" y="325766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FFFFFF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СТАТУС ТА МАНДАТ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849273" y="3766185"/>
            <a:ext cx="6168390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НБУ — центральний банк держави, незалежний у своїй діяльності. Основна ціль — забезпечення цінової стабільності як фундаменту фінансової безпеки.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564874" y="3257669"/>
            <a:ext cx="626602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C0D0F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КЛЮЧОВІ ФУНКЦІЇ У СФЕРІ ФІНАНСОВОЇ БЕЗПЕКИ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7564874" y="3766185"/>
            <a:ext cx="6279356" cy="22523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Монетарна політика та інфляційне таргетування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Банківський нагляд і пруденційне регулювання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Управління золотовалютними резервами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Валютне регулювання та нагляд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Антикризове управління у банківському секторі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Моніторинг системних ризиків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1350</Words>
  <Application>Microsoft Office PowerPoint</Application>
  <PresentationFormat>Довільний</PresentationFormat>
  <Paragraphs>207</Paragraphs>
  <Slides>20</Slides>
  <Notes>20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20</vt:i4>
      </vt:variant>
    </vt:vector>
  </HeadingPairs>
  <TitlesOfParts>
    <vt:vector size="26" baseType="lpstr">
      <vt:lpstr>Hubot Sans Bold</vt:lpstr>
      <vt:lpstr>Roboto Condensed</vt:lpstr>
      <vt:lpstr>Hubot Sans Light</vt:lpstr>
      <vt:lpstr>Calibri</vt:lpstr>
      <vt:lpstr>Arial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subject/>
  <dc:creator>Микола Стороженко</dc:creator>
  <cp:lastModifiedBy>Микола Стороженко</cp:lastModifiedBy>
  <cp:revision>1</cp:revision>
  <dcterms:created xsi:type="dcterms:W3CDTF">2026-03-10T18:11:18Z</dcterms:created>
  <dcterms:modified xsi:type="dcterms:W3CDTF">2026-03-10T18:01:07Z</dcterms:modified>
</cp:coreProperties>
</file>