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DM Sans" panose="020B0604020202020204" charset="0"/>
      <p:regular r:id="rId27"/>
    </p:embeddedFont>
    <p:embeddedFont>
      <p:font typeface="PT Serif" panose="020B0604020202020204" charset="-52"/>
      <p:regular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5" d="100"/>
          <a:sy n="35" d="100"/>
        </p:scale>
        <p:origin x="85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39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06943"/>
            <a:ext cx="7556421" cy="1953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Безпека грошового обігу та стримування інфляційних процесів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6280190" y="4458414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Тема 20 — Комплексний аналіз грошово-кредитної політики, актуальних загроз фінансовій стабільності та напрямів зміцнення грошово-кредитної безпеки України в умовах сучасних викликів.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5641896"/>
            <a:ext cx="1890593" cy="373142"/>
          </a:xfrm>
          <a:prstGeom prst="roundRect">
            <a:avLst>
              <a:gd name="adj" fmla="val 6383"/>
            </a:avLst>
          </a:prstGeom>
          <a:solidFill>
            <a:srgbClr val="FFDECC"/>
          </a:solidFill>
          <a:ln/>
        </p:spPr>
      </p:sp>
      <p:sp>
        <p:nvSpPr>
          <p:cNvPr id="6" name="Text 3"/>
          <p:cNvSpPr/>
          <p:nvPr/>
        </p:nvSpPr>
        <p:spPr>
          <a:xfrm>
            <a:off x="6399252" y="5701427"/>
            <a:ext cx="165246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ФІНАНСОВА БЕЗПЕКА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8269962" y="5634276"/>
            <a:ext cx="2067758" cy="388382"/>
          </a:xfrm>
          <a:prstGeom prst="roundRect">
            <a:avLst>
              <a:gd name="adj" fmla="val 6132"/>
            </a:avLst>
          </a:prstGeom>
          <a:noFill/>
          <a:ln w="7620">
            <a:solidFill>
              <a:srgbClr val="E04F0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396645" y="5701427"/>
            <a:ext cx="181439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04F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МОНЕТАРНА ПОЛІТИКА</a:t>
            </a:r>
            <a:endParaRPr lang="en-US" sz="1250" dirty="0"/>
          </a:p>
        </p:txBody>
      </p:sp>
      <p:sp>
        <p:nvSpPr>
          <p:cNvPr id="9" name="Shape 6"/>
          <p:cNvSpPr/>
          <p:nvPr/>
        </p:nvSpPr>
        <p:spPr>
          <a:xfrm>
            <a:off x="10436900" y="5634276"/>
            <a:ext cx="905828" cy="388382"/>
          </a:xfrm>
          <a:prstGeom prst="roundRect">
            <a:avLst>
              <a:gd name="adj" fmla="val 6132"/>
            </a:avLst>
          </a:prstGeom>
          <a:noFill/>
          <a:ln w="7620">
            <a:solidFill>
              <a:srgbClr val="E04F00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563582" y="5701427"/>
            <a:ext cx="65246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04F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УКРАЇНА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72578"/>
            <a:ext cx="10509171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Динаміка інфляції та облікової ставки НБУ</a:t>
            </a:r>
            <a:endParaRPr lang="en-US" sz="4100" dirty="0"/>
          </a:p>
        </p:txBody>
      </p:sp>
      <p:sp>
        <p:nvSpPr>
          <p:cNvPr id="3" name="Shape 1"/>
          <p:cNvSpPr/>
          <p:nvPr/>
        </p:nvSpPr>
        <p:spPr>
          <a:xfrm>
            <a:off x="793790" y="2620685"/>
            <a:ext cx="1616200" cy="243487"/>
          </a:xfrm>
          <a:prstGeom prst="roundRect">
            <a:avLst>
              <a:gd name="adj" fmla="val 47319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78" y="2675353"/>
            <a:ext cx="133956" cy="1339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51622" y="2655385"/>
            <a:ext cx="1279080" cy="174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00" dirty="0">
                <a:solidFill>
                  <a:srgbClr val="383838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Облікова ставка (%)</a:t>
            </a:r>
            <a:endParaRPr lang="en-US" sz="600" dirty="0"/>
          </a:p>
        </p:txBody>
      </p:sp>
      <p:sp>
        <p:nvSpPr>
          <p:cNvPr id="6" name="Shape 3"/>
          <p:cNvSpPr/>
          <p:nvPr/>
        </p:nvSpPr>
        <p:spPr>
          <a:xfrm>
            <a:off x="2509245" y="2620685"/>
            <a:ext cx="1124380" cy="243487"/>
          </a:xfrm>
          <a:prstGeom prst="roundRect">
            <a:avLst>
              <a:gd name="adj" fmla="val 47319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533" y="2675353"/>
            <a:ext cx="133956" cy="1339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767077" y="2655385"/>
            <a:ext cx="787260" cy="174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00" dirty="0">
                <a:solidFill>
                  <a:srgbClr val="383838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Інфляція (%)</a:t>
            </a:r>
            <a:endParaRPr lang="en-US" sz="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2975834"/>
            <a:ext cx="6995003" cy="2505236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2975834"/>
            <a:ext cx="6995003" cy="250523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93790" y="5704403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Динаміка свідчить про реакцію НБУ на інфляційні шоки: різке підвищення облікової ставки до 25% у 2022 році дозволило поступово знизити інфляцію з піку 26,6% до цільового діапазону вже у 2023 році — що є підтвердженням ефективності режиму інфляційного таргетування.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2612112"/>
            <a:ext cx="950119" cy="373142"/>
          </a:xfrm>
          <a:prstGeom prst="roundRect">
            <a:avLst>
              <a:gd name="adj" fmla="val 6383"/>
            </a:avLst>
          </a:prstGeom>
          <a:solidFill>
            <a:srgbClr val="FFDECC"/>
          </a:solidFill>
          <a:ln/>
        </p:spPr>
      </p:sp>
      <p:sp>
        <p:nvSpPr>
          <p:cNvPr id="4" name="Text 1"/>
          <p:cNvSpPr/>
          <p:nvPr/>
        </p:nvSpPr>
        <p:spPr>
          <a:xfrm>
            <a:off x="6399252" y="2671643"/>
            <a:ext cx="711994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РОЗДІЛ 3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6280190" y="3064550"/>
            <a:ext cx="7556421" cy="1302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Актуальні загрози грошово-кредитній безпеці України</a:t>
            </a:r>
            <a:endParaRPr lang="en-US" sz="4100" dirty="0"/>
          </a:p>
        </p:txBody>
      </p:sp>
      <p:sp>
        <p:nvSpPr>
          <p:cNvPr id="6" name="Text 3"/>
          <p:cNvSpPr/>
          <p:nvPr/>
        </p:nvSpPr>
        <p:spPr>
          <a:xfrm>
            <a:off x="6280190" y="4664750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Систематизація внутрішніх і зовнішніх загроз, що становлять ризик для стабільності грошово-кредитної системи України в умовах воєнного часу та постконфліктного відновлення.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4607"/>
            <a:ext cx="11879699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Класифікація загроз грошово-кредитній безпеці</a:t>
            </a:r>
            <a:endParaRPr lang="en-US" sz="4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712714"/>
            <a:ext cx="10485120" cy="585216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1712714"/>
            <a:ext cx="1048512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75504"/>
            <a:ext cx="6643568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Ключові внутрішні загрози</a:t>
            </a:r>
            <a:endParaRPr lang="en-US" sz="4100" dirty="0"/>
          </a:p>
        </p:txBody>
      </p:sp>
      <p:sp>
        <p:nvSpPr>
          <p:cNvPr id="3" name="Shape 1"/>
          <p:cNvSpPr/>
          <p:nvPr/>
        </p:nvSpPr>
        <p:spPr>
          <a:xfrm>
            <a:off x="793790" y="2223611"/>
            <a:ext cx="6422231" cy="2474833"/>
          </a:xfrm>
          <a:prstGeom prst="roundRect">
            <a:avLst>
              <a:gd name="adj" fmla="val 4434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70930" y="2223611"/>
            <a:ext cx="91440" cy="2474833"/>
          </a:xfrm>
          <a:prstGeom prst="roundRect">
            <a:avLst>
              <a:gd name="adj" fmla="val 32558"/>
            </a:avLst>
          </a:prstGeom>
          <a:solidFill>
            <a:srgbClr val="E04F00"/>
          </a:solidFill>
          <a:ln/>
        </p:spPr>
      </p:sp>
      <p:sp>
        <p:nvSpPr>
          <p:cNvPr id="5" name="Text 3"/>
          <p:cNvSpPr/>
          <p:nvPr/>
        </p:nvSpPr>
        <p:spPr>
          <a:xfrm>
            <a:off x="1083588" y="2444829"/>
            <a:ext cx="5435679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Інфляційний тиск та бюджетне домінування</a:t>
            </a:r>
            <a:endParaRPr lang="en-US" sz="2050" dirty="0"/>
          </a:p>
        </p:txBody>
      </p:sp>
      <p:sp>
        <p:nvSpPr>
          <p:cNvPr id="6" name="Text 4"/>
          <p:cNvSpPr/>
          <p:nvPr/>
        </p:nvSpPr>
        <p:spPr>
          <a:xfrm>
            <a:off x="1083588" y="2889528"/>
            <a:ext cx="591121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Фіскальне домінування виникає, коли масштабні бюджетні видатки (особливо воєнні) здійснюються за рахунок монетизації боргу. Це підриває незалежність НБУ та генерує інфляційний тиск незалежно від жорсткості монетарної політики.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14379" y="2223611"/>
            <a:ext cx="6422231" cy="2474833"/>
          </a:xfrm>
          <a:prstGeom prst="roundRect">
            <a:avLst>
              <a:gd name="adj" fmla="val 4434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391519" y="2223611"/>
            <a:ext cx="91440" cy="2474833"/>
          </a:xfrm>
          <a:prstGeom prst="roundRect">
            <a:avLst>
              <a:gd name="adj" fmla="val 32558"/>
            </a:avLst>
          </a:prstGeom>
          <a:solidFill>
            <a:srgbClr val="E04F00"/>
          </a:solidFill>
          <a:ln/>
        </p:spPr>
      </p:sp>
      <p:sp>
        <p:nvSpPr>
          <p:cNvPr id="9" name="Text 7"/>
          <p:cNvSpPr/>
          <p:nvPr/>
        </p:nvSpPr>
        <p:spPr>
          <a:xfrm>
            <a:off x="7704177" y="2444829"/>
            <a:ext cx="2871907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Доларизація економіки</a:t>
            </a:r>
            <a:endParaRPr lang="en-US" sz="2050" dirty="0"/>
          </a:p>
        </p:txBody>
      </p:sp>
      <p:sp>
        <p:nvSpPr>
          <p:cNvPr id="10" name="Text 8"/>
          <p:cNvSpPr/>
          <p:nvPr/>
        </p:nvSpPr>
        <p:spPr>
          <a:xfrm>
            <a:off x="7704177" y="2889528"/>
            <a:ext cx="591121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Висока частка іноземної валюти у заощадженнях, кредитах і розрахунках послаблює трансмісійний механізм монетарної політики, знижує попит на гривню та підвищує вразливість економіки до курсових коливань.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93790" y="4896803"/>
            <a:ext cx="6422231" cy="2157293"/>
          </a:xfrm>
          <a:prstGeom prst="roundRect">
            <a:avLst>
              <a:gd name="adj" fmla="val 5086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70930" y="4896803"/>
            <a:ext cx="91440" cy="2157293"/>
          </a:xfrm>
          <a:prstGeom prst="roundRect">
            <a:avLst>
              <a:gd name="adj" fmla="val 32558"/>
            </a:avLst>
          </a:prstGeom>
          <a:solidFill>
            <a:srgbClr val="E04F00"/>
          </a:solidFill>
          <a:ln/>
        </p:spPr>
      </p:sp>
      <p:sp>
        <p:nvSpPr>
          <p:cNvPr id="13" name="Text 11"/>
          <p:cNvSpPr/>
          <p:nvPr/>
        </p:nvSpPr>
        <p:spPr>
          <a:xfrm>
            <a:off x="1083588" y="5118021"/>
            <a:ext cx="4741783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Підрив довіри до національної валюти</a:t>
            </a:r>
            <a:endParaRPr lang="en-US" sz="2050" dirty="0"/>
          </a:p>
        </p:txBody>
      </p:sp>
      <p:sp>
        <p:nvSpPr>
          <p:cNvPr id="14" name="Text 12"/>
          <p:cNvSpPr/>
          <p:nvPr/>
        </p:nvSpPr>
        <p:spPr>
          <a:xfrm>
            <a:off x="1083588" y="5562719"/>
            <a:ext cx="591121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Воєнна невизначеність, девальваційні очікування та нестабільність фінансових ринків формують негативні інфляційні очікування, які самі по собі стають інфляційним чинником через зростання споживчого попиту.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414379" y="4896803"/>
            <a:ext cx="6422231" cy="2157293"/>
          </a:xfrm>
          <a:prstGeom prst="roundRect">
            <a:avLst>
              <a:gd name="adj" fmla="val 5086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391519" y="4896803"/>
            <a:ext cx="91440" cy="2157293"/>
          </a:xfrm>
          <a:prstGeom prst="roundRect">
            <a:avLst>
              <a:gd name="adj" fmla="val 32558"/>
            </a:avLst>
          </a:prstGeom>
          <a:solidFill>
            <a:srgbClr val="E04F00"/>
          </a:solidFill>
          <a:ln/>
        </p:spPr>
      </p:sp>
      <p:sp>
        <p:nvSpPr>
          <p:cNvPr id="17" name="Text 15"/>
          <p:cNvSpPr/>
          <p:nvPr/>
        </p:nvSpPr>
        <p:spPr>
          <a:xfrm>
            <a:off x="7704177" y="5118021"/>
            <a:ext cx="4263390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Фрагментація банківської системи</a:t>
            </a:r>
            <a:endParaRPr lang="en-US" sz="2050" dirty="0"/>
          </a:p>
        </p:txBody>
      </p:sp>
      <p:sp>
        <p:nvSpPr>
          <p:cNvPr id="18" name="Text 16"/>
          <p:cNvSpPr/>
          <p:nvPr/>
        </p:nvSpPr>
        <p:spPr>
          <a:xfrm>
            <a:off x="7704177" y="5562719"/>
            <a:ext cx="591121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Руйнування банківської інфраструктури, виведення активів з окупованих територій, зростання частки непрацюючих кредитів (NPL) та звуження кредитної активності обмежують функції фінансового посередництва.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76638"/>
            <a:ext cx="10645616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Зовнішні загрози та виклики воєнного часу</a:t>
            </a:r>
            <a:endParaRPr lang="en-US" sz="4100" dirty="0"/>
          </a:p>
        </p:txBody>
      </p:sp>
      <p:sp>
        <p:nvSpPr>
          <p:cNvPr id="3" name="Shape 1"/>
          <p:cNvSpPr/>
          <p:nvPr/>
        </p:nvSpPr>
        <p:spPr>
          <a:xfrm>
            <a:off x="650915" y="2625566"/>
            <a:ext cx="5888712" cy="3927277"/>
          </a:xfrm>
          <a:prstGeom prst="roundRect">
            <a:avLst>
              <a:gd name="adj" fmla="val 758"/>
            </a:avLst>
          </a:prstGeom>
          <a:solidFill>
            <a:srgbClr val="E04F00"/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2823924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Зовнішні загрози</a:t>
            </a:r>
            <a:endParaRPr lang="en-US" sz="2050" dirty="0"/>
          </a:p>
        </p:txBody>
      </p:sp>
      <p:sp>
        <p:nvSpPr>
          <p:cNvPr id="5" name="Text 3"/>
          <p:cNvSpPr/>
          <p:nvPr/>
        </p:nvSpPr>
        <p:spPr>
          <a:xfrm>
            <a:off x="849273" y="3347918"/>
            <a:ext cx="5491996" cy="3135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Глобальні інфляційні шоки та зростання цін на енергоносії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Залежність від зовнішнього офіційного фінансування (МВФ, ЄС, США)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Обмежений доступ до міжнародних ринків капіталу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Нестабільність цін на аграрну продукцію — ключовий експортний товар України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Санкційний тиск та ризики вторинних санкцій для партнерів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6888480" y="2823924"/>
            <a:ext cx="4211836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Специфічні загрози воєнного часу</a:t>
            </a:r>
            <a:endParaRPr lang="en-US" sz="2050" dirty="0"/>
          </a:p>
        </p:txBody>
      </p:sp>
      <p:sp>
        <p:nvSpPr>
          <p:cNvPr id="7" name="Text 5"/>
          <p:cNvSpPr/>
          <p:nvPr/>
        </p:nvSpPr>
        <p:spPr>
          <a:xfrm>
            <a:off x="6888480" y="3347918"/>
            <a:ext cx="695563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Повномасштабне вторгнення 2022 року стало безпрецедентним шоком для грошово-кредитної системи. НБУ був змушений одночасно утримувати курсову стабільність, фінансувати критичні бюджетні потреби та зберігати функціонування платіжної системи.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6888480" y="4796671"/>
            <a:ext cx="6955631" cy="1478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Запровадження фіксованого курсу (лютий–жовтень 2022)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Обмеження на рух капіталу та валютні операції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Монетизація значної частини дефіциту держбюджету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Зниження золотовалютних резервів у критичний період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43789"/>
            <a:ext cx="13042821" cy="1302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Індикатори оцінки загроз грошово-кредитній безпеці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93790" y="3542348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26.6%</a:t>
            </a:r>
            <a:endParaRPr lang="en-US" sz="5150" dirty="0"/>
          </a:p>
        </p:txBody>
      </p:sp>
      <p:sp>
        <p:nvSpPr>
          <p:cNvPr id="4" name="Text 2"/>
          <p:cNvSpPr/>
          <p:nvPr/>
        </p:nvSpPr>
        <p:spPr>
          <a:xfrm>
            <a:off x="1028581" y="4445318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Інфляція 2022</a:t>
            </a:r>
            <a:endParaRPr lang="en-US" sz="2050" dirty="0"/>
          </a:p>
        </p:txBody>
      </p:sp>
      <p:sp>
        <p:nvSpPr>
          <p:cNvPr id="5" name="Text 3"/>
          <p:cNvSpPr/>
          <p:nvPr/>
        </p:nvSpPr>
        <p:spPr>
          <a:xfrm>
            <a:off x="793790" y="4890016"/>
            <a:ext cx="307467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Пік споживчої інфляції, спричиненої воєнним шоком та порушенням ланцюгів постачання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4116467" y="3542348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40%</a:t>
            </a:r>
            <a:endParaRPr lang="en-US" sz="5150" dirty="0"/>
          </a:p>
        </p:txBody>
      </p:sp>
      <p:sp>
        <p:nvSpPr>
          <p:cNvPr id="7" name="Text 5"/>
          <p:cNvSpPr/>
          <p:nvPr/>
        </p:nvSpPr>
        <p:spPr>
          <a:xfrm>
            <a:off x="4257675" y="4445318"/>
            <a:ext cx="2792254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Доларизація депозитів</a:t>
            </a:r>
            <a:endParaRPr lang="en-US" sz="2050" dirty="0"/>
          </a:p>
        </p:txBody>
      </p:sp>
      <p:sp>
        <p:nvSpPr>
          <p:cNvPr id="8" name="Text 6"/>
          <p:cNvSpPr/>
          <p:nvPr/>
        </p:nvSpPr>
        <p:spPr>
          <a:xfrm>
            <a:off x="4116467" y="4890016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Частка валютних депозитів у загальному обсязі вкладів населення та підприємств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439144" y="3542348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~35%</a:t>
            </a:r>
            <a:endParaRPr lang="en-US" sz="5150" dirty="0"/>
          </a:p>
        </p:txBody>
      </p:sp>
      <p:sp>
        <p:nvSpPr>
          <p:cNvPr id="10" name="Text 8"/>
          <p:cNvSpPr/>
          <p:nvPr/>
        </p:nvSpPr>
        <p:spPr>
          <a:xfrm>
            <a:off x="7439144" y="4445318"/>
            <a:ext cx="3074670" cy="6512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ВВП — бюджетний дефіцит</a:t>
            </a:r>
            <a:endParaRPr lang="en-US" sz="2050" dirty="0"/>
          </a:p>
        </p:txBody>
      </p:sp>
      <p:sp>
        <p:nvSpPr>
          <p:cNvPr id="11" name="Text 9"/>
          <p:cNvSpPr/>
          <p:nvPr/>
        </p:nvSpPr>
        <p:spPr>
          <a:xfrm>
            <a:off x="7439144" y="5215652"/>
            <a:ext cx="307467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Рекордний бюджетний дефіцит у відсотках до ВВП у 2022 році, покритий переважно зовнішньою допомогою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10761821" y="3542348"/>
            <a:ext cx="30747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43.4B$</a:t>
            </a:r>
            <a:endParaRPr lang="en-US" sz="5150" dirty="0"/>
          </a:p>
        </p:txBody>
      </p:sp>
      <p:sp>
        <p:nvSpPr>
          <p:cNvPr id="13" name="Text 11"/>
          <p:cNvSpPr/>
          <p:nvPr/>
        </p:nvSpPr>
        <p:spPr>
          <a:xfrm>
            <a:off x="10996732" y="4445318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Резерви НБУ</a:t>
            </a:r>
            <a:endParaRPr lang="en-US" sz="2050" dirty="0"/>
          </a:p>
        </p:txBody>
      </p:sp>
      <p:sp>
        <p:nvSpPr>
          <p:cNvPr id="14" name="Text 12"/>
          <p:cNvSpPr/>
          <p:nvPr/>
        </p:nvSpPr>
        <p:spPr>
          <a:xfrm>
            <a:off x="10761821" y="4890016"/>
            <a:ext cx="30747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Обсяг міжнародних резервів України станом на кінець 2023 року — рекордний рівень завдяки міжнародній підтримці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2286476"/>
            <a:ext cx="952738" cy="373142"/>
          </a:xfrm>
          <a:prstGeom prst="roundRect">
            <a:avLst>
              <a:gd name="adj" fmla="val 6383"/>
            </a:avLst>
          </a:prstGeom>
          <a:solidFill>
            <a:srgbClr val="FFDECC"/>
          </a:solidFill>
          <a:ln/>
        </p:spPr>
      </p:sp>
      <p:sp>
        <p:nvSpPr>
          <p:cNvPr id="4" name="Text 1"/>
          <p:cNvSpPr/>
          <p:nvPr/>
        </p:nvSpPr>
        <p:spPr>
          <a:xfrm>
            <a:off x="6399252" y="2346008"/>
            <a:ext cx="71461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РОЗДІЛ 4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6280190" y="2738914"/>
            <a:ext cx="7556421" cy="1953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Стан грошово-кредитної безпеки України та напрями її поліпшення</a:t>
            </a:r>
            <a:endParaRPr lang="en-US" sz="4100" dirty="0"/>
          </a:p>
        </p:txBody>
      </p:sp>
      <p:sp>
        <p:nvSpPr>
          <p:cNvPr id="6" name="Text 3"/>
          <p:cNvSpPr/>
          <p:nvPr/>
        </p:nvSpPr>
        <p:spPr>
          <a:xfrm>
            <a:off x="6280190" y="4990386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Оцінка поточного стану фінансової стабільності та визначення стратегічних пріоритетів зміцнення грошово-кредитної безпеки в умовах відновлення та євроінтеграції.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6869"/>
            <a:ext cx="12751594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Поточний стан грошово-кредитної безпеки України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1664256" y="3004899"/>
            <a:ext cx="244113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5.1%</a:t>
            </a:r>
            <a:endParaRPr lang="en-US" sz="39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365" y="1764506"/>
            <a:ext cx="2977039" cy="297703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82341" y="4989433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Інфляція 2023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793790" y="5434132"/>
            <a:ext cx="41821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Повернення до цільового діапазону НБУ завдяки жорсткій монетарній політиці та стабілізації очікувань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094452" y="3004899"/>
            <a:ext cx="244113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43%</a:t>
            </a:r>
            <a:endParaRPr lang="en-US" sz="39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562" y="1764506"/>
            <a:ext cx="2977039" cy="297703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012656" y="4989433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Кредити до ВВП</a:t>
            </a:r>
            <a:endParaRPr lang="en-US" sz="2050" dirty="0"/>
          </a:p>
        </p:txBody>
      </p:sp>
      <p:sp>
        <p:nvSpPr>
          <p:cNvPr id="10" name="Text 6"/>
          <p:cNvSpPr/>
          <p:nvPr/>
        </p:nvSpPr>
        <p:spPr>
          <a:xfrm>
            <a:off x="5223986" y="5434132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Рівень банківського кредитування економіки — нижче довоєнного рівня, що свідчить про обмежену кредитну активність</a:t>
            </a:r>
            <a:endParaRPr lang="en-US" sz="1550" dirty="0"/>
          </a:p>
        </p:txBody>
      </p:sp>
      <p:sp>
        <p:nvSpPr>
          <p:cNvPr id="11" name="Text 7"/>
          <p:cNvSpPr/>
          <p:nvPr/>
        </p:nvSpPr>
        <p:spPr>
          <a:xfrm>
            <a:off x="10524768" y="3004899"/>
            <a:ext cx="244113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78%</a:t>
            </a:r>
            <a:endParaRPr lang="en-US" sz="39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6877" y="1764506"/>
            <a:ext cx="2977039" cy="2977039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387489" y="4989433"/>
            <a:ext cx="2715935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Адекватність капіталу</a:t>
            </a:r>
            <a:endParaRPr lang="en-US" sz="2050" dirty="0"/>
          </a:p>
        </p:txBody>
      </p:sp>
      <p:sp>
        <p:nvSpPr>
          <p:cNvPr id="14" name="Text 9"/>
          <p:cNvSpPr/>
          <p:nvPr/>
        </p:nvSpPr>
        <p:spPr>
          <a:xfrm>
            <a:off x="9654302" y="5434132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Норматив достатності регулятивного капіталу банківської системи перевищує мінімально допустимий рівень 10%</a:t>
            </a:r>
            <a:endParaRPr lang="en-US" sz="1550" dirty="0"/>
          </a:p>
        </p:txBody>
      </p:sp>
      <p:sp>
        <p:nvSpPr>
          <p:cNvPr id="15" name="Text 10"/>
          <p:cNvSpPr/>
          <p:nvPr/>
        </p:nvSpPr>
        <p:spPr>
          <a:xfrm>
            <a:off x="793790" y="692753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Незважаючи на воєнний шок, Україні вдалося </a:t>
            </a:r>
            <a:r>
              <a:rPr lang="en-US" sz="1550" b="1" dirty="0">
                <a:solidFill>
                  <a:srgbClr val="E04F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зберегти макрофінансову стабільність</a:t>
            </a: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завдяки своєчасним та рішучим діям НБУ, значній міжнародній фінансовій підтримці та збереженню платіжної та банківської інфраструктури в основних регіонах країни.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81244"/>
            <a:ext cx="13042821" cy="1302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Стратегічні напрями зміцнення грошово-кредитної безпеки</a:t>
            </a:r>
            <a:endParaRPr lang="en-US" sz="4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080623"/>
            <a:ext cx="1352788" cy="83605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164687"/>
            <a:ext cx="3074670" cy="6512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Зниження інфляції та дедоларизація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793790" y="4935022"/>
            <a:ext cx="3074670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Послідовне утримання інфляції в цільовому діапазоні 5%, розвиток гривневих інструментів заощадження, підвищення привабливості національної валюти.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467" y="3080623"/>
            <a:ext cx="1352788" cy="83605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16467" y="4164687"/>
            <a:ext cx="3074670" cy="6512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Зміцнення банківської системи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4116467" y="4935022"/>
            <a:ext cx="307467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Нарощування капіталу банків, оздоровлення кредитних портфелів, розвиток банківської інфраструктури у відновлених регіонах.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144" y="3080623"/>
            <a:ext cx="1352788" cy="83605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39144" y="4164687"/>
            <a:ext cx="2786182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Нарощування резервів</a:t>
            </a:r>
            <a:endParaRPr lang="en-US" sz="2050" dirty="0"/>
          </a:p>
        </p:txBody>
      </p:sp>
      <p:sp>
        <p:nvSpPr>
          <p:cNvPr id="11" name="Text 6"/>
          <p:cNvSpPr/>
          <p:nvPr/>
        </p:nvSpPr>
        <p:spPr>
          <a:xfrm>
            <a:off x="7439144" y="4609386"/>
            <a:ext cx="307467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Підтримання достатнього рівня міжнародних резервів як буфера проти зовнішніх шоків — не менше 3 місяців імпорту.</a:t>
            </a:r>
            <a:endParaRPr lang="en-US" sz="1550" dirty="0"/>
          </a:p>
        </p:txBody>
      </p:sp>
      <p:sp>
        <p:nvSpPr>
          <p:cNvPr id="12" name="Shape 7"/>
          <p:cNvSpPr/>
          <p:nvPr/>
        </p:nvSpPr>
        <p:spPr>
          <a:xfrm>
            <a:off x="10761821" y="3080623"/>
            <a:ext cx="1352907" cy="836057"/>
          </a:xfrm>
          <a:prstGeom prst="roundRect">
            <a:avLst>
              <a:gd name="adj" fmla="val 3561"/>
            </a:avLst>
          </a:prstGeom>
          <a:solidFill>
            <a:srgbClr val="DFDFE0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3915" y="3374827"/>
            <a:ext cx="228600" cy="22860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761821" y="4164687"/>
            <a:ext cx="3074789" cy="976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Євроінтеграція та регуляторна гармонізація</a:t>
            </a:r>
            <a:endParaRPr lang="en-US" sz="2050" dirty="0"/>
          </a:p>
        </p:txBody>
      </p:sp>
      <p:sp>
        <p:nvSpPr>
          <p:cNvPr id="15" name="Text 9"/>
          <p:cNvSpPr/>
          <p:nvPr/>
        </p:nvSpPr>
        <p:spPr>
          <a:xfrm>
            <a:off x="10761821" y="5260658"/>
            <a:ext cx="3074789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Впровадження стандартів ЄС у банківське регулювання, нагляд за фінансовими ринками та антивідмивальне законодавство.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8780"/>
            <a:ext cx="13042821" cy="1302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Інституційні заходи підвищення грошово-кредитної безпеки</a:t>
            </a:r>
            <a:endParaRPr lang="en-US" sz="4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737" y="2418159"/>
            <a:ext cx="6262926" cy="391679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338865" y="4177472"/>
            <a:ext cx="1291204" cy="454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4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Міжнародна співпраця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6669308" y="5833401"/>
            <a:ext cx="1291204" cy="454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Розвиток ринку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9000111" y="4176630"/>
            <a:ext cx="1291204" cy="454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Координація політик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6669308" y="2465163"/>
            <a:ext cx="1291204" cy="454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Незалежність НБУ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793790" y="6558201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Ефективна грошово-кредитна безпека є результатом </a:t>
            </a:r>
            <a:r>
              <a:rPr lang="en-US" sz="1550" b="1" dirty="0">
                <a:solidFill>
                  <a:srgbClr val="E04F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системної взаємодії</a:t>
            </a: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монетарних, фіскальних та регуляторних органів. Ключовою умовою є інституційна незалежність НБУ, яка дозволяє проводити антиінфляційну політику без короткострокового політичного тиску.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88043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Структура теми</a:t>
            </a:r>
            <a:endParaRPr lang="en-US" sz="2050" dirty="0"/>
          </a:p>
        </p:txBody>
      </p:sp>
      <p:sp>
        <p:nvSpPr>
          <p:cNvPr id="3" name="Text 1"/>
          <p:cNvSpPr/>
          <p:nvPr/>
        </p:nvSpPr>
        <p:spPr>
          <a:xfrm>
            <a:off x="793790" y="1892975"/>
            <a:ext cx="5209937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План лекції</a:t>
            </a:r>
            <a:endParaRPr lang="en-US" sz="4100" dirty="0"/>
          </a:p>
        </p:txBody>
      </p:sp>
      <p:sp>
        <p:nvSpPr>
          <p:cNvPr id="4" name="Text 2"/>
          <p:cNvSpPr/>
          <p:nvPr/>
        </p:nvSpPr>
        <p:spPr>
          <a:xfrm>
            <a:off x="793790" y="284190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T Serif Light" pitchFamily="34" charset="0"/>
                <a:ea typeface="PT Serif Light" pitchFamily="34" charset="-122"/>
                <a:cs typeface="PT Serif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156228"/>
            <a:ext cx="6422231" cy="22860"/>
          </a:xfrm>
          <a:prstGeom prst="rect">
            <a:avLst/>
          </a:prstGeom>
          <a:solidFill>
            <a:srgbClr val="E04F00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3301127"/>
            <a:ext cx="6422231" cy="6512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Грошово-кредитна політика та грошово-кредитна безпека</a:t>
            </a:r>
            <a:endParaRPr lang="en-US" sz="2050" dirty="0"/>
          </a:p>
        </p:txBody>
      </p:sp>
      <p:sp>
        <p:nvSpPr>
          <p:cNvPr id="7" name="Text 5"/>
          <p:cNvSpPr/>
          <p:nvPr/>
        </p:nvSpPr>
        <p:spPr>
          <a:xfrm>
            <a:off x="793790" y="4071461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Взаємозв'язок монетарної політики з фінансовою стабільністю держави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414379" y="284190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T Serif Light" pitchFamily="34" charset="0"/>
                <a:ea typeface="PT Serif Light" pitchFamily="34" charset="-122"/>
                <a:cs typeface="PT Serif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414379" y="3156228"/>
            <a:ext cx="6422231" cy="22860"/>
          </a:xfrm>
          <a:prstGeom prst="rect">
            <a:avLst/>
          </a:prstGeom>
          <a:solidFill>
            <a:srgbClr val="E04F00"/>
          </a:solidFill>
          <a:ln/>
        </p:spPr>
      </p:sp>
      <p:sp>
        <p:nvSpPr>
          <p:cNvPr id="10" name="Text 8"/>
          <p:cNvSpPr/>
          <p:nvPr/>
        </p:nvSpPr>
        <p:spPr>
          <a:xfrm>
            <a:off x="7414379" y="3301127"/>
            <a:ext cx="4494609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Грошово-кредитна політика України</a:t>
            </a:r>
            <a:endParaRPr lang="en-US" sz="2050" dirty="0"/>
          </a:p>
        </p:txBody>
      </p:sp>
      <p:sp>
        <p:nvSpPr>
          <p:cNvPr id="11" name="Text 9"/>
          <p:cNvSpPr/>
          <p:nvPr/>
        </p:nvSpPr>
        <p:spPr>
          <a:xfrm>
            <a:off x="7414379" y="3745825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Ключові інструменти, цілі та чинники формування монетарної політики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505372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T Serif Light" pitchFamily="34" charset="0"/>
                <a:ea typeface="PT Serif Light" pitchFamily="34" charset="-122"/>
                <a:cs typeface="PT Serif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5368052"/>
            <a:ext cx="6422231" cy="22860"/>
          </a:xfrm>
          <a:prstGeom prst="rect">
            <a:avLst/>
          </a:prstGeom>
          <a:solidFill>
            <a:srgbClr val="E04F00"/>
          </a:solidFill>
          <a:ln/>
        </p:spPr>
      </p:sp>
      <p:sp>
        <p:nvSpPr>
          <p:cNvPr id="14" name="Text 12"/>
          <p:cNvSpPr/>
          <p:nvPr/>
        </p:nvSpPr>
        <p:spPr>
          <a:xfrm>
            <a:off x="793790" y="5512951"/>
            <a:ext cx="5680234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Актуальні загрози грошово-кредитній безпеці</a:t>
            </a:r>
            <a:endParaRPr lang="en-US" sz="2050" dirty="0"/>
          </a:p>
        </p:txBody>
      </p:sp>
      <p:sp>
        <p:nvSpPr>
          <p:cNvPr id="15" name="Text 13"/>
          <p:cNvSpPr/>
          <p:nvPr/>
        </p:nvSpPr>
        <p:spPr>
          <a:xfrm>
            <a:off x="793790" y="5957649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Внутрішні та зовнішні ризики для стабільності грошово-кредитної системи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414379" y="505372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T Serif Light" pitchFamily="34" charset="0"/>
                <a:ea typeface="PT Serif Light" pitchFamily="34" charset="-122"/>
                <a:cs typeface="PT Serif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414379" y="5368052"/>
            <a:ext cx="6422231" cy="22860"/>
          </a:xfrm>
          <a:prstGeom prst="rect">
            <a:avLst/>
          </a:prstGeom>
          <a:solidFill>
            <a:srgbClr val="E04F00"/>
          </a:solidFill>
          <a:ln/>
        </p:spPr>
      </p:sp>
      <p:sp>
        <p:nvSpPr>
          <p:cNvPr id="18" name="Text 16"/>
          <p:cNvSpPr/>
          <p:nvPr/>
        </p:nvSpPr>
        <p:spPr>
          <a:xfrm>
            <a:off x="7414379" y="5512951"/>
            <a:ext cx="4635460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Стан та напрями поліпшення безпеки</a:t>
            </a:r>
            <a:endParaRPr lang="en-US" sz="2050" dirty="0"/>
          </a:p>
        </p:txBody>
      </p:sp>
      <p:sp>
        <p:nvSpPr>
          <p:cNvPr id="19" name="Text 17"/>
          <p:cNvSpPr/>
          <p:nvPr/>
        </p:nvSpPr>
        <p:spPr>
          <a:xfrm>
            <a:off x="7414379" y="5957649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Оцінка поточного стану і стратегічні пріоритети зміцнення безпеки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91709"/>
            <a:ext cx="5808583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Ключові висновки теми</a:t>
            </a:r>
            <a:endParaRPr lang="en-US" sz="4100" dirty="0"/>
          </a:p>
        </p:txBody>
      </p:sp>
      <p:sp>
        <p:nvSpPr>
          <p:cNvPr id="3" name="Shape 1"/>
          <p:cNvSpPr/>
          <p:nvPr/>
        </p:nvSpPr>
        <p:spPr>
          <a:xfrm>
            <a:off x="793790" y="2339816"/>
            <a:ext cx="446484" cy="446484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4" name="Text 2"/>
          <p:cNvSpPr/>
          <p:nvPr/>
        </p:nvSpPr>
        <p:spPr>
          <a:xfrm>
            <a:off x="1438632" y="2408039"/>
            <a:ext cx="4791789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Монетарна політика як основа безпеки</a:t>
            </a:r>
            <a:endParaRPr lang="en-US" sz="2050" dirty="0"/>
          </a:p>
        </p:txBody>
      </p:sp>
      <p:sp>
        <p:nvSpPr>
          <p:cNvPr id="5" name="Text 3"/>
          <p:cNvSpPr/>
          <p:nvPr/>
        </p:nvSpPr>
        <p:spPr>
          <a:xfrm>
            <a:off x="1438632" y="2852738"/>
            <a:ext cx="575250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Грошово-кредитна політика та грошово-кредитна безпека є нерозривно пов'язаними: режим інфляційного таргетування НБУ є центральним елементом архітектури фінансової безпеки держави.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39144" y="2339816"/>
            <a:ext cx="446484" cy="446484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7" name="Text 5"/>
          <p:cNvSpPr/>
          <p:nvPr/>
        </p:nvSpPr>
        <p:spPr>
          <a:xfrm>
            <a:off x="8083987" y="2408039"/>
            <a:ext cx="2975253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Багатовимірність загроз</a:t>
            </a:r>
            <a:endParaRPr lang="en-US" sz="2050" dirty="0"/>
          </a:p>
        </p:txBody>
      </p:sp>
      <p:sp>
        <p:nvSpPr>
          <p:cNvPr id="8" name="Text 6"/>
          <p:cNvSpPr/>
          <p:nvPr/>
        </p:nvSpPr>
        <p:spPr>
          <a:xfrm>
            <a:off x="8083987" y="2852738"/>
            <a:ext cx="5752624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Загрози грошово-кредитній безпеці України носять комплексний характер — поєднуються структурні слабкості (доларизація, фіскальне домінування) з екзогенними шоками (воєнна агресія, глобальна інфляція).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4837271"/>
            <a:ext cx="446484" cy="446484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10" name="Text 8"/>
          <p:cNvSpPr/>
          <p:nvPr/>
        </p:nvSpPr>
        <p:spPr>
          <a:xfrm>
            <a:off x="1438632" y="4905494"/>
            <a:ext cx="2625804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Стійкість як здобуток</a:t>
            </a:r>
            <a:endParaRPr lang="en-US" sz="2050" dirty="0"/>
          </a:p>
        </p:txBody>
      </p:sp>
      <p:sp>
        <p:nvSpPr>
          <p:cNvPr id="11" name="Text 9"/>
          <p:cNvSpPr/>
          <p:nvPr/>
        </p:nvSpPr>
        <p:spPr>
          <a:xfrm>
            <a:off x="1438632" y="5350193"/>
            <a:ext cx="575250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Збереження макрофінансової стабільності в умовах повномасштабного вторгнення засвідчило інституційну зрілість НБУ і ефективність раніше проведених реформ грошово-кредитної системи.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439144" y="4837271"/>
            <a:ext cx="446484" cy="446484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13" name="Text 11"/>
          <p:cNvSpPr/>
          <p:nvPr/>
        </p:nvSpPr>
        <p:spPr>
          <a:xfrm>
            <a:off x="8083987" y="4905494"/>
            <a:ext cx="3250763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Євроінтеграційний вектор</a:t>
            </a:r>
            <a:endParaRPr lang="en-US" sz="2050" dirty="0"/>
          </a:p>
        </p:txBody>
      </p:sp>
      <p:sp>
        <p:nvSpPr>
          <p:cNvPr id="14" name="Text 12"/>
          <p:cNvSpPr/>
          <p:nvPr/>
        </p:nvSpPr>
        <p:spPr>
          <a:xfrm>
            <a:off x="8083987" y="5350193"/>
            <a:ext cx="5752624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Стратегічний напрям зміцнення грошово-кредитної безпеки — гармонізація регуляторних стандартів із вимогами ЄС, що одночасно підвищує стійкість системи та відкриває доступ до нових джерел фінансування відновлення.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2445306"/>
            <a:ext cx="905828" cy="373142"/>
          </a:xfrm>
          <a:prstGeom prst="roundRect">
            <a:avLst>
              <a:gd name="adj" fmla="val 6383"/>
            </a:avLst>
          </a:prstGeom>
          <a:solidFill>
            <a:srgbClr val="FFDECC"/>
          </a:solidFill>
          <a:ln/>
        </p:spPr>
      </p:sp>
      <p:sp>
        <p:nvSpPr>
          <p:cNvPr id="4" name="Text 1"/>
          <p:cNvSpPr/>
          <p:nvPr/>
        </p:nvSpPr>
        <p:spPr>
          <a:xfrm>
            <a:off x="912852" y="2504837"/>
            <a:ext cx="667702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РОЗДІЛ 1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2897743"/>
            <a:ext cx="7556421" cy="1953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Грошово-кредитна політика та її взаємозв'язок з грошово-кредитною безпекою</a:t>
            </a:r>
            <a:endParaRPr lang="en-US" sz="4100" dirty="0"/>
          </a:p>
        </p:txBody>
      </p:sp>
      <p:sp>
        <p:nvSpPr>
          <p:cNvPr id="6" name="Text 3"/>
          <p:cNvSpPr/>
          <p:nvPr/>
        </p:nvSpPr>
        <p:spPr>
          <a:xfrm>
            <a:off x="793790" y="5149215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Розуміння концептуальних основ монетарної політики як інструменту забезпечення макроекономічної та фінансової стабільності держави.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02287"/>
            <a:ext cx="9311640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Поняття грошово-кредитної політики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93790" y="3229808"/>
            <a:ext cx="695563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Грошово-кредитна політика (монетарна політика)</a:t>
            </a: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— це сукупність заходів і інструментів, що застосовує центральний банк для регулювання грошової маси, рівня процентних ставок та умов кредитування з метою досягнення макроекономічних цілей.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4678561"/>
            <a:ext cx="695563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Головна мета монетарної політики — забезпечення </a:t>
            </a:r>
            <a:r>
              <a:rPr lang="en-US" sz="1550" b="1" dirty="0">
                <a:solidFill>
                  <a:srgbClr val="E04F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цінової стабільності</a:t>
            </a: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, що є фундаментальною умовою сталого економічного розвитку. НБУ з 2016 року дотримується режиму інфляційного таргетування з цільовим показником інфляції 5% ± 1 в.п.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8098274" y="3051215"/>
            <a:ext cx="5888712" cy="3076099"/>
          </a:xfrm>
          <a:prstGeom prst="roundRect">
            <a:avLst>
              <a:gd name="adj" fmla="val 968"/>
            </a:avLst>
          </a:prstGeom>
          <a:solidFill>
            <a:srgbClr val="E04F00"/>
          </a:solidFill>
          <a:ln/>
        </p:spPr>
      </p:sp>
      <p:sp>
        <p:nvSpPr>
          <p:cNvPr id="6" name="Text 4"/>
          <p:cNvSpPr/>
          <p:nvPr/>
        </p:nvSpPr>
        <p:spPr>
          <a:xfrm>
            <a:off x="8296632" y="3249573"/>
            <a:ext cx="3148132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Цілі монетарної політики</a:t>
            </a:r>
            <a:endParaRPr lang="en-US" sz="2050" dirty="0"/>
          </a:p>
        </p:txBody>
      </p:sp>
      <p:sp>
        <p:nvSpPr>
          <p:cNvPr id="7" name="Text 5"/>
          <p:cNvSpPr/>
          <p:nvPr/>
        </p:nvSpPr>
        <p:spPr>
          <a:xfrm>
            <a:off x="8296632" y="3773567"/>
            <a:ext cx="5491996" cy="1865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Цінова стабільність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Стійкість національної валюти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Підтримка економічного зростання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Фінансова стабільність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Зайнятість населення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71588"/>
            <a:ext cx="13042821" cy="1302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Взаємозв'язок монетарної політики та грошово-кредитної безпеки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93790" y="297096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Грошово-кредитна безпека</a:t>
            </a: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— стан грошово-кредитної системи, за якого забезпечується стабільність національної валюти, ефективне функціонування банківської системи та захист від загроз фінансовій стабільності країни.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829288"/>
            <a:ext cx="4347567" cy="7937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2148" y="4821436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Монетарна політика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992148" y="5266134"/>
            <a:ext cx="39508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Регулює грошову масу, процентні ставки та обмінний курс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3829288"/>
            <a:ext cx="4347567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39715" y="4821436"/>
            <a:ext cx="281332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Фінансова стабільність</a:t>
            </a:r>
            <a:endParaRPr lang="en-US" sz="2050" dirty="0"/>
          </a:p>
        </p:txBody>
      </p:sp>
      <p:sp>
        <p:nvSpPr>
          <p:cNvPr id="9" name="Text 5"/>
          <p:cNvSpPr/>
          <p:nvPr/>
        </p:nvSpPr>
        <p:spPr>
          <a:xfrm>
            <a:off x="5339715" y="5266134"/>
            <a:ext cx="39508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Формує умови для безпечного функціонування фінансових ринків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3829288"/>
            <a:ext cx="4347567" cy="79379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87282" y="4821436"/>
            <a:ext cx="3333869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Грошово-кредитна безпека</a:t>
            </a:r>
            <a:endParaRPr lang="en-US" sz="2050" dirty="0"/>
          </a:p>
        </p:txBody>
      </p:sp>
      <p:sp>
        <p:nvSpPr>
          <p:cNvPr id="12" name="Text 7"/>
          <p:cNvSpPr/>
          <p:nvPr/>
        </p:nvSpPr>
        <p:spPr>
          <a:xfrm>
            <a:off x="9687282" y="5266134"/>
            <a:ext cx="39508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Захист від загроз, збереження довіри до грошової системи</a:t>
            </a:r>
            <a:endParaRPr lang="en-US" sz="1550" dirty="0"/>
          </a:p>
        </p:txBody>
      </p:sp>
      <p:sp>
        <p:nvSpPr>
          <p:cNvPr id="13" name="Text 8"/>
          <p:cNvSpPr/>
          <p:nvPr/>
        </p:nvSpPr>
        <p:spPr>
          <a:xfrm>
            <a:off x="793790" y="6322814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Монетарна політика є </a:t>
            </a:r>
            <a:r>
              <a:rPr lang="en-US" sz="1550" b="1" dirty="0">
                <a:solidFill>
                  <a:srgbClr val="E04F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первинним інструментом</a:t>
            </a: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забезпечення грошово-кредитної безпеки: жорсткість або м'якість її заходів безпосередньо визначає рівень інфляції, курсову стабільність та стійкість банківської системи.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0871"/>
            <a:ext cx="10357604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Інструменти грошово-кредитної політики</a:t>
            </a:r>
            <a:endParaRPr lang="en-US" sz="4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298978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043118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Облікова ставка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793790" y="3487817"/>
            <a:ext cx="63973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Ключовий інструмент інфляційного таргетування. НБУ встановлює облікову ставку для регулювання вартості грошей в економіці та впливу на кредитну активність банків.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9144" y="2298978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39144" y="3043118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Обов'язкові резерви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7439144" y="3487817"/>
            <a:ext cx="639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Норма обов'язкового резервування регулює ліквідність банківської системи. Підвищення норми обмежує кредитну експансію та зменшує грошову масу в обігу.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4837271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3790" y="5581412"/>
            <a:ext cx="3717846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Операції на відкритому ринку</a:t>
            </a:r>
            <a:endParaRPr lang="en-US" sz="2050" dirty="0"/>
          </a:p>
        </p:txBody>
      </p:sp>
      <p:sp>
        <p:nvSpPr>
          <p:cNvPr id="11" name="Text 6"/>
          <p:cNvSpPr/>
          <p:nvPr/>
        </p:nvSpPr>
        <p:spPr>
          <a:xfrm>
            <a:off x="793790" y="6026110"/>
            <a:ext cx="63973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Купівля-продаж державних цінних паперів для регулювання ліквідності банківської системи та впливу на ринкові процентні ставки.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39144" y="4837271"/>
            <a:ext cx="496133" cy="49613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39144" y="5581412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Валютні інтервенції</a:t>
            </a:r>
            <a:endParaRPr lang="en-US" sz="2050" dirty="0"/>
          </a:p>
        </p:txBody>
      </p:sp>
      <p:sp>
        <p:nvSpPr>
          <p:cNvPr id="14" name="Text 8"/>
          <p:cNvSpPr/>
          <p:nvPr/>
        </p:nvSpPr>
        <p:spPr>
          <a:xfrm>
            <a:off x="7439144" y="6026110"/>
            <a:ext cx="639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Купівля або продаж іноземної валюти для згладжування надмірних коливань обмінного курсу гривні та поповнення золотовалютних резервів.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2612112"/>
            <a:ext cx="947737" cy="373142"/>
          </a:xfrm>
          <a:prstGeom prst="roundRect">
            <a:avLst>
              <a:gd name="adj" fmla="val 6383"/>
            </a:avLst>
          </a:prstGeom>
          <a:solidFill>
            <a:srgbClr val="FFDECC"/>
          </a:solidFill>
          <a:ln/>
        </p:spPr>
      </p:sp>
      <p:sp>
        <p:nvSpPr>
          <p:cNvPr id="4" name="Text 1"/>
          <p:cNvSpPr/>
          <p:nvPr/>
        </p:nvSpPr>
        <p:spPr>
          <a:xfrm>
            <a:off x="912852" y="2671643"/>
            <a:ext cx="70961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РОЗДІЛ 2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3064550"/>
            <a:ext cx="7556421" cy="1302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Грошово-кредитна політика України та її чинники</a:t>
            </a:r>
            <a:endParaRPr lang="en-US" sz="4100" dirty="0"/>
          </a:p>
        </p:txBody>
      </p:sp>
      <p:sp>
        <p:nvSpPr>
          <p:cNvPr id="6" name="Text 3"/>
          <p:cNvSpPr/>
          <p:nvPr/>
        </p:nvSpPr>
        <p:spPr>
          <a:xfrm>
            <a:off x="793790" y="4664750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Аналіз особливостей формування та реалізації монетарної політики Національного банку України в контексті внутрішніх і зовнішніх чинників впливу.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80818"/>
            <a:ext cx="10773728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Режим інфляційного таргетування в Україні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93790" y="2928104"/>
            <a:ext cx="341268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Ключові параметри режиму</a:t>
            </a:r>
            <a:endParaRPr lang="en-US" sz="2050" dirty="0"/>
          </a:p>
        </p:txBody>
      </p:sp>
      <p:sp>
        <p:nvSpPr>
          <p:cNvPr id="4" name="Text 2"/>
          <p:cNvSpPr/>
          <p:nvPr/>
        </p:nvSpPr>
        <p:spPr>
          <a:xfrm>
            <a:off x="793790" y="3452098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З </a:t>
            </a:r>
            <a:r>
              <a:rPr lang="en-US" sz="1550" b="1" dirty="0">
                <a:solidFill>
                  <a:srgbClr val="E04F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2016 року</a:t>
            </a: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НБУ офіційно перейшов до режиму інфляційного таргетування. Цільовий орієнтир — </a:t>
            </a:r>
            <a:r>
              <a:rPr lang="en-US" sz="1550" b="1" dirty="0">
                <a:solidFill>
                  <a:srgbClr val="E04F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5% ± 1 в.п.</a:t>
            </a: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для індексу споживчих цін на середньострокову перспективу.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583311"/>
            <a:ext cx="6279356" cy="1478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Прозорість і передбачуваність рішень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Незалежність центрального банку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Пріоритет цінової стабільності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Гнучкий обмінний курс гривні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564874" y="2928104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Операційна основа</a:t>
            </a:r>
            <a:endParaRPr lang="en-US" sz="2050" dirty="0"/>
          </a:p>
        </p:txBody>
      </p:sp>
      <p:sp>
        <p:nvSpPr>
          <p:cNvPr id="7" name="Text 5"/>
          <p:cNvSpPr/>
          <p:nvPr/>
        </p:nvSpPr>
        <p:spPr>
          <a:xfrm>
            <a:off x="7564874" y="3452098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Облікова ставка є головним операційним інструментом. НБУ впливає на короткострокові ставки міжбанківського ринку та через трансмісійний механізм — на кредитні ставки, попит і, зрештою, на інфляцію.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564874" y="4900851"/>
            <a:ext cx="6279356" cy="1478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Коридор процентних ставок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Регулярні комунікації з ринком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Квартальний макроекономічний прогноз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Звіт про інфляцію НБУ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46058"/>
            <a:ext cx="13042821" cy="1302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Чинники формування грошово-кредитної політики України</a:t>
            </a:r>
            <a:endParaRPr lang="en-US" sz="4100" dirty="0"/>
          </a:p>
        </p:txBody>
      </p:sp>
      <p:sp>
        <p:nvSpPr>
          <p:cNvPr id="3" name="Shape 1"/>
          <p:cNvSpPr/>
          <p:nvPr/>
        </p:nvSpPr>
        <p:spPr>
          <a:xfrm>
            <a:off x="793790" y="2545437"/>
            <a:ext cx="6422231" cy="2319814"/>
          </a:xfrm>
          <a:prstGeom prst="roundRect">
            <a:avLst>
              <a:gd name="adj" fmla="val 1283"/>
            </a:avLst>
          </a:prstGeom>
          <a:solidFill>
            <a:srgbClr val="F2EEEE"/>
          </a:solidFill>
          <a:ln/>
        </p:spPr>
      </p:sp>
      <p:sp>
        <p:nvSpPr>
          <p:cNvPr id="4" name="Text 2"/>
          <p:cNvSpPr/>
          <p:nvPr/>
        </p:nvSpPr>
        <p:spPr>
          <a:xfrm>
            <a:off x="992148" y="2743795"/>
            <a:ext cx="3304103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Макроекономічні чинники</a:t>
            </a:r>
            <a:endParaRPr lang="en-US" sz="2050" dirty="0"/>
          </a:p>
        </p:txBody>
      </p:sp>
      <p:sp>
        <p:nvSpPr>
          <p:cNvPr id="5" name="Text 3"/>
          <p:cNvSpPr/>
          <p:nvPr/>
        </p:nvSpPr>
        <p:spPr>
          <a:xfrm>
            <a:off x="992148" y="3188494"/>
            <a:ext cx="6025515" cy="1478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Динаміка ВВП та ділової активності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Рівень безробіття та зайнятості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Стан платіжного балансу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Бюджетний дефіцит та держборг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14379" y="2545437"/>
            <a:ext cx="6422231" cy="2319814"/>
          </a:xfrm>
          <a:prstGeom prst="roundRect">
            <a:avLst>
              <a:gd name="adj" fmla="val 1283"/>
            </a:avLst>
          </a:prstGeom>
          <a:solidFill>
            <a:srgbClr val="F2EEEE"/>
          </a:solidFill>
          <a:ln/>
        </p:spPr>
      </p:sp>
      <p:sp>
        <p:nvSpPr>
          <p:cNvPr id="7" name="Text 5"/>
          <p:cNvSpPr/>
          <p:nvPr/>
        </p:nvSpPr>
        <p:spPr>
          <a:xfrm>
            <a:off x="7612737" y="2743795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Зовнішні чинники</a:t>
            </a:r>
            <a:endParaRPr lang="en-US" sz="2050" dirty="0"/>
          </a:p>
        </p:txBody>
      </p:sp>
      <p:sp>
        <p:nvSpPr>
          <p:cNvPr id="8" name="Text 6"/>
          <p:cNvSpPr/>
          <p:nvPr/>
        </p:nvSpPr>
        <p:spPr>
          <a:xfrm>
            <a:off x="7612737" y="3188494"/>
            <a:ext cx="6025515" cy="1478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Глобальна інфляція і ціни на сировину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Політика ФРС США та ЄЦБ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Умови зовнішнього фінансування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Геополітичні ризики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5063609"/>
            <a:ext cx="6422231" cy="2319814"/>
          </a:xfrm>
          <a:prstGeom prst="roundRect">
            <a:avLst>
              <a:gd name="adj" fmla="val 1283"/>
            </a:avLst>
          </a:prstGeom>
          <a:solidFill>
            <a:srgbClr val="F2EEEE"/>
          </a:solidFill>
          <a:ln/>
        </p:spPr>
      </p:sp>
      <p:sp>
        <p:nvSpPr>
          <p:cNvPr id="10" name="Text 8"/>
          <p:cNvSpPr/>
          <p:nvPr/>
        </p:nvSpPr>
        <p:spPr>
          <a:xfrm>
            <a:off x="992148" y="5261967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Структурні чинники</a:t>
            </a:r>
            <a:endParaRPr lang="en-US" sz="2050" dirty="0"/>
          </a:p>
        </p:txBody>
      </p:sp>
      <p:sp>
        <p:nvSpPr>
          <p:cNvPr id="11" name="Text 9"/>
          <p:cNvSpPr/>
          <p:nvPr/>
        </p:nvSpPr>
        <p:spPr>
          <a:xfrm>
            <a:off x="992148" y="5706666"/>
            <a:ext cx="6025515" cy="1478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Доларизація економіки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Розвиненість фінансового ринку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Ефективність трансмісійного механізму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Інституційна спроможність НБУ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414379" y="5063609"/>
            <a:ext cx="6422231" cy="2319814"/>
          </a:xfrm>
          <a:prstGeom prst="roundRect">
            <a:avLst>
              <a:gd name="adj" fmla="val 1283"/>
            </a:avLst>
          </a:prstGeom>
          <a:solidFill>
            <a:srgbClr val="F2EEEE"/>
          </a:solidFill>
          <a:ln/>
        </p:spPr>
      </p:sp>
      <p:sp>
        <p:nvSpPr>
          <p:cNvPr id="13" name="Text 11"/>
          <p:cNvSpPr/>
          <p:nvPr/>
        </p:nvSpPr>
        <p:spPr>
          <a:xfrm>
            <a:off x="7612737" y="5261967"/>
            <a:ext cx="328195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Воєнні та кризові чинники</a:t>
            </a:r>
            <a:endParaRPr lang="en-US" sz="2050" dirty="0"/>
          </a:p>
        </p:txBody>
      </p:sp>
      <p:sp>
        <p:nvSpPr>
          <p:cNvPr id="14" name="Text 12"/>
          <p:cNvSpPr/>
          <p:nvPr/>
        </p:nvSpPr>
        <p:spPr>
          <a:xfrm>
            <a:off x="7612737" y="5706666"/>
            <a:ext cx="6025515" cy="1478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Руйнування виробничих потужностей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Порушення логістичних ланцюгів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Масштабні міграційні процеси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Зростання бюджетних видатків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1354</Words>
  <Application>Microsoft Office PowerPoint</Application>
  <PresentationFormat>Довільний</PresentationFormat>
  <Paragraphs>187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7" baseType="lpstr">
      <vt:lpstr>PT Serif</vt:lpstr>
      <vt:lpstr>PT Serif Light</vt:lpstr>
      <vt:lpstr>Calibri</vt:lpstr>
      <vt:lpstr>Arial</vt:lpstr>
      <vt:lpstr>DM Sans</vt:lpstr>
      <vt:lpstr>-apple-system, BlinkMacSystemFont, Segoe UI, Roboto, Helvetica Neue, Arial, sans-serif Medium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Микола Стороженко</dc:creator>
  <cp:lastModifiedBy>Микола Стороженко</cp:lastModifiedBy>
  <cp:revision>1</cp:revision>
  <dcterms:created xsi:type="dcterms:W3CDTF">2026-03-10T18:33:16Z</dcterms:created>
  <dcterms:modified xsi:type="dcterms:W3CDTF">2026-03-10T18:23:03Z</dcterms:modified>
</cp:coreProperties>
</file>