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Extra Bold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94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32522"/>
            <a:ext cx="67428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Безпека фондового ринку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95025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Тема 22 | Сутність, чинники, індикатори та механізми державного регулювання безпеки фондового ринку України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4816197"/>
            <a:ext cx="1954649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4875728"/>
            <a:ext cx="171652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ФІНАНСОВА БЕЗПЕКА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8334018" y="4808577"/>
            <a:ext cx="1809869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460700" y="4875728"/>
            <a:ext cx="155650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ФОНДОВИЙ РИНОК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10243066" y="4808577"/>
            <a:ext cx="2461617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69748" y="4875728"/>
            <a:ext cx="220825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ДЕРЖАВНЕ РЕГУЛЮВАННЯ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32742" y="556379"/>
            <a:ext cx="7177683" cy="426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Динаміка ринку цінних паперів України</a:t>
            </a:r>
            <a:endParaRPr lang="en-US" sz="2650" dirty="0"/>
          </a:p>
        </p:txBody>
      </p:sp>
      <p:sp>
        <p:nvSpPr>
          <p:cNvPr id="3" name="Shape 1"/>
          <p:cNvSpPr/>
          <p:nvPr/>
        </p:nvSpPr>
        <p:spPr>
          <a:xfrm>
            <a:off x="1932742" y="1170622"/>
            <a:ext cx="1806316" cy="305923"/>
          </a:xfrm>
          <a:prstGeom prst="roundRect">
            <a:avLst>
              <a:gd name="adj" fmla="val 41846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12" y="1238581"/>
            <a:ext cx="170006" cy="17000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58587" y="1213124"/>
            <a:ext cx="1381300" cy="220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5449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ОВДП (млрд грн)</a:t>
            </a:r>
            <a:endParaRPr lang="en-US" sz="700" dirty="0"/>
          </a:p>
        </p:txBody>
      </p:sp>
      <p:sp>
        <p:nvSpPr>
          <p:cNvPr id="6" name="Shape 3"/>
          <p:cNvSpPr/>
          <p:nvPr/>
        </p:nvSpPr>
        <p:spPr>
          <a:xfrm>
            <a:off x="3852395" y="1170622"/>
            <a:ext cx="1711794" cy="305923"/>
          </a:xfrm>
          <a:prstGeom prst="roundRect">
            <a:avLst>
              <a:gd name="adj" fmla="val 41846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65" y="1238581"/>
            <a:ext cx="170006" cy="17000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78240" y="1213124"/>
            <a:ext cx="1286779" cy="220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5449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Акції (млрд грн)</a:t>
            </a:r>
            <a:endParaRPr lang="en-US" sz="700" dirty="0"/>
          </a:p>
        </p:txBody>
      </p:sp>
      <p:sp>
        <p:nvSpPr>
          <p:cNvPr id="9" name="Shape 5"/>
          <p:cNvSpPr/>
          <p:nvPr/>
        </p:nvSpPr>
        <p:spPr>
          <a:xfrm>
            <a:off x="5677527" y="1170622"/>
            <a:ext cx="3224362" cy="305923"/>
          </a:xfrm>
          <a:prstGeom prst="roundRect">
            <a:avLst>
              <a:gd name="adj" fmla="val 41846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697" y="1238581"/>
            <a:ext cx="170006" cy="17000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03372" y="1213124"/>
            <a:ext cx="2799346" cy="220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5449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Корпоративні облігації (млрд грн)</a:t>
            </a:r>
            <a:endParaRPr lang="en-US" sz="7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742" y="1618217"/>
            <a:ext cx="10767060" cy="558187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32742" y="7304484"/>
            <a:ext cx="10764917" cy="368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Графік наочно демонструє </a:t>
            </a:r>
            <a:r>
              <a:rPr lang="en-US" sz="10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критичну диспропорцію</a:t>
            </a: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між сегментами ринку: обсяги торгів ОВДП у десятки разів перевищують торги акціями та корпоративними облігаціями. Після 2022 року спостерігається поступове відновлення, однак структурні деформації зберігаються.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4073"/>
            <a:ext cx="110254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Загрози безпеці фондового ринку України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098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Загрози фондовому ринку України мають як системний, так і ситуативний характер. Їх можна класифікувати за джерелами походження та масштабом потенційних наслідків.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29307"/>
            <a:ext cx="1352788" cy="8360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113371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Воєнні та геополітичні загрози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852749"/>
            <a:ext cx="307467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Збройна агресія Росії призвела до зупинки торгів, евакуації бізнесу, знищення активів та масштабного відтоку капіталу. Геополітична невизначеність стримує іноземні інвестиції.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3029307"/>
            <a:ext cx="1352788" cy="83605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16467" y="4113371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Макроекономічна нестабільність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4116467" y="4852749"/>
            <a:ext cx="307467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Висока інфляція, девальвація гривні, бюджетний дефіцит і залежність від зовнішнього фінансування створюють несприятливе середовище для розвитку ринку цінних паперів.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3029307"/>
            <a:ext cx="1352788" cy="83605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39144" y="4113371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Кіберзагрози та маніпуляції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439144" y="4852749"/>
            <a:ext cx="307467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Зростає ризик кібератак на торгові системи та депозитарну інфраструктуру. Маніпулювання цінами, інсайдерська торгівля та шахрайство залишаються актуальними проблемами.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3029307"/>
            <a:ext cx="1352907" cy="83605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61821" y="4113371"/>
            <a:ext cx="29232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Інституційні слабкості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0761821" y="4542592"/>
            <a:ext cx="3074789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Недостатній рівень захисту прав міноритарних акціонерів, слабкість судової системи у вирішенні корпоративних спорів та корупційні ризики підривають довіру інвесторів.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4078"/>
            <a:ext cx="109323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Вплив воєнного стану на фондовий ринок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111812"/>
            <a:ext cx="6565106" cy="4923711"/>
          </a:xfrm>
          <a:prstGeom prst="roundRect">
            <a:avLst>
              <a:gd name="adj" fmla="val 5805"/>
            </a:avLst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310170"/>
            <a:ext cx="40580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Надзвичайні заходи 2022 року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2818686"/>
            <a:ext cx="61683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 початком повномасштабного вторгнення у лютому 2022 року НКЦПФР та НБУ запровадили комплекс обмежувальних заходів для збереження стабільності фінансової системи.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267438"/>
            <a:ext cx="6168390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Зупинка торгів на організованих ринках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Заборона на продаж ОВДП нерезидентами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Обмеження репатріації капіталу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Особливий режим розкриття інформації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310170"/>
            <a:ext cx="45773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Поступове відновлення 2023–2024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281868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Після стабілізації ситуації розпочалося поетапне відновлення функціонування ринку: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3632359"/>
            <a:ext cx="6279356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Відновлення торгів на Українській біржі та ПФТС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Поновлення лістингу окремих емітентів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Залучення нових корпоративних облігацій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Підготовка до імплементації стандартів ЄС (MiFID II)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564874" y="5334000"/>
            <a:ext cx="6279356" cy="1478280"/>
          </a:xfrm>
          <a:prstGeom prst="roundRect">
            <a:avLst>
              <a:gd name="adj" fmla="val 12083"/>
            </a:avLst>
          </a:prstGeom>
          <a:solidFill>
            <a:srgbClr val="CCE6D1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5621655"/>
            <a:ext cx="248007" cy="19835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209598" y="5581888"/>
            <a:ext cx="5436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Відновлення довіри інвесторів є ключовою умовою залучення іноземного капіталу для повоєнної реконструкції України.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6029"/>
            <a:ext cx="43293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Розділ 3 · Державне регулювання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6280190" y="290548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Державне регулювання безпеки фондового ринку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6280190" y="444329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Система державного регулювання фондового ринку України формується комплексом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інституційних органів, нормативно-правових механізмів та наглядових інструментів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спрямованих на забезпечення стабільності, прозорості та захисту учасників ринку.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847" y="467439"/>
            <a:ext cx="8700611" cy="531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Інституційна архітектура регулювання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47" y="1289685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7" y="1289685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9847" y="7305556"/>
            <a:ext cx="13270706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Ключову роль у системі регулювання відіграє </a:t>
            </a:r>
            <a:r>
              <a:rPr lang="en-US" sz="13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НКЦПФР</a:t>
            </a: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незалежний державний орган, що здійснює ліцензування, нагляд і контроль за діяльністю учасників ринку цінних паперів. З 2023 року розпочато процес його реформування відповідно до вимог асоціації з ЄС.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4879"/>
            <a:ext cx="90788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НКЦПФР: повноваження та функції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51792"/>
            <a:ext cx="6422231" cy="2572226"/>
          </a:xfrm>
          <a:prstGeom prst="roundRect">
            <a:avLst>
              <a:gd name="adj" fmla="val 6944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215015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2313742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2943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Ліцензування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373041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Видача та анулювання ліцензій професійним учасникам ринку: торговцям, зберігачам, реєстраторам, управляючим активами, організаторам торгівлі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51792"/>
            <a:ext cx="6422231" cy="2572226"/>
          </a:xfrm>
          <a:prstGeom prst="roundRect">
            <a:avLst>
              <a:gd name="adj" fmla="val 6944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7612737" y="215015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6448" y="2313742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2737" y="2943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Нагляд і контроль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12737" y="3373041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Проведення перевірок, моніторинг ринкової активності, виявлення ознак маніпулювання та інсайдерської торгівлі, розслідування порушень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722376"/>
            <a:ext cx="6422231" cy="2572226"/>
          </a:xfrm>
          <a:prstGeom prst="roundRect">
            <a:avLst>
              <a:gd name="adj" fmla="val 6944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92148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859" y="508432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2148" y="57144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Нормотворчість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2148" y="6143625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та затвердження нормативних актів, що регулюють емісію цінних паперів, проспекти, звітність емітентів та стандарти розкриття інформації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722376"/>
            <a:ext cx="6422231" cy="2572226"/>
          </a:xfrm>
          <a:prstGeom prst="roundRect">
            <a:avLst>
              <a:gd name="adj" fmla="val 6944"/>
            </a:avLst>
          </a:prstGeom>
          <a:solidFill>
            <a:srgbClr val="E8F3E8"/>
          </a:solidFill>
          <a:ln/>
        </p:spPr>
      </p:sp>
      <p:sp>
        <p:nvSpPr>
          <p:cNvPr id="19" name="Shape 14"/>
          <p:cNvSpPr/>
          <p:nvPr/>
        </p:nvSpPr>
        <p:spPr>
          <a:xfrm>
            <a:off x="7612737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6448" y="508432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12737" y="57144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Захист інвесторів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12737" y="6143625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Розгляд скарг учасників ринку, ведення реєстрів, забезпечення рівного доступу до ринкової інформації, боротьба з шахрайством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655201"/>
            <a:ext cx="9518690" cy="562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Нормативно-правова база регулювання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9852" y="1625441"/>
            <a:ext cx="4059317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Основні законодавчі акти України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360" y="2095679"/>
            <a:ext cx="269915" cy="26991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04687" y="2090261"/>
            <a:ext cx="5790962" cy="562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Закон «Про ринки капіталу та організовані товарні ринки» (2020)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304687" y="2815828"/>
            <a:ext cx="5790962" cy="823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Базовий закон, що замінив застарілий Закон «Про цінні папери» та наблизив регулювання до стандартів ЄС (MiFID II, MAR)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360" y="3971270"/>
            <a:ext cx="269915" cy="2699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04687" y="3965853"/>
            <a:ext cx="5790962" cy="562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Закон «Про акціонерні товариства» (2022, нова редакція)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1304687" y="4691420"/>
            <a:ext cx="5790962" cy="823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Посилення вимог до корпоративного управління, захисту міноритарних акціонерів та прозорості діяльності публічних компаній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360" y="5846862"/>
            <a:ext cx="269915" cy="26991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04687" y="5841444"/>
            <a:ext cx="5790962" cy="562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Закон «Про запобігання та протидію легалізації (відмиванню) доходів»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1304687" y="6567011"/>
            <a:ext cx="5790962" cy="823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Регулює процедури KYC/AML для учасників ринку та унеможливлює використання фондового ринку для легалізації злочинних доходів</a:t>
            </a:r>
            <a:endParaRPr lang="en-US" sz="1400" dirty="0"/>
          </a:p>
        </p:txBody>
      </p:sp>
      <p:sp>
        <p:nvSpPr>
          <p:cNvPr id="13" name="Shape 8"/>
          <p:cNvSpPr/>
          <p:nvPr/>
        </p:nvSpPr>
        <p:spPr>
          <a:xfrm>
            <a:off x="7412712" y="1462326"/>
            <a:ext cx="6635115" cy="6111954"/>
          </a:xfrm>
          <a:prstGeom prst="roundRect">
            <a:avLst>
              <a:gd name="adj" fmla="val 4240"/>
            </a:avLst>
          </a:prstGeom>
          <a:solidFill>
            <a:srgbClr val="4A644E"/>
          </a:solidFill>
          <a:ln/>
        </p:spPr>
      </p:sp>
      <p:sp>
        <p:nvSpPr>
          <p:cNvPr id="14" name="Text 9"/>
          <p:cNvSpPr/>
          <p:nvPr/>
        </p:nvSpPr>
        <p:spPr>
          <a:xfrm>
            <a:off x="7592616" y="1625441"/>
            <a:ext cx="3160157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Євроінтеграційний вектор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592616" y="2069782"/>
            <a:ext cx="6275308" cy="549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Угода про асоціацію з ЄС зобов'язує Україну імплементувати директиви та регламенти ЄС у сфері ринків капіталу:</a:t>
            </a:r>
            <a:endParaRPr lang="en-US" sz="1400" dirty="0"/>
          </a:p>
        </p:txBody>
      </p:sp>
      <p:sp>
        <p:nvSpPr>
          <p:cNvPr id="16" name="Text 11"/>
          <p:cNvSpPr/>
          <p:nvPr/>
        </p:nvSpPr>
        <p:spPr>
          <a:xfrm>
            <a:off x="7592616" y="2765703"/>
            <a:ext cx="6275308" cy="1600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MiFID II / MiFIR</a:t>
            </a:r>
            <a:r>
              <a:rPr lang="en-US" sz="14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ринки фінансових інструментів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MAR</a:t>
            </a:r>
            <a:r>
              <a:rPr lang="en-US" sz="14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регламент про ринкові зловживання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UCITS / AIFMD</a:t>
            </a:r>
            <a:r>
              <a:rPr lang="en-US" sz="14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управління колективними інвестиціями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Prospectus Regulation</a:t>
            </a:r>
            <a:r>
              <a:rPr lang="en-US" sz="14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проспекти цінних паперів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EMIR</a:t>
            </a:r>
            <a:r>
              <a:rPr lang="en-US" sz="14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деривативи та центральні контрагенти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925" y="1028224"/>
            <a:ext cx="12820769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Інструменти забезпечення безпеки фондового ринку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30925" y="1935718"/>
            <a:ext cx="13168551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Для досягнення необхідного рівня безпеки держава застосовує широкий арсенал регуляторних інструментів, що охоплюють превентивні, захисні та стабілізаційні заходи.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0925" y="2686407"/>
            <a:ext cx="6500098" cy="2173367"/>
          </a:xfrm>
          <a:prstGeom prst="roundRect">
            <a:avLst>
              <a:gd name="adj" fmla="val 756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53785" y="2709267"/>
            <a:ext cx="6454378" cy="548164"/>
          </a:xfrm>
          <a:prstGeom prst="roundRect">
            <a:avLst>
              <a:gd name="adj" fmla="val 24999"/>
            </a:avLst>
          </a:prstGeom>
          <a:solidFill>
            <a:srgbClr val="E8F3E8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3933" y="2846189"/>
            <a:ext cx="274082" cy="27408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36427" y="3425666"/>
            <a:ext cx="2633662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Пруденційний нагляд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36427" y="3812024"/>
            <a:ext cx="6089094" cy="842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Моніторинг фінансового стану учасників ринку, встановлення нормативів достатності капіталу, стрес-тестування та звітність у режимі реального часу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399258" y="2686407"/>
            <a:ext cx="6500217" cy="2173367"/>
          </a:xfrm>
          <a:prstGeom prst="roundRect">
            <a:avLst>
              <a:gd name="adj" fmla="val 756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22118" y="2709267"/>
            <a:ext cx="6454497" cy="548164"/>
          </a:xfrm>
          <a:prstGeom prst="roundRect">
            <a:avLst>
              <a:gd name="adj" fmla="val 24999"/>
            </a:avLst>
          </a:prstGeom>
          <a:solidFill>
            <a:srgbClr val="E8F3E8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2266" y="2846189"/>
            <a:ext cx="274082" cy="27408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04760" y="3425666"/>
            <a:ext cx="3951923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Системи виявлення маніпуляцій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7604760" y="3812024"/>
            <a:ext cx="6089213" cy="842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Автоматизований моніторинг підозрілих транзакцій, виявлення патернів інсайдерської торгівлі та маніпулювання ринком на основі алгоритмічного аналізу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730925" y="5028009"/>
            <a:ext cx="6500098" cy="2173367"/>
          </a:xfrm>
          <a:prstGeom prst="roundRect">
            <a:avLst>
              <a:gd name="adj" fmla="val 756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753785" y="5050869"/>
            <a:ext cx="6454378" cy="548164"/>
          </a:xfrm>
          <a:prstGeom prst="roundRect">
            <a:avLst>
              <a:gd name="adj" fmla="val 24999"/>
            </a:avLst>
          </a:prstGeom>
          <a:solidFill>
            <a:srgbClr val="E8F3E8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3933" y="5187791"/>
            <a:ext cx="274082" cy="27408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36427" y="5767268"/>
            <a:ext cx="4138136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Механізми екстреного реагування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936427" y="6153626"/>
            <a:ext cx="6089094" cy="842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«Вимикачі» торгів (circuit breakers) при різкому падінні цін, тимчасове призупинення торгів окремими інструментами, надзвичайні повноваження регулятора в кризових умовах</a:t>
            </a:r>
            <a:endParaRPr lang="en-US" sz="1400" dirty="0"/>
          </a:p>
        </p:txBody>
      </p:sp>
      <p:sp>
        <p:nvSpPr>
          <p:cNvPr id="19" name="Shape 14"/>
          <p:cNvSpPr/>
          <p:nvPr/>
        </p:nvSpPr>
        <p:spPr>
          <a:xfrm>
            <a:off x="7399258" y="5028009"/>
            <a:ext cx="6500217" cy="2173367"/>
          </a:xfrm>
          <a:prstGeom prst="roundRect">
            <a:avLst>
              <a:gd name="adj" fmla="val 756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422118" y="5050869"/>
            <a:ext cx="6454497" cy="548164"/>
          </a:xfrm>
          <a:prstGeom prst="roundRect">
            <a:avLst>
              <a:gd name="adj" fmla="val 24999"/>
            </a:avLst>
          </a:prstGeom>
          <a:solidFill>
            <a:srgbClr val="E8F3E8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2266" y="5187791"/>
            <a:ext cx="274082" cy="27408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04760" y="5767268"/>
            <a:ext cx="2284214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Захист інвесторів</a:t>
            </a:r>
            <a:endParaRPr lang="en-US" sz="1750" dirty="0"/>
          </a:p>
        </p:txBody>
      </p:sp>
      <p:sp>
        <p:nvSpPr>
          <p:cNvPr id="23" name="Text 17"/>
          <p:cNvSpPr/>
          <p:nvPr/>
        </p:nvSpPr>
        <p:spPr>
          <a:xfrm>
            <a:off x="7604760" y="6153626"/>
            <a:ext cx="6089213" cy="842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Фонди гарантування, вимоги до розкриття інформації (disclosure), механізми врегулювання конфліктів інтересів та відповідальність за порушення прав акціонерів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68398" y="422791"/>
            <a:ext cx="11503104" cy="463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Стратегічні напрями досягнення безпеки фондового ринку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96" y="1107758"/>
            <a:ext cx="9518690" cy="59530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91514" y="3798118"/>
            <a:ext cx="1962456" cy="657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Захист прав інвесторів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6333472" y="6314908"/>
            <a:ext cx="1962455" cy="657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Євроінтеграція стандартів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875978" y="3796839"/>
            <a:ext cx="1962456" cy="657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Розширення інвесторів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333472" y="1195640"/>
            <a:ext cx="1962455" cy="657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Інституційна спроможність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1468398" y="7185303"/>
            <a:ext cx="11693485" cy="621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Стратегія розвитку фондового ринку України передбачає </a:t>
            </a:r>
            <a:r>
              <a:rPr lang="en-US" sz="11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комплексну трансформацію</a:t>
            </a: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регуляторного середовища, ринкової інфраструктури та інвестиційної культури. Особливого значення набуває приведення законодавства у відповідність до acquis communautaire ЄС як умова повноцінного членства в Євросоюзі та залучення довгострокових іноземних інвестицій.</a:t>
            </a:r>
            <a:endParaRPr lang="en-US" sz="11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99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Пріоритети розвитку фондового ринку в умовах повоєнної відбудови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432804"/>
            <a:ext cx="7241381" cy="4901803"/>
          </a:xfrm>
          <a:prstGeom prst="roundRect">
            <a:avLst>
              <a:gd name="adj" fmla="val 5831"/>
            </a:avLst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631162"/>
            <a:ext cx="65409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Ринок цінних паперів як інструмент реконструкції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139678"/>
            <a:ext cx="684466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Повоєнна відбудова України потребує залучення до </a:t>
            </a: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$750 млрд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інвестицій, значна частина яких може бути мобілізована через ринки капіталу за умови належного регуляторного середовища.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270891"/>
            <a:ext cx="6844665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Розміщення «облігацій відбудови» (war bonds)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Залучення іноземних портфельних інвесторів через ОВДП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IPO приватизованих державних підприємств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Розвиток ринку «зелених» облігацій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8241149" y="2631162"/>
            <a:ext cx="34029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Умови успішної реалізації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8241149" y="3269992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8538686" y="3164562"/>
            <a:ext cx="237994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Верховенство права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538686" y="3983236"/>
            <a:ext cx="237994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Незалежна судова система та виконання рішень щодо захисту власності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11166634" y="3269992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12" name="Text 10"/>
          <p:cNvSpPr/>
          <p:nvPr/>
        </p:nvSpPr>
        <p:spPr>
          <a:xfrm>
            <a:off x="11464171" y="3164562"/>
            <a:ext cx="237994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Боротьба з корупцією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11464171" y="3983236"/>
            <a:ext cx="237994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Прозорість корпоративного управління та антикорупційний комплаєнс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241149" y="607320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15" name="Text 13"/>
          <p:cNvSpPr/>
          <p:nvPr/>
        </p:nvSpPr>
        <p:spPr>
          <a:xfrm>
            <a:off x="8538686" y="5967770"/>
            <a:ext cx="39931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Макроекономічна стабілізація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8538686" y="6476286"/>
            <a:ext cx="53054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Контроль над інфляцією, стабільний обмінний курс, бюджетна консолідація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45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Структура теми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9240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План лекції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84178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156109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301008"/>
            <a:ext cx="45399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Сутність безпеки фондового ринку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73022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Поняття, місце у системі фінансової безпеки держави, основні категорії та концептуальні підходи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284178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156109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301008"/>
            <a:ext cx="42311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Чинники та індикатори безпеки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373022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Класифікація загроз, система кількісних та якісних індикаторів оцінювання стану фондового ринку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471249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026819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171718"/>
            <a:ext cx="45121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Сучасний стан та загрози в Україні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560093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Аналіз ключових проблем, системних ризиків та вразливостей вітчизняного ринку цінних паперів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471249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026819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171718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Державне регулювання та напрями забезпечення безпеки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5911096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Інституційна архітектура регулювання, інструменти впливу та стратегічні пріоритети розвитку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391" y="887849"/>
            <a:ext cx="2146935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Підсумки теми</a:t>
            </a:r>
            <a:endParaRPr lang="en-US" sz="1650" dirty="0"/>
          </a:p>
        </p:txBody>
      </p:sp>
      <p:sp>
        <p:nvSpPr>
          <p:cNvPr id="4" name="Text 1"/>
          <p:cNvSpPr/>
          <p:nvPr/>
        </p:nvSpPr>
        <p:spPr>
          <a:xfrm>
            <a:off x="6173391" y="1215509"/>
            <a:ext cx="4293870" cy="536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висновки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6173391" y="1975009"/>
            <a:ext cx="7770019" cy="5366623"/>
          </a:xfrm>
          <a:prstGeom prst="roundRect">
            <a:avLst>
              <a:gd name="adj" fmla="val 2880"/>
            </a:avLst>
          </a:prstGeom>
          <a:solidFill>
            <a:srgbClr val="E8F3E8"/>
          </a:solidFill>
          <a:ln/>
        </p:spPr>
      </p:sp>
      <p:sp>
        <p:nvSpPr>
          <p:cNvPr id="6" name="Shape 3"/>
          <p:cNvSpPr/>
          <p:nvPr/>
        </p:nvSpPr>
        <p:spPr>
          <a:xfrm>
            <a:off x="6173391" y="1975009"/>
            <a:ext cx="7770019" cy="1469827"/>
          </a:xfrm>
          <a:prstGeom prst="roundRect">
            <a:avLst>
              <a:gd name="adj" fmla="val 10517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345079" y="2146697"/>
            <a:ext cx="2915960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Безпека фондового ринку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345079" y="2504123"/>
            <a:ext cx="7426642" cy="76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Є стратегічним елементом фінансової безпеки держави, що вимагає комплексного підходу до оцінювання та регулювання через систему кількісних і якісних індикаторів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173391" y="3444835"/>
            <a:ext cx="7770019" cy="1469827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0" name="Shape 7"/>
          <p:cNvSpPr/>
          <p:nvPr/>
        </p:nvSpPr>
        <p:spPr>
          <a:xfrm>
            <a:off x="6173391" y="3444835"/>
            <a:ext cx="7770019" cy="22860"/>
          </a:xfrm>
          <a:prstGeom prst="roundRect">
            <a:avLst>
              <a:gd name="adj" fmla="val 676208"/>
            </a:avLst>
          </a:prstGeom>
          <a:solidFill>
            <a:srgbClr val="CED9CE"/>
          </a:solidFill>
          <a:ln/>
        </p:spPr>
      </p:sp>
      <p:sp>
        <p:nvSpPr>
          <p:cNvPr id="11" name="Text 8"/>
          <p:cNvSpPr/>
          <p:nvPr/>
        </p:nvSpPr>
        <p:spPr>
          <a:xfrm>
            <a:off x="6345079" y="3616523"/>
            <a:ext cx="2205633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Стан ринку України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345079" y="3973949"/>
            <a:ext cx="7426642" cy="76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Характеризується критично низькою капіталізацією, структурними деформаціями та загостренням загроз внаслідок воєнної агресії; потребує кардинальної трансформації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3391" y="4914662"/>
            <a:ext cx="7770019" cy="1213485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4" name="Shape 11"/>
          <p:cNvSpPr/>
          <p:nvPr/>
        </p:nvSpPr>
        <p:spPr>
          <a:xfrm>
            <a:off x="6173391" y="4914662"/>
            <a:ext cx="7770019" cy="22860"/>
          </a:xfrm>
          <a:prstGeom prst="roundRect">
            <a:avLst>
              <a:gd name="adj" fmla="val 676208"/>
            </a:avLst>
          </a:prstGeom>
          <a:solidFill>
            <a:srgbClr val="CED9CE"/>
          </a:solidFill>
          <a:ln/>
        </p:spPr>
      </p:sp>
      <p:sp>
        <p:nvSpPr>
          <p:cNvPr id="15" name="Text 12"/>
          <p:cNvSpPr/>
          <p:nvPr/>
        </p:nvSpPr>
        <p:spPr>
          <a:xfrm>
            <a:off x="6345079" y="5086350"/>
            <a:ext cx="2386370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Регуляторна система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345079" y="5443776"/>
            <a:ext cx="7426642" cy="512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Формується навколо НКЦПФР та НБУ; реформується у напрямі євроінтеграції — імплементації стандартів MiFID II, MAR та інших директив ринків капіталу ЄС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173391" y="6128147"/>
            <a:ext cx="7770019" cy="1213485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8" name="Shape 15"/>
          <p:cNvSpPr/>
          <p:nvPr/>
        </p:nvSpPr>
        <p:spPr>
          <a:xfrm>
            <a:off x="6173391" y="6128147"/>
            <a:ext cx="7770019" cy="22860"/>
          </a:xfrm>
          <a:prstGeom prst="roundRect">
            <a:avLst>
              <a:gd name="adj" fmla="val 676208"/>
            </a:avLst>
          </a:prstGeom>
          <a:solidFill>
            <a:srgbClr val="CED9CE"/>
          </a:solidFill>
          <a:ln/>
        </p:spPr>
      </p:sp>
      <p:sp>
        <p:nvSpPr>
          <p:cNvPr id="19" name="Text 16"/>
          <p:cNvSpPr/>
          <p:nvPr/>
        </p:nvSpPr>
        <p:spPr>
          <a:xfrm>
            <a:off x="6345079" y="6299835"/>
            <a:ext cx="2840950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Стратегічна перспектива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6345079" y="6657261"/>
            <a:ext cx="7426642" cy="512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Розбудова безпечного та ефективного фондового ринку є ключовою передумовою залучення інвестицій для повоєнної відбудови та євроінтеграції України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9503" y="709017"/>
            <a:ext cx="7564993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Сутність безпеки фондового ринку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89503" y="2236827"/>
            <a:ext cx="7564993" cy="1259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Безпека фондового ринку — це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 захищеності фондового ринку від внутрішніх і зовнішніх загроз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за якого забезпечується його стабільне та ефективне функціонування, здатність виконувати ключові економічні функції та протистояти дестабілізуючим чинникам.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47343" y="3717250"/>
            <a:ext cx="3826073" cy="3803333"/>
          </a:xfrm>
          <a:prstGeom prst="roundRect">
            <a:avLst>
              <a:gd name="adj" fmla="val 7473"/>
            </a:avLst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844629" y="3913465"/>
            <a:ext cx="3431500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Місце у системі фінансової безпеки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44629" y="4726424"/>
            <a:ext cx="3431500" cy="18895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Безпека фондового ринку є невід'ємною складовою фінансової безпеки держави, тісно пов'язаною з банківською, валютною та бюджетною безпекою.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820364" y="3913465"/>
            <a:ext cx="354175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функції ринку, які потребують захисту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20364" y="4726424"/>
            <a:ext cx="3541752" cy="2725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Акумулювання та перерозподіл капіталу в економіці</a:t>
            </a:r>
            <a:endParaRPr lang="en-US" sz="155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ринкової вартості активів та підприємств</a:t>
            </a:r>
            <a:endParaRPr lang="en-US" sz="155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інвестиційних можливостей для населення</a:t>
            </a:r>
            <a:endParaRPr lang="en-US" sz="155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Індикація макроекономічних тенденцій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615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Концептуальні підходи до визначення безпеки фондового ринку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6314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науковій літературі сформувалося кілька підходів до трактування поняття безпеки фондового ринку, кожен з яких акцентує увагу на різних аспектах захисту.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21462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121462"/>
            <a:ext cx="91440" cy="214181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3426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Захисний підхід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3771900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Розглядає безпеку як захист ринкової інфраструктури, учасників та інвесторів від маніпуляцій, шахрайства та системних криз. Акцент — на превентивних механізмах.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3121462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91519" y="3121462"/>
            <a:ext cx="91440" cy="214181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7704177" y="3342680"/>
            <a:ext cx="30568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Функціональний підхід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704177" y="3771900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Визначає безпеку через здатність ринку безперебійно виконувати свої функції — мобілізації капіталу, ціноутворення та хеджування ризиків — навіть в умовах потрясінь.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461635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70930" y="5461635"/>
            <a:ext cx="91440" cy="214181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1083588" y="56828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Системний підхід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83588" y="6112073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Трактує безпеку фондового ринку як елемент загальної фінансової стабільності. Наголошує на взаємозалежності ринків та необхідності макропруденційного регулювання.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5461635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91519" y="5461635"/>
            <a:ext cx="91440" cy="214181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8" name="Text 16"/>
          <p:cNvSpPr/>
          <p:nvPr/>
        </p:nvSpPr>
        <p:spPr>
          <a:xfrm>
            <a:off x="7704177" y="5682853"/>
            <a:ext cx="27515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Інституційний підхід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704177" y="6112073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Пов'язує безпеку з якістю нормативно-правового середовища, дієвістю регуляторних органів та рівнем захисту прав інвесторів відповідно до міжнародних стандартів.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471011"/>
            <a:ext cx="8019217" cy="53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Чинники безпеки фондового ринку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5086" y="1301948"/>
            <a:ext cx="13260229" cy="510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Безпека фондового ринку формується під впливом комплексу внутрішніх і зовнішніх чинників, які можуть як зміцнювати, так і підривати стабільність ринкового середовища.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5484"/>
            <a:ext cx="27234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Розділ 1 · Індикатори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404938"/>
            <a:ext cx="123452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Система індикаторів безпеки фондового ринку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32267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Для кількісної оцінки рівня безпеки фондового ринку застосовується система індикаторів, яка охоплює показники капіталізації, ліквідності, волатильності та структури ринку.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180993"/>
            <a:ext cx="6422231" cy="1917383"/>
          </a:xfrm>
          <a:prstGeom prst="roundRect">
            <a:avLst>
              <a:gd name="adj" fmla="val 9316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3379351"/>
            <a:ext cx="32435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Індикатори капіталізації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2148" y="3808571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Відношення капіталізації ринку акцій до ВВП (%)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Темпи зростання капіталізації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Частка фондового ринку у фінансових активах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3180993"/>
            <a:ext cx="6422231" cy="1917383"/>
          </a:xfrm>
          <a:prstGeom prst="roundRect">
            <a:avLst>
              <a:gd name="adj" fmla="val 9316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7612737" y="3379351"/>
            <a:ext cx="30144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Індикатори ліквідності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12737" y="3808571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Обсяг біржових торгів (млрд грн)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Коефіцієнт оборотності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Спред між попитом і пропозицією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5296733"/>
            <a:ext cx="6422231" cy="1917383"/>
          </a:xfrm>
          <a:prstGeom prst="roundRect">
            <a:avLst>
              <a:gd name="adj" fmla="val 9316"/>
            </a:avLst>
          </a:prstGeom>
          <a:solidFill>
            <a:srgbClr val="E8F3E8"/>
          </a:solidFill>
          <a:ln/>
        </p:spPr>
      </p:sp>
      <p:sp>
        <p:nvSpPr>
          <p:cNvPr id="12" name="Text 10"/>
          <p:cNvSpPr/>
          <p:nvPr/>
        </p:nvSpPr>
        <p:spPr>
          <a:xfrm>
            <a:off x="992148" y="5495092"/>
            <a:ext cx="34761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Індикатори волатильності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92148" y="5924312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Стандартне відхилення індексів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Індекс відносної волатильності VIX-аналоги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Частота та глибина корекцій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414379" y="5296733"/>
            <a:ext cx="6422231" cy="1917383"/>
          </a:xfrm>
          <a:prstGeom prst="roundRect">
            <a:avLst>
              <a:gd name="adj" fmla="val 9316"/>
            </a:avLst>
          </a:prstGeom>
          <a:solidFill>
            <a:srgbClr val="E8F3E8"/>
          </a:solidFill>
          <a:ln/>
        </p:spPr>
      </p:sp>
      <p:sp>
        <p:nvSpPr>
          <p:cNvPr id="15" name="Text 13"/>
          <p:cNvSpPr/>
          <p:nvPr/>
        </p:nvSpPr>
        <p:spPr>
          <a:xfrm>
            <a:off x="7612737" y="5495092"/>
            <a:ext cx="29862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Структурні індикатори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7612737" y="5924312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Концентрація торгів за емітентами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Частка іноземних інвесторів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Розвиненість сегментів ринку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9738"/>
            <a:ext cx="103778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Порогові значення індикаторів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56065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Методологія оцінювання безпеки фондового ринку передбачає встановлення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порогових (граничних) значень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індикаторів, перевищення або недосягнення яких свідчить про загрозливий стан ринку. В Україні ці значення визначаються Міністерством економіки та НКЦПФР.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667006"/>
            <a:ext cx="6279356" cy="2113359"/>
          </a:xfrm>
          <a:prstGeom prst="roundRect">
            <a:avLst>
              <a:gd name="adj" fmla="val 8452"/>
            </a:avLst>
          </a:prstGeom>
          <a:solidFill>
            <a:srgbClr val="CCE6D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954661"/>
            <a:ext cx="248007" cy="1983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8513" y="3914894"/>
            <a:ext cx="543627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Ключовий пороговий індикатор для України: відношення капіталізації фондового ринку до ВВП має становити не менше </a:t>
            </a: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30–40%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Фактичний показник в Україні — менше 5%, що свідчить про критичний рівень розвитку ринку.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564874" y="1900714"/>
            <a:ext cx="6279356" cy="5345906"/>
          </a:xfrm>
          <a:prstGeom prst="roundRect">
            <a:avLst>
              <a:gd name="adj" fmla="val 334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572494" y="1908334"/>
            <a:ext cx="6264116" cy="15235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7771090" y="2035016"/>
            <a:ext cx="30446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Індикатор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1220093" y="2035016"/>
            <a:ext cx="97369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Порогове значення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2598122" y="2035016"/>
            <a:ext cx="104013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572494" y="3431857"/>
            <a:ext cx="6264116" cy="8884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7771090" y="3558540"/>
            <a:ext cx="30446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Капіталізація / ВВП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1220093" y="3558540"/>
            <a:ext cx="9736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≥ 30%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2598122" y="3558540"/>
            <a:ext cx="10401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Критичний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7572494" y="4320302"/>
            <a:ext cx="6264116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7771090" y="4446984"/>
            <a:ext cx="30446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Обсяг торгів акціями / ВВП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11220093" y="4446984"/>
            <a:ext cx="9736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≥ 10%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12598122" y="4446984"/>
            <a:ext cx="10401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Незадовільний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7572494" y="5208746"/>
            <a:ext cx="6264116" cy="8884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7771090" y="5335429"/>
            <a:ext cx="30446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Кількість лістингових компаній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11220093" y="5335429"/>
            <a:ext cx="9736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≥ 500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12598122" y="5335429"/>
            <a:ext cx="10401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Незадовільний</a:t>
            </a:r>
            <a:endParaRPr lang="en-US" sz="1550" dirty="0"/>
          </a:p>
        </p:txBody>
      </p:sp>
      <p:sp>
        <p:nvSpPr>
          <p:cNvPr id="24" name="Shape 21"/>
          <p:cNvSpPr/>
          <p:nvPr/>
        </p:nvSpPr>
        <p:spPr>
          <a:xfrm>
            <a:off x="7572494" y="6097191"/>
            <a:ext cx="6264116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2"/>
          <p:cNvSpPr/>
          <p:nvPr/>
        </p:nvSpPr>
        <p:spPr>
          <a:xfrm>
            <a:off x="7771090" y="6223873"/>
            <a:ext cx="30446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Частка нерезидентів</a:t>
            </a:r>
            <a:endParaRPr lang="en-US" sz="1550" dirty="0"/>
          </a:p>
        </p:txBody>
      </p:sp>
      <p:sp>
        <p:nvSpPr>
          <p:cNvPr id="26" name="Text 23"/>
          <p:cNvSpPr/>
          <p:nvPr/>
        </p:nvSpPr>
        <p:spPr>
          <a:xfrm>
            <a:off x="11220093" y="6223873"/>
            <a:ext cx="9736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15–40%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12598122" y="6223873"/>
            <a:ext cx="104013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Низька</a:t>
            </a:r>
            <a:endParaRPr lang="en-US" sz="1550" dirty="0"/>
          </a:p>
        </p:txBody>
      </p:sp>
      <p:sp>
        <p:nvSpPr>
          <p:cNvPr id="28" name="Shape 25"/>
          <p:cNvSpPr/>
          <p:nvPr/>
        </p:nvSpPr>
        <p:spPr>
          <a:xfrm>
            <a:off x="7572494" y="6668095"/>
            <a:ext cx="6264116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9" name="Text 26"/>
          <p:cNvSpPr/>
          <p:nvPr/>
        </p:nvSpPr>
        <p:spPr>
          <a:xfrm>
            <a:off x="7771090" y="6794778"/>
            <a:ext cx="30446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Концентрація топ-5 емітентів</a:t>
            </a:r>
            <a:endParaRPr lang="en-US" sz="1550" dirty="0"/>
          </a:p>
        </p:txBody>
      </p:sp>
      <p:sp>
        <p:nvSpPr>
          <p:cNvPr id="30" name="Text 27"/>
          <p:cNvSpPr/>
          <p:nvPr/>
        </p:nvSpPr>
        <p:spPr>
          <a:xfrm>
            <a:off x="11220093" y="6794778"/>
            <a:ext cx="9736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≤ 40%</a:t>
            </a:r>
            <a:endParaRPr lang="en-US" sz="1550" dirty="0"/>
          </a:p>
        </p:txBody>
      </p:sp>
      <p:sp>
        <p:nvSpPr>
          <p:cNvPr id="31" name="Text 28"/>
          <p:cNvSpPr/>
          <p:nvPr/>
        </p:nvSpPr>
        <p:spPr>
          <a:xfrm>
            <a:off x="12598122" y="6794778"/>
            <a:ext cx="104013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Критична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6029"/>
            <a:ext cx="31330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Розділ 2 · Сучасний стан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6280190" y="290548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Сучасний стан фондового ринку України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6280190" y="444329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Фондовий ринок України характеризується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низьким рівнем розвитку та системними вразливостями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що суттєво обмежують його здатність виконувати функцію ефективного перерозподілу капіталу та забезпечувати інвестиційний розвиток економіки.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2384"/>
            <a:ext cx="117536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проблеми фондового ринку України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4929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1438632" y="3017520"/>
            <a:ext cx="353734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Низька капіталізація та ліквідність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438632" y="3756898"/>
            <a:ext cx="3537347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Співвідношення капіталізації до ВВП становить менше 5%, тоді як у розвинених країнах — понад 100%. Щоденні обсяги торгів акціями є мізерними порівняно з країнами ЦСЄ, що унеможливлює формування ринкових цін та залучення стратегічних інвесторів.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23986" y="294929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5868829" y="3017520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Домінування ОВДП та боргових інструментів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868829" y="3756898"/>
            <a:ext cx="3537466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Понад 95% біржового обороту формується за рахунок облігацій внутрішньої державної позики. Ринок акцій фактично не функціонує як механізм залучення приватного капіталу, що деформує структуру фондового ринку.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54302" y="294929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10299144" y="3017520"/>
            <a:ext cx="3537466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Закритість та непрозорість корпоративного сектору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299144" y="4067056"/>
            <a:ext cx="353746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Більшість великих підприємств уникають публічного розміщення акцій (IPO), не розкривають фінансову звітність у повному обсязі. Поширена практика фіктивних угод і маніпулювання цінами у позабіржовому сегменті.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1678</Words>
  <Application>Microsoft Office PowerPoint</Application>
  <PresentationFormat>Довільний</PresentationFormat>
  <Paragraphs>208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Fraunces Light</vt:lpstr>
      <vt:lpstr>-apple-system, BlinkMacSystemFont, Segoe UI, Roboto, Helvetica Neue, Arial, sans-serif Medium</vt:lpstr>
      <vt:lpstr>Calibri</vt:lpstr>
      <vt:lpstr>Arial</vt:lpstr>
      <vt:lpstr>Nobile</vt:lpstr>
      <vt:lpstr>Fraunces Extra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2026-03-10T18:51:21Z</dcterms:created>
  <dcterms:modified xsi:type="dcterms:W3CDTF">2026-03-10T18:41:03Z</dcterms:modified>
</cp:coreProperties>
</file>