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72" r:id="rId1"/>
  </p:sldMasterIdLst>
  <p:sldIdLst>
    <p:sldId id="256" r:id="rId2"/>
    <p:sldId id="286" r:id="rId3"/>
    <p:sldId id="258" r:id="rId4"/>
    <p:sldId id="259" r:id="rId5"/>
    <p:sldId id="260" r:id="rId6"/>
    <p:sldId id="261" r:id="rId7"/>
    <p:sldId id="262" r:id="rId8"/>
    <p:sldId id="263" r:id="rId9"/>
    <p:sldId id="315" r:id="rId10"/>
    <p:sldId id="264" r:id="rId11"/>
    <p:sldId id="265" r:id="rId12"/>
    <p:sldId id="266" r:id="rId13"/>
    <p:sldId id="267" r:id="rId14"/>
    <p:sldId id="316" r:id="rId15"/>
    <p:sldId id="268" r:id="rId16"/>
    <p:sldId id="345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4660"/>
  </p:normalViewPr>
  <p:slideViewPr>
    <p:cSldViewPr>
      <p:cViewPr varScale="1">
        <p:scale>
          <a:sx n="93" d="100"/>
          <a:sy n="93" d="100"/>
        </p:scale>
        <p:origin x="1438" y="69"/>
      </p:cViewPr>
      <p:guideLst>
        <p:guide orient="horz" pos="21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40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25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397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5432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83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88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83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51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341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28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899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90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71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57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180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28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0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09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312F254-52A2-4FD8-A3BE-2F7A24BFD190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C9B7851-7AAD-4E12-BC96-6F07A41E9D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72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0896" y="678414"/>
            <a:ext cx="4281176" cy="890440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ru-UA" sz="4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179456"/>
            <a:ext cx="3203848" cy="439013"/>
          </a:xfrm>
        </p:spPr>
        <p:txBody>
          <a:bodyPr>
            <a:normAutofit fontScale="55000" lnSpcReduction="20000"/>
          </a:bodyPr>
          <a:lstStyle/>
          <a:p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Основи токсикології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BDE74-0C7F-06A4-38B4-F40431CD56DD}"/>
              </a:ext>
            </a:extLst>
          </p:cNvPr>
          <p:cNvSpPr txBox="1"/>
          <p:nvPr/>
        </p:nvSpPr>
        <p:spPr>
          <a:xfrm>
            <a:off x="1115616" y="1628800"/>
            <a:ext cx="66784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Фактори впливу токсичних речовин на організм людини</a:t>
            </a:r>
            <a:endParaRPr lang="ru-UA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64C2B3-7473-AA12-D2D4-FE135F29EB14}"/>
              </a:ext>
            </a:extLst>
          </p:cNvPr>
          <p:cNvSpPr txBox="1"/>
          <p:nvPr/>
        </p:nvSpPr>
        <p:spPr>
          <a:xfrm>
            <a:off x="0" y="2836384"/>
            <a:ext cx="89279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r>
              <a:rPr kumimoji="0" 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</a:t>
            </a:r>
            <a:r>
              <a:rPr kumimoji="0" 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Індивідуальні особливості організму та фактори, </a:t>
            </a:r>
            <a:br>
              <a:rPr kumimoji="0" 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 яких залежить дія отрути.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29920" algn="l"/>
              </a:tabLst>
            </a:pPr>
            <a:endParaRPr kumimoji="0" 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r>
              <a:rPr kumimoji="0" 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kumimoji="0" 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Основні поняття кумуляції та адаптації.</a:t>
            </a:r>
            <a:endParaRPr kumimoji="0" 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r>
              <a:rPr kumimoji="0" 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kumimoji="0" 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Комбінована (комплексна) дія отрути.</a:t>
            </a:r>
            <a:endParaRPr kumimoji="0" 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29920" algn="l"/>
              </a:tabLst>
            </a:pPr>
            <a:r>
              <a:rPr kumimoji="0" 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4) </a:t>
            </a:r>
            <a:r>
              <a:rPr kumimoji="0" 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Основні синдроми при гострих отруєннях.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895" y="836930"/>
            <a:ext cx="815975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UA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k-UA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даптованіст</a:t>
            </a:r>
            <a:r>
              <a:rPr lang="ru-UA" sz="1600" b="1" dirty="0">
                <a:latin typeface="Arial" panose="020B0604020202020204" pitchFamily="34" charset="0"/>
                <a:cs typeface="Arial" panose="020B0604020202020204" pitchFamily="34" charset="0"/>
              </a:rPr>
              <a:t>ь ‒ 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ластивість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живого організму пристосовуватися до зрушень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за умов існування шляхом зміни процесів життєдіяльності</a:t>
            </a: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Адаптацію як пристосування біологічного об'єкта до зміни умов довкілля,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що відбувається без незворотних порушень і перевищення нормальних гомеостатичних можливостей його реагування називають </a:t>
            </a: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«істиною». </a:t>
            </a: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Адаптація ж, коли виникає часткова прихована патологія, </a:t>
            </a:r>
            <a:b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відбувається часткове переродження органу, характеризують як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компенсацію (</a:t>
            </a:r>
            <a:r>
              <a:rPr lang="uk-UA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псевдоадаптацію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чи </a:t>
            </a: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функціональну адаптацію). </a:t>
            </a:r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Сукупність всіх пристосувальних процесів і змін, </a:t>
            </a:r>
            <a:b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що виникають при цьому, позначають як </a:t>
            </a: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«повну» адаптацію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97178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Звикання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– зменшення або повне зникнення чутливості організму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до впливу речовини після певного періоду цієї дії.</a:t>
            </a: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Реакцію організму при звиканні до нього можна поділити на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три фази:</a:t>
            </a:r>
          </a:p>
          <a:p>
            <a:pPr marL="342900" indent="-342900" algn="ctr">
              <a:buAutoNum type="arabicParenR"/>
            </a:pP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Фаза первинних реакцій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– період пошуку шляхів адаптації організму до умов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навколишнього середовища, що змінилися. 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1400" dirty="0" err="1">
                <a:latin typeface="Arial" panose="020B0604020202020204" pitchFamily="34" charset="0"/>
                <a:cs typeface="Arial" panose="020B0604020202020204" pitchFamily="34" charset="0"/>
              </a:rPr>
              <a:t>ідбувається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функціональна активація систем,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що здійснюють </a:t>
            </a:r>
            <a:r>
              <a:rPr lang="uk-UA" sz="1400" dirty="0" err="1">
                <a:latin typeface="Arial" panose="020B0604020202020204" pitchFamily="34" charset="0"/>
                <a:cs typeface="Arial" panose="020B0604020202020204" pitchFamily="34" charset="0"/>
              </a:rPr>
              <a:t>біотрансформацію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отрути. Ці реакції відрізняються нестійкістю,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аріабельністю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, практичною </a:t>
            </a:r>
            <a:r>
              <a:rPr lang="ru-UA" sz="1400" dirty="0" err="1">
                <a:latin typeface="Arial" panose="020B0604020202020204" pitchFamily="34" charset="0"/>
                <a:cs typeface="Arial" panose="020B0604020202020204" pitchFamily="34" charset="0"/>
              </a:rPr>
              <a:t>невизначеністю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1400" dirty="0" err="1">
                <a:latin typeface="Arial" panose="020B0604020202020204" pitchFamily="34" charset="0"/>
                <a:cs typeface="Arial" panose="020B0604020202020204" pitchFamily="34" charset="0"/>
              </a:rPr>
              <a:t>кордонів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 та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розпливчастістю кордонів.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2) Друга фаза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 зменшенням реакції впливу і досягненням максимуму звикання. Зовнішньо – це благополучна фаза для організму. 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sz="1400" dirty="0" err="1">
                <a:latin typeface="Arial" panose="020B0604020202020204" pitchFamily="34" charset="0"/>
                <a:cs typeface="Arial" panose="020B0604020202020204" pitchFamily="34" charset="0"/>
              </a:rPr>
              <a:t>ожуть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розвиватися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зрушення функцій низки систем та органів, у тому числі і патологічні зміни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3) Третя фаза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(виражена інтоксикація)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не є обов'язковою та пов'язана зі зривом звикання.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Це веде до явної патології, а знижена чутливість до агента, що викликав звикання, </a:t>
            </a:r>
            <a:b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обертається підвищеною чутливістю до нього.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Найчастіше в організмі виникають: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• Зниження реактивності центральної нервової системи</a:t>
            </a:r>
            <a:r>
              <a:rPr lang="ru-UA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підвищується збудливість підкіркових відділів мозку та збільшується кореляція між силою подразнення та силою рефлексу.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Чим глибше звикання, тим краще здатність нервової системи до сумації збудливих імпульсів;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порушення в роботі залоз внутрішньої секреції (з боку гормонів гіпофіза)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пов'язане зі зрушеннями реактивності ЦНС по відношенню до фактора, що впливає;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збільшення імунологічної реактивності організму внаслідок вироблення додаткових антитіл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зрушення із боку системи крові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/>
            <a:endParaRPr lang="ru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зменшення функціональних та морфологічних змін окремих органів </a:t>
            </a:r>
            <a:endParaRPr lang="ru-U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(наприклад, жирова та білкова дистрофія печінки).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5582" y="764704"/>
            <a:ext cx="8712835" cy="45243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57340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 клінічні синдроми  при гострих отруєннях</a:t>
            </a:r>
          </a:p>
          <a:p>
            <a:pPr marL="0" marR="0" lvl="0" indent="57340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неврологічний синдром (гіпоксія мозку, зміни  ферментативної активності, зниження  рівня  окисних процесів, розвиток загально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мозкових  симптомів, токсична кома);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ураження  дихальної системи характеризується  порушенням процесів  надходження кисню  до тканин  та  його засвоєння  клітинами організму.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Він проявляється розладами  зовнішнього дихання, функцій гемоглобіну,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киснево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транспортної функції крові, тканинного дихання, гіпоксією;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ураження  серцево-судинної системи проявляється ознаками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гострої серцево-судинної  недостатності;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токсичного ураження ШКТ (блювання, проноси, місцеві корозійні прояви);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ураження печінки та нирок (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печінково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-ниркова недостатність);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порушення  кислотно-лужної рівноваги і водно-електролітного балансу.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84785" y="-179197"/>
            <a:ext cx="8959215" cy="698652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ураження нервової системи.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Проявляється пригніченням або збудженням психічної активності потерпілого.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Пригнічення центральної нервової системи може бути різної глибини. </a:t>
            </a:r>
            <a:endParaRPr lang="ru-UA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Розрізняють оглушення, стадію засинання, глибокого сну та токсичної коми. </a:t>
            </a:r>
            <a:endParaRPr lang="ru-UA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Одним із критеріїв глибини коми є реакція потерпілого на запах нашатирного спирту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(ватку</a:t>
            </a:r>
            <a:r>
              <a:rPr kumimoji="0" lang="uk-UA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змочену нашатирем, підносять до ніздрів хворого) </a:t>
            </a:r>
            <a:b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відповідь на болеві подразники.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випадку відсутності реакції стан хворого оцінюється, як важкий.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Зниження тонусу м'язів </a:t>
            </a:r>
            <a:r>
              <a:rPr kumimoji="0" lang="ru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призводить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западіння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кореня язика та перекриття ним верхніх дихальних шляхів. Хворий може загинути від асфіксії.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Крім того, зниження чи відсутність ковтального рефлексу збільшує імовірність попадання вмісту з ротової порожнини чи шлунка в дихальні шляхи та розвитку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аспіраційного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пневмоніту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пневмонії.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Найчастіше пригнічують діяльність ЦНС надмірні дози етилового алкоголю та його сурогатів, отруєння наркотиками, снодійними, нейролептиками, седативними, антидепресантами, чадним газом.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Деякі види отруєнь супроводжуються гострими інтоксикаційними психозами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розладами свідомості, галюцинаціями, дезорієнтацією хворих у часі та просторі, неадекватною поведінкою.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Таку клінічну картину викликають отруєння атропіном та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атропіновмісними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речовинами (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настійкою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дурману, блекоти, мухоморами), кокаїном,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меліпраміном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тубазидом, фосфорорганічними речовинами та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антигістамінними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препаратами.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виникненні психозу хворого необхідно фіксувати у ліжку, слідкуючи,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щоб він не травмував себе та медичний персонал; налагодити внутрішньовенні вливання, куди вводити по показаннях антидоти, нейролептики, засоби для наркозу;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слідкувати за його вітальними функціями. 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7" cy="6480720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b="1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Токсичне ураження дихальної системи.</a:t>
            </a:r>
            <a:endParaRPr lang="ru-UA" sz="1500" b="1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500" b="1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Цей синдром характеризується порушенням процесів потрапляння кисню до тканин </a:t>
            </a: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та його засвоєння клітинами організму.</a:t>
            </a: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Він проявляється розладами</a:t>
            </a:r>
            <a:r>
              <a:rPr lang="ru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.</a:t>
            </a:r>
            <a:r>
              <a:rPr lang="ru-UA" sz="1500" cap="none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Порушується надходження та засвоєння кисню клітинами.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Основні прояви:</a:t>
            </a: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А) Розлади зовнішнього дихання –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неврогенні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, аспіраційно-обструкційні, </a:t>
            </a: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легеневі механізми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гіпоксичної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гіпоксії.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Б) Порушення функцій гемоглобіну: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анілін, нітробензол → метгемоглобін;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чадний газ →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карбоксигемоглобін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;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солі важких металів, органічні кислоти, миш’як → гемоліз еритроцитів.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В) Порушення киснево-транспортної функції при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екзотоксичному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шоці.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Г) Пригнічення тканинного дихання – блокування ферментів (ціаніди)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b="1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b="1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Токсичне ураження серцево-судинної системи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протікає по типу</a:t>
            </a: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гострої серцево-судинної недостатності (первинного токсикогенного чи вторинного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соматогенного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колапсу) та у вигляді </a:t>
            </a:r>
            <a:r>
              <a:rPr lang="uk-UA" sz="1500" cap="none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екзотоксичного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шоку. 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500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Є</a:t>
            </a:r>
            <a:r>
              <a:rPr lang="uk-UA" sz="1500" cap="none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декілька видів серцево-судинних уражень при гострих інтоксикаціях</a:t>
            </a:r>
            <a:r>
              <a:rPr lang="ru-UA" sz="1500" cap="none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.</a:t>
            </a:r>
            <a:endParaRPr kumimoji="0" lang="uk-UA" sz="1500" b="0" i="0" u="none" strike="noStrike" cap="none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0" lang="uk-UA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/>
          <p:nvPr>
            <p:extLst>
              <p:ext uri="{D42A27DB-BD31-4B8C-83A1-F6EECF244321}">
                <p14:modId xmlns:p14="http://schemas.microsoft.com/office/powerpoint/2010/main" val="963574601"/>
              </p:ext>
            </p:extLst>
          </p:nvPr>
        </p:nvGraphicFramePr>
        <p:xfrm>
          <a:off x="170497" y="521970"/>
          <a:ext cx="8803005" cy="581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7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6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86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ураження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Причина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Механізм розвитку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Основні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прояви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Наслідок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частота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Первинний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токсико</a:t>
                      </a:r>
                      <a:r>
                        <a:rPr lang="ru-UA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генний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колапс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Надмірна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доза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високоотруйних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речовин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Компенсаторні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механізми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встигають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→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різке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зниження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серцевого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викиду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Падіння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АТ,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зникнення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пульсу,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зниження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кровообігу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нижче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критичного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Швидка смерть; близько 5% випадків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Екзоток</a:t>
                      </a:r>
                      <a:r>
                        <a:rPr lang="ru-UA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сичний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шок</a:t>
                      </a: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вплив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отрути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серце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судини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кров +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реакція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симпато-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адреналової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системи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Порушення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системної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гемодинаміки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мікроциркуляції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Аритмії, гіпотензія, зменшення серцевого викиду, зниження діурезу, спазм/розширення судин</a:t>
                      </a:r>
                    </a:p>
                    <a:p>
                      <a:pPr algn="ctr">
                        <a:buNone/>
                      </a:pPr>
                      <a:endParaRPr lang="ru-RU" altLang="en-US" sz="12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Основна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причина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смерті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(70%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випадків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екзотоксич</a:t>
                      </a:r>
                      <a:r>
                        <a:rPr lang="ru-UA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ного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шоку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‒‒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Залежить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реакції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організму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Компенсований (оборотний), декомпенсований зворотний, декомпенсований незворотний</a:t>
                      </a:r>
                    </a:p>
                    <a:p>
                      <a:pPr algn="ctr">
                        <a:buNone/>
                      </a:pPr>
                      <a:endParaRPr lang="ru-RU" altLang="en-US" sz="12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незворотному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летальний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кінець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34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Вторинний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</a:t>
                      </a:r>
                      <a:r>
                        <a:rPr lang="ru-UA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генний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колап</a:t>
                      </a:r>
                      <a:r>
                        <a:rPr lang="uk-UA" alt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Незворотні ураження органів після виведення отрути</a:t>
                      </a:r>
                    </a:p>
                    <a:p>
                      <a:pPr algn="ctr">
                        <a:buNone/>
                      </a:pPr>
                      <a:endParaRPr lang="ru-RU" altLang="en-US" sz="12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Руйнування легень, печінки, нирок, серця</a:t>
                      </a:r>
                    </a:p>
                    <a:p>
                      <a:pPr algn="ctr">
                        <a:buNone/>
                      </a:pPr>
                      <a:endParaRPr lang="ru-RU" altLang="en-US" sz="12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Ознаки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органної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недостатності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дихальна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ниркова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серцева</a:t>
                      </a: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ctr">
                        <a:buNone/>
                      </a:pP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Смерть </a:t>
                      </a:r>
                      <a:endParaRPr lang="ru-UA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25% </a:t>
                      </a:r>
                      <a:r>
                        <a:rPr lang="ru-RU" alt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випадків</a:t>
                      </a:r>
                      <a:endParaRPr lang="ru-RU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е поле 2"/>
          <p:cNvSpPr txBox="1">
            <a:spLocks noGrp="1"/>
          </p:cNvSpPr>
          <p:nvPr>
            <p:ph idx="1"/>
          </p:nvPr>
        </p:nvSpPr>
        <p:spPr>
          <a:xfrm>
            <a:off x="611560" y="548680"/>
            <a:ext cx="7846640" cy="5632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18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Основні</a:t>
            </a:r>
            <a:r>
              <a:rPr lang="ru-RU" altLang="en-US" sz="1800" b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принципи</a:t>
            </a:r>
            <a:r>
              <a:rPr lang="ru-RU" altLang="en-US" sz="1800" b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b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лікування</a:t>
            </a:r>
            <a:endParaRPr lang="ru-UA" altLang="en-US" sz="18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Венозний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доступ,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катетеризація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Інфузії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поліглюкін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реополіглюкін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альбумін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похідні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крохмалю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Відновлення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водно-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сольового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балансу 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глюкоза,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поляризуючі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суміші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Об’єм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вливань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: 7</a:t>
            </a:r>
            <a:r>
              <a:rPr lang="ru-UA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10 л (100</a:t>
            </a:r>
            <a:r>
              <a:rPr lang="ru-UA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150 мл/кг).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Моніторинг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: ЕКГ, АТ, пульс,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діурез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Антидотна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дезінтоксикаційна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терапія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Екстракорпоральна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детоксикація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стабілізації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АТ 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(&gt;90 мм рт. ст.).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Додатково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: ШВЛ,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гемодіаліз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гепатотропна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терапія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UA" altLang="en-US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лікування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серцевих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порушень</a:t>
            </a:r>
            <a:r>
              <a:rPr lang="ru-RU" alt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0387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100965" y="151179"/>
            <a:ext cx="8942070" cy="65556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токсичного ураження шлунково-кишкового тракту.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більшості випадків потрапляння отрути в організм викликає захисні реакції: нудоту, блювання, проноси.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Агресивні отрути можуть спричинити місцеві прояви: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концентровані розчини кислот та лугів обпікають слизову рота, горла, стравоходу та шлунка.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Блювотні маси при цьому забарвлюються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кров’ю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Значні блювоти та проноси зневоднюють організм,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призводять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до втрат електролітів та розладів 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кислотно-основного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стану. Особливо швидко розлади гомеостазу виникають при отруєннях у дітей. </a:t>
            </a:r>
            <a:b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віддаленому періоді хімічний опік слизової може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ускладнитися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рубцюванням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та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стенозуванням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травного тракту з порушенням його прохідності.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Великі дози наркотичних анальгетиків та снодійних препаратів пригнічують перистальтику кишечника, спричинюють закрепи, що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сповільнюють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виведення токсинів з організму.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Одним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найважливіших заходів при лікуванні хворих є якнайшвидше звільнення шлунка від отрути.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догоспітальному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етапі у свідомих хворих дозволяється викликати блювоту подразненням кореня язика (напр. ложкою) чи вживанням великої кількості (2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л) підсоленої води.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Протипоказано викликати блювоту у хворих з </a:t>
            </a:r>
            <a:r>
              <a:rPr kumimoji="0" lang="ru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отруєнням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корозивними речовинами! 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Невідкладним заходом лікарської допомоги є промивання шлунка за допомогою зонда. Його промивають здебільшого водою кімнатної температури в об'ємах 10</a:t>
            </a:r>
            <a:r>
              <a:rPr lang="ru-UA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 л,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додаючи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у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міру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необхідності, антидоти отрут. </a:t>
            </a:r>
            <a:b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Застосування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двопросвітного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зонда сприяє більш швидкому й ефективному виведенню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хімічної речовини зі шлунка. Після промивання шлунка для зв'язування токсинів у кишечнику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доцільно застосувати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ентеросорбент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(наприклад, активоване вугілля; необхідно таблетку розтовкти, розчинити в 100 мл та дати випити хворому).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Стимуляція діареї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сольовим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проносним (33% розчином </a:t>
            </a:r>
            <a:r>
              <a:rPr lang="uk-UA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магнію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сульфату по 150-200 мл) сприяє виведенню отрут, зв'язаних сорбентом, з кишечника.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UA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Очисні клізми завершують процес виведення токсинів. </a:t>
            </a:r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7504" y="25192"/>
            <a:ext cx="8731885" cy="65402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Синдром ураження печінки та нирок.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Цей синдром зумовлений первинним (токсичним) пошкодженням паренхіми печінки чи нирок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гепато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чи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нефротоксичними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отрутами) або вторинними порушеннями діяльності паренхіматозних органів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із-за розладів їхнього кровопостачання та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оксигенації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печінці відбувається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біотрансформація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знезаражування отрут.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Тому вона в найбільшій мірі приймає на себе “токсичний удар”.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інтенсивній детоксикації різко зростає метаболізм органа: у декілька разів збільшується споживання печінкою кисню. </a:t>
            </a:r>
            <a:r>
              <a:rPr lang="ru-UA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епатоцити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цей час особливо чутливі до гіпоксії.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Легкі форми токсичних чи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гіпоксичних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уражень клітин печінки клінічно можуть не проявлятись.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цьому можуть зростати лише лабораторні показники (трансамінази, фосфатази, білірубін та ін.).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Важкі отруєння проявляються клінікою токсичного гепатиту, аж до ознак печінкової коми.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Гепатотоксичну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дію проявляють солі важких металів,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дихлоретан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етиленгліколь, токсини блідої поганки.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</a:t>
            </a:r>
            <a:endParaRPr kumimoji="0" lang="ru-UA" altLang="uk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захисту печінки від токсичного впливу отрут необхідно: </a:t>
            </a:r>
            <a:b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якнайшвидше видалити хімічну речовину з шлунково-кишкового тракту, </a:t>
            </a:r>
            <a:b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своєчасно ввести антидоти (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унітіол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при отруєннях солями важких металів,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ліпоєву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кислоту - при отруєннях блідою поганкою),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систематично, по 2-4 рази у добу, очищати кишечник за допомогою клізм </a:t>
            </a:r>
            <a:br>
              <a:rPr kumimoji="0" lang="ru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(для зменшення інтоксикації організму продуктами травлення),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застосовувати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екстракорпоральні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методи детоксикації (гемосорбцію,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плазмофорез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підключення печінки свині та ін.), </a:t>
            </a:r>
            <a:b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забезпечувати адекватну перфузію й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оксигенацію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печінки, </a:t>
            </a:r>
            <a:b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проводити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гепатотропну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терапію.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UA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Нирки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виконують одну з найважливіших ролей у виведенні отрут, що циркулюють у крові. Тому в багатьох випадках вони стають “</a:t>
            </a:r>
            <a:r>
              <a:rPr kumimoji="0" lang="ru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органом-</a:t>
            </a:r>
            <a:r>
              <a:rPr kumimoji="0" lang="ru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мішенню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основного “токсичного удару”.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UA" sz="1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Ураження нирок виникає при безпосередньому руйнуванні тканин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нефротоксичними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отрутами або внаслідок різкого зниження кровопостачання органів (наприклад, у хворих з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екзотоксичним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шоком).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 ефективність їхнього функціонування свідчить погодинний діурез, який повинен становити не менше 0,5 мл сечі </a:t>
            </a: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кілограм маси тіла потерпілого.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U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попередження ниркової недостатності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необхідно: </a:t>
            </a:r>
            <a:b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якнайшвидше видалити токсини з організму (з шлунково-кишкового тракту - його очищенням, з крові - застосуванням ранніх сеансів гемодіалізу, гемосорбції,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плазмофроезу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вводити антидоти: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унітіол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при отруєннях солями важких металів, гідрокарбонат натрію (соду) при попаданні в кров гемолітичних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отрут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етилового алкоголю у хворих з інтоксикацією етиленгліколем та метанолом;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ліквідувати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гемодинамічні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порушення (вивести хворого із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екзотоксичного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шоку);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стимулювати діурез сечогінними</a:t>
            </a:r>
            <a:r>
              <a:rPr kumimoji="0" lang="ru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препаратами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4984" y="215200"/>
            <a:ext cx="8699631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Індивідуальні особливості організму 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фактори, від яких залежить дія отрути: 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біоритми, стать, вік, видова чутливість, індивідуальна варіабельність,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фактори зовнішнього середовища.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984" y="1197296"/>
            <a:ext cx="8568952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Біоритми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 – коливання активності внутрішнього середовища організму,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що мають різні періоди та відрізняються за амплітудою.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Найбільш вираженими є 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сезонні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 добові (</a:t>
            </a:r>
            <a:r>
              <a:rPr lang="uk-U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циркадні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) коливання.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uk-UA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обов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1400" b="1" dirty="0">
                <a:latin typeface="Arial" panose="020B0604020202020204" pitchFamily="34" charset="0"/>
                <a:cs typeface="Arial" panose="020B0604020202020204" pitchFamily="34" charset="0"/>
              </a:rPr>
              <a:t> біоритм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, які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впливають на ефективність дії токсичних речовин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/>
          <p:nvPr>
            <p:extLst>
              <p:ext uri="{D42A27DB-BD31-4B8C-83A1-F6EECF244321}">
                <p14:modId xmlns:p14="http://schemas.microsoft.com/office/powerpoint/2010/main" val="1304717021"/>
              </p:ext>
            </p:extLst>
          </p:nvPr>
        </p:nvGraphicFramePr>
        <p:xfrm>
          <a:off x="154305" y="2204864"/>
          <a:ext cx="883031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64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Показник / процес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Максимум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Мінімум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Додаткові пояснення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Радіонукліди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щитоподібній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залозі</a:t>
                      </a:r>
                      <a:endParaRPr lang="ru-RU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Весна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Сезонні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коливання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пов’язані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обміном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речовин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станом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довкілля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Обмін глікогену в печінці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Накопичення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Витрачання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Печінка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регулює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рівень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глюкози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крові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залежно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потреб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організму</a:t>
                      </a:r>
                      <a:endParaRPr lang="ru-RU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Рівень цукру в крові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Близько 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Близько 18:00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Важливо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діабетиків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інсулін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препарати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найефективніші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вранці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Кислотно-лужний стан клітин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Кисле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середовище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3:00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Лужне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середовище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15:00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Коливання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pH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впливають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активність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ферментів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30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Артеріальний тиск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18:00 (найвищий)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9:00 (найнижчий)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Має значення для призначення антигіпертензивних препаратів.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4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Вміст гемоглобіну в крові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</a:t>
                      </a:r>
                      <a:r>
                        <a:rPr lang="ru-UA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Впливає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працездатність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фізичну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активність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93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Стійкість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інфекцій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токсинів</a:t>
                      </a:r>
                      <a:endParaRPr lang="ru-RU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нічний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час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організм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більш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вразливий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тому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ліки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краще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приймати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ввечері</a:t>
                      </a:r>
                      <a:r>
                        <a:rPr lang="ru-RU" alt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920" y="-38968"/>
            <a:ext cx="9001000" cy="701730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Стать.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 дії СО,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Hg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Pb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наркотичних і снодійних речовин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факторів зовнішнього середовища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більш стійкі </a:t>
            </a:r>
            <a:r>
              <a:rPr kumimoji="0" lang="ru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жінки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Чоловіки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більш стійкі до нікотину,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стрихніну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сполук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Це пов’язано зі специфікою жіночих та чоловічих гормонів.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статево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незрілих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особин різниці у чутливості до отрути майже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немає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Вік.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Молод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ь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більш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чутлив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NaNO</a:t>
            </a:r>
            <a:r>
              <a:rPr lang="en-US" sz="1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</a:t>
            </a:r>
            <a:r>
              <a:rPr kumimoji="0" lang="en-US" sz="14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дорослі – до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диетилового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естеру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алілового спирту; старі – до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kumimoji="0" lang="en-US" sz="14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дихлоретану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 залежить від активності ферментативних систем, від стану здоров’я.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Діти більш чутливі до отрут.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 пояснюється структурою нервової та ендокринної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системи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особливостями вентиляції легенів, процесами всмоктування в ШКТ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 т.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особи з хворобами крові чутливі до дії кровотворних отрут,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 нервовими захворюваннями – до дії нейротропних отрут,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 хворобами легень – до подразнюючих сполук.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Знижують супротив організму хронічні хвороби (туберкульоз),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важка фізична праця (посилення кровообігу, дихання – СО,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НСl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ССl</a:t>
            </a:r>
            <a:r>
              <a:rPr kumimoji="0" lang="uk-UA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Рb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Видова чутливість.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Видова відмінність біологічних об’єктів по відношенню до отрут залежить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 особливостей обміну речовин,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ступеня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складності та диференційованості ЦНС, рівня розвитку регуляторних механізмів фізіологічних функцій, тривалості життя, ваги,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особливостей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шкірних покривів і т.д. Собаки та кролики можуть переносити атропін у дозі, що у 100 разів перевищує дозу,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летальну для людини.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Але НСN, СО більше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діють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на людину.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Більш високоорганізовані види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більш чутливі до дії нейротропних сполук.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Експерименти на тваринах не завжди дають правильні результати для використання на організмі людини.</a:t>
            </a:r>
            <a:endParaRPr lang="en-US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endParaRPr lang="ru-UA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r>
              <a:rPr lang="uk-UA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Індивідуальна варіабельність.</a:t>
            </a: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Різні представники одного й того самого виду, 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віку та статті неоднаково реагують на одну й ту саму дозу отрути. 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29920" algn="l"/>
              </a:tabLst>
            </a:pPr>
            <a:r>
              <a:rPr lang="uk-UA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основі цього лежить біохімічна індивідуальність.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9920" algn="l"/>
              </a:tabLst>
            </a:pP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5360" y="21760"/>
            <a:ext cx="8856984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Фактори зовнішнього середовища.</a:t>
            </a:r>
            <a:endParaRPr lang="ru-U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У зв'язку з наростаючим забрудненням довкілля </a:t>
            </a:r>
            <a:br>
              <a:rPr lang="ru-UA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надходження отрут </a:t>
            </a:r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зростає.</a:t>
            </a:r>
            <a:endParaRPr lang="ru-U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Поєднана дія 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– одночасний вплив кількох хімічних та фізичних факторів.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Вплив токсичних речовин на людину в умовах виробництва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не може бути ізольованим від впливу інших несприятливих факторів,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таких як</a:t>
            </a:r>
            <a:r>
              <a:rPr lang="ru-UA" sz="15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 висока та низька температура, підвищена чи знижена вологість,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шум, вібрація, випромінювання.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При поєднанні впливу отрут з іншими факторами </a:t>
            </a:r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ефект може виявитися більшим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ніж при ізольованому впливі того чи іншого ф</a:t>
            </a:r>
            <a:r>
              <a:rPr lang="ru-UA" sz="1500" dirty="0">
                <a:latin typeface="Arial" panose="020B0604020202020204" pitchFamily="34" charset="0"/>
                <a:cs typeface="Arial" panose="020B0604020202020204" pitchFamily="34" charset="0"/>
              </a:rPr>
              <a:t>актора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U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Температурний фактор. 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При одночасному впливі шкідливих речовин та високої температури можливе посилення токсичного ефекту.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Почастішання дихання та посилення кровообігу, які ведуть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до збільшення надходження отрут до організму через органи дихання. </a:t>
            </a:r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Розширення судин шкіри та слизових підвищує швидкість всмоктування </a:t>
            </a:r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токсичних речовин через шкіру та дихальні шляхи.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Висока температура повітря 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збільшує летючість отрут і підвищує їх концентрацію у п</a:t>
            </a:r>
            <a:r>
              <a:rPr lang="ru-UA" sz="1500" dirty="0" err="1">
                <a:latin typeface="Arial" panose="020B0604020202020204" pitchFamily="34" charset="0"/>
                <a:cs typeface="Arial" panose="020B0604020202020204" pitchFamily="34" charset="0"/>
              </a:rPr>
              <a:t>овітрі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 (наркотики, пари бензину,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Hg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оксиди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Карбон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хлорофос).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У виробництві </a:t>
            </a:r>
            <a:r>
              <a:rPr lang="uk-UA" sz="1500" dirty="0" err="1">
                <a:latin typeface="Arial" panose="020B0604020202020204" pitchFamily="34" charset="0"/>
                <a:cs typeface="Arial" panose="020B0604020202020204" pitchFamily="34" charset="0"/>
              </a:rPr>
              <a:t>нітро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- та </a:t>
            </a:r>
            <a:r>
              <a:rPr lang="uk-UA" sz="1500" dirty="0" err="1">
                <a:latin typeface="Arial" panose="020B0604020202020204" pitchFamily="34" charset="0"/>
                <a:cs typeface="Arial" panose="020B0604020202020204" pitchFamily="34" charset="0"/>
              </a:rPr>
              <a:t>амінопохідних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 бензолу та його гомологів отруєння найчастіше відбуваються у спекотний період року. </a:t>
            </a:r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500" b="1" dirty="0">
                <a:latin typeface="Arial" panose="020B0604020202020204" pitchFamily="34" charset="0"/>
                <a:cs typeface="Arial" panose="020B0604020202020204" pitchFamily="34" charset="0"/>
              </a:rPr>
              <a:t>Зниження температури 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найчастіше веде також до посилення токсичного ефекту. </a:t>
            </a:r>
            <a:endParaRPr lang="ru-U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UA" sz="15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uk-UA" sz="1500" dirty="0" err="1">
                <a:latin typeface="Arial" panose="020B0604020202020204" pitchFamily="34" charset="0"/>
                <a:cs typeface="Arial" panose="020B0604020202020204" pitchFamily="34" charset="0"/>
              </a:rPr>
              <a:t>ри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 зниженій температурі збільшується токсичність оксиду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бензину,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500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500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CS</a:t>
            </a:r>
            <a:r>
              <a:rPr lang="en-US" sz="15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sz="1500" dirty="0">
                <a:latin typeface="Arial" panose="020B0604020202020204" pitchFamily="34" charset="0"/>
                <a:cs typeface="Arial" panose="020B0604020202020204" pitchFamily="34" charset="0"/>
              </a:rPr>
              <a:t> та ін.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60648"/>
            <a:ext cx="8928992" cy="6763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Вологість.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Може збільшуватися ризик отруєнь, особливо дратівливими газами.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Причина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у посиленні процесів гідролізу, підвищенні затримання отрут на поверхні шкіри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та слизових оболонок, зміні агрегатного стану отрут. Розчинення газів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та утворення дрібних крапельок кислот та лугів сприяють зростанню подразнюючої дії.</a:t>
            </a:r>
          </a:p>
          <a:p>
            <a:pPr algn="ctr"/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Барометричний тиск.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Зростання токсичного ефекту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 збільшенні, 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і при зниженні тиску. При підвищеному тиску зростання токсичної дії відбувається внаслідок посиленого надходження отрути, обумовленого зростанням парціального тиску газів і парів в альвеолярному повітрі та прискореним переходом їх у кров,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а також внаслідок зміни багатьох фізіологічних функцій, насамперед дихання, кровообігу, стану ЦНС та аналізаторів.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 зниженому тиску перша причина відсутня, але посилюється другий вплив.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при тиску до 500-600 мм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рт.ст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. токсична дія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СО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зростає внаслідок того,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що вплив отрути посилює негативні наслідки гіпоксії та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гіперкапнії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Шум та вібрація.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Виробничий шум може посилювати токсичний ефект.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Це доведено для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стиролу,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алкілнітрилу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крекінггазу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нафтових газів, аерозолю борної кислоти.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оксичний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ефект посилюється у поєднанні з вібрацією шкідливих речовин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пилу кобальту, </a:t>
            </a:r>
            <a:r>
              <a:rPr lang="ru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кремнієвого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пилу,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дихлоретан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, епоксидні смоли.</a:t>
            </a:r>
          </a:p>
          <a:p>
            <a:pPr algn="ctr"/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УФ-опромінення.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Може знижувати чутливість білих мишей до етилового спирту внаслідок посилення окисних процесів в організмі та більш швидкого знешкодження отрути.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Відомо про зменшення токсичного ефекту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СО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УФ-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опроміненні.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Причина – прискорення дисоціації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карбоксигемоглобіну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та швидше виведення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UA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 орг</a:t>
            </a:r>
            <a:r>
              <a:rPr lang="uk-UA" sz="1750" dirty="0">
                <a:latin typeface="Arial" panose="020B0604020202020204" pitchFamily="34" charset="0"/>
                <a:cs typeface="Arial" panose="020B0604020202020204" pitchFamily="34" charset="0"/>
              </a:rPr>
              <a:t>анізму.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81957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 впливу. </a:t>
            </a:r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Одна й та сама отрута в однаковій дозі може бути введена 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 організму швидко та повільно, в повній дозі або </a:t>
            </a:r>
            <a:r>
              <a:rPr lang="uk-UA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дробно</a:t>
            </a:r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Токсичний ефект у всіх випадках відрізняється. 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Усі речовини поділяються на 2 групи: 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arenR"/>
            </a:pPr>
            <a:r>
              <a:rPr lang="uk-UA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хроноконцентраційні</a:t>
            </a:r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отрути </a:t>
            </a:r>
            <a:endParaRPr lang="en-U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(токсичний ефект залежить від фактору часу – фосген)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lang="uk-UA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концентраційні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отрути</a:t>
            </a:r>
            <a:endParaRPr lang="en-U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(токсичний ефект майже не залежить від часу – 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НСN, кокаїн).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Фізичне навантаження.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Активізує основні вегетативні системи життєзабезпечення – дихання та кровопостачання, посилює активність нервово-ендокринної системи,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також багато ферментативних процесів.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Збільшення легеневої вентиляції призводить до зростання загальної дози шкідливих речовин, що проникають в організм через дихальні шляхи</a:t>
            </a:r>
            <a:r>
              <a:rPr lang="ru-UA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збільшується небезпека отруєння наркотиками, парами, що подразнюють, і газами, токсичними пилами.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Збільшення швидкості кровотоку та хвилинного об'єму серця сприяє більш швидкому розподілу отрути в організмі.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У виробничих умовах людина часто піддається впливу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двох чи кількох шкідливих речовин одночасно.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Дуже часті комбінації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СО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у ковальських та ливарних цехах,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парів бензолу, толуолу, ксилолу, сірковуглецю, нафталіну та ін. </a:t>
            </a:r>
            <a:endParaRPr lang="ru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у коксохімічному виробництві.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2403" y="260648"/>
            <a:ext cx="87509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Комбінована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(комплексна) дія отрут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– це одночасна чи послідовна дія </a:t>
            </a: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на організм кількох отрут при одному й тому шляху </a:t>
            </a:r>
            <a:r>
              <a:rPr lang="ru-UA" dirty="0" err="1">
                <a:latin typeface="Arial" panose="020B0604020202020204" pitchFamily="34" charset="0"/>
                <a:cs typeface="Arial" panose="020B0604020202020204" pitchFamily="34" charset="0"/>
              </a:rPr>
              <a:t>надходження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Розрізняють декілька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видів комбінованої дії шкідливих речовин</a:t>
            </a:r>
            <a:r>
              <a:rPr lang="ru-UA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/>
          <p:nvPr>
            <p:extLst>
              <p:ext uri="{D42A27DB-BD31-4B8C-83A1-F6EECF244321}">
                <p14:modId xmlns:p14="http://schemas.microsoft.com/office/powerpoint/2010/main" val="3407887689"/>
              </p:ext>
            </p:extLst>
          </p:nvPr>
        </p:nvGraphicFramePr>
        <p:xfrm>
          <a:off x="252403" y="1772816"/>
          <a:ext cx="8618220" cy="4537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6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592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дії</a:t>
                      </a:r>
                      <a:endParaRPr lang="ru-RU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Приклад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2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Адитивна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дія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сумація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Ефект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суміші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=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сума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ефектів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кожної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речовини</a:t>
                      </a:r>
                      <a:endParaRPr lang="ru-RU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Наркотична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дія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суміші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вуглеводнів</a:t>
                      </a:r>
                      <a:endParaRPr lang="ru-RU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1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Синергізм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потенційована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дія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Ефект більший, ніж проста сумація, одна речовина посилює дію іншої.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Спільна дія сірчистого ангідриду та хлору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1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Антагонізм</a:t>
                      </a:r>
                      <a:endParaRPr lang="ru-RU" alt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Ефект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менший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ніж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очікувана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сумація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одна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речовина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послаблює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дію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іншої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alt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1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Незалежна</a:t>
                      </a:r>
                      <a:r>
                        <a:rPr lang="ru-RU" alt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дія</a:t>
                      </a:r>
                      <a:endParaRPr lang="ru-RU" alt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Комбінований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ефект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≈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ізольованій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дії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переважає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дія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найтоксичнішої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речовини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Бензол +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дратівливі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гази;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суміш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вибухових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газів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alt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 </a:t>
                      </a:r>
                      <a:r>
                        <a:rPr lang="ru-RU" altLang="en-US" sz="1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пилів</a:t>
                      </a:r>
                      <a:r>
                        <a:rPr lang="ru-RU" alt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 рудниках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12735"/>
            <a:ext cx="8784976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 від ступеня агресивності отрути, її дози та часу впливу переважає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шкідлива 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(кумуляція)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або захисна 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(адаптація) 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тенденція. </a:t>
            </a:r>
          </a:p>
          <a:p>
            <a:pPr algn="ctr"/>
            <a:endParaRPr lang="ru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Кумуляція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означає підсумовування дії повторних доз отрут,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наступна доза надходить до організму раніше,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 закінчується дія попередньої. </a:t>
            </a:r>
          </a:p>
          <a:p>
            <a:pPr algn="ctr"/>
            <a:endParaRPr lang="ru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Адаптація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пристосування організму змінним умовам довкілля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(особливо хімічним), що відбувається без незворотних порушень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біологічної системи та без перевищення нормальних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(гомеостатичних) здібностей її реагування. </a:t>
            </a:r>
          </a:p>
          <a:p>
            <a:pPr algn="ctr"/>
            <a:endParaRPr lang="uk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даптація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можлива лише до окремих речовин</a:t>
            </a:r>
            <a:r>
              <a:rPr lang="ru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U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она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може розвиватися стосовно отрут, що 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кумулюють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організмі.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k-UA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даптація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певною мірою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відповідних умов виникає до будь-якої шкідливої речовини.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розвитку адаптації до хронічної дії отрути необхідно,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її концентрації (дози) були достатніми.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Нагромадження маси отрути в організмі називають 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матеріальною кумуляцією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накопичення викликаних отрутою зміни –</a:t>
            </a:r>
            <a:r>
              <a:rPr lang="ru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функціональною кумуляцією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uk-UA" sz="16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795" y="260350"/>
            <a:ext cx="7364095" cy="462280"/>
          </a:xfrm>
        </p:spPr>
        <p:txBody>
          <a:bodyPr>
            <a:normAutofit/>
          </a:bodyPr>
          <a:lstStyle/>
          <a:p>
            <a:r>
              <a:rPr lang="ru-RU" alt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altLang="en-US" sz="2000" b="1" cap="non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ількісна</a:t>
            </a:r>
            <a:r>
              <a:rPr lang="ru-RU" altLang="en-US" sz="2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характеристика </a:t>
            </a:r>
            <a:r>
              <a:rPr lang="ru-RU" altLang="en-US" sz="2000" b="1" cap="non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функціональної</a:t>
            </a:r>
            <a:r>
              <a:rPr lang="ru-RU" altLang="en-US" sz="2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000" b="1" cap="non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кумуляції</a:t>
            </a:r>
            <a:endParaRPr lang="ru-RU" altLang="en-US" sz="2000" b="1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Замещающее 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723806"/>
                <a:ext cx="8748013" cy="5873844"/>
              </a:xfrm>
            </p:spPr>
            <p:txBody>
              <a:bodyPr>
                <a:normAutofit fontScale="82500" lnSpcReduction="20000"/>
              </a:bodyPr>
              <a:lstStyle/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Ефект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функціональної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оцінюють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за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допомогою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коефіцієнта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altLang="en-US" sz="1600" b="1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та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індексу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ru-RU" altLang="en-US" sz="1600" b="1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Коефіцієнт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altLang="en-US" sz="1600" b="1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це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відношення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сумарної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дози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що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викликає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певний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ефект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багаторазовому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(дробовому)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введенні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до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дози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яка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викликає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той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самий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ефект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при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одноразовій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дії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altLang="en-US" sz="1600" b="1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ru-RU" altLang="en-US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​ </a:t>
                </a:r>
                <a:r>
                  <a:rPr lang="ru-RU" altLang="en-US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−</m:t>
                        </m:r>
                        <m: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𝛴</m:t>
                        </m:r>
                        <m: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доза при </m:t>
                        </m:r>
                        <m: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𝑛</m:t>
                        </m:r>
                        <m:r>
                          <a:rPr lang="en-US" altLang="ru-RU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−разовому введенні</m:t>
                        </m:r>
                      </m:num>
                      <m:den>
                        <m:r>
                          <a:rPr lang="en-US" altLang="uk-UA" sz="1600" i="1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доза при однаразовій ді</m:t>
                        </m:r>
                        <m:r>
                          <a:rPr lang="ru-RU" altLang="en-US" sz="1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+mn-ea"/>
                          </a:rPr>
                          <m:t>ї </m:t>
                        </m:r>
                      </m:den>
                    </m:f>
                  </m:oMath>
                </a14:m>
                <a:endParaRPr lang="en-US" altLang="ru-RU" sz="16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Для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уточнення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розрахунку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використовують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індекс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altLang="en-US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Icum</a:t>
                </a: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:endParaRPr lang="ru-UA" altLang="en-US" sz="1600" b="1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Він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базується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на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співвідношенні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двох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доз: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D₁ 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доза,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що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викликає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загибель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50% тварин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протягом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перших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24 год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після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введення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D₂ 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доза,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що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призводить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до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такої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ж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загибелі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протягом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двох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тижнів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en-US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Тоді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altLang="en-US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altLang="en-US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ru-RU" altLang="en-US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𝐷</m:t>
                        </m:r>
                        <m:r>
                          <a:rPr lang="en-US" altLang="ru-RU" sz="1600" i="1" cap="none" baseline="-2500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2</m:t>
                        </m:r>
                      </m:num>
                      <m:den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𝐷</m:t>
                        </m:r>
                        <m:r>
                          <a:rPr lang="en-US" altLang="ru-RU" sz="1600" i="1" cap="none" baseline="-2500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.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altLang="ru-RU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en-US" altLang="ru-RU" sz="1600" cap="none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​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1-</a:t>
                </a:r>
                <a14:m>
                  <m:oMath xmlns:m="http://schemas.openxmlformats.org/officeDocument/2006/math">
                    <m:r>
                      <a:rPr lang="en-US" altLang="ru-RU" sz="1600" i="1" cap="none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</a:rPr>
                      <m:t>𝑥</m:t>
                    </m:r>
                    <m:r>
                      <a:rPr lang="en-US" altLang="ru-RU" sz="1600" i="1" cap="none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f>
                      <m:fPr>
                        <m:ctrlP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𝐾</m:t>
                        </m:r>
                        <m:r>
                          <a:rPr lang="ru-RU" altLang="en-US" sz="1600" cap="none" baseline="-250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  <a:sym typeface="+mn-ea"/>
                          </a:rPr>
                          <m:t>𝑐𝑢𝑚</m:t>
                        </m:r>
                      </m:den>
                    </m:f>
                  </m:oMath>
                </a14:m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=1-</a:t>
                </a:r>
                <a14:m>
                  <m:oMath xmlns:m="http://schemas.openxmlformats.org/officeDocument/2006/math">
                    <m:r>
                      <a:rPr lang="en-US" altLang="ru-RU" sz="1600" i="1" cap="none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</a:rPr>
                      <m:t>𝑥</m:t>
                    </m:r>
                    <m:r>
                      <a:rPr lang="en-US" altLang="ru-RU" sz="1600" i="1" cap="none">
                        <a:solidFill>
                          <a:schemeClr val="tx1"/>
                        </a:solidFill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f>
                      <m:fPr>
                        <m:ctrlP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𝐷</m:t>
                        </m:r>
                        <m:r>
                          <a:rPr lang="en-US" altLang="ru-RU" sz="1600" i="1" cap="none" baseline="-2500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2</m:t>
                        </m:r>
                      </m:num>
                      <m:den>
                        <m:r>
                          <a:rPr lang="en-US" altLang="ru-RU" sz="1600" i="1" cap="none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𝐷</m:t>
                        </m:r>
                        <m:r>
                          <a:rPr lang="en-US" altLang="ru-RU" sz="1600" i="1" cap="none" baseline="-2500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cs typeface="Cambria Math" panose="02040503050406030204" charset="0"/>
                          </a:rPr>
                          <m:t>1</m:t>
                        </m:r>
                      </m:den>
                    </m:f>
                  </m:oMath>
                </a14:m>
                <a:endParaRPr lang="en-US" altLang="ru-RU" sz="1600" i="1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ru-RU" sz="1600" b="1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Класифікація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отрут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індексом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endParaRPr lang="en-US" altLang="ru-RU" sz="1600" b="1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ru-RU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Якщо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D₁ &gt; D₂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загибель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тварин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розтягнута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у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часі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отрута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діє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поступово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Якщо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D₁ ≈ D₂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загибель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настає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швидко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майже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відразу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після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введення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ru-UA" altLang="ru-RU" sz="1600" b="1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Класифікація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отрут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коефіцієнтом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кумуляції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altLang="ru-RU" sz="1600" b="1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Kcum</a:t>
                </a:r>
                <a:r>
                  <a:rPr lang="en-US" altLang="ru-RU" sz="1600" b="1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&lt; 1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надкумуляція</a:t>
                </a:r>
                <a:endParaRPr lang="en-US" altLang="ru-RU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  <a:r>
                  <a:rPr lang="ru-UA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виражена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кумуляція</a:t>
                </a:r>
                <a:endParaRPr lang="en-US" altLang="ru-RU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:r>
                  <a:rPr lang="ru-UA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середня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кумуляція</a:t>
                </a:r>
                <a:endParaRPr lang="en-US" altLang="ru-RU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altLang="ru-RU" sz="1600" cap="none" baseline="-25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cum</a:t>
                </a:r>
                <a:r>
                  <a:rPr lang="en-US" altLang="ru-RU" sz="1600" cap="none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 5 –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слабка</a:t>
                </a:r>
                <a:r>
                  <a:rPr lang="en-US" altLang="ru-RU" sz="1600" cap="none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1600" cap="none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кумуляція</a:t>
                </a:r>
                <a:endParaRPr lang="en-US" altLang="ru-RU" sz="1600" cap="non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Замещающее 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723806"/>
                <a:ext cx="8748013" cy="5873844"/>
              </a:xfrm>
              <a:blipFill>
                <a:blip r:embed="rId2"/>
                <a:stretch>
                  <a:fillRect t="-104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175</TotalTime>
  <Words>3405</Words>
  <Application>Microsoft Office PowerPoint</Application>
  <PresentationFormat>Экран (4:3)</PresentationFormat>
  <Paragraphs>436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Cambria Math</vt:lpstr>
      <vt:lpstr>Times New Roman</vt:lpstr>
      <vt:lpstr>Tw Cen MT</vt:lpstr>
      <vt:lpstr>Капля</vt:lpstr>
      <vt:lpstr>Лекція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Кількісна характеристика функціональної кумуляції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</dc:title>
  <dc:creator>Руслан Аминов</dc:creator>
  <cp:lastModifiedBy>Gencheva.Viktoriia@renters.mans.edu.pl Gencheva</cp:lastModifiedBy>
  <cp:revision>82</cp:revision>
  <dcterms:created xsi:type="dcterms:W3CDTF">2024-03-05T16:11:00Z</dcterms:created>
  <dcterms:modified xsi:type="dcterms:W3CDTF">2026-03-11T10:49:53Z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1049-11.2.0.9906</vt:lpwstr>
  </property>
</Properties>
</file>