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2" r:id="rId8"/>
    <p:sldId id="276" r:id="rId9"/>
    <p:sldId id="266" r:id="rId10"/>
    <p:sldId id="270" r:id="rId11"/>
    <p:sldId id="267" r:id="rId12"/>
    <p:sldId id="263" r:id="rId13"/>
    <p:sldId id="265" r:id="rId14"/>
    <p:sldId id="271" r:id="rId15"/>
    <p:sldId id="275" r:id="rId16"/>
    <p:sldId id="272" r:id="rId17"/>
    <p:sldId id="268" r:id="rId18"/>
    <p:sldId id="274" r:id="rId19"/>
    <p:sldId id="264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hyperlink" Target="https://cnc.nuph.edu.ua/wp-content/uploads/2020/03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11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4" y="44624"/>
            <a:ext cx="919656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1484784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Ароматерапія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52" y="259166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ТА   ЇЇ </a:t>
            </a:r>
          </a:p>
          <a:p>
            <a:r>
              <a:rPr lang="uk-UA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404664"/>
            <a:ext cx="2039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FF00"/>
                </a:solidFill>
              </a:rPr>
              <a:t>Безпечна Олеся</a:t>
            </a:r>
          </a:p>
          <a:p>
            <a:r>
              <a:rPr lang="uk-UA" sz="2000" b="1" dirty="0">
                <a:solidFill>
                  <a:srgbClr val="FFFF00"/>
                </a:solidFill>
              </a:rPr>
              <a:t>Група 6.2312-ср-3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4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620688"/>
            <a:ext cx="6120680" cy="13974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</a:t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ароматерапії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548680"/>
            <a:ext cx="6372987" cy="34563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ароматичні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ванни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 algn="r">
              <a:buFontTx/>
              <a:buChar char="-"/>
            </a:pP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аромамасаж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 algn="r">
              <a:buFontTx/>
              <a:buChar char="-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інгаляції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 marL="342900" indent="-342900" algn="r">
              <a:buFontTx/>
              <a:buChar char="-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компреси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обгортання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аромалампи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 algn="r">
              <a:buFontTx/>
              <a:buChar char="-"/>
            </a:pP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ароматизація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білизни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 algn="r">
              <a:buFontTx/>
              <a:buChar char="-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уведення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ароматичних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олій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 algn="r">
              <a:buFontTx/>
              <a:buChar char="-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як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компонентів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косметичної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продукції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0" y="3789040"/>
            <a:ext cx="8856984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14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4077072"/>
            <a:ext cx="3024336" cy="237626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тонізуючий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Знеболюючий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метаболічний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протисвербіжний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антисклеротичний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824536" cy="121500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Ароматичні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ванни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24944"/>
            <a:ext cx="4896544" cy="311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052736"/>
            <a:ext cx="4608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занурене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воду з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розчиненими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ефірними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оліями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напівванни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сауни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ванни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ніг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і для рук,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ванни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для кистей, 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сидячі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ванни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0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604448" cy="2592288"/>
          </a:xfrm>
        </p:spPr>
        <p:txBody>
          <a:bodyPr>
            <a:noAutofit/>
          </a:bodyPr>
          <a:lstStyle/>
          <a:p>
            <a:r>
              <a:rPr lang="uk-UA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Аромамасаж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поєднання масажу та дії ефірних олій</a:t>
            </a:r>
            <a:b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1196752"/>
            <a:ext cx="4320480" cy="540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використовуються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креми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містять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ефірні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олії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рослинні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екстракти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натуральні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соки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(при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контакті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шкірою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антисептичну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анальгізувальну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здатність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знімати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набряки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(через систему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дихальних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шляхів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) седативного,</a:t>
            </a:r>
          </a:p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тонізувального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імуномодулювального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спазмолітичного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гіпотензивного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та</a:t>
            </a:r>
          </a:p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ефектів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r="13440"/>
          <a:stretch>
            <a:fillRect/>
          </a:stretch>
        </p:blipFill>
        <p:spPr>
          <a:xfrm>
            <a:off x="179512" y="1700808"/>
            <a:ext cx="4536504" cy="2926080"/>
          </a:xfrm>
        </p:spPr>
      </p:pic>
    </p:spTree>
    <p:extLst>
      <p:ext uri="{BB962C8B-B14F-4D97-AF65-F5344CB8AC3E}">
        <p14:creationId xmlns:p14="http://schemas.microsoft.com/office/powerpoint/2010/main" val="386263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624" y="1700808"/>
            <a:ext cx="7318162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ІНГАЛЯЦІЇ І АРОМАЛАМПИ</a:t>
            </a:r>
            <a:br>
              <a:rPr lang="ru-RU" sz="2200" b="1" dirty="0">
                <a:solidFill>
                  <a:srgbClr val="FFFF00"/>
                </a:solidFill>
              </a:rPr>
            </a:b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введення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організм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через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вдихання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лікарських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і</a:t>
            </a:r>
            <a:b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біологічно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активних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лікувальною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</a:rPr>
              <a:t>профілактичною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метою.</a:t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 err="1">
                <a:solidFill>
                  <a:srgbClr val="FFFF00"/>
                </a:solidFill>
              </a:rPr>
              <a:t>Використання</a:t>
            </a:r>
            <a:r>
              <a:rPr lang="ru-RU" sz="2200" dirty="0">
                <a:solidFill>
                  <a:srgbClr val="FFFF00"/>
                </a:solidFill>
              </a:rPr>
              <a:t> при </a:t>
            </a:r>
            <a:r>
              <a:rPr lang="ru-RU" sz="2200" dirty="0" err="1">
                <a:solidFill>
                  <a:srgbClr val="FFFF00"/>
                </a:solidFill>
              </a:rPr>
              <a:t>захворюваннях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дихальних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шляхів</a:t>
            </a:r>
            <a:br>
              <a:rPr lang="ru-RU" sz="2200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1473200"/>
          </a:xfrm>
        </p:spPr>
        <p:txBody>
          <a:bodyPr>
            <a:normAutofit/>
          </a:bodyPr>
          <a:lstStyle/>
          <a:p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4" y="2348880"/>
            <a:ext cx="3024336" cy="201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088" y="233940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антимікробний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протизапальний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відхаркувальний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бронхолітичний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385479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видіи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інгаляції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ефірними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оліями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інгаляції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парою,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сухі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інгаляції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018" y="47835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Використання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аромаламп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допоможе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тим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хто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страждає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на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астму,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захворювання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дихальної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нервової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систем.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7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19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8424936" cy="2499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Обгортання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компреси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Місцевий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лікувальний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вплив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Протизапальна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знеболювальна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дія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Тонізуючий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заспокійливий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потогінний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ефект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Компрес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є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різновидом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місцевої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ароматичної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ванни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4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5680"/>
            <a:ext cx="8640960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Ароматерапія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560" y="1361109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Простудні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захворювання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стрес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г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депресія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тривожність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вірусні хвороби, грибок,</a:t>
            </a:r>
          </a:p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ожиріння,</a:t>
            </a:r>
          </a:p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гіпертонія, астма, 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захворювання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травми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опорно-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рухового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апарату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порушення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травлення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гінекологічні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покращує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кровообіг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обмін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сприяє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релаксації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відновленню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організму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та ін.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35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24735" cy="129013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Ефірні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олії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косметології</a:t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2636912"/>
            <a:ext cx="2952328" cy="20162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Очищення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зволоження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шкіри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Запобігання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випадінню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волосся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Усунення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жирного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блиску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вугрів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r="17961"/>
          <a:stretch>
            <a:fillRect/>
          </a:stretch>
        </p:blipFill>
        <p:spPr>
          <a:xfrm>
            <a:off x="395536" y="1916832"/>
            <a:ext cx="4378249" cy="2973806"/>
          </a:xfrm>
        </p:spPr>
      </p:pic>
      <p:sp>
        <p:nvSpPr>
          <p:cNvPr id="8" name="Прямоугольник 7"/>
          <p:cNvSpPr/>
          <p:nvPr/>
        </p:nvSpPr>
        <p:spPr>
          <a:xfrm>
            <a:off x="5940152" y="1700808"/>
            <a:ext cx="2188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креми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 маски, 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гелі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парфуми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445224"/>
            <a:ext cx="6690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виробники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косметики,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такі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Avon,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Faberlic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інші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створили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серії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продукції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назвою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Ароматерапія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6865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56" y="3236503"/>
            <a:ext cx="364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ефірна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олія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лаванди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є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протиотрутою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при</a:t>
            </a:r>
          </a:p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укусах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небезпечного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павука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чорної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вдови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".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16" y="1678953"/>
            <a:ext cx="2546386" cy="1567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2344039" cy="131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338" y="5085184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Нейтралізаційний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ефект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лавандової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олії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проявляється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того, як вона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вступає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реакцію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отрутою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790" y="4404899"/>
            <a:ext cx="701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790" y="2405506"/>
            <a:ext cx="651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5656" y="1495238"/>
            <a:ext cx="51125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Олії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використовують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ароматерапії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дуже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приємний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аромат,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але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дещо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набагато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більше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ніж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парфуми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6280" y="46188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ефірна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олія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лимона:</a:t>
            </a:r>
          </a:p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Антисептична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дія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Підвищення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імунітету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Тонізує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нервову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систему</a:t>
            </a:r>
          </a:p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Покращує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концентрацію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уваги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89634"/>
            <a:ext cx="2448272" cy="1629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766224" y="2989634"/>
            <a:ext cx="1763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Купуйте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b="1" dirty="0" err="1">
                <a:solidFill>
                  <a:srgbClr val="FF0000"/>
                </a:solidFill>
              </a:rPr>
              <a:t>ароматичні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олії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uk-UA" b="1" dirty="0">
                <a:solidFill>
                  <a:srgbClr val="FF0000"/>
                </a:solidFill>
              </a:rPr>
              <a:t>Уважно!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2" y="3912964"/>
            <a:ext cx="1706880" cy="1706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02060" y="265264"/>
            <a:ext cx="596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FF00"/>
                </a:solidFill>
              </a:rPr>
              <a:t>Цитрусові</a:t>
            </a:r>
            <a:r>
              <a:rPr lang="ru-RU" sz="2000" b="1" dirty="0">
                <a:solidFill>
                  <a:srgbClr val="FFFF00"/>
                </a:solidFill>
              </a:rPr>
              <a:t> (апельсин, лимон), </a:t>
            </a:r>
            <a:r>
              <a:rPr lang="ru-RU" sz="2000" b="1" dirty="0" err="1">
                <a:solidFill>
                  <a:srgbClr val="FFFF00"/>
                </a:solidFill>
              </a:rPr>
              <a:t>хвойні</a:t>
            </a:r>
            <a:r>
              <a:rPr lang="ru-RU" sz="2000" b="1" dirty="0">
                <a:solidFill>
                  <a:srgbClr val="FFFF00"/>
                </a:solidFill>
              </a:rPr>
              <a:t> (</a:t>
            </a:r>
            <a:r>
              <a:rPr lang="ru-RU" sz="2000" b="1" dirty="0" err="1">
                <a:solidFill>
                  <a:srgbClr val="FFFF00"/>
                </a:solidFill>
              </a:rPr>
              <a:t>кедр,ялиця</a:t>
            </a:r>
            <a:r>
              <a:rPr lang="ru-RU" sz="2000" b="1" dirty="0">
                <a:solidFill>
                  <a:srgbClr val="FFFF00"/>
                </a:solidFill>
              </a:rPr>
              <a:t>),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                                       </a:t>
            </a:r>
            <a:r>
              <a:rPr lang="ru-RU" sz="2000" b="1" dirty="0" err="1">
                <a:solidFill>
                  <a:srgbClr val="FFFF00"/>
                </a:solidFill>
              </a:rPr>
              <a:t>квіткові</a:t>
            </a:r>
            <a:r>
              <a:rPr lang="ru-RU" sz="2000" b="1" dirty="0">
                <a:solidFill>
                  <a:srgbClr val="FFFF00"/>
                </a:solidFill>
              </a:rPr>
              <a:t> (</a:t>
            </a:r>
            <a:r>
              <a:rPr lang="ru-RU" sz="2000" b="1" dirty="0" err="1">
                <a:solidFill>
                  <a:srgbClr val="FFFF00"/>
                </a:solidFill>
              </a:rPr>
              <a:t>троянда</a:t>
            </a:r>
            <a:r>
              <a:rPr lang="ru-RU" sz="2000" b="1" dirty="0">
                <a:solidFill>
                  <a:srgbClr val="FFFF00"/>
                </a:solidFill>
              </a:rPr>
              <a:t>, лаванда),</a:t>
            </a:r>
          </a:p>
          <a:p>
            <a:pPr algn="r"/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пряні</a:t>
            </a:r>
            <a:r>
              <a:rPr lang="ru-RU" sz="2000" b="1" dirty="0">
                <a:solidFill>
                  <a:srgbClr val="FFFF00"/>
                </a:solidFill>
              </a:rPr>
              <a:t> (</a:t>
            </a:r>
            <a:r>
              <a:rPr lang="ru-RU" sz="2000" b="1" dirty="0" err="1">
                <a:solidFill>
                  <a:srgbClr val="FFFF00"/>
                </a:solidFill>
              </a:rPr>
              <a:t>кориця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базилік</a:t>
            </a:r>
            <a:r>
              <a:rPr lang="ru-RU" sz="2000" b="1" dirty="0">
                <a:solidFill>
                  <a:srgbClr val="FFFF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5943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0688"/>
            <a:ext cx="4910312" cy="2967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7552" y="132590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Справжній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ароматерапевт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лікар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пройшов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професійне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навчання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і повинен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мати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знання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анатомії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видів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нетрадиційної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терапії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07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2808312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992" y="2151816"/>
            <a:ext cx="2934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відновлювати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992" y="4077072"/>
            <a:ext cx="3006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Вибираючи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ароматерапевт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стан, 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04663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Вид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альтернативної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терапії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є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цілісним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методом, 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в 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душа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розглядається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єдине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85" y="2492896"/>
            <a:ext cx="6412015" cy="3648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0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20" y="620689"/>
            <a:ext cx="8932237" cy="2016224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4133559" cy="2755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384527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Поширення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методів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альтернативної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медицини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369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*Потреба в комплексному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підході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здоров’я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76672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Зростання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інтересу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немедикаментозних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методів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лікування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Побічні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ефекти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традиційних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ліків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94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2824" y="260648"/>
            <a:ext cx="3822192" cy="63976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протипоказання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10257" y="764704"/>
            <a:ext cx="3820055" cy="2697163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Вагітність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Епілепсія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Захворювання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серця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нирок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Алергічні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реакції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260648"/>
            <a:ext cx="3822192" cy="63976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рекомендації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5536" y="836712"/>
            <a:ext cx="3822192" cy="2697163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Дотримання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дозування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Індивідуальний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підбір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олій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Консультація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лікарем-ароматерапевтом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Обережність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при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хронічних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захворюваннях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79000" cy="217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494116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Ароматерапія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допоміжний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профілактичний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грамотного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75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036712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64807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https://cnc.nuph.edu.ua/wp-content/uploads/2020/03/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8512" y="2996952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3.)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Навчальний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посібник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О. М.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Стасюк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Б. М.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Кіндзер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ОСНОВИ НЕТРАДИЦІЙНИХ МЕТОДІВ ОЗДОРОВЛЕННЯ 2ч.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4371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Дякую за увагу ! ! 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3088" y="2204140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2)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Навчальний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посібник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О. М.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Стасюк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Б. М.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Кіндзер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ОСНОВИ НЕТРАДИЦІЙНИХ МЕТОДІВ ОЗДОРОВЛЕННЯ 1ч.</a:t>
            </a:r>
          </a:p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17032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32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324989" cy="1524000"/>
          </a:xfrm>
        </p:spPr>
        <p:txBody>
          <a:bodyPr/>
          <a:lstStyle/>
          <a:p>
            <a:r>
              <a:rPr lang="uk-UA" b="1" i="1" dirty="0" err="1">
                <a:solidFill>
                  <a:srgbClr val="FFFF00"/>
                </a:solidFill>
              </a:rPr>
              <a:t>Ароматерапія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7144" y="1196752"/>
            <a:ext cx="6948264" cy="5120608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84504"/>
            <a:ext cx="4294539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196752"/>
            <a:ext cx="7812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метод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терапії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застосуванням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натуральних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ефірних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олій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захищають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бактерій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грибків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впливають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обмін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         і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керують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біохімічними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процесами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3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764704"/>
            <a:ext cx="3826768" cy="563737"/>
          </a:xfrm>
        </p:spPr>
        <p:txBody>
          <a:bodyPr>
            <a:noAutofit/>
          </a:bodyPr>
          <a:lstStyle/>
          <a:p>
            <a:r>
              <a:rPr lang="uk-UA" sz="4000" b="1" i="1" dirty="0">
                <a:solidFill>
                  <a:srgbClr val="FFFF00"/>
                </a:solidFill>
              </a:rPr>
              <a:t>Ефірні олії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268760"/>
            <a:ext cx="4402833" cy="350619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являють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собою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багатокомпонентні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суміші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летких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утворюються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органах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рослин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випаровуються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при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звичайній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температурі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4909"/>
          <a:stretch>
            <a:fillRect/>
          </a:stretch>
        </p:blipFill>
        <p:spPr>
          <a:xfrm>
            <a:off x="229468" y="1371600"/>
            <a:ext cx="4174892" cy="3425552"/>
          </a:xfrm>
        </p:spPr>
      </p:pic>
      <p:sp>
        <p:nvSpPr>
          <p:cNvPr id="8" name="Прямоугольник 7"/>
          <p:cNvSpPr/>
          <p:nvPr/>
        </p:nvSpPr>
        <p:spPr>
          <a:xfrm>
            <a:off x="265232" y="53732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Отримуються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пелюсток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листя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кори,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стебел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целюлози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і кори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рослин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лікувальні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профілактичні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властивості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0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524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Відома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людству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понад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6000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років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Застосувалась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релігії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медицині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побуті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633">
            <a:off x="418747" y="3339653"/>
            <a:ext cx="1967259" cy="130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625">
            <a:off x="4436438" y="5332300"/>
            <a:ext cx="1815837" cy="120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92">
            <a:off x="2582381" y="4946567"/>
            <a:ext cx="1676944" cy="108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12">
            <a:off x="612701" y="1808449"/>
            <a:ext cx="1819152" cy="124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225">
            <a:off x="6537572" y="5064908"/>
            <a:ext cx="1768736" cy="118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771800" y="155679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Китаї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прийнято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запалювати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фіміам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створення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гармонії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приміщенні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35796" y="2276872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Єгиптяни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винайшли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найпростіші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механізми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для</a:t>
            </a:r>
          </a:p>
          <a:p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дистиляції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Єгипетський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лікар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Імхотеп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рекомендував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ароматичні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олії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купання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масажу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Такі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ж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механізми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застосовували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Персії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Індії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Греки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успадкували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єгиптян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багато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знань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теж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визнавали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лікувальні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властивості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ароматичних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олій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788">
            <a:off x="451750" y="4975017"/>
            <a:ext cx="1846669" cy="122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199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2" y="760348"/>
            <a:ext cx="1552160" cy="1795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2420888"/>
            <a:ext cx="1599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Гіппократ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658189"/>
            <a:ext cx="6516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Рекомендація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ароматичних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ванн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Ароматичні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обкурювання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боротьби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епідеміями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Визнання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лікувальних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властивостей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запахів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8948" y="2996952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* створив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парфуми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мегаліони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змішував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мірру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олійною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основою і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мав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меті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використовувати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 як аромат,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протизапальною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дією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 для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лікування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ран.</a:t>
            </a: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248" y="155492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3" y="3185544"/>
            <a:ext cx="2448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Грецький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парфумер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Мегаллус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862" y="4636070"/>
            <a:ext cx="2722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Давньогрецький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лікар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Дискорідес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7496" y="466684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* написав книгу «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Materia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Medica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», в</a:t>
            </a: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описав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властивості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приблизно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500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рослин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3" y="5733256"/>
            <a:ext cx="2722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німецька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абатиса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Хільдегард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517811"/>
            <a:ext cx="562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* У ХІІ ст. почала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використовувати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лікарські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властивості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дистильованої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нею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олії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лаванди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36216" y="258142"/>
            <a:ext cx="6689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ХІ ст. </a:t>
            </a: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вирішальним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моментом в </a:t>
            </a: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ароматерапії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 </a:t>
            </a: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винахід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крученої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охолоджувальної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трубки АВІЦЕНИ</a:t>
            </a:r>
          </a:p>
        </p:txBody>
      </p:sp>
    </p:spTree>
    <p:extLst>
      <p:ext uri="{BB962C8B-B14F-4D97-AF65-F5344CB8AC3E}">
        <p14:creationId xmlns:p14="http://schemas.microsoft.com/office/powerpoint/2010/main" val="428282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6" y="332656"/>
            <a:ext cx="8799524" cy="720080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 </a:t>
            </a:r>
            <a:r>
              <a:rPr lang="uk-UA" sz="2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ароматерапія</a:t>
            </a:r>
            <a:r>
              <a:rPr lang="uk-UA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</a:rPr>
              <a:t>виникла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 на початку ХХ ст. у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</a:rPr>
              <a:t>Франції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749425" y="764704"/>
            <a:ext cx="10728963" cy="10081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Основоположники :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Парацельс, Рене-Морис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Гаттафос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, Жан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Валне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, Маргарита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Морі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Катберт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Хол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, Роберт Б.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Тіссеранд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408" y="1916832"/>
            <a:ext cx="8035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Рене-Морис </a:t>
            </a:r>
            <a:r>
              <a:rPr lang="ru-RU" sz="2000" b="1" dirty="0" err="1">
                <a:solidFill>
                  <a:srgbClr val="FFFF00"/>
                </a:solidFill>
              </a:rPr>
              <a:t>Гаттафос</a:t>
            </a:r>
            <a:r>
              <a:rPr lang="ru-RU" sz="2000" b="1" dirty="0">
                <a:solidFill>
                  <a:srgbClr val="FFFF00"/>
                </a:solidFill>
              </a:rPr>
              <a:t>  </a:t>
            </a:r>
            <a:r>
              <a:rPr lang="ru-RU" b="1" dirty="0"/>
              <a:t>-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увів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термін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ароматерапія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розробив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класифікацію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методів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дії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олій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обмін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нервову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і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травну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ендокринні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залози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" y="3002672"/>
            <a:ext cx="9057883" cy="373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49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032" y="2975689"/>
            <a:ext cx="8712968" cy="3875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гіркі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солодкі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збільшують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працездатність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різкі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неприємні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пришвидшують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дихання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відштовхувальні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запахи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підвищують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тиск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приємні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знижують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різкувато-солодкі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запахи 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допомагають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сконцентрувати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увагу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04664"/>
            <a:ext cx="58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Вплив запахів на організм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0" y="764704"/>
            <a:ext cx="2937528" cy="222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5024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*</a:t>
            </a:r>
            <a:r>
              <a:rPr lang="ru-RU" b="1" i="1" dirty="0" err="1">
                <a:solidFill>
                  <a:srgbClr val="FFFF00"/>
                </a:solidFill>
              </a:rPr>
              <a:t>Заспокійливий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*</a:t>
            </a:r>
            <a:r>
              <a:rPr lang="ru-RU" b="1" i="1" dirty="0" err="1">
                <a:solidFill>
                  <a:srgbClr val="FFFF00"/>
                </a:solidFill>
              </a:rPr>
              <a:t>Тонізуючий</a:t>
            </a:r>
            <a:endParaRPr lang="ru-RU" b="1" i="1" dirty="0">
              <a:solidFill>
                <a:srgbClr val="FFFF00"/>
              </a:solidFill>
            </a:endParaRP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 *</a:t>
            </a:r>
            <a:r>
              <a:rPr lang="ru-RU" b="1" i="1" dirty="0" err="1">
                <a:solidFill>
                  <a:srgbClr val="FFFF00"/>
                </a:solidFill>
              </a:rPr>
              <a:t>Антисептичний</a:t>
            </a:r>
            <a:endParaRPr lang="ru-RU" b="1" i="1" dirty="0">
              <a:solidFill>
                <a:srgbClr val="FFFF00"/>
              </a:solidFill>
            </a:endParaRP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*</a:t>
            </a:r>
            <a:r>
              <a:rPr lang="ru-RU" b="1" i="1" dirty="0" err="1">
                <a:solidFill>
                  <a:srgbClr val="FFFF00"/>
                </a:solidFill>
              </a:rPr>
              <a:t>Протизапальний</a:t>
            </a:r>
            <a:endParaRPr lang="ru-RU" b="1" i="1" dirty="0">
              <a:solidFill>
                <a:srgbClr val="FFFF00"/>
              </a:solidFill>
            </a:endParaRP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 *</a:t>
            </a:r>
            <a:r>
              <a:rPr lang="ru-RU" b="1" i="1" dirty="0" err="1">
                <a:solidFill>
                  <a:srgbClr val="FFFF00"/>
                </a:solidFill>
              </a:rPr>
              <a:t>Антистресов</a:t>
            </a:r>
            <a:r>
              <a:rPr lang="ru-RU" dirty="0" err="1">
                <a:solidFill>
                  <a:srgbClr val="FFFF00"/>
                </a:solidFill>
              </a:rPr>
              <a:t>ий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9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568952" cy="4849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848872" cy="194421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Механізм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дії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ефірних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олій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Проникнення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через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шкіру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дихальні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шляхи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Вплив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нервову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ендокринну,травну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імунну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Регуляція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обміну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907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989</TotalTime>
  <Words>1041</Words>
  <Application>Microsoft Office PowerPoint</Application>
  <PresentationFormat>Экран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 Black</vt:lpstr>
      <vt:lpstr>Candara</vt:lpstr>
      <vt:lpstr>Symbol</vt:lpstr>
      <vt:lpstr>Волна</vt:lpstr>
      <vt:lpstr>Презентация PowerPoint</vt:lpstr>
      <vt:lpstr>Презентация PowerPoint</vt:lpstr>
      <vt:lpstr>Ароматерапія</vt:lpstr>
      <vt:lpstr>Ефірні олії</vt:lpstr>
      <vt:lpstr>Відома людству понад 6000 років Застосувалась у релігії, медицині, побуті </vt:lpstr>
      <vt:lpstr>Презентация PowerPoint</vt:lpstr>
      <vt:lpstr>Сучасна ароматерапія виникла на початку ХХ ст. у Франції.   </vt:lpstr>
      <vt:lpstr>Презентация PowerPoint</vt:lpstr>
      <vt:lpstr>Механізм дії ефірних олій Проникнення через шкіру та дихальні шляхи Вплив на нервову, ендокринну,травну та імунну системи Регуляція обміну речовин.</vt:lpstr>
      <vt:lpstr>Методики  ароматерапії: </vt:lpstr>
      <vt:lpstr>    Ароматичні ванни  </vt:lpstr>
      <vt:lpstr>Аромамасаж  -  поєднання масажу та дії ефірних олій  </vt:lpstr>
      <vt:lpstr>ІНГАЛЯЦІЇ І АРОМАЛАМПИ введення в організм через вдихання лікарських і біологічно активних речовин з лікувальною і профілактичною метою. Використання при захворюваннях дихальних шляхів </vt:lpstr>
      <vt:lpstr>Обгортання і компреси  *Місцевий лікувальний вплив *Протизапальна та знеболювальна дія *Тонізуючий, заспокійливий,  потогінний ефект  Компрес є різновидом місцевої ароматичної ванни   </vt:lpstr>
      <vt:lpstr>Презентация PowerPoint</vt:lpstr>
      <vt:lpstr>Ефірні олії в косметології </vt:lpstr>
      <vt:lpstr>Презентация PowerPoint</vt:lpstr>
      <vt:lpstr>Презентация PowerPoint</vt:lpstr>
      <vt:lpstr> </vt:lpstr>
      <vt:lpstr>Презентация PowerPoint</vt:lpstr>
      <vt:lpstr>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Лесюня</dc:creator>
  <cp:lastModifiedBy>Пользователь</cp:lastModifiedBy>
  <cp:revision>72</cp:revision>
  <dcterms:created xsi:type="dcterms:W3CDTF">2026-02-04T17:10:17Z</dcterms:created>
  <dcterms:modified xsi:type="dcterms:W3CDTF">2026-02-12T20:52:59Z</dcterms:modified>
</cp:coreProperties>
</file>