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394" r:id="rId28"/>
    <p:sldId id="293" r:id="rId29"/>
    <p:sldId id="288" r:id="rId30"/>
    <p:sldId id="289" r:id="rId31"/>
    <p:sldId id="290" r:id="rId32"/>
    <p:sldId id="291" r:id="rId33"/>
    <p:sldId id="292" r:id="rId34"/>
    <p:sldId id="395" r:id="rId35"/>
    <p:sldId id="295" r:id="rId36"/>
    <p:sldId id="296" r:id="rId37"/>
    <p:sldId id="396" r:id="rId38"/>
    <p:sldId id="398" r:id="rId39"/>
    <p:sldId id="294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97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403" r:id="rId59"/>
    <p:sldId id="404" r:id="rId60"/>
    <p:sldId id="314" r:id="rId61"/>
    <p:sldId id="315" r:id="rId62"/>
    <p:sldId id="316" r:id="rId63"/>
    <p:sldId id="405" r:id="rId64"/>
    <p:sldId id="406" r:id="rId65"/>
    <p:sldId id="407" r:id="rId66"/>
    <p:sldId id="408" r:id="rId67"/>
    <p:sldId id="409" r:id="rId68"/>
    <p:sldId id="424" r:id="rId69"/>
    <p:sldId id="426" r:id="rId70"/>
    <p:sldId id="429" r:id="rId71"/>
    <p:sldId id="410" r:id="rId72"/>
    <p:sldId id="411" r:id="rId73"/>
    <p:sldId id="427" r:id="rId74"/>
    <p:sldId id="428" r:id="rId75"/>
    <p:sldId id="425" r:id="rId76"/>
    <p:sldId id="414" r:id="rId77"/>
    <p:sldId id="420" r:id="rId78"/>
    <p:sldId id="412" r:id="rId79"/>
    <p:sldId id="413" r:id="rId80"/>
    <p:sldId id="421" r:id="rId81"/>
    <p:sldId id="423" r:id="rId82"/>
    <p:sldId id="393" r:id="rId8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31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D897-622A-4DA3-87FF-31C155A55758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88931-0F62-49E7-B780-D182F5519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547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D897-622A-4DA3-87FF-31C155A55758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88931-0F62-49E7-B780-D182F5519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129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D897-622A-4DA3-87FF-31C155A55758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88931-0F62-49E7-B780-D182F5519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555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D897-622A-4DA3-87FF-31C155A55758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88931-0F62-49E7-B780-D182F5519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75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D897-622A-4DA3-87FF-31C155A55758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88931-0F62-49E7-B780-D182F5519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632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D897-622A-4DA3-87FF-31C155A55758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88931-0F62-49E7-B780-D182F5519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805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D897-622A-4DA3-87FF-31C155A55758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88931-0F62-49E7-B780-D182F5519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865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D897-622A-4DA3-87FF-31C155A55758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88931-0F62-49E7-B780-D182F5519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95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D897-622A-4DA3-87FF-31C155A55758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88931-0F62-49E7-B780-D182F5519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522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D897-622A-4DA3-87FF-31C155A55758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88931-0F62-49E7-B780-D182F5519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459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D897-622A-4DA3-87FF-31C155A55758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88931-0F62-49E7-B780-D182F5519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729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7D897-622A-4DA3-87FF-31C155A55758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88931-0F62-49E7-B780-D182F5519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971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Як надавати першу медичну допомогу: алгоритм дій при різних видах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76" y="1006970"/>
            <a:ext cx="5098104" cy="247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78582" y="526474"/>
            <a:ext cx="6483927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БАЗОВА ДОМЕДИЧНА ДОПОМОГА ВЧИТЕЛЯ</a:t>
            </a:r>
          </a:p>
          <a:p>
            <a:pPr algn="ctr"/>
            <a:r>
              <a:rPr lang="uk-U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Лекція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  <a:r>
              <a:rPr lang="uk-U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,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</a:t>
            </a:r>
            <a:r>
              <a:rPr lang="uk-UA" sz="3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. </a:t>
            </a:r>
          </a:p>
          <a:p>
            <a:pPr algn="ctr"/>
            <a:endParaRPr lang="en-US" sz="28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uk-UA" sz="3600" b="1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Тема </a:t>
            </a:r>
            <a:r>
              <a:rPr lang="en-US" sz="3600" b="1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3</a:t>
            </a:r>
            <a:r>
              <a:rPr lang="uk-UA" sz="3600" b="1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.</a:t>
            </a:r>
            <a:r>
              <a:rPr lang="en-US" sz="3600" b="1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uk-UA" sz="3600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Види </a:t>
            </a:r>
            <a:r>
              <a:rPr lang="uk-UA" sz="3600" i="1" dirty="0">
                <a:solidFill>
                  <a:srgbClr val="7030A0"/>
                </a:solidFill>
                <a:latin typeface="Arial Black" panose="020B0A04020102020204" pitchFamily="34" charset="0"/>
              </a:rPr>
              <a:t>кровотеч та методи їх зупинки</a:t>
            </a:r>
            <a:endParaRPr lang="uk-UA" sz="3600" b="1" i="1" dirty="0" smtClean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pPr algn="ctr"/>
            <a:endParaRPr lang="uk-UA" sz="3600" b="1" i="1" dirty="0" smtClean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pPr algn="ctr"/>
            <a:r>
              <a:rPr lang="uk-UA" sz="3600" b="1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Тема </a:t>
            </a:r>
            <a:r>
              <a:rPr lang="en-US" sz="3600" b="1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4</a:t>
            </a:r>
            <a:r>
              <a:rPr lang="uk-UA" sz="3600" b="1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. </a:t>
            </a:r>
            <a:r>
              <a:rPr lang="uk-UA" sz="3600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Поняття </a:t>
            </a:r>
            <a:r>
              <a:rPr lang="uk-UA" sz="3600" i="1" dirty="0">
                <a:solidFill>
                  <a:srgbClr val="7030A0"/>
                </a:solidFill>
                <a:latin typeface="Arial Black" panose="020B0A04020102020204" pitchFamily="34" charset="0"/>
              </a:rPr>
              <a:t>і класифікація ран</a:t>
            </a:r>
            <a:endParaRPr lang="ru-RU" sz="3600" b="1" i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4"/>
          <p:cNvPicPr/>
          <p:nvPr/>
        </p:nvPicPr>
        <p:blipFill>
          <a:blip r:embed="rId3"/>
          <a:srcRect l="4141"/>
          <a:stretch/>
        </p:blipFill>
        <p:spPr>
          <a:xfrm>
            <a:off x="180476" y="3962164"/>
            <a:ext cx="5098105" cy="228623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4228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CustomShape 1"/>
          <p:cNvSpPr/>
          <p:nvPr/>
        </p:nvSpPr>
        <p:spPr>
          <a:xfrm>
            <a:off x="897447" y="299695"/>
            <a:ext cx="10366298" cy="52615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800" b="1" spc="-1" dirty="0" err="1">
                <a:solidFill>
                  <a:srgbClr val="FF0000"/>
                </a:solidFill>
                <a:latin typeface="Calibri"/>
                <a:ea typeface="DejaVu Sans"/>
              </a:rPr>
              <a:t>Оглядають</a:t>
            </a:r>
            <a:r>
              <a:rPr lang="ru-RU" sz="2800" b="1" spc="-1" dirty="0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lang="ru-RU" sz="2800" b="1" spc="-1" dirty="0" err="1">
                <a:solidFill>
                  <a:srgbClr val="FF0000"/>
                </a:solidFill>
                <a:latin typeface="Calibri"/>
                <a:ea typeface="DejaVu Sans"/>
              </a:rPr>
              <a:t>шкіру</a:t>
            </a:r>
            <a:r>
              <a:rPr lang="ru-RU" sz="2800" b="1" spc="-1" dirty="0">
                <a:solidFill>
                  <a:srgbClr val="FF0000"/>
                </a:solidFill>
                <a:latin typeface="Calibri"/>
                <a:ea typeface="DejaVu Sans"/>
              </a:rPr>
              <a:t>. </a:t>
            </a:r>
            <a:r>
              <a:rPr lang="ru-RU" sz="2800" b="1" spc="-1" dirty="0" err="1">
                <a:solidFill>
                  <a:srgbClr val="000000"/>
                </a:solidFill>
                <a:latin typeface="Calibri"/>
                <a:ea typeface="DejaVu Sans"/>
              </a:rPr>
              <a:t>Потрібно</a:t>
            </a:r>
            <a:r>
              <a:rPr lang="ru-RU" sz="2800" b="1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b="1" spc="-1" dirty="0" err="1">
                <a:solidFill>
                  <a:srgbClr val="000000"/>
                </a:solidFill>
                <a:latin typeface="Calibri"/>
                <a:ea typeface="DejaVu Sans"/>
              </a:rPr>
              <a:t>звернути</a:t>
            </a:r>
            <a:r>
              <a:rPr lang="ru-RU" sz="2800" b="1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b="1" spc="-1" dirty="0" err="1">
                <a:solidFill>
                  <a:srgbClr val="000000"/>
                </a:solidFill>
                <a:latin typeface="Calibri"/>
                <a:ea typeface="DejaVu Sans"/>
              </a:rPr>
              <a:t>увагу</a:t>
            </a:r>
            <a:r>
              <a:rPr lang="ru-RU" sz="2800" b="1" spc="-1" dirty="0">
                <a:solidFill>
                  <a:srgbClr val="000000"/>
                </a:solidFill>
                <a:latin typeface="Calibri"/>
                <a:ea typeface="DejaVu Sans"/>
              </a:rPr>
              <a:t> на </a:t>
            </a:r>
            <a:r>
              <a:rPr lang="ru-RU" sz="2800" b="1" spc="-1" dirty="0" err="1">
                <a:solidFill>
                  <a:srgbClr val="000000"/>
                </a:solidFill>
                <a:latin typeface="Calibri"/>
                <a:ea typeface="DejaVu Sans"/>
              </a:rPr>
              <a:t>колір</a:t>
            </a:r>
            <a:r>
              <a:rPr lang="ru-RU" sz="2800" b="1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b="1" spc="-1" dirty="0" err="1">
                <a:solidFill>
                  <a:srgbClr val="000000"/>
                </a:solidFill>
                <a:latin typeface="Calibri"/>
                <a:ea typeface="DejaVu Sans"/>
              </a:rPr>
              <a:t>шкіри</a:t>
            </a:r>
            <a:r>
              <a:rPr lang="ru-RU" sz="2800" b="1" spc="-1" dirty="0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lang="ru-RU" sz="2800" b="1" spc="-1" dirty="0" err="1">
                <a:solidFill>
                  <a:srgbClr val="000000"/>
                </a:solidFill>
                <a:latin typeface="Calibri"/>
                <a:ea typeface="DejaVu Sans"/>
              </a:rPr>
              <a:t>наявність</a:t>
            </a:r>
            <a:r>
              <a:rPr lang="ru-RU" sz="2800" b="1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b="1" spc="-1" dirty="0" err="1">
                <a:solidFill>
                  <a:srgbClr val="000000"/>
                </a:solidFill>
                <a:latin typeface="Calibri"/>
                <a:ea typeface="DejaVu Sans"/>
              </a:rPr>
              <a:t>шкірних</a:t>
            </a:r>
            <a:r>
              <a:rPr lang="ru-RU" sz="2800" b="1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b="1" spc="-1" dirty="0" err="1">
                <a:solidFill>
                  <a:srgbClr val="000000"/>
                </a:solidFill>
                <a:latin typeface="Calibri"/>
                <a:ea typeface="DejaVu Sans"/>
              </a:rPr>
              <a:t>захворювань</a:t>
            </a:r>
            <a:r>
              <a:rPr lang="ru-RU" sz="2800" b="1" spc="-1" dirty="0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lang="ru-RU" sz="2800" b="1" spc="-1" dirty="0" err="1">
                <a:solidFill>
                  <a:srgbClr val="000000"/>
                </a:solidFill>
                <a:latin typeface="Calibri"/>
                <a:ea typeface="DejaVu Sans"/>
              </a:rPr>
              <a:t>саден</a:t>
            </a:r>
            <a:r>
              <a:rPr lang="ru-RU" sz="2800" b="1" spc="-1" dirty="0">
                <a:solidFill>
                  <a:srgbClr val="000000"/>
                </a:solidFill>
                <a:latin typeface="Calibri"/>
                <a:ea typeface="DejaVu Sans"/>
              </a:rPr>
              <a:t>, ран, </a:t>
            </a:r>
            <a:r>
              <a:rPr lang="ru-RU" sz="2800" b="1" spc="-1" dirty="0" err="1">
                <a:solidFill>
                  <a:srgbClr val="000000"/>
                </a:solidFill>
                <a:latin typeface="Calibri"/>
                <a:ea typeface="DejaVu Sans"/>
              </a:rPr>
              <a:t>крововиливів</a:t>
            </a:r>
            <a:r>
              <a:rPr lang="ru-RU" sz="2800" b="1" spc="-1" dirty="0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lang="ru-RU" sz="2800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800" b="1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b="1" spc="-1" dirty="0" err="1">
                <a:solidFill>
                  <a:srgbClr val="000000"/>
                </a:solidFill>
                <a:latin typeface="Calibri"/>
                <a:ea typeface="DejaVu Sans"/>
              </a:rPr>
              <a:t>Необхідно</a:t>
            </a:r>
            <a:r>
              <a:rPr lang="ru-RU" sz="2800" b="1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b="1" spc="-1" dirty="0" err="1">
                <a:solidFill>
                  <a:srgbClr val="000000"/>
                </a:solidFill>
                <a:latin typeface="Calibri"/>
                <a:ea typeface="DejaVu Sans"/>
              </a:rPr>
              <a:t>також</a:t>
            </a:r>
            <a:r>
              <a:rPr lang="ru-RU" sz="2800" b="1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b="1" spc="-1" dirty="0" err="1">
                <a:solidFill>
                  <a:srgbClr val="000000"/>
                </a:solidFill>
                <a:latin typeface="Calibri"/>
                <a:ea typeface="DejaVu Sans"/>
              </a:rPr>
              <a:t>звернути</a:t>
            </a:r>
            <a:r>
              <a:rPr lang="ru-RU" sz="2800" b="1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b="1" spc="-1" dirty="0" err="1">
                <a:solidFill>
                  <a:srgbClr val="000000"/>
                </a:solidFill>
                <a:latin typeface="Calibri"/>
                <a:ea typeface="DejaVu Sans"/>
              </a:rPr>
              <a:t>увагу</a:t>
            </a:r>
            <a:r>
              <a:rPr lang="ru-RU" sz="2800" b="1" spc="-1" dirty="0">
                <a:solidFill>
                  <a:srgbClr val="000000"/>
                </a:solidFill>
                <a:latin typeface="Calibri"/>
                <a:ea typeface="DejaVu Sans"/>
              </a:rPr>
              <a:t> на </a:t>
            </a:r>
            <a:r>
              <a:rPr lang="ru-RU" sz="2800" b="1" i="1" spc="-1" dirty="0" err="1">
                <a:solidFill>
                  <a:srgbClr val="FF0000"/>
                </a:solidFill>
                <a:latin typeface="Calibri"/>
                <a:ea typeface="DejaVu Sans"/>
              </a:rPr>
              <a:t>пропорційність</a:t>
            </a:r>
            <a:r>
              <a:rPr lang="ru-RU" sz="2800" b="1" i="1" spc="-1" dirty="0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lang="ru-RU" sz="2800" b="1" i="1" spc="-1" dirty="0" err="1">
                <a:solidFill>
                  <a:srgbClr val="FF0000"/>
                </a:solidFill>
                <a:latin typeface="Calibri"/>
                <a:ea typeface="DejaVu Sans"/>
              </a:rPr>
              <a:t>будови</a:t>
            </a:r>
            <a:r>
              <a:rPr lang="ru-RU" sz="2800" b="1" i="1" spc="-1" dirty="0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lang="ru-RU" sz="2800" b="1" i="1" spc="-1" dirty="0" err="1">
                <a:solidFill>
                  <a:srgbClr val="FF0000"/>
                </a:solidFill>
                <a:latin typeface="Calibri"/>
                <a:ea typeface="DejaVu Sans"/>
              </a:rPr>
              <a:t>тіла</a:t>
            </a:r>
            <a:r>
              <a:rPr lang="ru-RU" sz="2800" b="1" i="1" spc="-1" dirty="0">
                <a:solidFill>
                  <a:srgbClr val="FF0000"/>
                </a:solidFill>
                <a:latin typeface="Calibri"/>
                <a:ea typeface="DejaVu Sans"/>
              </a:rPr>
              <a:t>, форму </a:t>
            </a:r>
            <a:r>
              <a:rPr lang="ru-RU" sz="2800" b="1" i="1" spc="-1" dirty="0" err="1">
                <a:solidFill>
                  <a:srgbClr val="FF0000"/>
                </a:solidFill>
                <a:latin typeface="Calibri"/>
                <a:ea typeface="DejaVu Sans"/>
              </a:rPr>
              <a:t>суглобів</a:t>
            </a:r>
            <a:r>
              <a:rPr lang="ru-RU" sz="2800" b="1" i="1" spc="-1" dirty="0">
                <a:solidFill>
                  <a:srgbClr val="FF0000"/>
                </a:solidFill>
                <a:latin typeface="Calibri"/>
                <a:ea typeface="DejaVu Sans"/>
              </a:rPr>
              <a:t>, </a:t>
            </a:r>
            <a:r>
              <a:rPr lang="ru-RU" sz="2800" b="1" i="1" spc="-1" dirty="0" err="1">
                <a:solidFill>
                  <a:srgbClr val="FF0000"/>
                </a:solidFill>
                <a:latin typeface="Calibri"/>
                <a:ea typeface="DejaVu Sans"/>
              </a:rPr>
              <a:t>наявність</a:t>
            </a:r>
            <a:r>
              <a:rPr lang="ru-RU" sz="2800" b="1" i="1" spc="-1" dirty="0">
                <a:solidFill>
                  <a:srgbClr val="FF0000"/>
                </a:solidFill>
                <a:latin typeface="Calibri"/>
                <a:ea typeface="DejaVu Sans"/>
              </a:rPr>
              <a:t> складок у </a:t>
            </a:r>
            <a:r>
              <a:rPr lang="ru-RU" sz="2800" b="1" i="1" spc="-1" dirty="0" err="1">
                <a:solidFill>
                  <a:srgbClr val="FF0000"/>
                </a:solidFill>
                <a:latin typeface="Calibri"/>
                <a:ea typeface="DejaVu Sans"/>
              </a:rPr>
              <a:t>незвичних</a:t>
            </a:r>
            <a:r>
              <a:rPr lang="ru-RU" sz="2800" b="1" i="1" spc="-1" dirty="0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lang="ru-RU" sz="2800" b="1" i="1" spc="-1" dirty="0" err="1">
                <a:solidFill>
                  <a:srgbClr val="FF0000"/>
                </a:solidFill>
                <a:latin typeface="Calibri"/>
                <a:ea typeface="DejaVu Sans"/>
              </a:rPr>
              <a:t>місцях</a:t>
            </a:r>
            <a:r>
              <a:rPr lang="ru-RU" sz="2800" b="1" i="1" spc="-1" dirty="0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lang="ru-RU" sz="2800" b="1" spc="-1" dirty="0">
                <a:solidFill>
                  <a:srgbClr val="000000"/>
                </a:solidFill>
                <a:latin typeface="Calibri"/>
                <a:ea typeface="DejaVu Sans"/>
              </a:rPr>
              <a:t>та </a:t>
            </a:r>
            <a:r>
              <a:rPr lang="ru-RU" sz="2800" b="1" spc="-1" dirty="0" err="1">
                <a:solidFill>
                  <a:srgbClr val="000000"/>
                </a:solidFill>
                <a:latin typeface="Calibri"/>
                <a:ea typeface="DejaVu Sans"/>
              </a:rPr>
              <a:t>ін</a:t>
            </a:r>
            <a:r>
              <a:rPr lang="ru-RU" sz="2800" b="1" spc="-1" dirty="0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lang="ru-RU" sz="2800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b="1" i="1" spc="-1" dirty="0" err="1">
                <a:solidFill>
                  <a:srgbClr val="7030A0"/>
                </a:solidFill>
                <a:latin typeface="Calibri"/>
                <a:ea typeface="DejaVu Sans"/>
              </a:rPr>
              <a:t>Дослідження</a:t>
            </a:r>
            <a:r>
              <a:rPr lang="ru-RU" sz="2800" b="1" i="1" spc="-1" dirty="0">
                <a:solidFill>
                  <a:srgbClr val="7030A0"/>
                </a:solidFill>
                <a:latin typeface="Calibri"/>
                <a:ea typeface="DejaVu Sans"/>
              </a:rPr>
              <a:t> </a:t>
            </a:r>
            <a:r>
              <a:rPr lang="ru-RU" sz="2800" b="1" i="1" spc="-1" dirty="0" err="1">
                <a:solidFill>
                  <a:srgbClr val="7030A0"/>
                </a:solidFill>
                <a:latin typeface="Calibri"/>
                <a:ea typeface="DejaVu Sans"/>
              </a:rPr>
              <a:t>місця</a:t>
            </a:r>
            <a:r>
              <a:rPr lang="ru-RU" sz="2800" b="1" i="1" spc="-1" dirty="0">
                <a:solidFill>
                  <a:srgbClr val="7030A0"/>
                </a:solidFill>
                <a:latin typeface="Calibri"/>
                <a:ea typeface="DejaVu Sans"/>
              </a:rPr>
              <a:t> </a:t>
            </a:r>
            <a:r>
              <a:rPr lang="ru-RU" sz="2800" b="1" i="1" spc="-1" dirty="0" err="1">
                <a:solidFill>
                  <a:srgbClr val="7030A0"/>
                </a:solidFill>
                <a:latin typeface="Calibri"/>
                <a:ea typeface="DejaVu Sans"/>
              </a:rPr>
              <a:t>ушкодження</a:t>
            </a:r>
            <a:r>
              <a:rPr lang="ru-RU" sz="2800" b="1" i="1" spc="-1" dirty="0">
                <a:solidFill>
                  <a:srgbClr val="7030A0"/>
                </a:solidFill>
                <a:latin typeface="Calibri"/>
                <a:ea typeface="DejaVu Sans"/>
              </a:rPr>
              <a:t>.</a:t>
            </a:r>
            <a:endParaRPr lang="ru-RU" sz="2800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 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Ушкоджену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частину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тіла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 треба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порівняти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із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симетричною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.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Під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 час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пальпації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необхідно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з'ясувати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біль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 у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разі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навантаження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 на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вісь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.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Пальпацію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слід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проводити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дуже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обережно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lang="ru-RU" sz="2800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Обстежуючи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місце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ушкодження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можна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виявити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 низку </a:t>
            </a:r>
            <a:r>
              <a:rPr lang="ru-RU" sz="2800" b="1" i="1" spc="-1" dirty="0" err="1">
                <a:solidFill>
                  <a:srgbClr val="0070C0"/>
                </a:solidFill>
                <a:latin typeface="Calibri"/>
                <a:ea typeface="DejaVu Sans"/>
              </a:rPr>
              <a:t>специфічних</a:t>
            </a:r>
            <a:r>
              <a:rPr lang="ru-RU" sz="2800" b="1" i="1" spc="-1" dirty="0">
                <a:solidFill>
                  <a:srgbClr val="0070C0"/>
                </a:solidFill>
                <a:latin typeface="Calibri"/>
                <a:ea typeface="DejaVu Sans"/>
              </a:rPr>
              <a:t> </a:t>
            </a:r>
            <a:r>
              <a:rPr lang="ru-RU" sz="2800" b="1" i="1" spc="-1" dirty="0" err="1">
                <a:solidFill>
                  <a:srgbClr val="0070C0"/>
                </a:solidFill>
                <a:latin typeface="Calibri"/>
                <a:ea typeface="DejaVu Sans"/>
              </a:rPr>
              <a:t>симптомів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: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кісткову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крепітацію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патологічну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рухливість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підшкірну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емфізему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тощо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lang="ru-RU" sz="2800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110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CustomShape 1"/>
          <p:cNvSpPr/>
          <p:nvPr/>
        </p:nvSpPr>
        <p:spPr>
          <a:xfrm>
            <a:off x="609600" y="465949"/>
            <a:ext cx="11028219" cy="5542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2000" algn="ctr">
              <a:lnSpc>
                <a:spcPct val="90000"/>
              </a:lnSpc>
              <a:spcBef>
                <a:spcPts val="561"/>
              </a:spcBef>
            </a:pP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        </a:t>
            </a:r>
            <a:r>
              <a:rPr lang="ru-RU" sz="2800" b="1" i="1" spc="-1" dirty="0" err="1">
                <a:solidFill>
                  <a:srgbClr val="FF0000"/>
                </a:solidFill>
                <a:latin typeface="Calibri"/>
                <a:ea typeface="DejaVu Sans"/>
              </a:rPr>
              <a:t>Додаткові</a:t>
            </a:r>
            <a:r>
              <a:rPr lang="ru-RU" sz="2800" b="1" i="1" spc="-1" dirty="0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lang="ru-RU" sz="2800" b="1" i="1" spc="-1" dirty="0" err="1">
                <a:solidFill>
                  <a:srgbClr val="FF0000"/>
                </a:solidFill>
                <a:latin typeface="Calibri"/>
                <a:ea typeface="DejaVu Sans"/>
              </a:rPr>
              <a:t>методи</a:t>
            </a:r>
            <a:r>
              <a:rPr lang="ru-RU" sz="2800" b="1" i="1" spc="-1" dirty="0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lang="ru-RU" sz="2800" b="1" i="1" spc="-1" dirty="0" err="1">
                <a:solidFill>
                  <a:srgbClr val="FF0000"/>
                </a:solidFill>
                <a:latin typeface="Calibri"/>
                <a:ea typeface="DejaVu Sans"/>
              </a:rPr>
              <a:t>обстеження</a:t>
            </a:r>
            <a:endParaRPr lang="ru-RU" sz="2800" spc="-1" dirty="0">
              <a:latin typeface="Arial"/>
            </a:endParaRPr>
          </a:p>
          <a:p>
            <a:pPr marL="343080" indent="-342000" algn="just">
              <a:lnSpc>
                <a:spcPct val="90000"/>
              </a:lnSpc>
              <a:spcBef>
                <a:spcPts val="561"/>
              </a:spcBef>
            </a:pPr>
            <a:r>
              <a:rPr lang="ru-RU" sz="2800" b="1" spc="-1" dirty="0" err="1">
                <a:solidFill>
                  <a:srgbClr val="FF0000"/>
                </a:solidFill>
                <a:latin typeface="Times New Roman"/>
                <a:ea typeface="DejaVu Sans"/>
              </a:rPr>
              <a:t>Рентгенологічне</a:t>
            </a:r>
            <a:r>
              <a:rPr lang="ru-RU" sz="2800" b="1" spc="-1" dirty="0">
                <a:solidFill>
                  <a:srgbClr val="FF0000"/>
                </a:solidFill>
                <a:latin typeface="Times New Roman"/>
                <a:ea typeface="DejaVu Sans"/>
              </a:rPr>
              <a:t> </a:t>
            </a:r>
            <a:r>
              <a:rPr lang="ru-RU" sz="2800" b="1" spc="-1" dirty="0" err="1">
                <a:solidFill>
                  <a:srgbClr val="FF0000"/>
                </a:solidFill>
                <a:latin typeface="Times New Roman"/>
                <a:ea typeface="DejaVu Sans"/>
              </a:rPr>
              <a:t>дослідження</a:t>
            </a:r>
            <a:r>
              <a:rPr lang="ru-RU" sz="2800" b="1" spc="-1" dirty="0">
                <a:solidFill>
                  <a:srgbClr val="FF0000"/>
                </a:solidFill>
                <a:latin typeface="Times New Roman"/>
                <a:ea typeface="DejaVu Sans"/>
              </a:rPr>
              <a:t> </a:t>
            </a:r>
            <a:r>
              <a:rPr lang="ru-RU" sz="2800" b="1" spc="-1" dirty="0" err="1">
                <a:solidFill>
                  <a:srgbClr val="000000"/>
                </a:solidFill>
                <a:latin typeface="Times New Roman"/>
                <a:ea typeface="DejaVu Sans"/>
              </a:rPr>
              <a:t>дозволяє</a:t>
            </a:r>
            <a:r>
              <a:rPr lang="ru-RU" sz="2800" b="1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2800" b="1" spc="-1" dirty="0" err="1">
                <a:solidFill>
                  <a:srgbClr val="000000"/>
                </a:solidFill>
                <a:latin typeface="Times New Roman"/>
                <a:ea typeface="DejaVu Sans"/>
              </a:rPr>
              <a:t>з'ясувати</a:t>
            </a:r>
            <a:r>
              <a:rPr lang="ru-RU" sz="2800" b="1" spc="-1" dirty="0">
                <a:solidFill>
                  <a:srgbClr val="000000"/>
                </a:solidFill>
                <a:latin typeface="Times New Roman"/>
                <a:ea typeface="DejaVu Sans"/>
              </a:rPr>
              <a:t> характер </a:t>
            </a:r>
            <a:r>
              <a:rPr lang="ru-RU" sz="2800" b="1" spc="-1" dirty="0" err="1">
                <a:solidFill>
                  <a:srgbClr val="000000"/>
                </a:solidFill>
                <a:latin typeface="Times New Roman"/>
                <a:ea typeface="DejaVu Sans"/>
              </a:rPr>
              <a:t>ушкодження</a:t>
            </a:r>
            <a:r>
              <a:rPr lang="ru-RU" sz="2800" b="1" spc="-1" dirty="0">
                <a:solidFill>
                  <a:srgbClr val="000000"/>
                </a:solidFill>
                <a:latin typeface="Times New Roman"/>
                <a:ea typeface="DejaVu Sans"/>
              </a:rPr>
              <a:t>, </a:t>
            </a:r>
            <a:r>
              <a:rPr lang="ru-RU" sz="2800" b="1" spc="-1" dirty="0" err="1">
                <a:solidFill>
                  <a:srgbClr val="000000"/>
                </a:solidFill>
                <a:latin typeface="Times New Roman"/>
                <a:ea typeface="DejaVu Sans"/>
              </a:rPr>
              <a:t>визначити</a:t>
            </a:r>
            <a:r>
              <a:rPr lang="ru-RU" sz="2800" b="1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2800" b="1" spc="-1" dirty="0" err="1">
                <a:solidFill>
                  <a:srgbClr val="000000"/>
                </a:solidFill>
                <a:latin typeface="Times New Roman"/>
                <a:ea typeface="DejaVu Sans"/>
              </a:rPr>
              <a:t>лінію</a:t>
            </a:r>
            <a:r>
              <a:rPr lang="ru-RU" sz="2800" b="1" spc="-1" dirty="0">
                <a:solidFill>
                  <a:srgbClr val="000000"/>
                </a:solidFill>
                <a:latin typeface="Times New Roman"/>
                <a:ea typeface="DejaVu Sans"/>
              </a:rPr>
              <a:t> перелому, </a:t>
            </a:r>
            <a:r>
              <a:rPr lang="ru-RU" sz="2800" b="1" spc="-1" dirty="0" err="1">
                <a:solidFill>
                  <a:srgbClr val="000000"/>
                </a:solidFill>
                <a:latin typeface="Times New Roman"/>
                <a:ea typeface="DejaVu Sans"/>
              </a:rPr>
              <a:t>наявність</a:t>
            </a:r>
            <a:r>
              <a:rPr lang="ru-RU" sz="2800" b="1" spc="-1" dirty="0">
                <a:solidFill>
                  <a:srgbClr val="000000"/>
                </a:solidFill>
                <a:latin typeface="Times New Roman"/>
                <a:ea typeface="DejaVu Sans"/>
              </a:rPr>
              <a:t> і характер </a:t>
            </a:r>
            <a:r>
              <a:rPr lang="ru-RU" sz="2800" b="1" spc="-1" dirty="0" err="1">
                <a:solidFill>
                  <a:srgbClr val="000000"/>
                </a:solidFill>
                <a:latin typeface="Times New Roman"/>
                <a:ea typeface="DejaVu Sans"/>
              </a:rPr>
              <a:t>зміщення</a:t>
            </a:r>
            <a:r>
              <a:rPr lang="ru-RU" sz="2800" b="1" spc="-1" dirty="0">
                <a:solidFill>
                  <a:srgbClr val="000000"/>
                </a:solidFill>
                <a:latin typeface="Times New Roman"/>
                <a:ea typeface="DejaVu Sans"/>
              </a:rPr>
              <a:t>; у </a:t>
            </a:r>
            <a:r>
              <a:rPr lang="ru-RU" sz="2800" b="1" spc="-1" dirty="0" err="1">
                <a:solidFill>
                  <a:srgbClr val="000000"/>
                </a:solidFill>
                <a:latin typeface="Times New Roman"/>
                <a:ea typeface="DejaVu Sans"/>
              </a:rPr>
              <a:t>складних</a:t>
            </a:r>
            <a:r>
              <a:rPr lang="ru-RU" sz="2800" b="1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2800" b="1" spc="-1" dirty="0" err="1">
                <a:solidFill>
                  <a:srgbClr val="000000"/>
                </a:solidFill>
                <a:latin typeface="Times New Roman"/>
                <a:ea typeface="DejaVu Sans"/>
              </a:rPr>
              <a:t>випадках</a:t>
            </a:r>
            <a:r>
              <a:rPr lang="ru-RU" sz="2800" b="1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2800" b="1" spc="-1" dirty="0" err="1">
                <a:solidFill>
                  <a:srgbClr val="000000"/>
                </a:solidFill>
                <a:latin typeface="Times New Roman"/>
                <a:ea typeface="DejaVu Sans"/>
              </a:rPr>
              <a:t>рентгенографію</a:t>
            </a:r>
            <a:r>
              <a:rPr lang="ru-RU" sz="2800" b="1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2800" b="1" spc="-1" dirty="0" err="1">
                <a:solidFill>
                  <a:srgbClr val="000000"/>
                </a:solidFill>
                <a:latin typeface="Times New Roman"/>
                <a:ea typeface="DejaVu Sans"/>
              </a:rPr>
              <a:t>можна</a:t>
            </a:r>
            <a:r>
              <a:rPr lang="ru-RU" sz="2800" b="1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2800" b="1" spc="-1" dirty="0" err="1">
                <a:solidFill>
                  <a:srgbClr val="000000"/>
                </a:solidFill>
                <a:latin typeface="Times New Roman"/>
                <a:ea typeface="DejaVu Sans"/>
              </a:rPr>
              <a:t>доповнити</a:t>
            </a:r>
            <a:r>
              <a:rPr lang="ru-RU" sz="2800" b="1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2800" b="1" spc="-1" dirty="0" err="1">
                <a:solidFill>
                  <a:srgbClr val="000000"/>
                </a:solidFill>
                <a:latin typeface="Times New Roman"/>
                <a:ea typeface="DejaVu Sans"/>
              </a:rPr>
              <a:t>комп'ютерною</a:t>
            </a:r>
            <a:r>
              <a:rPr lang="ru-RU" sz="2800" b="1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2800" b="1" spc="-1" dirty="0" err="1">
                <a:solidFill>
                  <a:srgbClr val="000000"/>
                </a:solidFill>
                <a:latin typeface="Times New Roman"/>
                <a:ea typeface="DejaVu Sans"/>
              </a:rPr>
              <a:t>томографією</a:t>
            </a:r>
            <a:r>
              <a:rPr lang="ru-RU" sz="2800" b="1" spc="-1" dirty="0">
                <a:solidFill>
                  <a:srgbClr val="000000"/>
                </a:solidFill>
                <a:latin typeface="Times New Roman"/>
                <a:ea typeface="DejaVu Sans"/>
              </a:rPr>
              <a:t> і </a:t>
            </a:r>
            <a:r>
              <a:rPr lang="ru-RU" sz="2800" b="1" spc="-1" dirty="0" err="1">
                <a:solidFill>
                  <a:srgbClr val="000000"/>
                </a:solidFill>
                <a:latin typeface="Times New Roman"/>
                <a:ea typeface="DejaVu Sans"/>
              </a:rPr>
              <a:t>дослідженням</a:t>
            </a:r>
            <a:r>
              <a:rPr lang="ru-RU" sz="2800" b="1" spc="-1" dirty="0">
                <a:solidFill>
                  <a:srgbClr val="000000"/>
                </a:solidFill>
                <a:latin typeface="Times New Roman"/>
                <a:ea typeface="DejaVu Sans"/>
              </a:rPr>
              <a:t> ядерно-</a:t>
            </a:r>
            <a:r>
              <a:rPr lang="ru-RU" sz="2800" b="1" spc="-1" dirty="0" err="1">
                <a:solidFill>
                  <a:srgbClr val="000000"/>
                </a:solidFill>
                <a:latin typeface="Times New Roman"/>
                <a:ea typeface="DejaVu Sans"/>
              </a:rPr>
              <a:t>магнітного</a:t>
            </a:r>
            <a:r>
              <a:rPr lang="ru-RU" sz="2800" b="1" spc="-1" dirty="0">
                <a:solidFill>
                  <a:srgbClr val="000000"/>
                </a:solidFill>
                <a:latin typeface="Times New Roman"/>
                <a:ea typeface="DejaVu Sans"/>
              </a:rPr>
              <a:t> резонансу.</a:t>
            </a:r>
            <a:endParaRPr lang="ru-RU" sz="2800" spc="-1" dirty="0">
              <a:latin typeface="Arial"/>
            </a:endParaRPr>
          </a:p>
          <a:p>
            <a:pPr marL="343080" indent="-342000" algn="just">
              <a:lnSpc>
                <a:spcPct val="90000"/>
              </a:lnSpc>
              <a:spcBef>
                <a:spcPts val="561"/>
              </a:spcBef>
            </a:pPr>
            <a:r>
              <a:rPr lang="ru-RU" sz="2800" b="1" spc="-1" dirty="0">
                <a:solidFill>
                  <a:srgbClr val="000000"/>
                </a:solidFill>
                <a:latin typeface="Times New Roman"/>
                <a:ea typeface="DejaVu Sans"/>
              </a:rPr>
              <a:t>        За </a:t>
            </a:r>
            <a:r>
              <a:rPr lang="ru-RU" sz="2800" b="1" spc="-1" dirty="0" err="1">
                <a:solidFill>
                  <a:srgbClr val="000000"/>
                </a:solidFill>
                <a:latin typeface="Times New Roman"/>
                <a:ea typeface="DejaVu Sans"/>
              </a:rPr>
              <a:t>допомогою</a:t>
            </a:r>
            <a:r>
              <a:rPr lang="ru-RU" sz="2800" b="1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2800" b="1" spc="-1" dirty="0" err="1">
                <a:solidFill>
                  <a:srgbClr val="FF0000"/>
                </a:solidFill>
                <a:latin typeface="Times New Roman"/>
                <a:ea typeface="DejaVu Sans"/>
              </a:rPr>
              <a:t>лабораторних</a:t>
            </a:r>
            <a:r>
              <a:rPr lang="ru-RU" sz="2800" b="1" spc="-1" dirty="0">
                <a:solidFill>
                  <a:srgbClr val="FF0000"/>
                </a:solidFill>
                <a:latin typeface="Times New Roman"/>
                <a:ea typeface="DejaVu Sans"/>
              </a:rPr>
              <a:t> </a:t>
            </a:r>
            <a:r>
              <a:rPr lang="ru-RU" sz="2800" b="1" spc="-1" dirty="0" err="1">
                <a:solidFill>
                  <a:srgbClr val="FF0000"/>
                </a:solidFill>
                <a:latin typeface="Times New Roman"/>
                <a:ea typeface="DejaVu Sans"/>
              </a:rPr>
              <a:t>досліджень</a:t>
            </a:r>
            <a:r>
              <a:rPr lang="ru-RU" sz="2800" b="1" spc="-1" dirty="0">
                <a:solidFill>
                  <a:srgbClr val="FF0000"/>
                </a:solidFill>
                <a:latin typeface="Times New Roman"/>
                <a:ea typeface="DejaVu Sans"/>
              </a:rPr>
              <a:t> </a:t>
            </a:r>
            <a:r>
              <a:rPr lang="ru-RU" sz="2800" b="1" spc="-1" dirty="0" err="1">
                <a:solidFill>
                  <a:srgbClr val="000000"/>
                </a:solidFill>
                <a:latin typeface="Times New Roman"/>
                <a:ea typeface="DejaVu Sans"/>
              </a:rPr>
              <a:t>оцінюють</a:t>
            </a:r>
            <a:r>
              <a:rPr lang="ru-RU" sz="2800" b="1" spc="-1" dirty="0">
                <a:solidFill>
                  <a:srgbClr val="000000"/>
                </a:solidFill>
                <a:latin typeface="Times New Roman"/>
                <a:ea typeface="DejaVu Sans"/>
              </a:rPr>
              <a:t> величину </a:t>
            </a:r>
            <a:r>
              <a:rPr lang="ru-RU" sz="2800" b="1" spc="-1" dirty="0" err="1">
                <a:solidFill>
                  <a:srgbClr val="000000"/>
                </a:solidFill>
                <a:latin typeface="Times New Roman"/>
                <a:ea typeface="DejaVu Sans"/>
              </a:rPr>
              <a:t>крововтрати</a:t>
            </a:r>
            <a:r>
              <a:rPr lang="ru-RU" sz="2800" b="1" spc="-1" dirty="0">
                <a:solidFill>
                  <a:srgbClr val="000000"/>
                </a:solidFill>
                <a:latin typeface="Times New Roman"/>
                <a:ea typeface="DejaVu Sans"/>
              </a:rPr>
              <a:t>, </a:t>
            </a:r>
            <a:r>
              <a:rPr lang="ru-RU" sz="2800" b="1" spc="-1" dirty="0" err="1">
                <a:solidFill>
                  <a:srgbClr val="000000"/>
                </a:solidFill>
                <a:latin typeface="Times New Roman"/>
                <a:ea typeface="DejaVu Sans"/>
              </a:rPr>
              <a:t>виявляють</a:t>
            </a:r>
            <a:r>
              <a:rPr lang="ru-RU" sz="2800" b="1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2800" b="1" spc="-1" dirty="0" err="1">
                <a:solidFill>
                  <a:srgbClr val="000000"/>
                </a:solidFill>
                <a:latin typeface="Times New Roman"/>
                <a:ea typeface="DejaVu Sans"/>
              </a:rPr>
              <a:t>ознаки</a:t>
            </a:r>
            <a:r>
              <a:rPr lang="ru-RU" sz="2800" b="1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2800" b="1" spc="-1" dirty="0" err="1">
                <a:solidFill>
                  <a:srgbClr val="000000"/>
                </a:solidFill>
                <a:latin typeface="Times New Roman"/>
                <a:ea typeface="DejaVu Sans"/>
              </a:rPr>
              <a:t>ушкодження</a:t>
            </a:r>
            <a:r>
              <a:rPr lang="ru-RU" sz="2800" b="1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2800" b="1" spc="-1" dirty="0" err="1">
                <a:solidFill>
                  <a:srgbClr val="000000"/>
                </a:solidFill>
                <a:latin typeface="Times New Roman"/>
                <a:ea typeface="DejaVu Sans"/>
              </a:rPr>
              <a:t>внутрішніх</a:t>
            </a:r>
            <a:r>
              <a:rPr lang="ru-RU" sz="2800" b="1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2800" b="1" spc="-1" dirty="0" err="1">
                <a:solidFill>
                  <a:srgbClr val="000000"/>
                </a:solidFill>
                <a:latin typeface="Times New Roman"/>
                <a:ea typeface="DejaVu Sans"/>
              </a:rPr>
              <a:t>органів</a:t>
            </a:r>
            <a:r>
              <a:rPr lang="ru-RU" sz="2800" b="1" spc="-1" dirty="0">
                <a:solidFill>
                  <a:srgbClr val="000000"/>
                </a:solidFill>
                <a:latin typeface="Times New Roman"/>
                <a:ea typeface="DejaVu Sans"/>
              </a:rPr>
              <a:t> (</a:t>
            </a:r>
            <a:r>
              <a:rPr lang="ru-RU" sz="2800" b="1" spc="-1" dirty="0" err="1">
                <a:solidFill>
                  <a:srgbClr val="000000"/>
                </a:solidFill>
                <a:latin typeface="Times New Roman"/>
                <a:ea typeface="DejaVu Sans"/>
              </a:rPr>
              <a:t>гематурія</a:t>
            </a:r>
            <a:r>
              <a:rPr lang="ru-RU" sz="2800" b="1" spc="-1" dirty="0">
                <a:solidFill>
                  <a:srgbClr val="000000"/>
                </a:solidFill>
                <a:latin typeface="Times New Roman"/>
                <a:ea typeface="DejaVu Sans"/>
              </a:rPr>
              <a:t>, </a:t>
            </a:r>
            <a:r>
              <a:rPr lang="ru-RU" sz="2800" b="1" spc="-1" dirty="0" err="1">
                <a:solidFill>
                  <a:srgbClr val="000000"/>
                </a:solidFill>
                <a:latin typeface="Times New Roman"/>
                <a:ea typeface="DejaVu Sans"/>
              </a:rPr>
              <a:t>підвищення</a:t>
            </a:r>
            <a:r>
              <a:rPr lang="ru-RU" sz="2800" b="1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2800" b="1" spc="-1" dirty="0" err="1">
                <a:solidFill>
                  <a:srgbClr val="000000"/>
                </a:solidFill>
                <a:latin typeface="Times New Roman"/>
                <a:ea typeface="DejaVu Sans"/>
              </a:rPr>
              <a:t>рівня</a:t>
            </a:r>
            <a:r>
              <a:rPr lang="ru-RU" sz="2800" b="1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2800" b="1" spc="-1" dirty="0" err="1">
                <a:solidFill>
                  <a:srgbClr val="000000"/>
                </a:solidFill>
                <a:latin typeface="Times New Roman"/>
                <a:ea typeface="DejaVu Sans"/>
              </a:rPr>
              <a:t>креатиніну</a:t>
            </a:r>
            <a:r>
              <a:rPr lang="ru-RU" sz="2800" b="1" spc="-1" dirty="0">
                <a:solidFill>
                  <a:srgbClr val="000000"/>
                </a:solidFill>
                <a:latin typeface="Times New Roman"/>
                <a:ea typeface="DejaVu Sans"/>
              </a:rPr>
              <a:t> в </a:t>
            </a:r>
            <a:r>
              <a:rPr lang="ru-RU" sz="2800" b="1" spc="-1" dirty="0" err="1">
                <a:solidFill>
                  <a:srgbClr val="000000"/>
                </a:solidFill>
                <a:latin typeface="Times New Roman"/>
                <a:ea typeface="DejaVu Sans"/>
              </a:rPr>
              <a:t>плазмі</a:t>
            </a:r>
            <a:r>
              <a:rPr lang="ru-RU" sz="2800" b="1" spc="-1" dirty="0">
                <a:solidFill>
                  <a:srgbClr val="000000"/>
                </a:solidFill>
                <a:latin typeface="Times New Roman"/>
                <a:ea typeface="DejaVu Sans"/>
              </a:rPr>
              <a:t>, </a:t>
            </a:r>
            <a:r>
              <a:rPr lang="ru-RU" sz="2800" b="1" spc="-1" dirty="0" err="1">
                <a:solidFill>
                  <a:srgbClr val="000000"/>
                </a:solidFill>
                <a:latin typeface="Times New Roman"/>
                <a:ea typeface="DejaVu Sans"/>
              </a:rPr>
              <a:t>трансаміназ</a:t>
            </a:r>
            <a:r>
              <a:rPr lang="ru-RU" sz="2800" b="1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2800" b="1" spc="-1" dirty="0" err="1">
                <a:solidFill>
                  <a:srgbClr val="000000"/>
                </a:solidFill>
                <a:latin typeface="Times New Roman"/>
                <a:ea typeface="DejaVu Sans"/>
              </a:rPr>
              <a:t>тощо</a:t>
            </a:r>
            <a:r>
              <a:rPr lang="ru-RU" sz="2800" b="1" spc="-1" dirty="0">
                <a:solidFill>
                  <a:srgbClr val="000000"/>
                </a:solidFill>
                <a:latin typeface="Times New Roman"/>
                <a:ea typeface="DejaVu Sans"/>
              </a:rPr>
              <a:t>). УЗД, </a:t>
            </a:r>
            <a:r>
              <a:rPr lang="ru-RU" sz="2800" b="1" spc="-1" dirty="0" err="1">
                <a:solidFill>
                  <a:srgbClr val="000000"/>
                </a:solidFill>
                <a:latin typeface="Times New Roman"/>
                <a:ea typeface="DejaVu Sans"/>
              </a:rPr>
              <a:t>ендоскопічні</a:t>
            </a:r>
            <a:r>
              <a:rPr lang="ru-RU" sz="2800" b="1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2800" b="1" spc="-1" dirty="0" err="1">
                <a:solidFill>
                  <a:srgbClr val="000000"/>
                </a:solidFill>
                <a:latin typeface="Times New Roman"/>
                <a:ea typeface="DejaVu Sans"/>
              </a:rPr>
              <a:t>методи</a:t>
            </a:r>
            <a:r>
              <a:rPr lang="ru-RU" sz="2800" b="1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2800" b="1" spc="-1" dirty="0" err="1">
                <a:solidFill>
                  <a:srgbClr val="000000"/>
                </a:solidFill>
                <a:latin typeface="Times New Roman"/>
                <a:ea typeface="DejaVu Sans"/>
              </a:rPr>
              <a:t>дозволяють</a:t>
            </a:r>
            <a:r>
              <a:rPr lang="ru-RU" sz="2800" b="1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2800" b="1" spc="-1" dirty="0" err="1">
                <a:solidFill>
                  <a:srgbClr val="000000"/>
                </a:solidFill>
                <a:latin typeface="Times New Roman"/>
                <a:ea typeface="DejaVu Sans"/>
              </a:rPr>
              <a:t>виявити</a:t>
            </a:r>
            <a:r>
              <a:rPr lang="ru-RU" sz="2800" b="1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2800" b="1" spc="-1" dirty="0" err="1">
                <a:solidFill>
                  <a:srgbClr val="000000"/>
                </a:solidFill>
                <a:latin typeface="Times New Roman"/>
                <a:ea typeface="DejaVu Sans"/>
              </a:rPr>
              <a:t>ушкодження</a:t>
            </a:r>
            <a:r>
              <a:rPr lang="ru-RU" sz="2800" b="1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2800" b="1" spc="-1" dirty="0" err="1">
                <a:solidFill>
                  <a:srgbClr val="000000"/>
                </a:solidFill>
                <a:latin typeface="Times New Roman"/>
                <a:ea typeface="DejaVu Sans"/>
              </a:rPr>
              <a:t>внутрішніх</a:t>
            </a:r>
            <a:r>
              <a:rPr lang="ru-RU" sz="2800" b="1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2800" b="1" spc="-1" dirty="0" err="1">
                <a:solidFill>
                  <a:srgbClr val="000000"/>
                </a:solidFill>
                <a:latin typeface="Times New Roman"/>
                <a:ea typeface="DejaVu Sans"/>
              </a:rPr>
              <a:t>органів</a:t>
            </a:r>
            <a:r>
              <a:rPr lang="ru-RU" sz="2800" b="1" spc="-1" dirty="0">
                <a:solidFill>
                  <a:srgbClr val="000000"/>
                </a:solidFill>
                <a:latin typeface="Times New Roman"/>
                <a:ea typeface="DejaVu Sans"/>
              </a:rPr>
              <a:t>.</a:t>
            </a:r>
            <a:endParaRPr lang="ru-RU" sz="2800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037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7" dur="1" fill="hold"/>
                                        <p:tgtEl>
                                          <p:spTgt spid="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12" dur="1" fill="hold"/>
                                        <p:tgtEl>
                                          <p:spTgt spid="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17" dur="1" fill="hold"/>
                                        <p:tgtEl>
                                          <p:spTgt spid="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21" dur="500"/>
                                        <p:tgtEl>
                                          <p:spTgt spid="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500"/>
                                        <p:tgtEl>
                                          <p:spTgt spid="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500"/>
                                        <p:tgtEl>
                                          <p:spTgt spid="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 additive="repl">
                                        <p:cTn id="24" dur="500"/>
                                        <p:tgtEl>
                                          <p:spTgt spid="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29" dur="500"/>
                                        <p:tgtEl>
                                          <p:spTgt spid="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500"/>
                                        <p:tgtEl>
                                          <p:spTgt spid="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500"/>
                                        <p:tgtEl>
                                          <p:spTgt spid="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 additive="repl">
                                        <p:cTn id="32" dur="500"/>
                                        <p:tgtEl>
                                          <p:spTgt spid="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9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35" dur="500"/>
                                        <p:tgtEl>
                                          <p:spTgt spid="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500"/>
                                        <p:tgtEl>
                                          <p:spTgt spid="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500"/>
                                        <p:tgtEl>
                                          <p:spTgt spid="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 additive="repl">
                                        <p:cTn id="38" dur="500"/>
                                        <p:tgtEl>
                                          <p:spTgt spid="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CustomShape 1"/>
          <p:cNvSpPr/>
          <p:nvPr/>
        </p:nvSpPr>
        <p:spPr>
          <a:xfrm>
            <a:off x="1025237" y="96982"/>
            <a:ext cx="10668000" cy="7590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2400" b="1" spc="-1" dirty="0" err="1" smtClean="0">
                <a:solidFill>
                  <a:srgbClr val="FF0000"/>
                </a:solidFill>
                <a:latin typeface="Calibri"/>
                <a:ea typeface="DejaVu Sans"/>
              </a:rPr>
              <a:t>Поранення</a:t>
            </a:r>
            <a:r>
              <a:rPr lang="ru-RU" sz="2400" b="1" spc="-1" dirty="0">
                <a:solidFill>
                  <a:srgbClr val="FF0000"/>
                </a:solidFill>
                <a:latin typeface="Calibri"/>
                <a:ea typeface="DejaVu Sans"/>
              </a:rPr>
              <a:t>. Рани. </a:t>
            </a:r>
            <a:r>
              <a:rPr lang="ru-RU" sz="2400" b="1" i="1" spc="-1" dirty="0" err="1">
                <a:solidFill>
                  <a:srgbClr val="FF0000"/>
                </a:solidFill>
                <a:latin typeface="Calibri"/>
                <a:ea typeface="DejaVu Sans"/>
              </a:rPr>
              <a:t>Кровотеча</a:t>
            </a:r>
            <a:r>
              <a:rPr lang="ru-RU" sz="2400" b="1" spc="-1" dirty="0">
                <a:solidFill>
                  <a:srgbClr val="FF0000"/>
                </a:solidFill>
                <a:latin typeface="Calibri"/>
                <a:ea typeface="DejaVu Sans"/>
              </a:rPr>
              <a:t>. </a:t>
            </a:r>
            <a:r>
              <a:rPr lang="ru-RU" sz="2400" b="1" spc="-1" dirty="0" err="1">
                <a:solidFill>
                  <a:srgbClr val="FF0000"/>
                </a:solidFill>
                <a:latin typeface="Calibri"/>
                <a:ea typeface="DejaVu Sans"/>
              </a:rPr>
              <a:t>Види</a:t>
            </a:r>
            <a:r>
              <a:rPr lang="ru-RU" sz="2400" b="1" spc="-1" dirty="0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lang="ru-RU" sz="2400" b="1" spc="-1" dirty="0" err="1">
                <a:solidFill>
                  <a:srgbClr val="FF0000"/>
                </a:solidFill>
                <a:latin typeface="Calibri"/>
                <a:ea typeface="DejaVu Sans"/>
              </a:rPr>
              <a:t>кровотеч</a:t>
            </a:r>
            <a:r>
              <a:rPr lang="ru-RU" sz="2400" b="1" spc="-1" dirty="0">
                <a:solidFill>
                  <a:srgbClr val="FF0000"/>
                </a:solidFill>
                <a:latin typeface="Calibri"/>
                <a:ea typeface="DejaVu Sans"/>
              </a:rPr>
              <a:t>. </a:t>
            </a:r>
            <a:r>
              <a:rPr lang="ru-RU" sz="2400" b="1" spc="-1" dirty="0" err="1">
                <a:solidFill>
                  <a:srgbClr val="FF0000"/>
                </a:solidFill>
                <a:latin typeface="Calibri"/>
                <a:ea typeface="DejaVu Sans"/>
              </a:rPr>
              <a:t>Долікарська</a:t>
            </a:r>
            <a:r>
              <a:rPr lang="ru-RU" sz="2400" b="1" spc="-1" dirty="0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lang="ru-RU" sz="2400" b="1" spc="-1" dirty="0" err="1">
                <a:solidFill>
                  <a:srgbClr val="FF0000"/>
                </a:solidFill>
                <a:latin typeface="Calibri"/>
                <a:ea typeface="DejaVu Sans"/>
              </a:rPr>
              <a:t>допомога</a:t>
            </a:r>
            <a:r>
              <a:rPr lang="ru-RU" sz="2400" b="1" spc="-1" dirty="0">
                <a:solidFill>
                  <a:srgbClr val="FF0000"/>
                </a:solidFill>
                <a:latin typeface="Calibri"/>
                <a:ea typeface="DejaVu Sans"/>
              </a:rPr>
              <a:t>. </a:t>
            </a:r>
            <a:endParaRPr lang="ru-RU" sz="2400" spc="-1" dirty="0">
              <a:latin typeface="Arial"/>
            </a:endParaRPr>
          </a:p>
        </p:txBody>
      </p:sp>
      <p:sp>
        <p:nvSpPr>
          <p:cNvPr id="328" name="CustomShape 2"/>
          <p:cNvSpPr/>
          <p:nvPr/>
        </p:nvSpPr>
        <p:spPr>
          <a:xfrm>
            <a:off x="1881120" y="1143000"/>
            <a:ext cx="8285760" cy="5753968"/>
          </a:xfrm>
          <a:prstGeom prst="rect">
            <a:avLst/>
          </a:prstGeom>
          <a:solidFill>
            <a:srgbClr val="FFFF00"/>
          </a:solidFill>
          <a:ln w="9360">
            <a:solidFill>
              <a:schemeClr val="bg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4800" b="1" spc="-1" dirty="0">
                <a:solidFill>
                  <a:srgbClr val="000066"/>
                </a:solidFill>
                <a:latin typeface="Georgia"/>
                <a:ea typeface="DejaVu Sans"/>
              </a:rPr>
              <a:t>ПОРАНЕННЯ</a:t>
            </a:r>
            <a:r>
              <a:rPr lang="ru-RU" sz="4000" b="1" spc="-1" dirty="0">
                <a:solidFill>
                  <a:srgbClr val="000066"/>
                </a:solidFill>
                <a:latin typeface="Georgia"/>
                <a:ea typeface="DejaVu Sans"/>
              </a:rPr>
              <a:t> - </a:t>
            </a:r>
            <a:endParaRPr lang="ru-RU" sz="4000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4000" b="1" spc="-1" dirty="0" err="1">
                <a:solidFill>
                  <a:srgbClr val="000066"/>
                </a:solidFill>
                <a:latin typeface="Georgia"/>
                <a:ea typeface="DejaVu Sans"/>
              </a:rPr>
              <a:t>порушення</a:t>
            </a:r>
            <a:r>
              <a:rPr lang="ru-RU" sz="4000" b="1" spc="-1" dirty="0">
                <a:solidFill>
                  <a:srgbClr val="000066"/>
                </a:solidFill>
                <a:latin typeface="Georgia"/>
                <a:ea typeface="DejaVu Sans"/>
              </a:rPr>
              <a:t> </a:t>
            </a:r>
            <a:r>
              <a:rPr lang="ru-RU" sz="4000" b="1" spc="-1" dirty="0" err="1">
                <a:solidFill>
                  <a:srgbClr val="000066"/>
                </a:solidFill>
                <a:latin typeface="Georgia"/>
                <a:ea typeface="DejaVu Sans"/>
              </a:rPr>
              <a:t>цілісності</a:t>
            </a:r>
            <a:r>
              <a:rPr lang="ru-RU" sz="4000" b="1" spc="-1" dirty="0">
                <a:solidFill>
                  <a:srgbClr val="000066"/>
                </a:solidFill>
                <a:latin typeface="Georgia"/>
                <a:ea typeface="DejaVu Sans"/>
              </a:rPr>
              <a:t> </a:t>
            </a:r>
            <a:r>
              <a:rPr lang="ru-RU" sz="4000" b="1" spc="-1" dirty="0" err="1">
                <a:solidFill>
                  <a:srgbClr val="000066"/>
                </a:solidFill>
                <a:latin typeface="Georgia"/>
                <a:ea typeface="DejaVu Sans"/>
              </a:rPr>
              <a:t>шкіри</a:t>
            </a:r>
            <a:r>
              <a:rPr lang="ru-RU" sz="4000" b="1" spc="-1" dirty="0">
                <a:solidFill>
                  <a:srgbClr val="000066"/>
                </a:solidFill>
                <a:latin typeface="Georgia"/>
                <a:ea typeface="DejaVu Sans"/>
              </a:rPr>
              <a:t> та </a:t>
            </a:r>
            <a:r>
              <a:rPr lang="ru-RU" sz="4000" b="1" spc="-1" dirty="0" err="1">
                <a:solidFill>
                  <a:srgbClr val="000066"/>
                </a:solidFill>
                <a:latin typeface="Georgia"/>
                <a:ea typeface="DejaVu Sans"/>
              </a:rPr>
              <a:t>слизистої</a:t>
            </a:r>
            <a:r>
              <a:rPr lang="ru-RU" sz="4000" b="1" spc="-1" dirty="0">
                <a:solidFill>
                  <a:srgbClr val="000066"/>
                </a:solidFill>
                <a:latin typeface="Georgia"/>
                <a:ea typeface="DejaVu Sans"/>
              </a:rPr>
              <a:t> </a:t>
            </a:r>
            <a:r>
              <a:rPr lang="ru-RU" sz="4000" b="1" spc="-1" dirty="0" err="1">
                <a:solidFill>
                  <a:srgbClr val="000066"/>
                </a:solidFill>
                <a:latin typeface="Georgia"/>
                <a:ea typeface="DejaVu Sans"/>
              </a:rPr>
              <a:t>оболонки</a:t>
            </a:r>
            <a:r>
              <a:rPr lang="ru-RU" sz="4000" b="1" spc="-1" dirty="0">
                <a:solidFill>
                  <a:srgbClr val="000066"/>
                </a:solidFill>
                <a:latin typeface="Georgia"/>
                <a:ea typeface="DejaVu Sans"/>
              </a:rPr>
              <a:t>. </a:t>
            </a:r>
            <a:endParaRPr lang="ru-RU" sz="4000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4000" b="1" spc="-1" dirty="0">
                <a:solidFill>
                  <a:srgbClr val="000066"/>
                </a:solidFill>
                <a:latin typeface="Georgia"/>
                <a:ea typeface="DejaVu Sans"/>
              </a:rPr>
              <a:t>При </a:t>
            </a:r>
            <a:r>
              <a:rPr lang="ru-RU" sz="4000" b="1" spc="-1" dirty="0" err="1">
                <a:solidFill>
                  <a:srgbClr val="000066"/>
                </a:solidFill>
                <a:latin typeface="Georgia"/>
                <a:ea typeface="DejaVu Sans"/>
              </a:rPr>
              <a:t>пораненнях</a:t>
            </a:r>
            <a:r>
              <a:rPr lang="ru-RU" sz="4000" b="1" spc="-1" dirty="0">
                <a:solidFill>
                  <a:srgbClr val="000066"/>
                </a:solidFill>
                <a:latin typeface="Georgia"/>
                <a:ea typeface="DejaVu Sans"/>
              </a:rPr>
              <a:t> (</a:t>
            </a:r>
            <a:r>
              <a:rPr lang="ru-RU" sz="4000" b="1" spc="-1" dirty="0" err="1">
                <a:solidFill>
                  <a:srgbClr val="000066"/>
                </a:solidFill>
                <a:latin typeface="Georgia"/>
                <a:ea typeface="DejaVu Sans"/>
              </a:rPr>
              <a:t>процесі</a:t>
            </a:r>
            <a:r>
              <a:rPr lang="ru-RU" sz="4000" b="1" spc="-1" dirty="0">
                <a:solidFill>
                  <a:srgbClr val="000066"/>
                </a:solidFill>
                <a:latin typeface="Georgia"/>
                <a:ea typeface="DejaVu Sans"/>
              </a:rPr>
              <a:t> </a:t>
            </a:r>
            <a:r>
              <a:rPr lang="ru-RU" sz="4000" b="1" spc="-1" dirty="0" err="1">
                <a:solidFill>
                  <a:srgbClr val="000066"/>
                </a:solidFill>
                <a:latin typeface="Georgia"/>
                <a:ea typeface="DejaVu Sans"/>
              </a:rPr>
              <a:t>нанесення</a:t>
            </a:r>
            <a:r>
              <a:rPr lang="ru-RU" sz="4000" b="1" spc="-1" dirty="0">
                <a:solidFill>
                  <a:srgbClr val="000066"/>
                </a:solidFill>
                <a:latin typeface="Georgia"/>
                <a:ea typeface="DejaVu Sans"/>
              </a:rPr>
              <a:t> </a:t>
            </a:r>
            <a:r>
              <a:rPr lang="ru-RU" sz="4000" b="1" spc="-1" dirty="0" err="1">
                <a:solidFill>
                  <a:srgbClr val="000066"/>
                </a:solidFill>
                <a:latin typeface="Georgia"/>
                <a:ea typeface="DejaVu Sans"/>
              </a:rPr>
              <a:t>ушкодження</a:t>
            </a:r>
            <a:r>
              <a:rPr lang="ru-RU" sz="4000" b="1" spc="-1" dirty="0">
                <a:solidFill>
                  <a:srgbClr val="000066"/>
                </a:solidFill>
                <a:latin typeface="Georgia"/>
                <a:ea typeface="DejaVu Sans"/>
              </a:rPr>
              <a:t>) </a:t>
            </a:r>
            <a:r>
              <a:rPr lang="ru-RU" sz="4000" b="1" spc="-1" dirty="0" err="1">
                <a:solidFill>
                  <a:srgbClr val="000066"/>
                </a:solidFill>
                <a:latin typeface="Georgia"/>
                <a:ea typeface="DejaVu Sans"/>
              </a:rPr>
              <a:t>можуть</a:t>
            </a:r>
            <a:r>
              <a:rPr lang="ru-RU" sz="4000" b="1" spc="-1" dirty="0">
                <a:solidFill>
                  <a:srgbClr val="000066"/>
                </a:solidFill>
                <a:latin typeface="Georgia"/>
                <a:ea typeface="DejaVu Sans"/>
              </a:rPr>
              <a:t> </a:t>
            </a:r>
            <a:r>
              <a:rPr lang="ru-RU" sz="4000" b="1" spc="-1" dirty="0" err="1">
                <a:solidFill>
                  <a:srgbClr val="000066"/>
                </a:solidFill>
                <a:latin typeface="Georgia"/>
                <a:ea typeface="DejaVu Sans"/>
              </a:rPr>
              <a:t>також</a:t>
            </a:r>
            <a:r>
              <a:rPr lang="ru-RU" sz="4000" b="1" spc="-1" dirty="0">
                <a:solidFill>
                  <a:srgbClr val="000066"/>
                </a:solidFill>
                <a:latin typeface="Georgia"/>
                <a:ea typeface="DejaVu Sans"/>
              </a:rPr>
              <a:t> </a:t>
            </a:r>
            <a:r>
              <a:rPr lang="ru-RU" sz="4000" b="1" spc="-1" dirty="0" err="1">
                <a:solidFill>
                  <a:srgbClr val="000066"/>
                </a:solidFill>
                <a:latin typeface="Georgia"/>
                <a:ea typeface="DejaVu Sans"/>
              </a:rPr>
              <a:t>пошкоджуватися</a:t>
            </a:r>
            <a:r>
              <a:rPr lang="ru-RU" sz="4000" b="1" spc="-1" dirty="0">
                <a:solidFill>
                  <a:srgbClr val="000066"/>
                </a:solidFill>
                <a:latin typeface="Georgia"/>
                <a:ea typeface="DejaVu Sans"/>
              </a:rPr>
              <a:t> </a:t>
            </a:r>
            <a:r>
              <a:rPr lang="ru-RU" sz="4000" b="1" spc="-1" dirty="0" err="1">
                <a:solidFill>
                  <a:srgbClr val="000066"/>
                </a:solidFill>
                <a:latin typeface="Georgia"/>
                <a:ea typeface="DejaVu Sans"/>
              </a:rPr>
              <a:t>м’язи</a:t>
            </a:r>
            <a:r>
              <a:rPr lang="ru-RU" sz="4000" b="1" spc="-1" dirty="0">
                <a:solidFill>
                  <a:srgbClr val="000066"/>
                </a:solidFill>
                <a:latin typeface="Georgia"/>
                <a:ea typeface="DejaVu Sans"/>
              </a:rPr>
              <a:t>, </a:t>
            </a:r>
            <a:r>
              <a:rPr lang="ru-RU" sz="4000" b="1" spc="-1" dirty="0" err="1">
                <a:solidFill>
                  <a:srgbClr val="000066"/>
                </a:solidFill>
                <a:latin typeface="Georgia"/>
                <a:ea typeface="DejaVu Sans"/>
              </a:rPr>
              <a:t>судини</a:t>
            </a:r>
            <a:r>
              <a:rPr lang="ru-RU" sz="4000" b="1" spc="-1" dirty="0">
                <a:solidFill>
                  <a:srgbClr val="000066"/>
                </a:solidFill>
                <a:latin typeface="Georgia"/>
                <a:ea typeface="DejaVu Sans"/>
              </a:rPr>
              <a:t>, </a:t>
            </a:r>
            <a:r>
              <a:rPr lang="ru-RU" sz="4000" b="1" spc="-1" dirty="0" err="1">
                <a:solidFill>
                  <a:srgbClr val="000066"/>
                </a:solidFill>
                <a:latin typeface="Georgia"/>
                <a:ea typeface="DejaVu Sans"/>
              </a:rPr>
              <a:t>нервові</a:t>
            </a:r>
            <a:r>
              <a:rPr lang="ru-RU" sz="4000" b="1" spc="-1" dirty="0">
                <a:solidFill>
                  <a:srgbClr val="000066"/>
                </a:solidFill>
                <a:latin typeface="Georgia"/>
                <a:ea typeface="DejaVu Sans"/>
              </a:rPr>
              <a:t> </a:t>
            </a:r>
            <a:r>
              <a:rPr lang="ru-RU" sz="4000" b="1" spc="-1" dirty="0" err="1">
                <a:solidFill>
                  <a:srgbClr val="000066"/>
                </a:solidFill>
                <a:latin typeface="Georgia"/>
                <a:ea typeface="DejaVu Sans"/>
              </a:rPr>
              <a:t>закінчення</a:t>
            </a:r>
            <a:r>
              <a:rPr lang="ru-RU" sz="4000" b="1" spc="-1" dirty="0">
                <a:solidFill>
                  <a:srgbClr val="000066"/>
                </a:solidFill>
                <a:latin typeface="Georgia"/>
                <a:ea typeface="DejaVu Sans"/>
              </a:rPr>
              <a:t>, </a:t>
            </a:r>
            <a:r>
              <a:rPr lang="ru-RU" sz="4000" b="1" spc="-1" dirty="0" err="1">
                <a:solidFill>
                  <a:srgbClr val="000066"/>
                </a:solidFill>
                <a:latin typeface="Georgia"/>
                <a:ea typeface="DejaVu Sans"/>
              </a:rPr>
              <a:t>внутрішні</a:t>
            </a:r>
            <a:r>
              <a:rPr lang="ru-RU" sz="4000" b="1" spc="-1" dirty="0">
                <a:solidFill>
                  <a:srgbClr val="000066"/>
                </a:solidFill>
                <a:latin typeface="Georgia"/>
                <a:ea typeface="DejaVu Sans"/>
              </a:rPr>
              <a:t> </a:t>
            </a:r>
            <a:r>
              <a:rPr lang="ru-RU" sz="4000" b="1" spc="-1" dirty="0" err="1">
                <a:solidFill>
                  <a:srgbClr val="000066"/>
                </a:solidFill>
                <a:latin typeface="Georgia"/>
                <a:ea typeface="DejaVu Sans"/>
              </a:rPr>
              <a:t>органи</a:t>
            </a:r>
            <a:r>
              <a:rPr lang="ru-RU" sz="4000" b="1" spc="-1" dirty="0">
                <a:solidFill>
                  <a:srgbClr val="000066"/>
                </a:solidFill>
                <a:latin typeface="Georgia"/>
                <a:ea typeface="DejaVu Sans"/>
              </a:rPr>
              <a:t>.</a:t>
            </a:r>
            <a:endParaRPr lang="ru-RU" sz="4000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824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CustomShape 1"/>
          <p:cNvSpPr/>
          <p:nvPr/>
        </p:nvSpPr>
        <p:spPr>
          <a:xfrm>
            <a:off x="3216360" y="331921"/>
            <a:ext cx="6191640" cy="644877"/>
          </a:xfrm>
          <a:prstGeom prst="rect">
            <a:avLst/>
          </a:prstGeom>
          <a:solidFill>
            <a:srgbClr val="FFFF00"/>
          </a:solidFill>
          <a:ln w="31680">
            <a:solidFill>
              <a:schemeClr val="bg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spcBef>
                <a:spcPts val="1800"/>
              </a:spcBef>
            </a:pPr>
            <a:r>
              <a:rPr lang="ru-RU" sz="3600" b="1" spc="-1">
                <a:solidFill>
                  <a:srgbClr val="000066"/>
                </a:solidFill>
                <a:latin typeface="Georgia"/>
                <a:ea typeface="DejaVu Sans"/>
              </a:rPr>
              <a:t>Причини поранень:</a:t>
            </a:r>
            <a:endParaRPr lang="ru-RU" sz="3600" spc="-1">
              <a:latin typeface="Arial"/>
            </a:endParaRPr>
          </a:p>
        </p:txBody>
      </p:sp>
      <p:sp>
        <p:nvSpPr>
          <p:cNvPr id="330" name="CustomShape 2"/>
          <p:cNvSpPr/>
          <p:nvPr/>
        </p:nvSpPr>
        <p:spPr>
          <a:xfrm>
            <a:off x="2350920" y="1123920"/>
            <a:ext cx="2878560" cy="1583280"/>
          </a:xfrm>
          <a:prstGeom prst="rect">
            <a:avLst/>
          </a:prstGeom>
          <a:solidFill>
            <a:srgbClr val="FFFF00"/>
          </a:solidFill>
          <a:ln w="25560">
            <a:solidFill>
              <a:schemeClr val="bg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pc="-1">
                <a:solidFill>
                  <a:srgbClr val="000066"/>
                </a:solidFill>
                <a:latin typeface="Georgia"/>
                <a:ea typeface="DejaVu Sans"/>
              </a:rPr>
              <a:t>аварії під час </a:t>
            </a:r>
            <a:endParaRPr lang="ru-RU" sz="2000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spc="-1">
                <a:solidFill>
                  <a:srgbClr val="000066"/>
                </a:solidFill>
                <a:latin typeface="Georgia"/>
                <a:ea typeface="DejaVu Sans"/>
              </a:rPr>
              <a:t>промислового </a:t>
            </a:r>
            <a:endParaRPr lang="ru-RU" sz="2000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spc="-1">
                <a:solidFill>
                  <a:srgbClr val="000066"/>
                </a:solidFill>
                <a:latin typeface="Georgia"/>
                <a:ea typeface="DejaVu Sans"/>
              </a:rPr>
              <a:t>виробництва,</a:t>
            </a:r>
            <a:endParaRPr lang="ru-RU" sz="2000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spc="-1">
                <a:solidFill>
                  <a:srgbClr val="000066"/>
                </a:solidFill>
                <a:latin typeface="Georgia"/>
                <a:ea typeface="DejaVu Sans"/>
              </a:rPr>
              <a:t>роботи </a:t>
            </a:r>
            <a:endParaRPr lang="ru-RU" sz="2000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spc="-1">
                <a:solidFill>
                  <a:srgbClr val="000066"/>
                </a:solidFill>
                <a:latin typeface="Georgia"/>
                <a:ea typeface="DejaVu Sans"/>
              </a:rPr>
              <a:t>з устаткуванням </a:t>
            </a:r>
            <a:endParaRPr lang="ru-RU" sz="2000" spc="-1">
              <a:latin typeface="Arial"/>
            </a:endParaRPr>
          </a:p>
        </p:txBody>
      </p:sp>
      <p:sp>
        <p:nvSpPr>
          <p:cNvPr id="331" name="CustomShape 3"/>
          <p:cNvSpPr/>
          <p:nvPr/>
        </p:nvSpPr>
        <p:spPr>
          <a:xfrm>
            <a:off x="2350920" y="2924280"/>
            <a:ext cx="2878560" cy="1583280"/>
          </a:xfrm>
          <a:prstGeom prst="rect">
            <a:avLst/>
          </a:prstGeom>
          <a:solidFill>
            <a:srgbClr val="FFFF00"/>
          </a:solidFill>
          <a:ln w="25560">
            <a:solidFill>
              <a:schemeClr val="bg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pc="-1">
                <a:solidFill>
                  <a:srgbClr val="000066"/>
                </a:solidFill>
                <a:latin typeface="Georgia"/>
                <a:ea typeface="DejaVu Sans"/>
              </a:rPr>
              <a:t>наслідки</a:t>
            </a:r>
            <a:endParaRPr lang="ru-RU" sz="2000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spc="-1">
                <a:solidFill>
                  <a:srgbClr val="000066"/>
                </a:solidFill>
                <a:latin typeface="Georgia"/>
                <a:ea typeface="DejaVu Sans"/>
              </a:rPr>
              <a:t>надзвичайних </a:t>
            </a:r>
            <a:endParaRPr lang="ru-RU" sz="2000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spc="-1">
                <a:solidFill>
                  <a:srgbClr val="000066"/>
                </a:solidFill>
                <a:latin typeface="Georgia"/>
                <a:ea typeface="DejaVu Sans"/>
              </a:rPr>
              <a:t>ситуацій, </a:t>
            </a:r>
            <a:endParaRPr lang="ru-RU" sz="2000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spc="-1">
                <a:solidFill>
                  <a:srgbClr val="000066"/>
                </a:solidFill>
                <a:latin typeface="Georgia"/>
                <a:ea typeface="DejaVu Sans"/>
              </a:rPr>
              <a:t>техногенних аварій,</a:t>
            </a:r>
            <a:endParaRPr lang="ru-RU" sz="2000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spc="-1">
                <a:solidFill>
                  <a:srgbClr val="000066"/>
                </a:solidFill>
                <a:latin typeface="Georgia"/>
                <a:ea typeface="DejaVu Sans"/>
              </a:rPr>
              <a:t>катастроф, тощо</a:t>
            </a:r>
            <a:endParaRPr lang="ru-RU" sz="2000" spc="-1">
              <a:latin typeface="Arial"/>
            </a:endParaRPr>
          </a:p>
        </p:txBody>
      </p:sp>
      <p:sp>
        <p:nvSpPr>
          <p:cNvPr id="332" name="CustomShape 4"/>
          <p:cNvSpPr/>
          <p:nvPr/>
        </p:nvSpPr>
        <p:spPr>
          <a:xfrm>
            <a:off x="6743640" y="3643200"/>
            <a:ext cx="3526200" cy="2088000"/>
          </a:xfrm>
          <a:prstGeom prst="rect">
            <a:avLst/>
          </a:prstGeom>
          <a:solidFill>
            <a:srgbClr val="FFFF00"/>
          </a:solidFill>
          <a:ln w="25560">
            <a:solidFill>
              <a:schemeClr val="bg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pc="-1">
                <a:solidFill>
                  <a:srgbClr val="000066"/>
                </a:solidFill>
                <a:latin typeface="Georgia"/>
                <a:ea typeface="DejaVu Sans"/>
              </a:rPr>
              <a:t>необережне</a:t>
            </a:r>
            <a:endParaRPr lang="ru-RU" sz="2000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spc="-1">
                <a:solidFill>
                  <a:srgbClr val="000066"/>
                </a:solidFill>
                <a:latin typeface="Georgia"/>
                <a:ea typeface="DejaVu Sans"/>
              </a:rPr>
              <a:t>поводження з </a:t>
            </a:r>
            <a:endParaRPr lang="ru-RU" sz="2000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spc="-1">
                <a:solidFill>
                  <a:srgbClr val="000066"/>
                </a:solidFill>
                <a:latin typeface="Georgia"/>
                <a:ea typeface="DejaVu Sans"/>
              </a:rPr>
              <a:t>колючими,</a:t>
            </a:r>
            <a:endParaRPr lang="ru-RU" sz="2000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spc="-1">
                <a:solidFill>
                  <a:srgbClr val="000066"/>
                </a:solidFill>
                <a:latin typeface="Georgia"/>
                <a:ea typeface="DejaVu Sans"/>
              </a:rPr>
              <a:t>ріжучими,</a:t>
            </a:r>
            <a:endParaRPr lang="ru-RU" sz="2000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spc="-1">
                <a:solidFill>
                  <a:srgbClr val="000066"/>
                </a:solidFill>
                <a:latin typeface="Georgia"/>
                <a:ea typeface="DejaVu Sans"/>
              </a:rPr>
              <a:t>іншими побутовими</a:t>
            </a:r>
            <a:endParaRPr lang="ru-RU" sz="2000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spc="-1">
                <a:solidFill>
                  <a:srgbClr val="000066"/>
                </a:solidFill>
                <a:latin typeface="Georgia"/>
                <a:ea typeface="DejaVu Sans"/>
              </a:rPr>
              <a:t>інструментами </a:t>
            </a:r>
            <a:endParaRPr lang="ru-RU" sz="2000" spc="-1">
              <a:latin typeface="Arial"/>
            </a:endParaRPr>
          </a:p>
        </p:txBody>
      </p:sp>
      <p:sp>
        <p:nvSpPr>
          <p:cNvPr id="333" name="CustomShape 5"/>
          <p:cNvSpPr/>
          <p:nvPr/>
        </p:nvSpPr>
        <p:spPr>
          <a:xfrm>
            <a:off x="7320000" y="1916280"/>
            <a:ext cx="2448360" cy="1222920"/>
          </a:xfrm>
          <a:prstGeom prst="rect">
            <a:avLst/>
          </a:prstGeom>
          <a:solidFill>
            <a:srgbClr val="FFFF00"/>
          </a:solidFill>
          <a:ln w="25560">
            <a:solidFill>
              <a:schemeClr val="bg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pc="-1">
                <a:solidFill>
                  <a:srgbClr val="000066"/>
                </a:solidFill>
                <a:latin typeface="Georgia"/>
                <a:ea typeface="DejaVu Sans"/>
              </a:rPr>
              <a:t>укуси </a:t>
            </a:r>
            <a:endParaRPr lang="ru-RU" sz="2000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spc="-1">
                <a:solidFill>
                  <a:srgbClr val="000066"/>
                </a:solidFill>
                <a:latin typeface="Georgia"/>
                <a:ea typeface="DejaVu Sans"/>
              </a:rPr>
              <a:t>тварин</a:t>
            </a:r>
            <a:endParaRPr lang="ru-RU" sz="2000" spc="-1">
              <a:latin typeface="Arial"/>
            </a:endParaRPr>
          </a:p>
        </p:txBody>
      </p:sp>
      <p:sp>
        <p:nvSpPr>
          <p:cNvPr id="334" name="CustomShape 6"/>
          <p:cNvSpPr/>
          <p:nvPr/>
        </p:nvSpPr>
        <p:spPr>
          <a:xfrm>
            <a:off x="2350920" y="4724280"/>
            <a:ext cx="2880360" cy="1583280"/>
          </a:xfrm>
          <a:prstGeom prst="rect">
            <a:avLst/>
          </a:prstGeom>
          <a:solidFill>
            <a:srgbClr val="FFFF00"/>
          </a:solidFill>
          <a:ln w="25560">
            <a:solidFill>
              <a:schemeClr val="bg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pc="-1">
                <a:solidFill>
                  <a:srgbClr val="000066"/>
                </a:solidFill>
                <a:latin typeface="Georgia"/>
                <a:ea typeface="DejaVu Sans"/>
              </a:rPr>
              <a:t>вибухи на </a:t>
            </a:r>
            <a:endParaRPr lang="ru-RU" sz="2000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spc="-1">
                <a:solidFill>
                  <a:srgbClr val="000066"/>
                </a:solidFill>
                <a:latin typeface="Georgia"/>
                <a:ea typeface="DejaVu Sans"/>
              </a:rPr>
              <a:t>виробництві,</a:t>
            </a:r>
            <a:endParaRPr lang="ru-RU" sz="2000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spc="-1">
                <a:solidFill>
                  <a:srgbClr val="000066"/>
                </a:solidFill>
                <a:latin typeface="Georgia"/>
                <a:ea typeface="DejaVu Sans"/>
              </a:rPr>
              <a:t>побуті</a:t>
            </a:r>
            <a:endParaRPr lang="ru-RU" sz="2000" spc="-1">
              <a:latin typeface="Arial"/>
            </a:endParaRPr>
          </a:p>
        </p:txBody>
      </p:sp>
      <p:sp>
        <p:nvSpPr>
          <p:cNvPr id="335" name="Line 7"/>
          <p:cNvSpPr/>
          <p:nvPr/>
        </p:nvSpPr>
        <p:spPr>
          <a:xfrm>
            <a:off x="6024360" y="979200"/>
            <a:ext cx="0" cy="4969080"/>
          </a:xfrm>
          <a:prstGeom prst="line">
            <a:avLst/>
          </a:prstGeom>
          <a:ln w="34920">
            <a:solidFill>
              <a:schemeClr val="bg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6" name="Line 8"/>
          <p:cNvSpPr/>
          <p:nvPr/>
        </p:nvSpPr>
        <p:spPr>
          <a:xfrm>
            <a:off x="6024360" y="2492280"/>
            <a:ext cx="1295280" cy="0"/>
          </a:xfrm>
          <a:prstGeom prst="line">
            <a:avLst/>
          </a:prstGeom>
          <a:ln w="34920">
            <a:solidFill>
              <a:schemeClr val="bg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7" name="Line 9"/>
          <p:cNvSpPr/>
          <p:nvPr/>
        </p:nvSpPr>
        <p:spPr>
          <a:xfrm>
            <a:off x="6024360" y="4435200"/>
            <a:ext cx="719280" cy="0"/>
          </a:xfrm>
          <a:prstGeom prst="line">
            <a:avLst/>
          </a:prstGeom>
          <a:ln w="34920">
            <a:solidFill>
              <a:schemeClr val="bg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8" name="Line 10"/>
          <p:cNvSpPr/>
          <p:nvPr/>
        </p:nvSpPr>
        <p:spPr>
          <a:xfrm flipH="1">
            <a:off x="5232360" y="1915920"/>
            <a:ext cx="792000" cy="0"/>
          </a:xfrm>
          <a:prstGeom prst="line">
            <a:avLst/>
          </a:prstGeom>
          <a:ln w="34920">
            <a:solidFill>
              <a:schemeClr val="bg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9" name="Line 11"/>
          <p:cNvSpPr/>
          <p:nvPr/>
        </p:nvSpPr>
        <p:spPr>
          <a:xfrm flipH="1">
            <a:off x="5232360" y="3571560"/>
            <a:ext cx="792000" cy="0"/>
          </a:xfrm>
          <a:prstGeom prst="line">
            <a:avLst/>
          </a:prstGeom>
          <a:ln w="34920">
            <a:solidFill>
              <a:schemeClr val="bg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0" name="Line 12"/>
          <p:cNvSpPr/>
          <p:nvPr/>
        </p:nvSpPr>
        <p:spPr>
          <a:xfrm flipH="1">
            <a:off x="5232360" y="5300640"/>
            <a:ext cx="792000" cy="0"/>
          </a:xfrm>
          <a:prstGeom prst="line">
            <a:avLst/>
          </a:prstGeom>
          <a:ln w="34920">
            <a:solidFill>
              <a:schemeClr val="bg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54560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Line 1"/>
          <p:cNvSpPr/>
          <p:nvPr/>
        </p:nvSpPr>
        <p:spPr>
          <a:xfrm flipH="1" flipV="1">
            <a:off x="4222560" y="1339560"/>
            <a:ext cx="1873440" cy="1297080"/>
          </a:xfrm>
          <a:prstGeom prst="line">
            <a:avLst/>
          </a:prstGeom>
          <a:ln w="34920">
            <a:solidFill>
              <a:schemeClr val="bg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2" name="Line 2"/>
          <p:cNvSpPr/>
          <p:nvPr/>
        </p:nvSpPr>
        <p:spPr>
          <a:xfrm flipV="1">
            <a:off x="6096000" y="1412640"/>
            <a:ext cx="2016000" cy="1224000"/>
          </a:xfrm>
          <a:prstGeom prst="line">
            <a:avLst/>
          </a:prstGeom>
          <a:ln w="34920">
            <a:solidFill>
              <a:schemeClr val="bg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3" name="CustomShape 3"/>
          <p:cNvSpPr/>
          <p:nvPr/>
        </p:nvSpPr>
        <p:spPr>
          <a:xfrm>
            <a:off x="2927280" y="2637001"/>
            <a:ext cx="6191640" cy="1198875"/>
          </a:xfrm>
          <a:prstGeom prst="rect">
            <a:avLst/>
          </a:prstGeom>
          <a:solidFill>
            <a:srgbClr val="FFFF00"/>
          </a:solidFill>
          <a:ln w="31680">
            <a:solidFill>
              <a:schemeClr val="bg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spcBef>
                <a:spcPts val="1800"/>
              </a:spcBef>
            </a:pPr>
            <a:r>
              <a:rPr lang="ru-RU" sz="3600" b="1" spc="-1">
                <a:solidFill>
                  <a:srgbClr val="000066"/>
                </a:solidFill>
                <a:latin typeface="Georgia"/>
                <a:ea typeface="DejaVu Sans"/>
              </a:rPr>
              <a:t>КЛАСИФІКАЦІЯ ПОРАНЕНЬ</a:t>
            </a:r>
            <a:endParaRPr lang="ru-RU" sz="3600" spc="-1">
              <a:latin typeface="Arial"/>
            </a:endParaRPr>
          </a:p>
        </p:txBody>
      </p:sp>
      <p:sp>
        <p:nvSpPr>
          <p:cNvPr id="344" name="CustomShape 4"/>
          <p:cNvSpPr/>
          <p:nvPr/>
        </p:nvSpPr>
        <p:spPr>
          <a:xfrm>
            <a:off x="2135280" y="763560"/>
            <a:ext cx="2086560" cy="1080000"/>
          </a:xfrm>
          <a:prstGeom prst="rect">
            <a:avLst/>
          </a:prstGeom>
          <a:solidFill>
            <a:srgbClr val="FFFF00"/>
          </a:solidFill>
          <a:ln w="25560">
            <a:solidFill>
              <a:schemeClr val="bg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pc="-1">
                <a:solidFill>
                  <a:srgbClr val="000000"/>
                </a:solidFill>
                <a:latin typeface="Georgia"/>
                <a:ea typeface="DejaVu Sans"/>
              </a:rPr>
              <a:t>різані </a:t>
            </a:r>
            <a:endParaRPr lang="ru-RU" sz="3200" spc="-1">
              <a:latin typeface="Arial"/>
            </a:endParaRPr>
          </a:p>
        </p:txBody>
      </p:sp>
      <p:sp>
        <p:nvSpPr>
          <p:cNvPr id="345" name="CustomShape 5"/>
          <p:cNvSpPr/>
          <p:nvPr/>
        </p:nvSpPr>
        <p:spPr>
          <a:xfrm>
            <a:off x="4953000" y="1143000"/>
            <a:ext cx="2086560" cy="1080000"/>
          </a:xfrm>
          <a:prstGeom prst="rect">
            <a:avLst/>
          </a:prstGeom>
          <a:solidFill>
            <a:srgbClr val="FFFF00"/>
          </a:solidFill>
          <a:ln w="25560">
            <a:solidFill>
              <a:schemeClr val="bg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pc="-1">
                <a:solidFill>
                  <a:srgbClr val="000000"/>
                </a:solidFill>
                <a:latin typeface="Georgia"/>
                <a:ea typeface="DejaVu Sans"/>
              </a:rPr>
              <a:t>колоті</a:t>
            </a:r>
            <a:endParaRPr lang="ru-RU" sz="3200" spc="-1">
              <a:latin typeface="Arial"/>
            </a:endParaRPr>
          </a:p>
        </p:txBody>
      </p:sp>
      <p:sp>
        <p:nvSpPr>
          <p:cNvPr id="346" name="CustomShape 6"/>
          <p:cNvSpPr/>
          <p:nvPr/>
        </p:nvSpPr>
        <p:spPr>
          <a:xfrm>
            <a:off x="8112000" y="835200"/>
            <a:ext cx="2086560" cy="1080000"/>
          </a:xfrm>
          <a:prstGeom prst="rect">
            <a:avLst/>
          </a:prstGeom>
          <a:solidFill>
            <a:srgbClr val="FFFF00"/>
          </a:solidFill>
          <a:ln w="25560">
            <a:solidFill>
              <a:schemeClr val="bg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pc="-1">
                <a:solidFill>
                  <a:srgbClr val="000000"/>
                </a:solidFill>
                <a:latin typeface="Georgia"/>
                <a:ea typeface="DejaVu Sans"/>
              </a:rPr>
              <a:t>рублені</a:t>
            </a:r>
            <a:endParaRPr lang="ru-RU" sz="3200" spc="-1">
              <a:latin typeface="Arial"/>
            </a:endParaRPr>
          </a:p>
        </p:txBody>
      </p:sp>
      <p:sp>
        <p:nvSpPr>
          <p:cNvPr id="347" name="CustomShape 7"/>
          <p:cNvSpPr/>
          <p:nvPr/>
        </p:nvSpPr>
        <p:spPr>
          <a:xfrm>
            <a:off x="3935280" y="4437000"/>
            <a:ext cx="4607280" cy="1151280"/>
          </a:xfrm>
          <a:prstGeom prst="rect">
            <a:avLst/>
          </a:prstGeom>
          <a:solidFill>
            <a:srgbClr val="FFFF00"/>
          </a:solidFill>
          <a:ln w="25560">
            <a:solidFill>
              <a:schemeClr val="bg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pc="-1">
                <a:solidFill>
                  <a:srgbClr val="000000"/>
                </a:solidFill>
                <a:latin typeface="Georgia"/>
                <a:ea typeface="DejaVu Sans"/>
              </a:rPr>
              <a:t>внаслідок травм </a:t>
            </a:r>
            <a:endParaRPr lang="ru-RU" sz="3200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200" b="1" spc="-1">
                <a:solidFill>
                  <a:srgbClr val="000000"/>
                </a:solidFill>
                <a:latin typeface="Georgia"/>
                <a:ea typeface="DejaVu Sans"/>
              </a:rPr>
              <a:t>та укусів </a:t>
            </a:r>
            <a:endParaRPr lang="ru-RU" sz="3200" spc="-1">
              <a:latin typeface="Arial"/>
            </a:endParaRPr>
          </a:p>
        </p:txBody>
      </p:sp>
      <p:sp>
        <p:nvSpPr>
          <p:cNvPr id="348" name="Line 8"/>
          <p:cNvSpPr/>
          <p:nvPr/>
        </p:nvSpPr>
        <p:spPr>
          <a:xfrm>
            <a:off x="6096000" y="3860640"/>
            <a:ext cx="1440" cy="576360"/>
          </a:xfrm>
          <a:prstGeom prst="line">
            <a:avLst/>
          </a:prstGeom>
          <a:ln w="34920">
            <a:solidFill>
              <a:schemeClr val="bg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9" name="Line 9"/>
          <p:cNvSpPr/>
          <p:nvPr/>
        </p:nvSpPr>
        <p:spPr>
          <a:xfrm flipV="1">
            <a:off x="6096000" y="2276280"/>
            <a:ext cx="1440" cy="360360"/>
          </a:xfrm>
          <a:prstGeom prst="line">
            <a:avLst/>
          </a:prstGeom>
          <a:ln w="34920">
            <a:solidFill>
              <a:schemeClr val="bg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42756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CustomShape 1"/>
          <p:cNvSpPr/>
          <p:nvPr/>
        </p:nvSpPr>
        <p:spPr>
          <a:xfrm>
            <a:off x="1981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1" spc="-1">
                <a:solidFill>
                  <a:srgbClr val="7030A0"/>
                </a:solidFill>
                <a:latin typeface="Calibri"/>
                <a:ea typeface="DejaVu Sans"/>
              </a:rPr>
              <a:t>Рани. Види ран. </a:t>
            </a:r>
            <a:endParaRPr lang="ru-RU" sz="4400" spc="-1">
              <a:latin typeface="Arial"/>
            </a:endParaRPr>
          </a:p>
        </p:txBody>
      </p:sp>
      <p:sp>
        <p:nvSpPr>
          <p:cNvPr id="351" name="CustomShape 2"/>
          <p:cNvSpPr/>
          <p:nvPr/>
        </p:nvSpPr>
        <p:spPr>
          <a:xfrm>
            <a:off x="1809840" y="1571760"/>
            <a:ext cx="8399880" cy="13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43080" indent="-342000"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1" spc="-1">
                <a:solidFill>
                  <a:srgbClr val="000000"/>
                </a:solidFill>
                <a:latin typeface="Calibri"/>
                <a:ea typeface="DejaVu Sans"/>
              </a:rPr>
              <a:t>Види ран: </a:t>
            </a:r>
            <a:r>
              <a:rPr lang="ru-RU" sz="3200" spc="-1">
                <a:solidFill>
                  <a:srgbClr val="000000"/>
                </a:solidFill>
                <a:latin typeface="Calibri"/>
                <a:ea typeface="DejaVu Sans"/>
              </a:rPr>
              <a:t>операційні (стерильні) та випадкові (інфіковані).</a:t>
            </a:r>
            <a:endParaRPr lang="ru-RU" sz="3200" spc="-1">
              <a:latin typeface="Arial"/>
            </a:endParaRPr>
          </a:p>
        </p:txBody>
      </p:sp>
      <p:pic>
        <p:nvPicPr>
          <p:cNvPr id="352" name="Picture 2"/>
          <p:cNvPicPr/>
          <p:nvPr/>
        </p:nvPicPr>
        <p:blipFill>
          <a:blip r:embed="rId2"/>
          <a:stretch/>
        </p:blipFill>
        <p:spPr>
          <a:xfrm>
            <a:off x="5953080" y="3214800"/>
            <a:ext cx="3686760" cy="2142000"/>
          </a:xfrm>
          <a:prstGeom prst="rect">
            <a:avLst/>
          </a:prstGeom>
          <a:ln w="9360">
            <a:noFill/>
          </a:ln>
        </p:spPr>
      </p:pic>
      <p:pic>
        <p:nvPicPr>
          <p:cNvPr id="353" name="Picture 3"/>
          <p:cNvPicPr/>
          <p:nvPr/>
        </p:nvPicPr>
        <p:blipFill>
          <a:blip r:embed="rId3"/>
          <a:stretch/>
        </p:blipFill>
        <p:spPr>
          <a:xfrm>
            <a:off x="2095320" y="3143160"/>
            <a:ext cx="3499200" cy="2226240"/>
          </a:xfrm>
          <a:prstGeom prst="rect">
            <a:avLst/>
          </a:prstGeom>
          <a:ln w="9360">
            <a:noFill/>
          </a:ln>
        </p:spPr>
      </p:pic>
    </p:spTree>
    <p:extLst>
      <p:ext uri="{BB962C8B-B14F-4D97-AF65-F5344CB8AC3E}">
        <p14:creationId xmlns:p14="http://schemas.microsoft.com/office/powerpoint/2010/main" val="211273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CustomShape 1"/>
          <p:cNvSpPr/>
          <p:nvPr/>
        </p:nvSpPr>
        <p:spPr>
          <a:xfrm>
            <a:off x="1524000" y="785880"/>
            <a:ext cx="5999760" cy="5787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2000"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spc="-1" dirty="0">
                <a:solidFill>
                  <a:srgbClr val="000000"/>
                </a:solidFill>
                <a:latin typeface="Calibri"/>
                <a:ea typeface="DejaVu Sans"/>
              </a:rPr>
              <a:t>Є рани </a:t>
            </a:r>
            <a:r>
              <a:rPr lang="ru-RU" sz="3200" b="1" spc="-1" dirty="0" err="1">
                <a:solidFill>
                  <a:srgbClr val="000000"/>
                </a:solidFill>
                <a:latin typeface="Calibri"/>
                <a:ea typeface="DejaVu Sans"/>
              </a:rPr>
              <a:t>поверхневі</a:t>
            </a:r>
            <a:r>
              <a:rPr lang="ru-RU" sz="3200" spc="-1" dirty="0">
                <a:solidFill>
                  <a:srgbClr val="000000"/>
                </a:solidFill>
                <a:latin typeface="Calibri"/>
                <a:ea typeface="DejaVu Sans"/>
              </a:rPr>
              <a:t> (</a:t>
            </a:r>
            <a:r>
              <a:rPr lang="ru-RU" sz="3200" spc="-1" dirty="0" err="1">
                <a:solidFill>
                  <a:srgbClr val="000000"/>
                </a:solidFill>
                <a:latin typeface="Calibri"/>
                <a:ea typeface="DejaVu Sans"/>
              </a:rPr>
              <a:t>подряпини</a:t>
            </a:r>
            <a:r>
              <a:rPr lang="ru-RU" sz="3200" spc="-1" dirty="0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lang="ru-RU" sz="3200" spc="-1" dirty="0" err="1">
                <a:solidFill>
                  <a:srgbClr val="000000"/>
                </a:solidFill>
                <a:latin typeface="Calibri"/>
                <a:ea typeface="DejaVu Sans"/>
              </a:rPr>
              <a:t>садна</a:t>
            </a:r>
            <a:r>
              <a:rPr lang="ru-RU" sz="3200" spc="-1" dirty="0">
                <a:solidFill>
                  <a:srgbClr val="000000"/>
                </a:solidFill>
                <a:latin typeface="Calibri"/>
                <a:ea typeface="DejaVu Sans"/>
              </a:rPr>
              <a:t>)</a:t>
            </a:r>
            <a:endParaRPr lang="ru-RU" sz="3200" spc="-1" dirty="0">
              <a:latin typeface="Arial"/>
            </a:endParaRPr>
          </a:p>
        </p:txBody>
      </p:sp>
      <p:pic>
        <p:nvPicPr>
          <p:cNvPr id="355" name="Picture 3"/>
          <p:cNvPicPr/>
          <p:nvPr/>
        </p:nvPicPr>
        <p:blipFill>
          <a:blip r:embed="rId2"/>
          <a:srcRect l="10433"/>
          <a:stretch/>
        </p:blipFill>
        <p:spPr>
          <a:xfrm>
            <a:off x="6202920" y="1712175"/>
            <a:ext cx="4142160" cy="3075480"/>
          </a:xfrm>
          <a:prstGeom prst="rect">
            <a:avLst/>
          </a:prstGeom>
          <a:ln w="9360">
            <a:noFill/>
          </a:ln>
        </p:spPr>
      </p:pic>
      <p:pic>
        <p:nvPicPr>
          <p:cNvPr id="356" name="Picture 4"/>
          <p:cNvPicPr/>
          <p:nvPr/>
        </p:nvPicPr>
        <p:blipFill>
          <a:blip r:embed="rId3"/>
          <a:srcRect t="14136" r="8901"/>
          <a:stretch/>
        </p:blipFill>
        <p:spPr>
          <a:xfrm>
            <a:off x="1881120" y="3357720"/>
            <a:ext cx="4142160" cy="2602440"/>
          </a:xfrm>
          <a:prstGeom prst="rect">
            <a:avLst/>
          </a:prstGeom>
          <a:ln w="9360">
            <a:noFill/>
          </a:ln>
        </p:spPr>
      </p:pic>
    </p:spTree>
    <p:extLst>
      <p:ext uri="{BB962C8B-B14F-4D97-AF65-F5344CB8AC3E}">
        <p14:creationId xmlns:p14="http://schemas.microsoft.com/office/powerpoint/2010/main" val="220648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CustomShape 1"/>
          <p:cNvSpPr/>
          <p:nvPr/>
        </p:nvSpPr>
        <p:spPr>
          <a:xfrm>
            <a:off x="1981200" y="500040"/>
            <a:ext cx="8228520" cy="228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lnSpcReduction="10000"/>
          </a:bodyPr>
          <a:lstStyle/>
          <a:p>
            <a:pPr marL="343080" indent="-342000"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1" spc="-1">
                <a:solidFill>
                  <a:srgbClr val="000000"/>
                </a:solidFill>
                <a:latin typeface="Calibri"/>
                <a:ea typeface="DejaVu Sans"/>
              </a:rPr>
              <a:t>глибокі непроникні </a:t>
            </a:r>
            <a:r>
              <a:rPr lang="ru-RU" sz="3200" spc="-1">
                <a:solidFill>
                  <a:srgbClr val="000000"/>
                </a:solidFill>
                <a:latin typeface="Calibri"/>
                <a:ea typeface="DejaVu Sans"/>
              </a:rPr>
              <a:t>(з ушкодженням шкіри, м'язів, кісток) і </a:t>
            </a:r>
            <a:r>
              <a:rPr lang="ru-RU" sz="3200" b="1" spc="-1">
                <a:solidFill>
                  <a:srgbClr val="000000"/>
                </a:solidFill>
                <a:latin typeface="Calibri"/>
                <a:ea typeface="DejaVu Sans"/>
              </a:rPr>
              <a:t>проникні</a:t>
            </a:r>
            <a:r>
              <a:rPr lang="ru-RU" sz="3200" spc="-1">
                <a:solidFill>
                  <a:srgbClr val="000000"/>
                </a:solidFill>
                <a:latin typeface="Calibri"/>
                <a:ea typeface="DejaVu Sans"/>
              </a:rPr>
              <a:t> (що проникають у порожнину тіла - черепа, грудної клітки, суглоба тощо) без ушкодження і з ушкодженням внутрішніх органів. </a:t>
            </a:r>
            <a:endParaRPr lang="ru-RU" sz="3200" spc="-1">
              <a:latin typeface="Arial"/>
            </a:endParaRPr>
          </a:p>
          <a:p>
            <a:pPr>
              <a:spcBef>
                <a:spcPts val="641"/>
              </a:spcBef>
            </a:pPr>
            <a:endParaRPr lang="ru-RU" sz="3200" spc="-1">
              <a:latin typeface="Arial"/>
            </a:endParaRPr>
          </a:p>
        </p:txBody>
      </p:sp>
      <p:pic>
        <p:nvPicPr>
          <p:cNvPr id="358" name="Picture 2"/>
          <p:cNvPicPr/>
          <p:nvPr/>
        </p:nvPicPr>
        <p:blipFill>
          <a:blip r:embed="rId2"/>
          <a:stretch/>
        </p:blipFill>
        <p:spPr>
          <a:xfrm>
            <a:off x="1952760" y="3071880"/>
            <a:ext cx="3420000" cy="2778480"/>
          </a:xfrm>
          <a:prstGeom prst="rect">
            <a:avLst/>
          </a:prstGeom>
          <a:ln w="9360">
            <a:noFill/>
          </a:ln>
        </p:spPr>
      </p:pic>
      <p:pic>
        <p:nvPicPr>
          <p:cNvPr id="359" name="Picture 3"/>
          <p:cNvPicPr/>
          <p:nvPr/>
        </p:nvPicPr>
        <p:blipFill>
          <a:blip r:embed="rId3"/>
          <a:stretch/>
        </p:blipFill>
        <p:spPr>
          <a:xfrm>
            <a:off x="6310200" y="3071880"/>
            <a:ext cx="3545280" cy="2784960"/>
          </a:xfrm>
          <a:prstGeom prst="rect">
            <a:avLst/>
          </a:prstGeom>
          <a:ln w="9360">
            <a:noFill/>
          </a:ln>
        </p:spPr>
      </p:pic>
    </p:spTree>
    <p:extLst>
      <p:ext uri="{BB962C8B-B14F-4D97-AF65-F5344CB8AC3E}">
        <p14:creationId xmlns:p14="http://schemas.microsoft.com/office/powerpoint/2010/main" val="117562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CustomShape 1"/>
          <p:cNvSpPr/>
          <p:nvPr/>
        </p:nvSpPr>
        <p:spPr>
          <a:xfrm>
            <a:off x="1524000" y="857160"/>
            <a:ext cx="8685720" cy="1499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lnSpcReduction="10000"/>
          </a:bodyPr>
          <a:lstStyle/>
          <a:p>
            <a:pPr marL="343080" indent="-342000"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1" spc="-1">
                <a:solidFill>
                  <a:srgbClr val="000000"/>
                </a:solidFill>
                <a:latin typeface="Calibri"/>
                <a:ea typeface="DejaVu Sans"/>
              </a:rPr>
              <a:t>Рвані й забиті рани </a:t>
            </a:r>
            <a:r>
              <a:rPr lang="ru-RU" sz="3200" spc="-1">
                <a:solidFill>
                  <a:srgbClr val="000000"/>
                </a:solidFill>
                <a:latin typeface="Calibri"/>
                <a:ea typeface="DejaVu Sans"/>
              </a:rPr>
              <a:t>- значні розриви тканин, невеликі кровотечі, змертвіння тканин, інфекційні ускладнення.</a:t>
            </a:r>
            <a:endParaRPr lang="ru-RU" sz="3200" spc="-1">
              <a:latin typeface="Arial"/>
            </a:endParaRPr>
          </a:p>
        </p:txBody>
      </p:sp>
      <p:pic>
        <p:nvPicPr>
          <p:cNvPr id="361" name="Picture 2"/>
          <p:cNvPicPr/>
          <p:nvPr/>
        </p:nvPicPr>
        <p:blipFill>
          <a:blip r:embed="rId2"/>
          <a:stretch/>
        </p:blipFill>
        <p:spPr>
          <a:xfrm>
            <a:off x="6667680" y="2000160"/>
            <a:ext cx="3778920" cy="2518200"/>
          </a:xfrm>
          <a:prstGeom prst="rect">
            <a:avLst/>
          </a:prstGeom>
          <a:ln w="9360">
            <a:noFill/>
          </a:ln>
        </p:spPr>
      </p:pic>
      <p:pic>
        <p:nvPicPr>
          <p:cNvPr id="362" name="Picture 3"/>
          <p:cNvPicPr/>
          <p:nvPr/>
        </p:nvPicPr>
        <p:blipFill>
          <a:blip r:embed="rId3"/>
          <a:stretch/>
        </p:blipFill>
        <p:spPr>
          <a:xfrm>
            <a:off x="1524000" y="3000240"/>
            <a:ext cx="5428080" cy="3199320"/>
          </a:xfrm>
          <a:prstGeom prst="rect">
            <a:avLst/>
          </a:prstGeom>
          <a:ln w="9360">
            <a:noFill/>
          </a:ln>
        </p:spPr>
      </p:pic>
    </p:spTree>
    <p:extLst>
      <p:ext uri="{BB962C8B-B14F-4D97-AF65-F5344CB8AC3E}">
        <p14:creationId xmlns:p14="http://schemas.microsoft.com/office/powerpoint/2010/main" val="404494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CustomShape 1"/>
          <p:cNvSpPr/>
          <p:nvPr/>
        </p:nvSpPr>
        <p:spPr>
          <a:xfrm>
            <a:off x="1878169" y="784980"/>
            <a:ext cx="3899520" cy="5215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2000"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1" spc="-1" dirty="0" err="1">
                <a:solidFill>
                  <a:srgbClr val="000000"/>
                </a:solidFill>
                <a:latin typeface="Calibri"/>
                <a:ea typeface="DejaVu Sans"/>
              </a:rPr>
              <a:t>Колоті</a:t>
            </a:r>
            <a:r>
              <a:rPr lang="ru-RU" sz="3200" b="1" spc="-1" dirty="0">
                <a:solidFill>
                  <a:srgbClr val="000000"/>
                </a:solidFill>
                <a:latin typeface="Calibri"/>
                <a:ea typeface="DejaVu Sans"/>
              </a:rPr>
              <a:t> рани </a:t>
            </a:r>
            <a:r>
              <a:rPr lang="ru-RU" sz="3200" spc="-1" dirty="0">
                <a:solidFill>
                  <a:srgbClr val="000000"/>
                </a:solidFill>
                <a:latin typeface="Calibri"/>
                <a:ea typeface="DejaVu Sans"/>
              </a:rPr>
              <a:t>- </a:t>
            </a:r>
            <a:r>
              <a:rPr lang="ru-RU" sz="3200" spc="-1" dirty="0" err="1">
                <a:solidFill>
                  <a:srgbClr val="000000"/>
                </a:solidFill>
                <a:latin typeface="Calibri"/>
                <a:ea typeface="DejaVu Sans"/>
              </a:rPr>
              <a:t>вузький</a:t>
            </a:r>
            <a:r>
              <a:rPr lang="ru-RU" sz="32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3200" spc="-1" dirty="0" err="1">
                <a:solidFill>
                  <a:srgbClr val="000000"/>
                </a:solidFill>
                <a:latin typeface="Calibri"/>
                <a:ea typeface="DejaVu Sans"/>
              </a:rPr>
              <a:t>рановий</a:t>
            </a:r>
            <a:r>
              <a:rPr lang="ru-RU" sz="3200" spc="-1" dirty="0">
                <a:solidFill>
                  <a:srgbClr val="000000"/>
                </a:solidFill>
                <a:latin typeface="Calibri"/>
                <a:ea typeface="DejaVu Sans"/>
              </a:rPr>
              <a:t> канал, </a:t>
            </a:r>
            <a:r>
              <a:rPr lang="ru-RU" sz="3200" spc="-1" dirty="0" err="1">
                <a:solidFill>
                  <a:srgbClr val="000000"/>
                </a:solidFill>
                <a:latin typeface="Calibri"/>
                <a:ea typeface="DejaVu Sans"/>
              </a:rPr>
              <a:t>значна</a:t>
            </a:r>
            <a:r>
              <a:rPr lang="ru-RU" sz="32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3200" spc="-1" dirty="0" err="1">
                <a:solidFill>
                  <a:srgbClr val="000000"/>
                </a:solidFill>
                <a:latin typeface="Calibri"/>
                <a:ea typeface="DejaVu Sans"/>
              </a:rPr>
              <a:t>глибина</a:t>
            </a:r>
            <a:r>
              <a:rPr lang="ru-RU" sz="3200" spc="-1" dirty="0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lang="ru-RU" sz="3200" spc="-1" dirty="0" err="1">
                <a:solidFill>
                  <a:srgbClr val="000000"/>
                </a:solidFill>
                <a:latin typeface="Calibri"/>
                <a:ea typeface="DejaVu Sans"/>
              </a:rPr>
              <a:t>ушкодження</a:t>
            </a:r>
            <a:r>
              <a:rPr lang="ru-RU" sz="32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3200" spc="-1" dirty="0" err="1">
                <a:solidFill>
                  <a:srgbClr val="000000"/>
                </a:solidFill>
                <a:latin typeface="Calibri"/>
                <a:ea typeface="DejaVu Sans"/>
              </a:rPr>
              <a:t>порожнин</a:t>
            </a:r>
            <a:r>
              <a:rPr lang="ru-RU" sz="3200" spc="-1" dirty="0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lang="ru-RU" sz="3200" spc="-1" dirty="0" err="1">
                <a:solidFill>
                  <a:srgbClr val="000000"/>
                </a:solidFill>
                <a:latin typeface="Calibri"/>
                <a:ea typeface="DejaVu Sans"/>
              </a:rPr>
              <a:t>органів</a:t>
            </a:r>
            <a:r>
              <a:rPr lang="ru-RU" sz="3200" spc="-1" dirty="0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lang="ru-RU" sz="3200" spc="-1" dirty="0" err="1">
                <a:solidFill>
                  <a:srgbClr val="000000"/>
                </a:solidFill>
                <a:latin typeface="Calibri"/>
                <a:ea typeface="DejaVu Sans"/>
              </a:rPr>
              <a:t>судин</a:t>
            </a:r>
            <a:r>
              <a:rPr lang="ru-RU" sz="3200" spc="-1" dirty="0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lang="ru-RU" sz="3200" spc="-1" dirty="0" err="1">
                <a:solidFill>
                  <a:srgbClr val="000000"/>
                </a:solidFill>
                <a:latin typeface="Calibri"/>
                <a:ea typeface="DejaVu Sans"/>
              </a:rPr>
              <a:t>нервів</a:t>
            </a:r>
            <a:r>
              <a:rPr lang="ru-RU" sz="3200" spc="-1" dirty="0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lang="ru-RU" sz="3200" spc="-1" dirty="0" err="1">
                <a:solidFill>
                  <a:srgbClr val="000000"/>
                </a:solidFill>
                <a:latin typeface="Calibri"/>
                <a:ea typeface="DejaVu Sans"/>
              </a:rPr>
              <a:t>ускладнення</a:t>
            </a:r>
            <a:r>
              <a:rPr lang="ru-RU" sz="32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3200" spc="-1" dirty="0" err="1">
                <a:solidFill>
                  <a:srgbClr val="000000"/>
                </a:solidFill>
                <a:latin typeface="Calibri"/>
                <a:ea typeface="DejaVu Sans"/>
              </a:rPr>
              <a:t>нагноєнням</a:t>
            </a:r>
            <a:r>
              <a:rPr lang="ru-RU" sz="3200" spc="-1" dirty="0">
                <a:solidFill>
                  <a:srgbClr val="000000"/>
                </a:solidFill>
                <a:latin typeface="Calibri"/>
                <a:ea typeface="DejaVu Sans"/>
              </a:rPr>
              <a:t> і </a:t>
            </a:r>
            <a:r>
              <a:rPr lang="ru-RU" sz="3200" spc="-1" dirty="0" err="1">
                <a:solidFill>
                  <a:srgbClr val="000000"/>
                </a:solidFill>
                <a:latin typeface="Calibri"/>
                <a:ea typeface="DejaVu Sans"/>
              </a:rPr>
              <a:t>правцем</a:t>
            </a:r>
            <a:r>
              <a:rPr lang="ru-RU" sz="3200" spc="-1" dirty="0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lang="ru-RU" sz="3200" spc="-1" dirty="0">
              <a:latin typeface="Arial"/>
            </a:endParaRPr>
          </a:p>
        </p:txBody>
      </p:sp>
      <p:pic>
        <p:nvPicPr>
          <p:cNvPr id="364" name="Picture 2"/>
          <p:cNvPicPr/>
          <p:nvPr/>
        </p:nvPicPr>
        <p:blipFill>
          <a:blip r:embed="rId2"/>
          <a:stretch/>
        </p:blipFill>
        <p:spPr>
          <a:xfrm>
            <a:off x="6048480" y="1000080"/>
            <a:ext cx="4606560" cy="4785120"/>
          </a:xfrm>
          <a:prstGeom prst="rect">
            <a:avLst/>
          </a:prstGeom>
          <a:ln w="9360">
            <a:noFill/>
          </a:ln>
        </p:spPr>
      </p:pic>
    </p:spTree>
    <p:extLst>
      <p:ext uri="{BB962C8B-B14F-4D97-AF65-F5344CB8AC3E}">
        <p14:creationId xmlns:p14="http://schemas.microsoft.com/office/powerpoint/2010/main" val="428329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4073" y="374074"/>
            <a:ext cx="11402291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180340" algn="l"/>
              </a:tabLst>
            </a:pPr>
            <a:r>
              <a:rPr lang="uk-UA" sz="4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Тема 3. Види кровотеч та методи їх зупинки</a:t>
            </a:r>
            <a:endParaRPr lang="ru-RU" sz="36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180340" algn="l"/>
              </a:tabLst>
            </a:pP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Травми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. Травматизм. </a:t>
            </a: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180340" algn="l"/>
              </a:tabLst>
            </a:pP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Поняття 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про кровотечу та крововтрату. 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180340" algn="l"/>
              </a:tabLst>
            </a:pP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Поняття 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і класифікація кровотеч і ран. 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180340" algn="l"/>
              </a:tabLst>
            </a:pP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Ознаки 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зовнішніх кровотеч, симптоми внутрішньої (паренхіматозної) кровотечі. 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180340" algn="l"/>
              </a:tabLst>
            </a:pP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Контроль 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кровотеч. 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180340" algn="l"/>
              </a:tabLst>
            </a:pP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Характеристика 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крововтрати, синдрому гострої анемії, геморагічного шоку. 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180340" algn="l"/>
              </a:tabLst>
            </a:pP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Методи 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тимчасового й остаточного </a:t>
            </a:r>
            <a:r>
              <a:rPr lang="uk-UA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спинення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кровотечі. 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180340" algn="l"/>
              </a:tabLst>
            </a:pP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Різниця 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між критичною та некритичною </a:t>
            </a:r>
            <a:r>
              <a:rPr lang="uk-UA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кровотечею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180340" algn="l"/>
              </a:tabLst>
            </a:pP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Точки 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притискання артерій. 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180340" algn="l"/>
              </a:tabLst>
            </a:pP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Правила 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використання турнікетів, джгутів та тиснуть пов’язок. 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180340" algn="l"/>
              </a:tabLst>
            </a:pP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0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8156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CustomShape 1"/>
          <p:cNvSpPr/>
          <p:nvPr/>
        </p:nvSpPr>
        <p:spPr>
          <a:xfrm>
            <a:off x="1524000" y="357120"/>
            <a:ext cx="8228520" cy="235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lnSpcReduction="10000"/>
          </a:bodyPr>
          <a:lstStyle/>
          <a:p>
            <a:pPr marL="343080" indent="-342000"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1" spc="-1">
                <a:solidFill>
                  <a:srgbClr val="000000"/>
                </a:solidFill>
                <a:latin typeface="Calibri"/>
                <a:ea typeface="DejaVu Sans"/>
              </a:rPr>
              <a:t>Розтрощені рани </a:t>
            </a:r>
            <a:r>
              <a:rPr lang="ru-RU" sz="3200" spc="-1">
                <a:solidFill>
                  <a:srgbClr val="000000"/>
                </a:solidFill>
                <a:latin typeface="Calibri"/>
                <a:ea typeface="DejaVu Sans"/>
              </a:rPr>
              <a:t>- розтрощення тканин, іноді відрив кінцівок та внутрішніх органів, тяжкий шок, велика крововтрата, інтоксикація, ускладнення анаеробною інфекцією і правцем.</a:t>
            </a:r>
            <a:endParaRPr lang="ru-RU" sz="3200" spc="-1">
              <a:latin typeface="Arial"/>
            </a:endParaRPr>
          </a:p>
        </p:txBody>
      </p:sp>
      <p:pic>
        <p:nvPicPr>
          <p:cNvPr id="366" name="Picture 2"/>
          <p:cNvPicPr/>
          <p:nvPr/>
        </p:nvPicPr>
        <p:blipFill>
          <a:blip r:embed="rId2"/>
          <a:stretch/>
        </p:blipFill>
        <p:spPr>
          <a:xfrm>
            <a:off x="1990144" y="3196912"/>
            <a:ext cx="3961440" cy="3113640"/>
          </a:xfrm>
          <a:prstGeom prst="rect">
            <a:avLst/>
          </a:prstGeom>
          <a:ln w="9360">
            <a:noFill/>
          </a:ln>
        </p:spPr>
      </p:pic>
      <p:pic>
        <p:nvPicPr>
          <p:cNvPr id="367" name="Picture 3"/>
          <p:cNvPicPr/>
          <p:nvPr/>
        </p:nvPicPr>
        <p:blipFill>
          <a:blip r:embed="rId3"/>
          <a:stretch/>
        </p:blipFill>
        <p:spPr>
          <a:xfrm>
            <a:off x="6913270" y="2537584"/>
            <a:ext cx="2628000" cy="3502440"/>
          </a:xfrm>
          <a:prstGeom prst="rect">
            <a:avLst/>
          </a:prstGeom>
          <a:ln w="9360">
            <a:noFill/>
          </a:ln>
        </p:spPr>
      </p:pic>
    </p:spTree>
    <p:extLst>
      <p:ext uri="{BB962C8B-B14F-4D97-AF65-F5344CB8AC3E}">
        <p14:creationId xmlns:p14="http://schemas.microsoft.com/office/powerpoint/2010/main" val="148125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CustomShape 1"/>
          <p:cNvSpPr/>
          <p:nvPr/>
        </p:nvSpPr>
        <p:spPr>
          <a:xfrm>
            <a:off x="1524000" y="642960"/>
            <a:ext cx="8685720" cy="1070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2000"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1" spc="-1">
                <a:solidFill>
                  <a:srgbClr val="000000"/>
                </a:solidFill>
                <a:latin typeface="Calibri"/>
                <a:ea typeface="DejaVu Sans"/>
              </a:rPr>
              <a:t>Рубані рани </a:t>
            </a:r>
            <a:r>
              <a:rPr lang="ru-RU" sz="3200" spc="-1">
                <a:solidFill>
                  <a:srgbClr val="000000"/>
                </a:solidFill>
                <a:latin typeface="Calibri"/>
                <a:ea typeface="DejaVu Sans"/>
              </a:rPr>
              <a:t>- значний удар тканин, глибоке ушкодження кісток та внутрішніх органів.</a:t>
            </a:r>
            <a:endParaRPr lang="ru-RU" sz="3200" spc="-1">
              <a:latin typeface="Arial"/>
            </a:endParaRPr>
          </a:p>
        </p:txBody>
      </p:sp>
      <p:pic>
        <p:nvPicPr>
          <p:cNvPr id="369" name="Picture 2"/>
          <p:cNvPicPr/>
          <p:nvPr/>
        </p:nvPicPr>
        <p:blipFill>
          <a:blip r:embed="rId2"/>
          <a:stretch/>
        </p:blipFill>
        <p:spPr>
          <a:xfrm>
            <a:off x="3309960" y="2428920"/>
            <a:ext cx="5424840" cy="3918600"/>
          </a:xfrm>
          <a:prstGeom prst="rect">
            <a:avLst/>
          </a:prstGeom>
          <a:ln w="9360">
            <a:noFill/>
          </a:ln>
        </p:spPr>
      </p:pic>
    </p:spTree>
    <p:extLst>
      <p:ext uri="{BB962C8B-B14F-4D97-AF65-F5344CB8AC3E}">
        <p14:creationId xmlns:p14="http://schemas.microsoft.com/office/powerpoint/2010/main" val="367091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CustomShape 1"/>
          <p:cNvSpPr/>
          <p:nvPr/>
        </p:nvSpPr>
        <p:spPr>
          <a:xfrm>
            <a:off x="1524000" y="785880"/>
            <a:ext cx="8685720" cy="1284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4000"/>
          </a:bodyPr>
          <a:lstStyle/>
          <a:p>
            <a:pPr marL="343080" indent="-342000"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1" spc="-1">
                <a:solidFill>
                  <a:srgbClr val="000000"/>
                </a:solidFill>
                <a:latin typeface="Calibri"/>
                <a:ea typeface="DejaVu Sans"/>
              </a:rPr>
              <a:t>Отруєні рани </a:t>
            </a:r>
            <a:r>
              <a:rPr lang="ru-RU" sz="3200" spc="-1">
                <a:solidFill>
                  <a:srgbClr val="000000"/>
                </a:solidFill>
                <a:latin typeface="Calibri"/>
                <a:ea typeface="DejaVu Sans"/>
              </a:rPr>
              <a:t>як наслідок проникнення різних отруйних речовин (укусів змій, скорпіонів тощо).</a:t>
            </a:r>
            <a:endParaRPr lang="ru-RU" sz="3200" spc="-1">
              <a:latin typeface="Arial"/>
            </a:endParaRPr>
          </a:p>
        </p:txBody>
      </p:sp>
      <p:pic>
        <p:nvPicPr>
          <p:cNvPr id="371" name="Picture 2"/>
          <p:cNvPicPr/>
          <p:nvPr/>
        </p:nvPicPr>
        <p:blipFill>
          <a:blip r:embed="rId2"/>
          <a:stretch/>
        </p:blipFill>
        <p:spPr>
          <a:xfrm>
            <a:off x="2948160" y="2357280"/>
            <a:ext cx="6290280" cy="4025160"/>
          </a:xfrm>
          <a:prstGeom prst="rect">
            <a:avLst/>
          </a:prstGeom>
          <a:ln w="9360">
            <a:noFill/>
          </a:ln>
        </p:spPr>
      </p:pic>
    </p:spTree>
    <p:extLst>
      <p:ext uri="{BB962C8B-B14F-4D97-AF65-F5344CB8AC3E}">
        <p14:creationId xmlns:p14="http://schemas.microsoft.com/office/powerpoint/2010/main" val="277803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CustomShape 1"/>
          <p:cNvSpPr/>
          <p:nvPr/>
        </p:nvSpPr>
        <p:spPr>
          <a:xfrm>
            <a:off x="1809840" y="214200"/>
            <a:ext cx="8642880" cy="285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43080" indent="-342000"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1" spc="-1">
                <a:solidFill>
                  <a:srgbClr val="000000"/>
                </a:solidFill>
                <a:latin typeface="Calibri"/>
                <a:ea typeface="DejaVu Sans"/>
              </a:rPr>
              <a:t>Вогнепальні рани</a:t>
            </a:r>
            <a:r>
              <a:rPr lang="ru-RU" sz="3200" spc="-1">
                <a:solidFill>
                  <a:srgbClr val="000000"/>
                </a:solidFill>
                <a:latin typeface="Calibri"/>
                <a:ea typeface="DejaVu Sans"/>
              </a:rPr>
              <a:t>: кульові, осколкові, поранення дробом і сіллю; наскрізні, сліпі, дотичні рани. їх характеристика: значна травматизація й руйнування тканин, ушкодження судин, нервів, внутрішніх органів.</a:t>
            </a:r>
            <a:endParaRPr lang="ru-RU" sz="3200" spc="-1">
              <a:latin typeface="Arial"/>
            </a:endParaRPr>
          </a:p>
        </p:txBody>
      </p:sp>
      <p:pic>
        <p:nvPicPr>
          <p:cNvPr id="373" name="Picture 2"/>
          <p:cNvPicPr/>
          <p:nvPr/>
        </p:nvPicPr>
        <p:blipFill>
          <a:blip r:embed="rId2"/>
          <a:stretch/>
        </p:blipFill>
        <p:spPr>
          <a:xfrm>
            <a:off x="1738200" y="3071880"/>
            <a:ext cx="3394440" cy="3427920"/>
          </a:xfrm>
          <a:prstGeom prst="rect">
            <a:avLst/>
          </a:prstGeom>
          <a:ln w="9360">
            <a:noFill/>
          </a:ln>
        </p:spPr>
      </p:pic>
      <p:pic>
        <p:nvPicPr>
          <p:cNvPr id="374" name="Picture 3"/>
          <p:cNvPicPr/>
          <p:nvPr/>
        </p:nvPicPr>
        <p:blipFill>
          <a:blip r:embed="rId3"/>
          <a:stretch/>
        </p:blipFill>
        <p:spPr>
          <a:xfrm>
            <a:off x="5564280" y="3286080"/>
            <a:ext cx="5102640" cy="3399480"/>
          </a:xfrm>
          <a:prstGeom prst="rect">
            <a:avLst/>
          </a:prstGeom>
          <a:ln w="9360">
            <a:noFill/>
          </a:ln>
        </p:spPr>
      </p:pic>
    </p:spTree>
    <p:extLst>
      <p:ext uri="{BB962C8B-B14F-4D97-AF65-F5344CB8AC3E}">
        <p14:creationId xmlns:p14="http://schemas.microsoft.com/office/powerpoint/2010/main" val="417996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CustomShape 1"/>
          <p:cNvSpPr/>
          <p:nvPr/>
        </p:nvSpPr>
        <p:spPr>
          <a:xfrm>
            <a:off x="1738200" y="428760"/>
            <a:ext cx="8471520" cy="6144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2000" algn="ctr">
              <a:spcBef>
                <a:spcPts val="641"/>
              </a:spcBef>
            </a:pPr>
            <a:r>
              <a:rPr lang="ru-RU" sz="3200" b="1" spc="-1">
                <a:solidFill>
                  <a:srgbClr val="FF0000"/>
                </a:solidFill>
                <a:latin typeface="Calibri"/>
                <a:ea typeface="DejaVu Sans"/>
              </a:rPr>
              <a:t>Основні ознаки ран: </a:t>
            </a:r>
            <a:endParaRPr lang="ru-RU" sz="3200" spc="-1">
              <a:latin typeface="Arial"/>
            </a:endParaRPr>
          </a:p>
          <a:p>
            <a:pPr marL="343080" indent="-342000"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spc="-1">
                <a:solidFill>
                  <a:srgbClr val="000000"/>
                </a:solidFill>
                <a:latin typeface="Calibri"/>
                <a:ea typeface="DejaVu Sans"/>
              </a:rPr>
              <a:t>біль, </a:t>
            </a:r>
            <a:endParaRPr lang="ru-RU" sz="3200" spc="-1">
              <a:latin typeface="Arial"/>
            </a:endParaRPr>
          </a:p>
          <a:p>
            <a:pPr marL="343080" indent="-342000"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spc="-1">
                <a:solidFill>
                  <a:srgbClr val="000000"/>
                </a:solidFill>
                <a:latin typeface="Calibri"/>
                <a:ea typeface="DejaVu Sans"/>
              </a:rPr>
              <a:t>кровотеча, </a:t>
            </a:r>
            <a:endParaRPr lang="ru-RU" sz="3200" spc="-1">
              <a:latin typeface="Arial"/>
            </a:endParaRPr>
          </a:p>
          <a:p>
            <a:pPr marL="343080" indent="-342000" algn="ctr"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spc="-1">
                <a:solidFill>
                  <a:srgbClr val="000000"/>
                </a:solidFill>
                <a:latin typeface="Calibri"/>
                <a:ea typeface="DejaVu Sans"/>
              </a:rPr>
              <a:t>порушення функцій ушкодженої частини тіла. </a:t>
            </a:r>
            <a:r>
              <a:rPr lang="ru-RU" sz="3200" b="1" spc="-1">
                <a:solidFill>
                  <a:srgbClr val="FF0000"/>
                </a:solidFill>
                <a:latin typeface="Calibri"/>
                <a:ea typeface="DejaVu Sans"/>
              </a:rPr>
              <a:t>Ускладнення ран:</a:t>
            </a:r>
            <a:r>
              <a:rPr lang="ru-RU" sz="3200" spc="-1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endParaRPr lang="ru-RU" sz="3200" spc="-1">
              <a:latin typeface="Arial"/>
            </a:endParaRPr>
          </a:p>
          <a:p>
            <a:pPr marL="343080" indent="-342000"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spc="-1">
                <a:solidFill>
                  <a:srgbClr val="000000"/>
                </a:solidFill>
                <a:latin typeface="Calibri"/>
                <a:ea typeface="DejaVu Sans"/>
              </a:rPr>
              <a:t>гостра кровотеча, </a:t>
            </a:r>
            <a:endParaRPr lang="ru-RU" sz="3200" spc="-1">
              <a:latin typeface="Arial"/>
            </a:endParaRPr>
          </a:p>
          <a:p>
            <a:pPr marL="343080" indent="-342000"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spc="-1">
                <a:solidFill>
                  <a:srgbClr val="000000"/>
                </a:solidFill>
                <a:latin typeface="Calibri"/>
                <a:ea typeface="DejaVu Sans"/>
              </a:rPr>
              <a:t>крововтрата, </a:t>
            </a:r>
            <a:endParaRPr lang="ru-RU" sz="3200" spc="-1">
              <a:latin typeface="Arial"/>
            </a:endParaRPr>
          </a:p>
          <a:p>
            <a:pPr marL="343080" indent="-342000"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spc="-1">
                <a:solidFill>
                  <a:srgbClr val="000000"/>
                </a:solidFill>
                <a:latin typeface="Calibri"/>
                <a:ea typeface="DejaVu Sans"/>
              </a:rPr>
              <a:t>травматичний шок, </a:t>
            </a:r>
            <a:endParaRPr lang="ru-RU" sz="3200" spc="-1">
              <a:latin typeface="Arial"/>
            </a:endParaRPr>
          </a:p>
          <a:p>
            <a:pPr marL="343080" indent="-342000"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spc="-1">
                <a:solidFill>
                  <a:srgbClr val="000000"/>
                </a:solidFill>
                <a:latin typeface="Calibri"/>
                <a:ea typeface="DejaVu Sans"/>
              </a:rPr>
              <a:t>ранова інфекція.</a:t>
            </a:r>
            <a:endParaRPr lang="ru-RU" sz="3200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701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CustomShape 1"/>
          <p:cNvSpPr/>
          <p:nvPr/>
        </p:nvSpPr>
        <p:spPr>
          <a:xfrm>
            <a:off x="1524000" y="152280"/>
            <a:ext cx="9142920" cy="638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spc="-1">
                <a:solidFill>
                  <a:srgbClr val="FFFFFF"/>
                </a:solidFill>
                <a:latin typeface="Georgia"/>
                <a:ea typeface="DejaVu Sans"/>
              </a:rPr>
              <a:t>Засоби асептики та антисептики</a:t>
            </a:r>
            <a:endParaRPr lang="ru-RU" sz="3600" spc="-1">
              <a:latin typeface="Arial"/>
            </a:endParaRPr>
          </a:p>
        </p:txBody>
      </p:sp>
      <p:sp>
        <p:nvSpPr>
          <p:cNvPr id="377" name="CustomShape 2"/>
          <p:cNvSpPr/>
          <p:nvPr/>
        </p:nvSpPr>
        <p:spPr>
          <a:xfrm>
            <a:off x="2024040" y="571321"/>
            <a:ext cx="8206200" cy="5338469"/>
          </a:xfrm>
          <a:prstGeom prst="rect">
            <a:avLst/>
          </a:prstGeom>
          <a:solidFill>
            <a:srgbClr val="FFFF00"/>
          </a:solidFill>
          <a:ln w="9360">
            <a:solidFill>
              <a:schemeClr val="bg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spcBef>
                <a:spcPts val="1599"/>
              </a:spcBef>
            </a:pPr>
            <a:r>
              <a:rPr lang="ru-RU" sz="3200" b="1" spc="-1">
                <a:solidFill>
                  <a:srgbClr val="000066"/>
                </a:solidFill>
                <a:latin typeface="Georgia"/>
                <a:ea typeface="DejaVu Sans"/>
              </a:rPr>
              <a:t>Асептика</a:t>
            </a:r>
            <a:r>
              <a:rPr lang="ru-RU" sz="2800" spc="-1">
                <a:solidFill>
                  <a:srgbClr val="FFFFFF"/>
                </a:solidFill>
                <a:latin typeface="Georgia"/>
                <a:ea typeface="DejaVu Sans"/>
              </a:rPr>
              <a:t> </a:t>
            </a:r>
            <a:r>
              <a:rPr lang="ru-RU" sz="2800" spc="-1">
                <a:solidFill>
                  <a:srgbClr val="000000"/>
                </a:solidFill>
                <a:latin typeface="Georgia"/>
                <a:ea typeface="DejaVu Sans"/>
              </a:rPr>
              <a:t>– це метод, який запобігає потраплянню мікроб у рану під час її обробки. Включає в себе стерилізацію інструментів та обробку рук особи, що надає медичну допомогу.</a:t>
            </a:r>
            <a:endParaRPr lang="ru-RU" sz="2800" spc="-1">
              <a:latin typeface="Arial"/>
            </a:endParaRPr>
          </a:p>
          <a:p>
            <a:pPr algn="ctr">
              <a:spcBef>
                <a:spcPts val="1400"/>
              </a:spcBef>
            </a:pPr>
            <a:r>
              <a:rPr lang="ru-RU" sz="2800" b="1" spc="-1">
                <a:solidFill>
                  <a:srgbClr val="CC0000"/>
                </a:solidFill>
                <a:latin typeface="Georgia"/>
                <a:ea typeface="DejaVu Sans"/>
              </a:rPr>
              <a:t>ОСНОВНИЙ ЗАКОН АСЕПТИКИ: </a:t>
            </a:r>
            <a:endParaRPr lang="ru-RU" sz="2800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800" b="1" spc="-1">
                <a:solidFill>
                  <a:srgbClr val="CC0000"/>
                </a:solidFill>
                <a:latin typeface="Georgia"/>
                <a:ea typeface="DejaVu Sans"/>
              </a:rPr>
              <a:t>все, що вступає в контакт з раною, повинно бути стерильним.</a:t>
            </a:r>
            <a:endParaRPr lang="ru-RU" sz="2800" spc="-1">
              <a:latin typeface="Arial"/>
            </a:endParaRPr>
          </a:p>
          <a:p>
            <a:pPr algn="ctr">
              <a:spcBef>
                <a:spcPts val="1599"/>
              </a:spcBef>
            </a:pPr>
            <a:r>
              <a:rPr lang="ru-RU" sz="3200" b="1" spc="-1">
                <a:solidFill>
                  <a:srgbClr val="000066"/>
                </a:solidFill>
                <a:latin typeface="Georgia"/>
                <a:ea typeface="DejaVu Sans"/>
              </a:rPr>
              <a:t>Антисептика</a:t>
            </a:r>
            <a:r>
              <a:rPr lang="ru-RU" sz="2800" spc="-1">
                <a:solidFill>
                  <a:srgbClr val="FFFFFF"/>
                </a:solidFill>
                <a:latin typeface="Georgia"/>
                <a:ea typeface="DejaVu Sans"/>
              </a:rPr>
              <a:t> </a:t>
            </a:r>
            <a:r>
              <a:rPr lang="ru-RU" sz="2800" spc="-1">
                <a:solidFill>
                  <a:srgbClr val="000000"/>
                </a:solidFill>
                <a:latin typeface="Georgia"/>
                <a:ea typeface="DejaVu Sans"/>
              </a:rPr>
              <a:t>– комплекс заходів, направлених на знешкодження мікроб на шкірі, в рані або у організмі (в цілому)</a:t>
            </a:r>
            <a:endParaRPr lang="ru-RU" sz="2800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556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CustomShape 1"/>
          <p:cNvSpPr/>
          <p:nvPr/>
        </p:nvSpPr>
        <p:spPr>
          <a:xfrm>
            <a:off x="1814215" y="249381"/>
            <a:ext cx="8228520" cy="64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89500" lnSpcReduction="10000"/>
          </a:bodyPr>
          <a:lstStyle/>
          <a:p>
            <a:pPr algn="ctr">
              <a:lnSpc>
                <a:spcPct val="100000"/>
              </a:lnSpc>
            </a:pPr>
            <a:r>
              <a:rPr lang="ru-RU" sz="4400" b="1" spc="-1" dirty="0" smtClean="0">
                <a:solidFill>
                  <a:srgbClr val="0070C0"/>
                </a:solidFill>
                <a:latin typeface="Calibri"/>
                <a:ea typeface="DejaVu Sans"/>
              </a:rPr>
              <a:t>КРОВОТЕЧ</a:t>
            </a:r>
            <a:r>
              <a:rPr lang="uk-UA" sz="4400" b="1" spc="-1" dirty="0" smtClean="0">
                <a:solidFill>
                  <a:srgbClr val="0070C0"/>
                </a:solidFill>
                <a:latin typeface="Calibri"/>
                <a:ea typeface="DejaVu Sans"/>
              </a:rPr>
              <a:t>І. </a:t>
            </a:r>
            <a:r>
              <a:rPr lang="ru-RU" sz="4400" b="1" spc="-1" dirty="0" err="1" smtClean="0">
                <a:solidFill>
                  <a:srgbClr val="0070C0"/>
                </a:solidFill>
                <a:latin typeface="Calibri"/>
                <a:ea typeface="DejaVu Sans"/>
              </a:rPr>
              <a:t>Види</a:t>
            </a:r>
            <a:r>
              <a:rPr lang="ru-RU" sz="4400" b="1" spc="-1" dirty="0" smtClean="0">
                <a:solidFill>
                  <a:srgbClr val="0070C0"/>
                </a:solidFill>
                <a:latin typeface="Calibri"/>
                <a:ea typeface="DejaVu Sans"/>
              </a:rPr>
              <a:t> </a:t>
            </a:r>
            <a:r>
              <a:rPr lang="ru-RU" sz="4400" b="1" spc="-1" dirty="0" err="1">
                <a:solidFill>
                  <a:srgbClr val="0070C0"/>
                </a:solidFill>
                <a:latin typeface="Calibri"/>
                <a:ea typeface="DejaVu Sans"/>
              </a:rPr>
              <a:t>кровотеч</a:t>
            </a:r>
            <a:endParaRPr lang="ru-RU" sz="4400" spc="-1" dirty="0">
              <a:latin typeface="Arial"/>
            </a:endParaRPr>
          </a:p>
        </p:txBody>
      </p:sp>
      <p:sp>
        <p:nvSpPr>
          <p:cNvPr id="379" name="CustomShape 2"/>
          <p:cNvSpPr/>
          <p:nvPr/>
        </p:nvSpPr>
        <p:spPr>
          <a:xfrm>
            <a:off x="665018" y="891261"/>
            <a:ext cx="7772400" cy="545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lnSpcReduction="10000"/>
          </a:bodyPr>
          <a:lstStyle/>
          <a:p>
            <a:pPr marL="343080" indent="-342000" algn="just">
              <a:spcBef>
                <a:spcPts val="479"/>
              </a:spcBef>
            </a:pPr>
            <a:r>
              <a:rPr lang="ru-RU" sz="24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i="1" spc="-1" dirty="0" err="1">
                <a:solidFill>
                  <a:srgbClr val="FF0000"/>
                </a:solidFill>
                <a:latin typeface="Calibri"/>
                <a:ea typeface="DejaVu Sans"/>
              </a:rPr>
              <a:t>Кровотечею</a:t>
            </a:r>
            <a:r>
              <a:rPr lang="ru-RU" sz="2400" b="1" i="1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i="1" spc="-1" dirty="0" err="1">
                <a:solidFill>
                  <a:srgbClr val="000000"/>
                </a:solidFill>
                <a:latin typeface="Calibri"/>
                <a:ea typeface="DejaVu Sans"/>
              </a:rPr>
              <a:t>називається</a:t>
            </a:r>
            <a:r>
              <a:rPr lang="ru-RU" sz="2400" b="1" i="1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i="1" spc="-1" dirty="0" err="1">
                <a:solidFill>
                  <a:srgbClr val="000000"/>
                </a:solidFill>
                <a:latin typeface="Calibri"/>
                <a:ea typeface="DejaVu Sans"/>
              </a:rPr>
              <a:t>витікання</a:t>
            </a:r>
            <a:r>
              <a:rPr lang="ru-RU" sz="2400" b="1" i="1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i="1" spc="-1" dirty="0" err="1">
                <a:solidFill>
                  <a:srgbClr val="000000"/>
                </a:solidFill>
                <a:latin typeface="Calibri"/>
                <a:ea typeface="DejaVu Sans"/>
              </a:rPr>
              <a:t>крові</a:t>
            </a:r>
            <a:r>
              <a:rPr lang="ru-RU" sz="2400" b="1" i="1" spc="-1" dirty="0">
                <a:solidFill>
                  <a:srgbClr val="000000"/>
                </a:solidFill>
                <a:latin typeface="Calibri"/>
                <a:ea typeface="DejaVu Sans"/>
              </a:rPr>
              <a:t> з </a:t>
            </a:r>
            <a:r>
              <a:rPr lang="ru-RU" sz="2400" b="1" i="1" spc="-1" dirty="0" err="1">
                <a:solidFill>
                  <a:srgbClr val="000000"/>
                </a:solidFill>
                <a:latin typeface="Calibri"/>
                <a:ea typeface="DejaVu Sans"/>
              </a:rPr>
              <a:t>кровоносних</a:t>
            </a:r>
            <a:r>
              <a:rPr lang="ru-RU" sz="2400" b="1" i="1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i="1" spc="-1" dirty="0" err="1">
                <a:solidFill>
                  <a:srgbClr val="000000"/>
                </a:solidFill>
                <a:latin typeface="Calibri"/>
                <a:ea typeface="DejaVu Sans"/>
              </a:rPr>
              <a:t>судин</a:t>
            </a:r>
            <a:r>
              <a:rPr lang="ru-RU" sz="2400" b="1" i="1" spc="-1" dirty="0">
                <a:solidFill>
                  <a:srgbClr val="000000"/>
                </a:solidFill>
                <a:latin typeface="Calibri"/>
                <a:ea typeface="DejaVu Sans"/>
              </a:rPr>
              <a:t> в </a:t>
            </a:r>
            <a:r>
              <a:rPr lang="ru-RU" sz="2400" b="1" i="1" spc="-1" dirty="0" err="1">
                <a:solidFill>
                  <a:srgbClr val="000000"/>
                </a:solidFill>
                <a:latin typeface="Calibri"/>
                <a:ea typeface="DejaVu Sans"/>
              </a:rPr>
              <a:t>результаті</a:t>
            </a:r>
            <a:r>
              <a:rPr lang="ru-RU" sz="2400" b="1" i="1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i="1" spc="-1" dirty="0" err="1">
                <a:solidFill>
                  <a:srgbClr val="000000"/>
                </a:solidFill>
                <a:latin typeface="Calibri"/>
                <a:ea typeface="DejaVu Sans"/>
              </a:rPr>
              <a:t>порушення</a:t>
            </a:r>
            <a:r>
              <a:rPr lang="ru-RU" sz="2400" b="1" i="1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i="1" spc="-1" dirty="0" err="1">
                <a:solidFill>
                  <a:srgbClr val="000000"/>
                </a:solidFill>
                <a:latin typeface="Calibri"/>
                <a:ea typeface="DejaVu Sans"/>
              </a:rPr>
              <a:t>цілісності</a:t>
            </a:r>
            <a:r>
              <a:rPr lang="ru-RU" sz="2400" b="1" i="1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i="1" spc="-1" dirty="0" err="1">
                <a:solidFill>
                  <a:srgbClr val="000000"/>
                </a:solidFill>
                <a:latin typeface="Calibri"/>
                <a:ea typeface="DejaVu Sans"/>
              </a:rPr>
              <a:t>клітинної</a:t>
            </a:r>
            <a:r>
              <a:rPr lang="ru-RU" sz="2400" b="1" i="1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i="1" spc="-1" dirty="0" err="1">
                <a:solidFill>
                  <a:srgbClr val="000000"/>
                </a:solidFill>
                <a:latin typeface="Calibri"/>
                <a:ea typeface="DejaVu Sans"/>
              </a:rPr>
              <a:t>стінки</a:t>
            </a:r>
            <a:r>
              <a:rPr lang="ru-RU" sz="2400" b="1" i="1" spc="-1" dirty="0">
                <a:solidFill>
                  <a:srgbClr val="000000"/>
                </a:solidFill>
                <a:latin typeface="Calibri"/>
                <a:ea typeface="DejaVu Sans"/>
              </a:rPr>
              <a:t>. Вони </a:t>
            </a:r>
            <a:r>
              <a:rPr lang="ru-RU" sz="2400" b="1" i="1" spc="-1" dirty="0" err="1">
                <a:solidFill>
                  <a:srgbClr val="000000"/>
                </a:solidFill>
                <a:latin typeface="Calibri"/>
                <a:ea typeface="DejaVu Sans"/>
              </a:rPr>
              <a:t>виникають</a:t>
            </a:r>
            <a:r>
              <a:rPr lang="ru-RU" sz="2400" b="1" i="1" spc="-1" dirty="0">
                <a:solidFill>
                  <a:srgbClr val="000000"/>
                </a:solidFill>
                <a:latin typeface="Calibri"/>
                <a:ea typeface="DejaVu Sans"/>
              </a:rPr>
              <a:t> в </a:t>
            </a:r>
            <a:r>
              <a:rPr lang="ru-RU" sz="2400" b="1" i="1" spc="-1" dirty="0" err="1">
                <a:solidFill>
                  <a:srgbClr val="000000"/>
                </a:solidFill>
                <a:latin typeface="Calibri"/>
                <a:ea typeface="DejaVu Sans"/>
              </a:rPr>
              <a:t>результаті</a:t>
            </a:r>
            <a:r>
              <a:rPr lang="ru-RU" sz="2400" b="1" i="1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i="1" spc="-1" dirty="0" err="1">
                <a:solidFill>
                  <a:srgbClr val="000000"/>
                </a:solidFill>
                <a:latin typeface="Calibri"/>
                <a:ea typeface="DejaVu Sans"/>
              </a:rPr>
              <a:t>механічного</a:t>
            </a:r>
            <a:r>
              <a:rPr lang="ru-RU" sz="2400" b="1" i="1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i="1" spc="-1" dirty="0" err="1">
                <a:solidFill>
                  <a:srgbClr val="000000"/>
                </a:solidFill>
                <a:latin typeface="Calibri"/>
                <a:ea typeface="DejaVu Sans"/>
              </a:rPr>
              <a:t>або</a:t>
            </a:r>
            <a:r>
              <a:rPr lang="ru-RU" sz="2400" b="1" i="1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i="1" spc="-1" dirty="0" err="1">
                <a:solidFill>
                  <a:srgbClr val="000000"/>
                </a:solidFill>
                <a:latin typeface="Calibri"/>
                <a:ea typeface="DejaVu Sans"/>
              </a:rPr>
              <a:t>патологічного</a:t>
            </a:r>
            <a:r>
              <a:rPr lang="ru-RU" sz="2400" b="1" i="1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i="1" spc="-1" dirty="0" err="1">
                <a:solidFill>
                  <a:srgbClr val="000000"/>
                </a:solidFill>
                <a:latin typeface="Calibri"/>
                <a:ea typeface="DejaVu Sans"/>
              </a:rPr>
              <a:t>порушення</a:t>
            </a:r>
            <a:r>
              <a:rPr lang="ru-RU" sz="2400" b="1" i="1" spc="-1" dirty="0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lang="ru-RU" sz="2400" spc="-1" dirty="0">
              <a:latin typeface="Arial"/>
            </a:endParaRPr>
          </a:p>
          <a:p>
            <a:pPr marL="343080" indent="-342000" algn="just">
              <a:spcBef>
                <a:spcPts val="479"/>
              </a:spcBef>
            </a:pPr>
            <a:r>
              <a:rPr lang="ru-RU" sz="2400" b="1" spc="-1" dirty="0" err="1">
                <a:solidFill>
                  <a:srgbClr val="000000"/>
                </a:solidFill>
                <a:latin typeface="Calibri"/>
                <a:ea typeface="DejaVu Sans"/>
              </a:rPr>
              <a:t>Кровотечі</a:t>
            </a:r>
            <a:r>
              <a:rPr lang="ru-RU" sz="2400" b="1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pc="-1" dirty="0" err="1">
                <a:solidFill>
                  <a:srgbClr val="000000"/>
                </a:solidFill>
                <a:latin typeface="Calibri"/>
                <a:ea typeface="DejaVu Sans"/>
              </a:rPr>
              <a:t>бувають</a:t>
            </a:r>
            <a:r>
              <a:rPr lang="ru-RU" sz="2400" b="1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pc="-1" dirty="0" err="1">
                <a:solidFill>
                  <a:srgbClr val="000000"/>
                </a:solidFill>
                <a:latin typeface="Calibri"/>
                <a:ea typeface="DejaVu Sans"/>
              </a:rPr>
              <a:t>внутрішні</a:t>
            </a:r>
            <a:r>
              <a:rPr lang="ru-RU" sz="2400" b="1" spc="-1" dirty="0">
                <a:solidFill>
                  <a:srgbClr val="000000"/>
                </a:solidFill>
                <a:latin typeface="Calibri"/>
                <a:ea typeface="DejaVu Sans"/>
              </a:rPr>
              <a:t> та </a:t>
            </a:r>
            <a:r>
              <a:rPr lang="ru-RU" sz="2400" b="1" spc="-1" dirty="0" err="1">
                <a:solidFill>
                  <a:srgbClr val="000000"/>
                </a:solidFill>
                <a:latin typeface="Calibri"/>
                <a:ea typeface="DejaVu Sans"/>
              </a:rPr>
              <a:t>зовнішні</a:t>
            </a:r>
            <a:r>
              <a:rPr lang="ru-RU" sz="2400" b="1" spc="-1" dirty="0">
                <a:solidFill>
                  <a:srgbClr val="000000"/>
                </a:solidFill>
                <a:latin typeface="Calibri"/>
                <a:ea typeface="DejaVu Sans"/>
              </a:rPr>
              <a:t>. </a:t>
            </a:r>
            <a:endParaRPr lang="ru-RU" sz="2400" b="1" spc="-1" dirty="0" smtClean="0">
              <a:solidFill>
                <a:srgbClr val="000000"/>
              </a:solidFill>
              <a:latin typeface="Calibri"/>
              <a:ea typeface="DejaVu Sans"/>
            </a:endParaRPr>
          </a:p>
          <a:p>
            <a:pPr marL="343080" indent="-342000" algn="just">
              <a:spcBef>
                <a:spcPts val="479"/>
              </a:spcBef>
            </a:pPr>
            <a:r>
              <a:rPr lang="ru-RU" sz="2400" b="1" spc="-1" dirty="0" err="1" smtClean="0">
                <a:solidFill>
                  <a:srgbClr val="FF0000"/>
                </a:solidFill>
                <a:latin typeface="Calibri"/>
                <a:ea typeface="DejaVu Sans"/>
              </a:rPr>
              <a:t>Зовнішні</a:t>
            </a:r>
            <a:r>
              <a:rPr lang="ru-RU" sz="2400" b="1" spc="-1" dirty="0" smtClean="0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lang="ru-RU" sz="2400" b="1" spc="-1" dirty="0">
                <a:solidFill>
                  <a:srgbClr val="000000"/>
                </a:solidFill>
                <a:latin typeface="Calibri"/>
                <a:ea typeface="DejaVu Sans"/>
              </a:rPr>
              <a:t>– коли видно </a:t>
            </a:r>
            <a:r>
              <a:rPr lang="ru-RU" sz="2400" b="1" spc="-1" dirty="0" err="1">
                <a:solidFill>
                  <a:srgbClr val="000000"/>
                </a:solidFill>
                <a:latin typeface="Calibri"/>
                <a:ea typeface="DejaVu Sans"/>
              </a:rPr>
              <a:t>місце</a:t>
            </a:r>
            <a:r>
              <a:rPr lang="ru-RU" sz="2400" b="1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pc="-1" dirty="0" err="1">
                <a:solidFill>
                  <a:srgbClr val="000000"/>
                </a:solidFill>
                <a:latin typeface="Calibri"/>
                <a:ea typeface="DejaVu Sans"/>
              </a:rPr>
              <a:t>звідки</a:t>
            </a:r>
            <a:r>
              <a:rPr lang="ru-RU" sz="2400" b="1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pc="-1" dirty="0" err="1">
                <a:solidFill>
                  <a:srgbClr val="000000"/>
                </a:solidFill>
                <a:latin typeface="Calibri"/>
                <a:ea typeface="DejaVu Sans"/>
              </a:rPr>
              <a:t>тече</a:t>
            </a:r>
            <a:r>
              <a:rPr lang="ru-RU" sz="2400" b="1" spc="-1" dirty="0">
                <a:solidFill>
                  <a:srgbClr val="000000"/>
                </a:solidFill>
                <a:latin typeface="Calibri"/>
                <a:ea typeface="DejaVu Sans"/>
              </a:rPr>
              <a:t> кров. </a:t>
            </a:r>
            <a:endParaRPr lang="ru-RU" sz="2400" b="1" spc="-1" dirty="0" smtClean="0">
              <a:solidFill>
                <a:srgbClr val="000000"/>
              </a:solidFill>
              <a:latin typeface="Calibri"/>
              <a:ea typeface="DejaVu Sans"/>
            </a:endParaRPr>
          </a:p>
          <a:p>
            <a:pPr marL="343080" indent="-342000" algn="just">
              <a:spcBef>
                <a:spcPts val="479"/>
              </a:spcBef>
            </a:pPr>
            <a:r>
              <a:rPr lang="ru-RU" sz="2400" b="1" spc="-1" dirty="0" err="1" smtClean="0">
                <a:solidFill>
                  <a:srgbClr val="FF0000"/>
                </a:solidFill>
                <a:latin typeface="Calibri"/>
                <a:ea typeface="DejaVu Sans"/>
              </a:rPr>
              <a:t>Внутрішні</a:t>
            </a:r>
            <a:r>
              <a:rPr lang="ru-RU" sz="2400" b="1" spc="-1" dirty="0" smtClean="0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lang="ru-RU" sz="2400" b="1" spc="-1" dirty="0">
                <a:solidFill>
                  <a:srgbClr val="000000"/>
                </a:solidFill>
                <a:latin typeface="Calibri"/>
                <a:ea typeface="DejaVu Sans"/>
              </a:rPr>
              <a:t>– кров </a:t>
            </a:r>
            <a:r>
              <a:rPr lang="ru-RU" sz="2400" b="1" spc="-1" dirty="0" err="1">
                <a:solidFill>
                  <a:srgbClr val="000000"/>
                </a:solidFill>
                <a:latin typeface="Calibri"/>
                <a:ea typeface="DejaVu Sans"/>
              </a:rPr>
              <a:t>надходить</a:t>
            </a:r>
            <a:r>
              <a:rPr lang="ru-RU" sz="2400" b="1" spc="-1" dirty="0">
                <a:solidFill>
                  <a:srgbClr val="000000"/>
                </a:solidFill>
                <a:latin typeface="Calibri"/>
                <a:ea typeface="DejaVu Sans"/>
              </a:rPr>
              <a:t> у </a:t>
            </a:r>
            <a:r>
              <a:rPr lang="ru-RU" sz="2400" b="1" spc="-1" dirty="0" err="1">
                <a:solidFill>
                  <a:srgbClr val="000000"/>
                </a:solidFill>
                <a:latin typeface="Calibri"/>
                <a:ea typeface="DejaVu Sans"/>
              </a:rPr>
              <a:t>внутрішні</a:t>
            </a:r>
            <a:r>
              <a:rPr lang="ru-RU" sz="2400" b="1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pc="-1" dirty="0" err="1">
                <a:solidFill>
                  <a:srgbClr val="000000"/>
                </a:solidFill>
                <a:latin typeface="Calibri"/>
                <a:ea typeface="DejaVu Sans"/>
              </a:rPr>
              <a:t>порожнини</a:t>
            </a:r>
            <a:r>
              <a:rPr lang="ru-RU" sz="2400" b="1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pc="-1" dirty="0" err="1">
                <a:solidFill>
                  <a:srgbClr val="000000"/>
                </a:solidFill>
                <a:latin typeface="Calibri"/>
                <a:ea typeface="DejaVu Sans"/>
              </a:rPr>
              <a:t>чи</a:t>
            </a:r>
            <a:r>
              <a:rPr lang="ru-RU" sz="2400" b="1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pc="-1" dirty="0" err="1">
                <a:solidFill>
                  <a:srgbClr val="000000"/>
                </a:solidFill>
                <a:latin typeface="Calibri"/>
                <a:ea typeface="DejaVu Sans"/>
              </a:rPr>
              <a:t>тканини</a:t>
            </a:r>
            <a:r>
              <a:rPr lang="ru-RU" sz="2400" b="1" spc="-1" dirty="0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lang="ru-RU" sz="2400" b="1" spc="-1" dirty="0" err="1">
                <a:solidFill>
                  <a:srgbClr val="000000"/>
                </a:solidFill>
                <a:latin typeface="Calibri"/>
                <a:ea typeface="DejaVu Sans"/>
              </a:rPr>
              <a:t>або</a:t>
            </a:r>
            <a:r>
              <a:rPr lang="ru-RU" sz="2400" b="1" spc="-1" dirty="0">
                <a:solidFill>
                  <a:srgbClr val="000000"/>
                </a:solidFill>
                <a:latin typeface="Calibri"/>
                <a:ea typeface="DejaVu Sans"/>
              </a:rPr>
              <a:t> у </a:t>
            </a:r>
            <a:r>
              <a:rPr lang="ru-RU" sz="2400" b="1" spc="-1" dirty="0" err="1">
                <a:solidFill>
                  <a:srgbClr val="000000"/>
                </a:solidFill>
                <a:latin typeface="Calibri"/>
                <a:ea typeface="DejaVu Sans"/>
              </a:rPr>
              <a:t>просвіт</a:t>
            </a:r>
            <a:r>
              <a:rPr lang="ru-RU" sz="2400" b="1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pc="-1" dirty="0" err="1">
                <a:solidFill>
                  <a:srgbClr val="000000"/>
                </a:solidFill>
                <a:latin typeface="Calibri"/>
                <a:ea typeface="DejaVu Sans"/>
              </a:rPr>
              <a:t>порожнистих</a:t>
            </a:r>
            <a:r>
              <a:rPr lang="ru-RU" sz="2400" b="1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pc="-1" dirty="0" err="1">
                <a:solidFill>
                  <a:srgbClr val="000000"/>
                </a:solidFill>
                <a:latin typeface="Calibri"/>
                <a:ea typeface="DejaVu Sans"/>
              </a:rPr>
              <a:t>органів</a:t>
            </a:r>
            <a:r>
              <a:rPr lang="ru-RU" sz="2400" b="1" spc="-1" dirty="0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lang="ru-RU" sz="2400" spc="-1" dirty="0">
              <a:latin typeface="Arial"/>
            </a:endParaRPr>
          </a:p>
          <a:p>
            <a:pPr marL="343080" indent="-342000" algn="just">
              <a:spcBef>
                <a:spcPts val="479"/>
              </a:spcBef>
            </a:pPr>
            <a:r>
              <a:rPr lang="ru-RU" sz="2400" b="1" spc="-1" dirty="0">
                <a:solidFill>
                  <a:srgbClr val="000000"/>
                </a:solidFill>
                <a:latin typeface="Calibri"/>
                <a:ea typeface="DejaVu Sans"/>
              </a:rPr>
              <a:t>    </a:t>
            </a:r>
            <a:r>
              <a:rPr lang="ru-RU" sz="2400" b="1" spc="-1" dirty="0" err="1">
                <a:solidFill>
                  <a:srgbClr val="000000"/>
                </a:solidFill>
                <a:latin typeface="Calibri"/>
                <a:ea typeface="DejaVu Sans"/>
              </a:rPr>
              <a:t>Залежно</a:t>
            </a:r>
            <a:r>
              <a:rPr lang="ru-RU" sz="2400" b="1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pc="-1" dirty="0" err="1">
                <a:solidFill>
                  <a:srgbClr val="000000"/>
                </a:solidFill>
                <a:latin typeface="Calibri"/>
                <a:ea typeface="DejaVu Sans"/>
              </a:rPr>
              <a:t>від</a:t>
            </a:r>
            <a:r>
              <a:rPr lang="ru-RU" sz="2400" b="1" spc="-1" dirty="0">
                <a:solidFill>
                  <a:srgbClr val="000000"/>
                </a:solidFill>
                <a:latin typeface="Calibri"/>
                <a:ea typeface="DejaVu Sans"/>
              </a:rPr>
              <a:t> виду </a:t>
            </a:r>
            <a:r>
              <a:rPr lang="ru-RU" sz="2400" b="1" spc="-1" dirty="0" err="1">
                <a:solidFill>
                  <a:srgbClr val="000000"/>
                </a:solidFill>
                <a:latin typeface="Calibri"/>
                <a:ea typeface="DejaVu Sans"/>
              </a:rPr>
              <a:t>пошкодження</a:t>
            </a:r>
            <a:r>
              <a:rPr lang="ru-RU" sz="2400" b="1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pc="-1" dirty="0" err="1">
                <a:solidFill>
                  <a:srgbClr val="000000"/>
                </a:solidFill>
                <a:latin typeface="Calibri"/>
                <a:ea typeface="DejaVu Sans"/>
              </a:rPr>
              <a:t>кровоносних</a:t>
            </a:r>
            <a:r>
              <a:rPr lang="ru-RU" sz="2400" b="1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pc="-1" dirty="0" err="1">
                <a:solidFill>
                  <a:srgbClr val="000000"/>
                </a:solidFill>
                <a:latin typeface="Calibri"/>
                <a:ea typeface="DejaVu Sans"/>
              </a:rPr>
              <a:t>судин</a:t>
            </a:r>
            <a:r>
              <a:rPr lang="ru-RU" sz="2400" b="1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pc="-1" dirty="0" err="1">
                <a:solidFill>
                  <a:srgbClr val="000000"/>
                </a:solidFill>
                <a:latin typeface="Calibri"/>
                <a:ea typeface="DejaVu Sans"/>
              </a:rPr>
              <a:t>кровотечі</a:t>
            </a:r>
            <a:r>
              <a:rPr lang="ru-RU" sz="2400" b="1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pc="-1" dirty="0" err="1">
                <a:solidFill>
                  <a:srgbClr val="000000"/>
                </a:solidFill>
                <a:latin typeface="Calibri"/>
                <a:ea typeface="DejaVu Sans"/>
              </a:rPr>
              <a:t>бувають</a:t>
            </a:r>
            <a:r>
              <a:rPr lang="ru-RU" sz="2400" b="1" spc="-1" dirty="0" smtClean="0">
                <a:solidFill>
                  <a:srgbClr val="000000"/>
                </a:solidFill>
                <a:latin typeface="Calibri"/>
                <a:ea typeface="DejaVu Sans"/>
              </a:rPr>
              <a:t>:</a:t>
            </a:r>
            <a:endParaRPr lang="ru-RU" sz="2400" spc="-1" dirty="0">
              <a:latin typeface="Arial"/>
            </a:endParaRPr>
          </a:p>
          <a:p>
            <a:pPr marL="343080" indent="-342000">
              <a:spcBef>
                <a:spcPts val="479"/>
              </a:spcBef>
              <a:buClr>
                <a:srgbClr val="FF0000"/>
              </a:buClr>
              <a:buFont typeface="Wingdings" charset="2"/>
              <a:buChar char=""/>
            </a:pPr>
            <a:r>
              <a:rPr lang="ru-RU" sz="2400" b="1" spc="-1" dirty="0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lang="ru-RU" sz="2400" b="1" spc="-1" dirty="0" err="1">
                <a:solidFill>
                  <a:srgbClr val="FF0000"/>
                </a:solidFill>
                <a:latin typeface="Calibri"/>
                <a:ea typeface="DejaVu Sans"/>
              </a:rPr>
              <a:t>капілярні</a:t>
            </a:r>
            <a:endParaRPr lang="ru-RU" sz="2400" spc="-1" dirty="0">
              <a:latin typeface="Arial"/>
            </a:endParaRPr>
          </a:p>
          <a:p>
            <a:pPr marL="343080" indent="-342000">
              <a:spcBef>
                <a:spcPts val="479"/>
              </a:spcBef>
              <a:buClr>
                <a:srgbClr val="FF0000"/>
              </a:buClr>
              <a:buFont typeface="Wingdings" charset="2"/>
              <a:buChar char=""/>
            </a:pPr>
            <a:r>
              <a:rPr lang="ru-RU" sz="2400" b="1" spc="-1" dirty="0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lang="ru-RU" sz="2400" b="1" spc="-1" dirty="0" err="1">
                <a:solidFill>
                  <a:srgbClr val="FF0000"/>
                </a:solidFill>
                <a:latin typeface="Calibri"/>
                <a:ea typeface="DejaVu Sans"/>
              </a:rPr>
              <a:t>венозні</a:t>
            </a:r>
            <a:endParaRPr lang="ru-RU" sz="2400" spc="-1" dirty="0">
              <a:latin typeface="Arial"/>
            </a:endParaRPr>
          </a:p>
          <a:p>
            <a:pPr marL="343080" indent="-342000">
              <a:spcBef>
                <a:spcPts val="479"/>
              </a:spcBef>
              <a:buClr>
                <a:srgbClr val="FF0000"/>
              </a:buClr>
              <a:buFont typeface="Wingdings" charset="2"/>
              <a:buChar char=""/>
            </a:pPr>
            <a:r>
              <a:rPr lang="ru-RU" sz="2400" b="1" spc="-1" dirty="0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lang="ru-RU" sz="2400" b="1" spc="-1" dirty="0" err="1">
                <a:solidFill>
                  <a:srgbClr val="FF0000"/>
                </a:solidFill>
                <a:latin typeface="Calibri"/>
                <a:ea typeface="DejaVu Sans"/>
              </a:rPr>
              <a:t>артеріальні</a:t>
            </a:r>
            <a:r>
              <a:rPr lang="ru-RU" sz="2400" b="1" spc="-1" dirty="0">
                <a:solidFill>
                  <a:srgbClr val="FF0000"/>
                </a:solidFill>
                <a:latin typeface="Calibri"/>
                <a:ea typeface="DejaVu Sans"/>
              </a:rPr>
              <a:t>.</a:t>
            </a:r>
            <a:endParaRPr lang="ru-RU" sz="2400" spc="-1" dirty="0">
              <a:latin typeface="Arial"/>
            </a:endParaRPr>
          </a:p>
        </p:txBody>
      </p:sp>
      <p:pic>
        <p:nvPicPr>
          <p:cNvPr id="380" name="Picture 2"/>
          <p:cNvPicPr/>
          <p:nvPr/>
        </p:nvPicPr>
        <p:blipFill>
          <a:blip r:embed="rId2"/>
          <a:stretch/>
        </p:blipFill>
        <p:spPr>
          <a:xfrm>
            <a:off x="8845581" y="2008907"/>
            <a:ext cx="2889218" cy="2603575"/>
          </a:xfrm>
          <a:prstGeom prst="rect">
            <a:avLst/>
          </a:prstGeom>
          <a:ln w="9360">
            <a:noFill/>
          </a:ln>
        </p:spPr>
      </p:pic>
    </p:spTree>
    <p:extLst>
      <p:ext uri="{BB962C8B-B14F-4D97-AF65-F5344CB8AC3E}">
        <p14:creationId xmlns:p14="http://schemas.microsoft.com/office/powerpoint/2010/main" val="1710051028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318655"/>
            <a:ext cx="1163781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Для </a:t>
            </a:r>
            <a:r>
              <a:rPr lang="ru-RU" sz="2400" b="1" dirty="0" err="1" smtClean="0"/>
              <a:t>надання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допомоги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важливо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визначити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загрозливі</a:t>
            </a:r>
            <a:r>
              <a:rPr lang="ru-RU" sz="2400" b="1" dirty="0" smtClean="0"/>
              <a:t> для </a:t>
            </a:r>
            <a:r>
              <a:rPr lang="ru-RU" sz="2400" b="1" dirty="0" err="1" smtClean="0"/>
              <a:t>життя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кровотечі</a:t>
            </a:r>
            <a:r>
              <a:rPr lang="ru-RU" sz="2400" b="1" dirty="0" smtClean="0"/>
              <a:t>.</a:t>
            </a:r>
          </a:p>
          <a:p>
            <a:pPr algn="just"/>
            <a:r>
              <a:rPr lang="ru-RU" sz="2400" b="1" dirty="0" smtClean="0"/>
              <a:t>З </a:t>
            </a:r>
            <a:r>
              <a:rPr lang="ru-RU" sz="2400" b="1" dirty="0" err="1"/>
              <a:t>усіх</a:t>
            </a:r>
            <a:r>
              <a:rPr lang="ru-RU" sz="2400" b="1" dirty="0"/>
              <a:t> </a:t>
            </a:r>
            <a:r>
              <a:rPr lang="ru-RU" sz="2400" b="1" dirty="0" err="1"/>
              <a:t>загрозливих</a:t>
            </a:r>
            <a:r>
              <a:rPr lang="ru-RU" sz="2400" b="1" dirty="0"/>
              <a:t> для </a:t>
            </a:r>
            <a:r>
              <a:rPr lang="ru-RU" sz="2400" b="1" dirty="0" err="1"/>
              <a:t>життя</a:t>
            </a:r>
            <a:r>
              <a:rPr lang="ru-RU" sz="2400" b="1" dirty="0"/>
              <a:t> </a:t>
            </a:r>
            <a:r>
              <a:rPr lang="ru-RU" sz="2400" b="1" dirty="0" err="1"/>
              <a:t>станів</a:t>
            </a:r>
            <a:r>
              <a:rPr lang="ru-RU" sz="2400" b="1" dirty="0"/>
              <a:t> </a:t>
            </a:r>
            <a:r>
              <a:rPr lang="ru-RU" sz="2400" b="1" dirty="0" err="1"/>
              <a:t>найбільш</a:t>
            </a:r>
            <a:r>
              <a:rPr lang="ru-RU" sz="2400" b="1" dirty="0"/>
              <a:t> </a:t>
            </a:r>
            <a:r>
              <a:rPr lang="ru-RU" sz="2400" b="1" dirty="0" err="1" smtClean="0"/>
              <a:t>небезпечними</a:t>
            </a:r>
            <a:r>
              <a:rPr lang="ru-RU" sz="2400" b="1" dirty="0" smtClean="0"/>
              <a:t> є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зовнішні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кровотечі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кінцівок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«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вузлові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кровотечі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(шия,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пахви, пах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</a:t>
            </a:r>
            <a:r>
              <a:rPr lang="ru-RU" sz="2400" b="1" dirty="0"/>
              <a:t>При не </a:t>
            </a:r>
            <a:r>
              <a:rPr lang="ru-RU" sz="2400" b="1" dirty="0" err="1"/>
              <a:t>зупинці</a:t>
            </a:r>
            <a:r>
              <a:rPr lang="ru-RU" sz="2400" b="1" dirty="0"/>
              <a:t> </a:t>
            </a:r>
            <a:r>
              <a:rPr lang="ru-RU" sz="2400" b="1" dirty="0" err="1"/>
              <a:t>такої</a:t>
            </a:r>
            <a:r>
              <a:rPr lang="ru-RU" sz="2400" b="1" dirty="0"/>
              <a:t> </a:t>
            </a:r>
            <a:r>
              <a:rPr lang="ru-RU" sz="2400" b="1" dirty="0" err="1"/>
              <a:t>кровотечі</a:t>
            </a:r>
            <a:r>
              <a:rPr lang="ru-RU" sz="2400" b="1" dirty="0"/>
              <a:t> </a:t>
            </a:r>
            <a:r>
              <a:rPr lang="ru-RU" sz="2400" b="1" dirty="0" err="1"/>
              <a:t>людина</a:t>
            </a:r>
            <a:r>
              <a:rPr lang="ru-RU" sz="2400" b="1" dirty="0"/>
              <a:t> </a:t>
            </a:r>
            <a:r>
              <a:rPr lang="ru-RU" sz="2400" b="1" dirty="0" err="1"/>
              <a:t>може</a:t>
            </a:r>
            <a:r>
              <a:rPr lang="ru-RU" sz="2400" b="1" dirty="0"/>
              <a:t> </a:t>
            </a:r>
            <a:r>
              <a:rPr lang="ru-RU" sz="2400" b="1" dirty="0" err="1" smtClean="0"/>
              <a:t>загинути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протягом</a:t>
            </a:r>
            <a:r>
              <a:rPr lang="ru-RU" sz="2400" b="1" dirty="0" smtClean="0"/>
              <a:t> </a:t>
            </a:r>
            <a:r>
              <a:rPr lang="ru-RU" sz="2400" b="1" dirty="0" err="1"/>
              <a:t>декількох</a:t>
            </a:r>
            <a:r>
              <a:rPr lang="ru-RU" sz="2400" b="1" dirty="0"/>
              <a:t> </a:t>
            </a:r>
            <a:r>
              <a:rPr lang="ru-RU" sz="2400" b="1" dirty="0" err="1"/>
              <a:t>хвилин</a:t>
            </a:r>
            <a:r>
              <a:rPr lang="ru-RU" sz="2400" b="1" dirty="0"/>
              <a:t>. </a:t>
            </a:r>
            <a:endParaRPr lang="ru-RU" sz="2400" b="1" dirty="0" smtClean="0"/>
          </a:p>
          <a:p>
            <a:pPr algn="just"/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Масивна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критична)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кровотеча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кінцівок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/>
              <a:t>– </a:t>
            </a:r>
            <a:r>
              <a:rPr lang="ru-RU" sz="2400" b="1" dirty="0" err="1"/>
              <a:t>найбільш</a:t>
            </a:r>
            <a:r>
              <a:rPr lang="ru-RU" sz="2400" b="1" dirty="0"/>
              <a:t> часта причина </a:t>
            </a:r>
            <a:r>
              <a:rPr lang="ru-RU" sz="2400" b="1" dirty="0" err="1"/>
              <a:t>смерті</a:t>
            </a:r>
            <a:r>
              <a:rPr lang="ru-RU" sz="2400" b="1" dirty="0"/>
              <a:t>, </a:t>
            </a:r>
            <a:r>
              <a:rPr lang="ru-RU" sz="2400" b="1" dirty="0" err="1"/>
              <a:t>якої</a:t>
            </a:r>
            <a:r>
              <a:rPr lang="ru-RU" sz="2400" b="1" dirty="0"/>
              <a:t> </a:t>
            </a:r>
            <a:r>
              <a:rPr lang="ru-RU" sz="2400" b="1" dirty="0" err="1"/>
              <a:t>можливо</a:t>
            </a:r>
            <a:r>
              <a:rPr lang="ru-RU" sz="2400" b="1" dirty="0"/>
              <a:t> </a:t>
            </a:r>
            <a:r>
              <a:rPr lang="ru-RU" sz="2400" b="1" dirty="0" err="1" smtClean="0"/>
              <a:t>запобігти</a:t>
            </a:r>
            <a:r>
              <a:rPr lang="ru-RU" sz="2400" b="1" dirty="0" smtClean="0"/>
              <a:t> </a:t>
            </a:r>
            <a:r>
              <a:rPr lang="ru-RU" sz="2400" b="1" dirty="0"/>
              <a:t>(</a:t>
            </a:r>
            <a:r>
              <a:rPr lang="ru-RU" sz="2400" b="1" dirty="0" err="1"/>
              <a:t>приблизно</a:t>
            </a:r>
            <a:r>
              <a:rPr lang="ru-RU" sz="2400" b="1" dirty="0"/>
              <a:t> 2/3 </a:t>
            </a:r>
            <a:r>
              <a:rPr lang="ru-RU" sz="2400" b="1" dirty="0" err="1"/>
              <a:t>усіх</a:t>
            </a:r>
            <a:r>
              <a:rPr lang="ru-RU" sz="2400" b="1" dirty="0"/>
              <a:t> смертей, </a:t>
            </a:r>
            <a:r>
              <a:rPr lang="ru-RU" sz="2400" b="1" dirty="0" err="1"/>
              <a:t>яких</a:t>
            </a:r>
            <a:r>
              <a:rPr lang="ru-RU" sz="2400" b="1" dirty="0"/>
              <a:t> </a:t>
            </a:r>
            <a:r>
              <a:rPr lang="ru-RU" sz="2400" b="1" dirty="0" err="1"/>
              <a:t>можна</a:t>
            </a:r>
            <a:r>
              <a:rPr lang="ru-RU" sz="2400" b="1" dirty="0"/>
              <a:t> </a:t>
            </a:r>
            <a:r>
              <a:rPr lang="ru-RU" sz="2400" b="1" dirty="0" err="1"/>
              <a:t>було</a:t>
            </a:r>
            <a:r>
              <a:rPr lang="ru-RU" sz="2400" b="1" dirty="0"/>
              <a:t> б </a:t>
            </a:r>
            <a:r>
              <a:rPr lang="ru-RU" sz="2400" b="1" dirty="0" err="1"/>
              <a:t>запобігти</a:t>
            </a:r>
            <a:r>
              <a:rPr lang="ru-RU" sz="2400" b="1" dirty="0"/>
              <a:t>).</a:t>
            </a:r>
          </a:p>
          <a:p>
            <a:pPr algn="just"/>
            <a:r>
              <a:rPr lang="ru-RU" sz="2400" b="1" dirty="0" err="1"/>
              <a:t>Розрізняють</a:t>
            </a:r>
            <a:r>
              <a:rPr lang="ru-RU" sz="2400" b="1" dirty="0"/>
              <a:t>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тимчасову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кінцеву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(в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лікарні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зупинки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кровотечі</a:t>
            </a:r>
            <a:r>
              <a:rPr lang="ru-RU" sz="2400" b="1" dirty="0"/>
              <a:t>. </a:t>
            </a:r>
            <a:endParaRPr lang="ru-RU" sz="2400" b="1" dirty="0" smtClean="0"/>
          </a:p>
          <a:p>
            <a:pPr algn="just"/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Тимчасова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зупинка</a:t>
            </a: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/>
              <a:t>кровотечі</a:t>
            </a:r>
            <a:r>
              <a:rPr lang="ru-RU" sz="2400" b="1" dirty="0"/>
              <a:t> проводиться </a:t>
            </a:r>
            <a:r>
              <a:rPr lang="ru-RU" sz="2400" b="1" dirty="0" err="1" smtClean="0"/>
              <a:t>рятувальниками</a:t>
            </a:r>
            <a:r>
              <a:rPr lang="ru-RU" sz="2400" b="1" dirty="0" smtClean="0"/>
              <a:t> </a:t>
            </a:r>
            <a:r>
              <a:rPr lang="ru-RU" sz="2400" b="1" dirty="0"/>
              <a:t>на </a:t>
            </a:r>
            <a:r>
              <a:rPr lang="ru-RU" sz="2400" b="1" dirty="0" err="1"/>
              <a:t>місці</a:t>
            </a:r>
            <a:r>
              <a:rPr lang="ru-RU" sz="2400" b="1" dirty="0"/>
              <a:t> </a:t>
            </a:r>
            <a:r>
              <a:rPr lang="ru-RU" sz="2400" b="1" dirty="0" err="1"/>
              <a:t>події</a:t>
            </a:r>
            <a:r>
              <a:rPr lang="ru-RU" sz="2400" b="1" dirty="0"/>
              <a:t>.</a:t>
            </a:r>
          </a:p>
          <a:p>
            <a:pPr algn="ctr"/>
            <a:r>
              <a:rPr lang="ru-R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Ознаками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масивної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кровотечі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є: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400" b="1" dirty="0"/>
              <a:t>• кров, </a:t>
            </a:r>
            <a:r>
              <a:rPr lang="ru-RU" sz="2400" b="1" dirty="0" err="1"/>
              <a:t>що</a:t>
            </a:r>
            <a:r>
              <a:rPr lang="ru-RU" sz="2400" b="1" dirty="0"/>
              <a:t> </a:t>
            </a:r>
            <a:r>
              <a:rPr lang="ru-RU" sz="2400" b="1" dirty="0" err="1"/>
              <a:t>пульсує</a:t>
            </a:r>
            <a:r>
              <a:rPr lang="ru-RU" sz="2400" b="1" dirty="0"/>
              <a:t> </a:t>
            </a:r>
            <a:r>
              <a:rPr lang="ru-RU" sz="2400" b="1" dirty="0" err="1"/>
              <a:t>або</a:t>
            </a:r>
            <a:r>
              <a:rPr lang="ru-RU" sz="2400" b="1" dirty="0"/>
              <a:t> </a:t>
            </a:r>
            <a:r>
              <a:rPr lang="ru-RU" sz="2400" b="1" dirty="0" err="1"/>
              <a:t>швидко</a:t>
            </a:r>
            <a:r>
              <a:rPr lang="ru-RU" sz="2400" b="1" dirty="0"/>
              <a:t> </a:t>
            </a:r>
            <a:r>
              <a:rPr lang="ru-RU" sz="2400" b="1" dirty="0" err="1"/>
              <a:t>витікає</a:t>
            </a:r>
            <a:r>
              <a:rPr lang="ru-RU" sz="2400" b="1" dirty="0"/>
              <a:t> з рани;</a:t>
            </a:r>
          </a:p>
          <a:p>
            <a:pPr algn="just"/>
            <a:r>
              <a:rPr lang="ru-RU" sz="2400" b="1" dirty="0"/>
              <a:t>• </a:t>
            </a:r>
            <a:r>
              <a:rPr lang="ru-RU" sz="2400" b="1" dirty="0" err="1"/>
              <a:t>пляма</a:t>
            </a:r>
            <a:r>
              <a:rPr lang="ru-RU" sz="2400" b="1" dirty="0"/>
              <a:t> </a:t>
            </a:r>
            <a:r>
              <a:rPr lang="ru-RU" sz="2400" b="1" dirty="0" err="1"/>
              <a:t>крові</a:t>
            </a:r>
            <a:r>
              <a:rPr lang="ru-RU" sz="2400" b="1" dirty="0"/>
              <a:t> на </a:t>
            </a:r>
            <a:r>
              <a:rPr lang="ru-RU" sz="2400" b="1" dirty="0" err="1"/>
              <a:t>одязі</a:t>
            </a:r>
            <a:r>
              <a:rPr lang="ru-RU" sz="2400" b="1" dirty="0"/>
              <a:t> </a:t>
            </a:r>
            <a:r>
              <a:rPr lang="ru-RU" sz="2400" b="1" dirty="0" err="1"/>
              <a:t>чи</a:t>
            </a:r>
            <a:r>
              <a:rPr lang="ru-RU" sz="2400" b="1" dirty="0"/>
              <a:t> </a:t>
            </a:r>
            <a:r>
              <a:rPr lang="ru-RU" sz="2400" b="1" dirty="0" err="1"/>
              <a:t>пов’язці</a:t>
            </a:r>
            <a:r>
              <a:rPr lang="ru-RU" sz="2400" b="1" dirty="0"/>
              <a:t>, </a:t>
            </a:r>
            <a:r>
              <a:rPr lang="ru-RU" sz="2400" b="1" dirty="0" err="1"/>
              <a:t>що</a:t>
            </a:r>
            <a:r>
              <a:rPr lang="ru-RU" sz="2400" b="1" dirty="0"/>
              <a:t> </a:t>
            </a:r>
            <a:r>
              <a:rPr lang="ru-RU" sz="2400" b="1" dirty="0" err="1"/>
              <a:t>швидко</a:t>
            </a:r>
            <a:r>
              <a:rPr lang="ru-RU" sz="2400" b="1" dirty="0"/>
              <a:t> </a:t>
            </a:r>
            <a:r>
              <a:rPr lang="ru-RU" sz="2400" b="1" dirty="0" err="1" smtClean="0"/>
              <a:t>збільшується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або</a:t>
            </a:r>
            <a:r>
              <a:rPr lang="ru-RU" sz="2400" b="1" dirty="0" smtClean="0"/>
              <a:t> </a:t>
            </a:r>
            <a:r>
              <a:rPr lang="ru-RU" sz="2400" b="1" dirty="0" err="1"/>
              <a:t>одяг</a:t>
            </a:r>
            <a:r>
              <a:rPr lang="ru-RU" sz="2400" b="1" dirty="0"/>
              <a:t>, </a:t>
            </a:r>
            <a:r>
              <a:rPr lang="ru-RU" sz="2400" b="1" dirty="0" err="1"/>
              <a:t>просякнутий</a:t>
            </a:r>
            <a:r>
              <a:rPr lang="ru-RU" sz="2400" b="1" dirty="0"/>
              <a:t> </a:t>
            </a:r>
            <a:r>
              <a:rPr lang="ru-RU" sz="2400" b="1" dirty="0" err="1"/>
              <a:t>кров’ю</a:t>
            </a:r>
            <a:r>
              <a:rPr lang="ru-RU" sz="2400" b="1" dirty="0"/>
              <a:t>;</a:t>
            </a:r>
          </a:p>
          <a:p>
            <a:pPr algn="just"/>
            <a:r>
              <a:rPr lang="ru-RU" sz="2400" b="1" dirty="0"/>
              <a:t>• велика </a:t>
            </a:r>
            <a:r>
              <a:rPr lang="ru-RU" sz="2400" b="1" dirty="0" err="1"/>
              <a:t>пляма</a:t>
            </a:r>
            <a:r>
              <a:rPr lang="ru-RU" sz="2400" b="1" dirty="0"/>
              <a:t> </a:t>
            </a:r>
            <a:r>
              <a:rPr lang="ru-RU" sz="2400" b="1" dirty="0" err="1"/>
              <a:t>або</a:t>
            </a:r>
            <a:r>
              <a:rPr lang="ru-RU" sz="2400" b="1" dirty="0"/>
              <a:t> </a:t>
            </a:r>
            <a:r>
              <a:rPr lang="ru-RU" sz="2400" b="1" dirty="0" err="1"/>
              <a:t>калюжа</a:t>
            </a:r>
            <a:r>
              <a:rPr lang="ru-RU" sz="2400" b="1" dirty="0"/>
              <a:t> </a:t>
            </a:r>
            <a:r>
              <a:rPr lang="ru-RU" sz="2400" b="1" dirty="0" err="1"/>
              <a:t>крові</a:t>
            </a:r>
            <a:r>
              <a:rPr lang="ru-RU" sz="2400" b="1" dirty="0"/>
              <a:t> </a:t>
            </a:r>
            <a:r>
              <a:rPr lang="ru-RU" sz="2400" b="1" dirty="0" err="1"/>
              <a:t>під</a:t>
            </a:r>
            <a:r>
              <a:rPr lang="ru-RU" sz="2400" b="1" dirty="0"/>
              <a:t> </a:t>
            </a:r>
            <a:r>
              <a:rPr lang="ru-RU" sz="2400" b="1" dirty="0" err="1"/>
              <a:t>постраждалим</a:t>
            </a:r>
            <a:r>
              <a:rPr lang="ru-RU" sz="2400" b="1" dirty="0"/>
              <a:t>, </a:t>
            </a:r>
            <a:r>
              <a:rPr lang="ru-RU" sz="2400" b="1" dirty="0" smtClean="0"/>
              <a:t>яка </a:t>
            </a:r>
            <a:r>
              <a:rPr lang="ru-RU" sz="2400" b="1" dirty="0" err="1" smtClean="0"/>
              <a:t>розтікається</a:t>
            </a:r>
            <a:r>
              <a:rPr lang="ru-RU" sz="2400" b="1" dirty="0"/>
              <a:t>;</a:t>
            </a:r>
          </a:p>
          <a:p>
            <a:pPr algn="just"/>
            <a:r>
              <a:rPr lang="ru-RU" sz="2400" b="1" dirty="0"/>
              <a:t>• </a:t>
            </a:r>
            <a:r>
              <a:rPr lang="ru-RU" sz="2400" b="1" dirty="0" err="1"/>
              <a:t>травматична</a:t>
            </a:r>
            <a:r>
              <a:rPr lang="ru-RU" sz="2400" b="1" dirty="0"/>
              <a:t> </a:t>
            </a:r>
            <a:r>
              <a:rPr lang="ru-RU" sz="2400" b="1" dirty="0" err="1"/>
              <a:t>ампутація</a:t>
            </a:r>
            <a:r>
              <a:rPr lang="ru-RU" sz="2400" b="1" dirty="0"/>
              <a:t> (</a:t>
            </a:r>
            <a:r>
              <a:rPr lang="ru-RU" sz="2400" b="1" dirty="0" err="1"/>
              <a:t>відрив</a:t>
            </a:r>
            <a:r>
              <a:rPr lang="ru-RU" sz="2400" b="1" dirty="0"/>
              <a:t>) </a:t>
            </a:r>
            <a:r>
              <a:rPr lang="ru-RU" sz="2400" b="1" dirty="0" err="1"/>
              <a:t>кінцівки</a:t>
            </a:r>
            <a:r>
              <a:rPr lang="ru-RU" sz="2400" b="1" dirty="0"/>
              <a:t>;</a:t>
            </a:r>
          </a:p>
          <a:p>
            <a:pPr algn="just"/>
            <a:r>
              <a:rPr lang="ru-RU" sz="2400" b="1" dirty="0"/>
              <a:t>• </a:t>
            </a:r>
            <a:r>
              <a:rPr lang="ru-RU" sz="2400" b="1" dirty="0" err="1"/>
              <a:t>відсутність</a:t>
            </a:r>
            <a:r>
              <a:rPr lang="ru-RU" sz="2400" b="1" dirty="0"/>
              <a:t> </a:t>
            </a:r>
            <a:r>
              <a:rPr lang="ru-RU" sz="2400" b="1" dirty="0" err="1"/>
              <a:t>свідомості</a:t>
            </a:r>
            <a:r>
              <a:rPr lang="ru-RU" sz="2400" b="1" dirty="0"/>
              <a:t> при </a:t>
            </a:r>
            <a:r>
              <a:rPr lang="ru-RU" sz="2400" b="1" dirty="0" err="1"/>
              <a:t>наявності</a:t>
            </a:r>
            <a:r>
              <a:rPr lang="ru-RU" sz="2400" b="1" dirty="0"/>
              <a:t> рани </a:t>
            </a:r>
            <a:r>
              <a:rPr lang="ru-RU" sz="2400" b="1" dirty="0" err="1"/>
              <a:t>чи</a:t>
            </a:r>
            <a:r>
              <a:rPr lang="ru-RU" sz="2400" b="1" dirty="0"/>
              <a:t> </a:t>
            </a:r>
            <a:r>
              <a:rPr lang="ru-RU" sz="2400" b="1" dirty="0" err="1" smtClean="0"/>
              <a:t>великої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плями</a:t>
            </a:r>
            <a:r>
              <a:rPr lang="ru-RU" sz="2400" b="1" dirty="0" smtClean="0"/>
              <a:t> </a:t>
            </a:r>
            <a:r>
              <a:rPr lang="ru-RU" sz="2400" b="1" dirty="0" err="1"/>
              <a:t>крові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4413906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CustomShape 1"/>
          <p:cNvSpPr/>
          <p:nvPr/>
        </p:nvSpPr>
        <p:spPr>
          <a:xfrm>
            <a:off x="2640000" y="2852640"/>
            <a:ext cx="7200000" cy="3657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99" name="Picture 9"/>
          <p:cNvPicPr/>
          <p:nvPr/>
        </p:nvPicPr>
        <p:blipFill>
          <a:blip r:embed="rId2"/>
          <a:srcRect t="7584" b="8000"/>
          <a:stretch/>
        </p:blipFill>
        <p:spPr>
          <a:xfrm>
            <a:off x="1309800" y="1916640"/>
            <a:ext cx="9242086" cy="4941360"/>
          </a:xfrm>
          <a:prstGeom prst="rect">
            <a:avLst/>
          </a:prstGeom>
          <a:ln w="9360">
            <a:noFill/>
          </a:ln>
        </p:spPr>
      </p:pic>
      <p:sp>
        <p:nvSpPr>
          <p:cNvPr id="400" name="CustomShape 2"/>
          <p:cNvSpPr/>
          <p:nvPr/>
        </p:nvSpPr>
        <p:spPr>
          <a:xfrm>
            <a:off x="1524000" y="189000"/>
            <a:ext cx="8747640" cy="1568206"/>
          </a:xfrm>
          <a:prstGeom prst="rect">
            <a:avLst/>
          </a:prstGeom>
          <a:solidFill>
            <a:srgbClr val="FFFF00"/>
          </a:solidFill>
          <a:ln w="9360">
            <a:solidFill>
              <a:schemeClr val="bg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spcBef>
                <a:spcPts val="1599"/>
              </a:spcBef>
            </a:pPr>
            <a:r>
              <a:rPr lang="ru-RU" sz="3200" b="1" spc="-1">
                <a:solidFill>
                  <a:srgbClr val="000066"/>
                </a:solidFill>
                <a:latin typeface="Georgia"/>
                <a:ea typeface="DejaVu Sans"/>
              </a:rPr>
              <a:t>Види кровотеч: поверхнева, внутрішня, капілярна, артеріальна, венозна</a:t>
            </a:r>
            <a:endParaRPr lang="ru-RU" sz="3200" spc="-1">
              <a:latin typeface="Arial"/>
            </a:endParaRPr>
          </a:p>
        </p:txBody>
      </p:sp>
      <p:sp>
        <p:nvSpPr>
          <p:cNvPr id="401" name="CustomShape 3"/>
          <p:cNvSpPr/>
          <p:nvPr/>
        </p:nvSpPr>
        <p:spPr>
          <a:xfrm>
            <a:off x="4800720" y="6093000"/>
            <a:ext cx="2373840" cy="36787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spcBef>
                <a:spcPts val="901"/>
              </a:spcBef>
            </a:pPr>
            <a:r>
              <a:rPr lang="ru-RU" b="1" spc="-1">
                <a:solidFill>
                  <a:srgbClr val="2F351B"/>
                </a:solidFill>
                <a:latin typeface="Georgia"/>
                <a:ea typeface="DejaVu Sans"/>
              </a:rPr>
              <a:t>артеріальна</a:t>
            </a:r>
            <a:endParaRPr lang="ru-RU" spc="-1">
              <a:latin typeface="Arial"/>
            </a:endParaRPr>
          </a:p>
        </p:txBody>
      </p:sp>
      <p:sp>
        <p:nvSpPr>
          <p:cNvPr id="402" name="CustomShape 4"/>
          <p:cNvSpPr/>
          <p:nvPr/>
        </p:nvSpPr>
        <p:spPr>
          <a:xfrm>
            <a:off x="7536000" y="5589720"/>
            <a:ext cx="2446920" cy="36787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spcBef>
                <a:spcPts val="901"/>
              </a:spcBef>
            </a:pPr>
            <a:r>
              <a:rPr lang="ru-RU" b="1" spc="-1">
                <a:solidFill>
                  <a:srgbClr val="2F351B"/>
                </a:solidFill>
                <a:latin typeface="Georgia"/>
                <a:ea typeface="DejaVu Sans"/>
              </a:rPr>
              <a:t>венозна</a:t>
            </a:r>
            <a:r>
              <a:rPr lang="ru-RU" spc="-1">
                <a:solidFill>
                  <a:srgbClr val="2F351B"/>
                </a:solidFill>
                <a:latin typeface="Calibri"/>
                <a:ea typeface="DejaVu Sans"/>
              </a:rPr>
              <a:t> </a:t>
            </a:r>
            <a:endParaRPr lang="ru-RU" spc="-1">
              <a:latin typeface="Arial"/>
            </a:endParaRPr>
          </a:p>
        </p:txBody>
      </p:sp>
      <p:sp>
        <p:nvSpPr>
          <p:cNvPr id="403" name="CustomShape 5"/>
          <p:cNvSpPr/>
          <p:nvPr/>
        </p:nvSpPr>
        <p:spPr>
          <a:xfrm>
            <a:off x="7608720" y="3500280"/>
            <a:ext cx="2373840" cy="36787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spcBef>
                <a:spcPts val="901"/>
              </a:spcBef>
            </a:pPr>
            <a:r>
              <a:rPr lang="ru-RU" b="1" spc="-1">
                <a:solidFill>
                  <a:srgbClr val="2F351B"/>
                </a:solidFill>
                <a:latin typeface="Georgia"/>
                <a:ea typeface="DejaVu Sans"/>
              </a:rPr>
              <a:t>внутрішня</a:t>
            </a:r>
            <a:endParaRPr lang="ru-RU" spc="-1">
              <a:latin typeface="Arial"/>
            </a:endParaRPr>
          </a:p>
        </p:txBody>
      </p:sp>
      <p:sp>
        <p:nvSpPr>
          <p:cNvPr id="404" name="CustomShape 6"/>
          <p:cNvSpPr/>
          <p:nvPr/>
        </p:nvSpPr>
        <p:spPr>
          <a:xfrm>
            <a:off x="1992360" y="5589720"/>
            <a:ext cx="2446920" cy="36787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spcBef>
                <a:spcPts val="901"/>
              </a:spcBef>
            </a:pPr>
            <a:r>
              <a:rPr lang="ru-RU" b="1" spc="-1">
                <a:solidFill>
                  <a:srgbClr val="2F351B"/>
                </a:solidFill>
                <a:latin typeface="Georgia"/>
                <a:ea typeface="DejaVu Sans"/>
              </a:rPr>
              <a:t>капілярна</a:t>
            </a:r>
            <a:endParaRPr lang="ru-RU" spc="-1">
              <a:latin typeface="Arial"/>
            </a:endParaRPr>
          </a:p>
        </p:txBody>
      </p:sp>
      <p:sp>
        <p:nvSpPr>
          <p:cNvPr id="405" name="CustomShape 7"/>
          <p:cNvSpPr/>
          <p:nvPr/>
        </p:nvSpPr>
        <p:spPr>
          <a:xfrm>
            <a:off x="4800720" y="3357720"/>
            <a:ext cx="2373840" cy="36787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spcBef>
                <a:spcPts val="901"/>
              </a:spcBef>
            </a:pPr>
            <a:r>
              <a:rPr lang="ru-RU" b="1" spc="-1">
                <a:solidFill>
                  <a:srgbClr val="2F351B"/>
                </a:solidFill>
                <a:latin typeface="Georgia"/>
                <a:ea typeface="DejaVu Sans"/>
              </a:rPr>
              <a:t>поверхнева</a:t>
            </a:r>
            <a:endParaRPr lang="ru-RU" spc="-1"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0" y="2435355"/>
            <a:ext cx="270739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ru-RU" sz="3600" b="1" dirty="0" smtClean="0"/>
          </a:p>
          <a:p>
            <a:pPr algn="ctr"/>
            <a:r>
              <a:rPr lang="ru-RU" sz="3600" b="1" dirty="0" smtClean="0"/>
              <a:t>КРОВОТЕЧА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52218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CustomShape 1"/>
          <p:cNvSpPr/>
          <p:nvPr/>
        </p:nvSpPr>
        <p:spPr>
          <a:xfrm>
            <a:off x="1856510" y="61560"/>
            <a:ext cx="8228520" cy="101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spc="-1" dirty="0" err="1">
                <a:solidFill>
                  <a:srgbClr val="7030A0"/>
                </a:solidFill>
                <a:latin typeface="Calibri"/>
                <a:ea typeface="DejaVu Sans"/>
              </a:rPr>
              <a:t>Капілярна</a:t>
            </a:r>
            <a:r>
              <a:rPr lang="ru-RU" sz="4400" spc="-1" dirty="0">
                <a:solidFill>
                  <a:srgbClr val="7030A0"/>
                </a:solidFill>
                <a:latin typeface="Calibri"/>
                <a:ea typeface="DejaVu Sans"/>
              </a:rPr>
              <a:t> </a:t>
            </a:r>
            <a:r>
              <a:rPr lang="ru-RU" sz="4400" spc="-1" dirty="0" err="1">
                <a:solidFill>
                  <a:srgbClr val="7030A0"/>
                </a:solidFill>
                <a:latin typeface="Calibri"/>
                <a:ea typeface="DejaVu Sans"/>
              </a:rPr>
              <a:t>кровотеча</a:t>
            </a:r>
            <a:endParaRPr lang="ru-RU" sz="4400" spc="-1" dirty="0">
              <a:latin typeface="Arial"/>
            </a:endParaRPr>
          </a:p>
        </p:txBody>
      </p:sp>
      <p:sp>
        <p:nvSpPr>
          <p:cNvPr id="382" name="CustomShape 2"/>
          <p:cNvSpPr/>
          <p:nvPr/>
        </p:nvSpPr>
        <p:spPr>
          <a:xfrm>
            <a:off x="471055" y="1071720"/>
            <a:ext cx="5909705" cy="5702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43080" indent="-342000">
              <a:spcBef>
                <a:spcPts val="561"/>
              </a:spcBef>
            </a:pP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    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Капілярна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кровотеча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виникає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 при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ушкодженні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капілярів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. Кров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виділяється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краплями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або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 сочиться з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усієї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поверхні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 рани.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Цей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 вид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кровотеч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зазвичай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припиняється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самостійно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або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стисною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пов'язкою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, перед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чим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шкіру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навколо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 рани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обробляють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розчином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 йоду, спирту.</a:t>
            </a:r>
            <a:endParaRPr lang="ru-RU" sz="2800" spc="-1" dirty="0">
              <a:latin typeface="Arial"/>
            </a:endParaRPr>
          </a:p>
        </p:txBody>
      </p:sp>
      <p:pic>
        <p:nvPicPr>
          <p:cNvPr id="383" name="Рисунок 4"/>
          <p:cNvPicPr/>
          <p:nvPr/>
        </p:nvPicPr>
        <p:blipFill>
          <a:blip r:embed="rId2"/>
          <a:stretch/>
        </p:blipFill>
        <p:spPr>
          <a:xfrm>
            <a:off x="7250139" y="1284840"/>
            <a:ext cx="3386520" cy="4785120"/>
          </a:xfrm>
          <a:prstGeom prst="rect">
            <a:avLst/>
          </a:prstGeom>
          <a:ln w="9360">
            <a:noFill/>
          </a:ln>
        </p:spPr>
      </p:pic>
    </p:spTree>
    <p:extLst>
      <p:ext uri="{BB962C8B-B14F-4D97-AF65-F5344CB8AC3E}">
        <p14:creationId xmlns:p14="http://schemas.microsoft.com/office/powerpoint/2010/main" val="382937792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8873" y="789709"/>
            <a:ext cx="111806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180340" algn="l"/>
              </a:tabLst>
            </a:pPr>
            <a:r>
              <a:rPr lang="uk-UA" sz="4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Тема 4. Поняття і класифікація ран. </a:t>
            </a:r>
            <a:endParaRPr lang="ru-RU" sz="44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180340" algn="l"/>
              </a:tabLst>
            </a:pPr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Ознаки рани. 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180340" algn="l"/>
              </a:tabLst>
            </a:pP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Алгоритм </a:t>
            </a:r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долікарської допомоги при пораненнях. 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180340" algn="l"/>
              </a:tabLst>
            </a:pP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Самодопомога </a:t>
            </a:r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та допомога при пораненні. 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180340" algn="l"/>
              </a:tabLst>
            </a:pP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Техніка </a:t>
            </a:r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прямого тиску на рану. 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180340" algn="l"/>
              </a:tabLst>
            </a:pP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Особливості </a:t>
            </a:r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накладання пов’язок при специфічних травмах.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4409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CustomShape 1"/>
          <p:cNvSpPr/>
          <p:nvPr/>
        </p:nvSpPr>
        <p:spPr>
          <a:xfrm>
            <a:off x="2024040" y="500040"/>
            <a:ext cx="8228520" cy="927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1" spc="-1">
                <a:solidFill>
                  <a:srgbClr val="7030A0"/>
                </a:solidFill>
                <a:latin typeface="Calibri"/>
                <a:ea typeface="DejaVu Sans"/>
              </a:rPr>
              <a:t>Венозна кровотеча</a:t>
            </a:r>
            <a:endParaRPr lang="ru-RU" sz="4400" spc="-1">
              <a:latin typeface="Arial"/>
            </a:endParaRPr>
          </a:p>
        </p:txBody>
      </p:sp>
      <p:sp>
        <p:nvSpPr>
          <p:cNvPr id="385" name="CustomShape 2"/>
          <p:cNvSpPr/>
          <p:nvPr/>
        </p:nvSpPr>
        <p:spPr>
          <a:xfrm>
            <a:off x="1330036" y="1500120"/>
            <a:ext cx="9989128" cy="432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2000" algn="just">
              <a:spcBef>
                <a:spcPts val="641"/>
              </a:spcBef>
            </a:pPr>
            <a:r>
              <a:rPr lang="ru-RU" sz="3200" spc="-1" dirty="0">
                <a:solidFill>
                  <a:srgbClr val="000000"/>
                </a:solidFill>
                <a:latin typeface="Calibri"/>
                <a:ea typeface="DejaVu Sans"/>
              </a:rPr>
              <a:t>   </a:t>
            </a:r>
            <a:r>
              <a:rPr lang="ru-RU" sz="2400" spc="-1" dirty="0" err="1">
                <a:solidFill>
                  <a:srgbClr val="000000"/>
                </a:solidFill>
                <a:latin typeface="Calibri"/>
                <a:ea typeface="DejaVu Sans"/>
              </a:rPr>
              <a:t>Характеризується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spc="-1" dirty="0" err="1">
                <a:solidFill>
                  <a:srgbClr val="000000"/>
                </a:solidFill>
                <a:latin typeface="Calibri"/>
                <a:ea typeface="DejaVu Sans"/>
              </a:rPr>
              <a:t>витіканням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spc="-1" dirty="0" err="1">
                <a:solidFill>
                  <a:srgbClr val="000000"/>
                </a:solidFill>
                <a:latin typeface="Calibri"/>
                <a:ea typeface="DejaVu Sans"/>
              </a:rPr>
              <a:t>крові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DejaVu Sans"/>
              </a:rPr>
              <a:t> темного </a:t>
            </a:r>
            <a:r>
              <a:rPr lang="ru-RU" sz="2400" spc="-1" dirty="0" err="1">
                <a:solidFill>
                  <a:srgbClr val="000000"/>
                </a:solidFill>
                <a:latin typeface="Calibri"/>
                <a:ea typeface="DejaVu Sans"/>
              </a:rPr>
              <a:t>кольору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lang="ru-RU" sz="2400" spc="-1" dirty="0" err="1">
                <a:solidFill>
                  <a:srgbClr val="000000"/>
                </a:solidFill>
                <a:latin typeface="Calibri"/>
                <a:ea typeface="DejaVu Sans"/>
              </a:rPr>
              <a:t>що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spc="-1" dirty="0" err="1">
                <a:solidFill>
                  <a:srgbClr val="000000"/>
                </a:solidFill>
                <a:latin typeface="Calibri"/>
                <a:ea typeface="DejaVu Sans"/>
              </a:rPr>
              <a:t>пояснюється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spc="-1" dirty="0" err="1">
                <a:solidFill>
                  <a:srgbClr val="000000"/>
                </a:solidFill>
                <a:latin typeface="Calibri"/>
                <a:ea typeface="DejaVu Sans"/>
              </a:rPr>
              <a:t>більш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spc="-1" dirty="0" err="1">
                <a:solidFill>
                  <a:srgbClr val="000000"/>
                </a:solidFill>
                <a:latin typeface="Calibri"/>
                <a:ea typeface="DejaVu Sans"/>
              </a:rPr>
              <a:t>низьким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spc="-1" dirty="0" err="1">
                <a:solidFill>
                  <a:srgbClr val="000000"/>
                </a:solidFill>
                <a:latin typeface="Calibri"/>
                <a:ea typeface="DejaVu Sans"/>
              </a:rPr>
              <a:t>вмістом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spc="-1" dirty="0" err="1">
                <a:solidFill>
                  <a:srgbClr val="000000"/>
                </a:solidFill>
                <a:latin typeface="Calibri"/>
                <a:ea typeface="DejaVu Sans"/>
              </a:rPr>
              <a:t>кисню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DejaVu Sans"/>
              </a:rPr>
              <a:t> і </a:t>
            </a:r>
            <a:r>
              <a:rPr lang="ru-RU" sz="2400" spc="-1" dirty="0" err="1">
                <a:solidFill>
                  <a:srgbClr val="000000"/>
                </a:solidFill>
                <a:latin typeface="Calibri"/>
                <a:ea typeface="DejaVu Sans"/>
              </a:rPr>
              <a:t>підвищеним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spc="-1" dirty="0" err="1">
                <a:solidFill>
                  <a:srgbClr val="000000"/>
                </a:solidFill>
                <a:latin typeface="Calibri"/>
                <a:ea typeface="DejaVu Sans"/>
              </a:rPr>
              <a:t>насиченням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spc="-1" dirty="0" err="1">
                <a:solidFill>
                  <a:srgbClr val="000000"/>
                </a:solidFill>
                <a:latin typeface="Calibri"/>
                <a:ea typeface="DejaVu Sans"/>
              </a:rPr>
              <a:t>її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spc="-1" dirty="0" err="1">
                <a:solidFill>
                  <a:srgbClr val="000000"/>
                </a:solidFill>
                <a:latin typeface="Calibri"/>
                <a:ea typeface="DejaVu Sans"/>
              </a:rPr>
              <a:t>вуглекислотою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DejaVu Sans"/>
              </a:rPr>
              <a:t>; кров </a:t>
            </a:r>
            <a:r>
              <a:rPr lang="ru-RU" sz="2400" spc="-1" dirty="0" err="1">
                <a:solidFill>
                  <a:srgbClr val="000000"/>
                </a:solidFill>
                <a:latin typeface="Calibri"/>
                <a:ea typeface="DejaVu Sans"/>
              </a:rPr>
              <a:t>тече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spc="-1" dirty="0" err="1">
                <a:solidFill>
                  <a:srgbClr val="000000"/>
                </a:solidFill>
                <a:latin typeface="Calibri"/>
                <a:ea typeface="DejaVu Sans"/>
              </a:rPr>
              <a:t>повільно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DejaVu Sans"/>
              </a:rPr>
              <a:t> та </a:t>
            </a:r>
            <a:r>
              <a:rPr lang="ru-RU" sz="2400" spc="-1" dirty="0" err="1">
                <a:solidFill>
                  <a:srgbClr val="000000"/>
                </a:solidFill>
                <a:latin typeface="Calibri"/>
                <a:ea typeface="DejaVu Sans"/>
              </a:rPr>
              <a:t>безперервно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DejaVu Sans"/>
              </a:rPr>
              <a:t>. </a:t>
            </a:r>
            <a:r>
              <a:rPr lang="ru-RU" sz="2400" spc="-1" dirty="0" err="1">
                <a:solidFill>
                  <a:srgbClr val="000000"/>
                </a:solidFill>
                <a:latin typeface="Calibri"/>
                <a:ea typeface="DejaVu Sans"/>
              </a:rPr>
              <a:t>Притиснення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spc="-1" dirty="0" err="1">
                <a:solidFill>
                  <a:srgbClr val="000000"/>
                </a:solidFill>
                <a:latin typeface="Calibri"/>
                <a:ea typeface="DejaVu Sans"/>
              </a:rPr>
              <a:t>ушкодженої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spc="-1" dirty="0" err="1">
                <a:solidFill>
                  <a:srgbClr val="000000"/>
                </a:solidFill>
                <a:latin typeface="Calibri"/>
                <a:ea typeface="DejaVu Sans"/>
              </a:rPr>
              <a:t>ділянки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lang="ru-RU" sz="2400" spc="-1" dirty="0" err="1">
                <a:solidFill>
                  <a:srgbClr val="000000"/>
                </a:solidFill>
                <a:latin typeface="Calibri"/>
                <a:ea typeface="DejaVu Sans"/>
              </a:rPr>
              <a:t>накладання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spc="-1" dirty="0" err="1">
                <a:solidFill>
                  <a:srgbClr val="000000"/>
                </a:solidFill>
                <a:latin typeface="Calibri"/>
                <a:ea typeface="DejaVu Sans"/>
              </a:rPr>
              <a:t>давлючої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spc="-1" dirty="0" err="1">
                <a:solidFill>
                  <a:srgbClr val="000000"/>
                </a:solidFill>
                <a:latin typeface="Calibri"/>
                <a:ea typeface="DejaVu Sans"/>
              </a:rPr>
              <a:t>пов'язки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spc="-1" dirty="0" err="1">
                <a:solidFill>
                  <a:srgbClr val="000000"/>
                </a:solidFill>
                <a:latin typeface="Calibri"/>
                <a:ea typeface="DejaVu Sans"/>
              </a:rPr>
              <a:t>зупиняє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spc="-1" dirty="0" err="1">
                <a:solidFill>
                  <a:srgbClr val="000000"/>
                </a:solidFill>
                <a:latin typeface="Calibri"/>
                <a:ea typeface="DejaVu Sans"/>
              </a:rPr>
              <a:t>кровотечу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lang="ru-RU" sz="2400" spc="-1" dirty="0">
              <a:latin typeface="Arial"/>
            </a:endParaRPr>
          </a:p>
          <a:p>
            <a:pPr marL="343080" indent="-342000">
              <a:spcBef>
                <a:spcPts val="479"/>
              </a:spcBef>
            </a:pPr>
            <a:endParaRPr lang="ru-RU" sz="2400" spc="-1" dirty="0">
              <a:latin typeface="Arial"/>
            </a:endParaRPr>
          </a:p>
          <a:p>
            <a:pPr marL="343080" indent="-342000">
              <a:spcBef>
                <a:spcPts val="479"/>
              </a:spcBef>
            </a:pPr>
            <a:endParaRPr lang="ru-RU" sz="2400" spc="-1" dirty="0">
              <a:latin typeface="Arial"/>
            </a:endParaRPr>
          </a:p>
          <a:p>
            <a:pPr marL="343080" indent="-342000">
              <a:spcBef>
                <a:spcPts val="641"/>
              </a:spcBef>
            </a:pPr>
            <a:endParaRPr lang="ru-RU" sz="2400" spc="-1" dirty="0">
              <a:latin typeface="Arial"/>
            </a:endParaRPr>
          </a:p>
          <a:p>
            <a:pPr marL="343080" indent="-342000">
              <a:spcBef>
                <a:spcPts val="641"/>
              </a:spcBef>
            </a:pPr>
            <a:endParaRPr lang="ru-RU" sz="2400" spc="-1" dirty="0">
              <a:latin typeface="Arial"/>
            </a:endParaRPr>
          </a:p>
        </p:txBody>
      </p:sp>
      <p:pic>
        <p:nvPicPr>
          <p:cNvPr id="386" name="Picture 2"/>
          <p:cNvPicPr/>
          <p:nvPr/>
        </p:nvPicPr>
        <p:blipFill>
          <a:blip r:embed="rId2"/>
          <a:stretch/>
        </p:blipFill>
        <p:spPr>
          <a:xfrm>
            <a:off x="2956080" y="4357800"/>
            <a:ext cx="6652080" cy="2054880"/>
          </a:xfrm>
          <a:prstGeom prst="rect">
            <a:avLst/>
          </a:prstGeom>
          <a:ln w="9360">
            <a:noFill/>
          </a:ln>
        </p:spPr>
      </p:pic>
    </p:spTree>
    <p:extLst>
      <p:ext uri="{BB962C8B-B14F-4D97-AF65-F5344CB8AC3E}">
        <p14:creationId xmlns:p14="http://schemas.microsoft.com/office/powerpoint/2010/main" val="847503851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Picture 2"/>
          <p:cNvPicPr/>
          <p:nvPr/>
        </p:nvPicPr>
        <p:blipFill>
          <a:blip r:embed="rId2"/>
          <a:stretch/>
        </p:blipFill>
        <p:spPr>
          <a:xfrm>
            <a:off x="2952840" y="1785960"/>
            <a:ext cx="2999160" cy="2062800"/>
          </a:xfrm>
          <a:prstGeom prst="rect">
            <a:avLst/>
          </a:prstGeom>
          <a:ln w="9360">
            <a:noFill/>
          </a:ln>
        </p:spPr>
      </p:pic>
      <p:pic>
        <p:nvPicPr>
          <p:cNvPr id="388" name="Picture 3"/>
          <p:cNvPicPr/>
          <p:nvPr/>
        </p:nvPicPr>
        <p:blipFill>
          <a:blip r:embed="rId3"/>
          <a:stretch/>
        </p:blipFill>
        <p:spPr>
          <a:xfrm>
            <a:off x="6096000" y="1785960"/>
            <a:ext cx="3126240" cy="2070720"/>
          </a:xfrm>
          <a:prstGeom prst="rect">
            <a:avLst/>
          </a:prstGeom>
          <a:ln w="9360">
            <a:noFill/>
          </a:ln>
        </p:spPr>
      </p:pic>
      <p:pic>
        <p:nvPicPr>
          <p:cNvPr id="389" name="Picture 4"/>
          <p:cNvPicPr/>
          <p:nvPr/>
        </p:nvPicPr>
        <p:blipFill>
          <a:blip r:embed="rId4"/>
          <a:stretch/>
        </p:blipFill>
        <p:spPr>
          <a:xfrm>
            <a:off x="2952840" y="4000680"/>
            <a:ext cx="2999160" cy="2284920"/>
          </a:xfrm>
          <a:prstGeom prst="rect">
            <a:avLst/>
          </a:prstGeom>
          <a:ln w="9360">
            <a:noFill/>
          </a:ln>
        </p:spPr>
      </p:pic>
      <p:pic>
        <p:nvPicPr>
          <p:cNvPr id="390" name="Picture 5"/>
          <p:cNvPicPr/>
          <p:nvPr/>
        </p:nvPicPr>
        <p:blipFill>
          <a:blip r:embed="rId5"/>
          <a:stretch/>
        </p:blipFill>
        <p:spPr>
          <a:xfrm>
            <a:off x="6096000" y="4000680"/>
            <a:ext cx="3142080" cy="2284920"/>
          </a:xfrm>
          <a:prstGeom prst="rect">
            <a:avLst/>
          </a:prstGeom>
          <a:ln w="9360">
            <a:noFill/>
          </a:ln>
        </p:spPr>
      </p:pic>
      <p:sp>
        <p:nvSpPr>
          <p:cNvPr id="391" name="CustomShape 1"/>
          <p:cNvSpPr/>
          <p:nvPr/>
        </p:nvSpPr>
        <p:spPr>
          <a:xfrm>
            <a:off x="2024040" y="285840"/>
            <a:ext cx="8228520" cy="78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4400" b="1" spc="-1">
                <a:solidFill>
                  <a:srgbClr val="000000"/>
                </a:solidFill>
                <a:latin typeface="Calibri"/>
                <a:ea typeface="DejaVu Sans"/>
              </a:rPr>
              <a:t>Венозна кровотеча</a:t>
            </a:r>
            <a:endParaRPr lang="ru-RU" sz="4400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925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CustomShape 1"/>
          <p:cNvSpPr/>
          <p:nvPr/>
        </p:nvSpPr>
        <p:spPr>
          <a:xfrm>
            <a:off x="1952760" y="0"/>
            <a:ext cx="8228520" cy="856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4400" b="1" spc="-1">
                <a:solidFill>
                  <a:srgbClr val="7030A0"/>
                </a:solidFill>
                <a:latin typeface="Calibri"/>
                <a:ea typeface="DejaVu Sans"/>
              </a:rPr>
              <a:t>Артеріальна кровотеча</a:t>
            </a:r>
            <a:endParaRPr lang="ru-RU" sz="4400" spc="-1">
              <a:latin typeface="Arial"/>
            </a:endParaRPr>
          </a:p>
        </p:txBody>
      </p:sp>
      <p:sp>
        <p:nvSpPr>
          <p:cNvPr id="393" name="CustomShape 2"/>
          <p:cNvSpPr/>
          <p:nvPr/>
        </p:nvSpPr>
        <p:spPr>
          <a:xfrm>
            <a:off x="900545" y="856080"/>
            <a:ext cx="10778836" cy="3142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2000">
              <a:spcBef>
                <a:spcPts val="641"/>
              </a:spcBef>
            </a:pPr>
            <a:r>
              <a:rPr lang="ru-RU" sz="3200" spc="-1" dirty="0">
                <a:solidFill>
                  <a:srgbClr val="000000"/>
                </a:solidFill>
                <a:latin typeface="Calibri"/>
                <a:ea typeface="DejaVu Sans"/>
              </a:rPr>
              <a:t>   </a:t>
            </a:r>
            <a:r>
              <a:rPr lang="ru-RU" sz="3200" spc="-1" dirty="0" err="1">
                <a:solidFill>
                  <a:srgbClr val="000000"/>
                </a:solidFill>
                <a:latin typeface="Calibri"/>
                <a:ea typeface="DejaVu Sans"/>
              </a:rPr>
              <a:t>Найбільш</a:t>
            </a:r>
            <a:r>
              <a:rPr lang="ru-RU" sz="32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3200" spc="-1" dirty="0" err="1">
                <a:solidFill>
                  <a:srgbClr val="000000"/>
                </a:solidFill>
                <a:latin typeface="Calibri"/>
                <a:ea typeface="DejaVu Sans"/>
              </a:rPr>
              <a:t>небезпечна</a:t>
            </a:r>
            <a:r>
              <a:rPr lang="ru-RU" sz="32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3200" spc="-1" dirty="0" err="1">
                <a:solidFill>
                  <a:srgbClr val="000000"/>
                </a:solidFill>
                <a:latin typeface="Calibri"/>
                <a:ea typeface="DejaVu Sans"/>
              </a:rPr>
              <a:t>кровотеча</a:t>
            </a:r>
            <a:r>
              <a:rPr lang="ru-RU" sz="32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3200" spc="-1" dirty="0" err="1">
                <a:solidFill>
                  <a:srgbClr val="000000"/>
                </a:solidFill>
                <a:latin typeface="Calibri"/>
                <a:ea typeface="DejaVu Sans"/>
              </a:rPr>
              <a:t>внаслідок</a:t>
            </a:r>
            <a:r>
              <a:rPr lang="ru-RU" sz="32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3200" spc="-1" dirty="0" err="1">
                <a:solidFill>
                  <a:srgbClr val="000000"/>
                </a:solidFill>
                <a:latin typeface="Calibri"/>
                <a:ea typeface="DejaVu Sans"/>
              </a:rPr>
              <a:t>швидкої</a:t>
            </a:r>
            <a:r>
              <a:rPr lang="ru-RU" sz="32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3200" spc="-1" dirty="0" err="1">
                <a:solidFill>
                  <a:srgbClr val="000000"/>
                </a:solidFill>
                <a:latin typeface="Calibri"/>
                <a:ea typeface="DejaVu Sans"/>
              </a:rPr>
              <a:t>втрати</a:t>
            </a:r>
            <a:r>
              <a:rPr lang="ru-RU" sz="32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3200" spc="-1" dirty="0" err="1">
                <a:solidFill>
                  <a:srgbClr val="000000"/>
                </a:solidFill>
                <a:latin typeface="Calibri"/>
                <a:ea typeface="DejaVu Sans"/>
              </a:rPr>
              <a:t>крові</a:t>
            </a:r>
            <a:r>
              <a:rPr lang="ru-RU" sz="3200" spc="-1" dirty="0">
                <a:solidFill>
                  <a:srgbClr val="000000"/>
                </a:solidFill>
                <a:latin typeface="Calibri"/>
                <a:ea typeface="DejaVu Sans"/>
              </a:rPr>
              <a:t>. Кров </a:t>
            </a:r>
            <a:r>
              <a:rPr lang="ru-RU" sz="3200" spc="-1" dirty="0" err="1">
                <a:solidFill>
                  <a:srgbClr val="000000"/>
                </a:solidFill>
                <a:latin typeface="Calibri"/>
                <a:ea typeface="DejaVu Sans"/>
              </a:rPr>
              <a:t>б'є</a:t>
            </a:r>
            <a:r>
              <a:rPr lang="ru-RU" sz="32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3200" spc="-1" dirty="0" err="1">
                <a:solidFill>
                  <a:srgbClr val="000000"/>
                </a:solidFill>
                <a:latin typeface="Calibri"/>
                <a:ea typeface="DejaVu Sans"/>
              </a:rPr>
              <a:t>сильним</a:t>
            </a:r>
            <a:r>
              <a:rPr lang="ru-RU" sz="32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3200" spc="-1" dirty="0" err="1">
                <a:solidFill>
                  <a:srgbClr val="000000"/>
                </a:solidFill>
                <a:latin typeface="Calibri"/>
                <a:ea typeface="DejaVu Sans"/>
              </a:rPr>
              <a:t>струменем</a:t>
            </a:r>
            <a:r>
              <a:rPr lang="ru-RU" sz="3200" spc="-1" dirty="0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lang="ru-RU" sz="3200" spc="-1" dirty="0" err="1">
                <a:solidFill>
                  <a:srgbClr val="000000"/>
                </a:solidFill>
                <a:latin typeface="Calibri"/>
                <a:ea typeface="DejaVu Sans"/>
              </a:rPr>
              <a:t>поштовхами</a:t>
            </a:r>
            <a:r>
              <a:rPr lang="ru-RU" sz="3200" spc="-1" dirty="0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lang="ru-RU" sz="3200" spc="-1" dirty="0" err="1">
                <a:solidFill>
                  <a:srgbClr val="000000"/>
                </a:solidFill>
                <a:latin typeface="Calibri"/>
                <a:ea typeface="DejaVu Sans"/>
              </a:rPr>
              <a:t>яскраво-червоного</a:t>
            </a:r>
            <a:r>
              <a:rPr lang="ru-RU" sz="32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3200" spc="-1" dirty="0" err="1">
                <a:solidFill>
                  <a:srgbClr val="000000"/>
                </a:solidFill>
                <a:latin typeface="Calibri"/>
                <a:ea typeface="DejaVu Sans"/>
              </a:rPr>
              <a:t>кольору</a:t>
            </a:r>
            <a:r>
              <a:rPr lang="ru-RU" sz="3200" spc="-1" dirty="0">
                <a:solidFill>
                  <a:srgbClr val="000000"/>
                </a:solidFill>
                <a:latin typeface="Calibri"/>
                <a:ea typeface="DejaVu Sans"/>
              </a:rPr>
              <a:t>. </a:t>
            </a:r>
            <a:r>
              <a:rPr lang="ru-RU" sz="3200" spc="-1" dirty="0" err="1">
                <a:solidFill>
                  <a:srgbClr val="000000"/>
                </a:solidFill>
                <a:latin typeface="Calibri"/>
                <a:ea typeface="DejaVu Sans"/>
              </a:rPr>
              <a:t>Пов'язка</a:t>
            </a:r>
            <a:r>
              <a:rPr lang="ru-RU" sz="32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3200" spc="-1" dirty="0" err="1">
                <a:solidFill>
                  <a:srgbClr val="000000"/>
                </a:solidFill>
                <a:latin typeface="Calibri"/>
                <a:ea typeface="DejaVu Sans"/>
              </a:rPr>
              <a:t>швидко</a:t>
            </a:r>
            <a:r>
              <a:rPr lang="ru-RU" sz="32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3200" spc="-1" dirty="0" err="1">
                <a:solidFill>
                  <a:srgbClr val="000000"/>
                </a:solidFill>
                <a:latin typeface="Calibri"/>
                <a:ea typeface="DejaVu Sans"/>
              </a:rPr>
              <a:t>просочується</a:t>
            </a:r>
            <a:r>
              <a:rPr lang="ru-RU" sz="32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3200" spc="-1" dirty="0" err="1">
                <a:solidFill>
                  <a:srgbClr val="000000"/>
                </a:solidFill>
                <a:latin typeface="Calibri"/>
                <a:ea typeface="DejaVu Sans"/>
              </a:rPr>
              <a:t>кров'ю</a:t>
            </a:r>
            <a:r>
              <a:rPr lang="ru-RU" sz="3200" spc="-1" dirty="0">
                <a:solidFill>
                  <a:srgbClr val="000000"/>
                </a:solidFill>
                <a:latin typeface="Calibri"/>
                <a:ea typeface="DejaVu Sans"/>
              </a:rPr>
              <a:t>. </a:t>
            </a:r>
            <a:r>
              <a:rPr lang="ru-RU" sz="3200" spc="-1" dirty="0" err="1">
                <a:solidFill>
                  <a:srgbClr val="000000"/>
                </a:solidFill>
                <a:latin typeface="Calibri"/>
                <a:ea typeface="DejaVu Sans"/>
              </a:rPr>
              <a:t>Притиснення</a:t>
            </a:r>
            <a:r>
              <a:rPr lang="ru-RU" sz="32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3200" spc="-1" dirty="0" err="1">
                <a:solidFill>
                  <a:srgbClr val="000000"/>
                </a:solidFill>
                <a:latin typeface="Calibri"/>
                <a:ea typeface="DejaVu Sans"/>
              </a:rPr>
              <a:t>артерії</a:t>
            </a:r>
            <a:r>
              <a:rPr lang="ru-RU" sz="32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3200" spc="-1" dirty="0" err="1">
                <a:solidFill>
                  <a:srgbClr val="000000"/>
                </a:solidFill>
                <a:latin typeface="Calibri"/>
                <a:ea typeface="DejaVu Sans"/>
              </a:rPr>
              <a:t>вище</a:t>
            </a:r>
            <a:r>
              <a:rPr lang="ru-RU" sz="3200" spc="-1" dirty="0">
                <a:solidFill>
                  <a:srgbClr val="000000"/>
                </a:solidFill>
                <a:latin typeface="Calibri"/>
                <a:ea typeface="DejaVu Sans"/>
              </a:rPr>
              <a:t> рани </a:t>
            </a:r>
            <a:r>
              <a:rPr lang="ru-RU" sz="3200" spc="-1" dirty="0" err="1">
                <a:solidFill>
                  <a:srgbClr val="000000"/>
                </a:solidFill>
                <a:latin typeface="Calibri"/>
                <a:ea typeface="DejaVu Sans"/>
              </a:rPr>
              <a:t>значно</a:t>
            </a:r>
            <a:r>
              <a:rPr lang="ru-RU" sz="32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3200" spc="-1" dirty="0" err="1">
                <a:solidFill>
                  <a:srgbClr val="000000"/>
                </a:solidFill>
                <a:latin typeface="Calibri"/>
                <a:ea typeface="DejaVu Sans"/>
              </a:rPr>
              <a:t>зменшує</a:t>
            </a:r>
            <a:r>
              <a:rPr lang="ru-RU" sz="3200" spc="-1" dirty="0">
                <a:solidFill>
                  <a:srgbClr val="000000"/>
                </a:solidFill>
                <a:latin typeface="Calibri"/>
                <a:ea typeface="DejaVu Sans"/>
              </a:rPr>
              <a:t>  </a:t>
            </a:r>
            <a:r>
              <a:rPr lang="ru-RU" sz="3200" spc="-1" dirty="0" err="1">
                <a:solidFill>
                  <a:srgbClr val="000000"/>
                </a:solidFill>
                <a:latin typeface="Calibri"/>
                <a:ea typeface="DejaVu Sans"/>
              </a:rPr>
              <a:t>або</a:t>
            </a:r>
            <a:r>
              <a:rPr lang="ru-RU" sz="32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3200" spc="-1" dirty="0" err="1">
                <a:solidFill>
                  <a:srgbClr val="000000"/>
                </a:solidFill>
                <a:latin typeface="Calibri"/>
                <a:ea typeface="DejaVu Sans"/>
              </a:rPr>
              <a:t>спиняє</a:t>
            </a:r>
            <a:r>
              <a:rPr lang="ru-RU" sz="32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3200" spc="-1" dirty="0" err="1">
                <a:solidFill>
                  <a:srgbClr val="000000"/>
                </a:solidFill>
                <a:latin typeface="Calibri"/>
                <a:ea typeface="DejaVu Sans"/>
              </a:rPr>
              <a:t>кровотечу</a:t>
            </a:r>
            <a:r>
              <a:rPr lang="ru-RU" sz="3200" spc="-1" dirty="0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lang="ru-RU" sz="3200" spc="-1" dirty="0">
              <a:latin typeface="Arial"/>
            </a:endParaRPr>
          </a:p>
          <a:p>
            <a:pPr marL="343080" indent="-342000">
              <a:spcBef>
                <a:spcPts val="641"/>
              </a:spcBef>
            </a:pPr>
            <a:endParaRPr lang="ru-RU" sz="3200" spc="-1" dirty="0">
              <a:latin typeface="Arial"/>
            </a:endParaRPr>
          </a:p>
        </p:txBody>
      </p:sp>
      <p:pic>
        <p:nvPicPr>
          <p:cNvPr id="394" name="Picture 3"/>
          <p:cNvPicPr/>
          <p:nvPr/>
        </p:nvPicPr>
        <p:blipFill>
          <a:blip r:embed="rId2"/>
          <a:stretch/>
        </p:blipFill>
        <p:spPr>
          <a:xfrm>
            <a:off x="2095320" y="3929040"/>
            <a:ext cx="7972200" cy="2927880"/>
          </a:xfrm>
          <a:prstGeom prst="rect">
            <a:avLst/>
          </a:prstGeom>
          <a:ln w="9360">
            <a:noFill/>
          </a:ln>
        </p:spPr>
      </p:pic>
    </p:spTree>
    <p:extLst>
      <p:ext uri="{BB962C8B-B14F-4D97-AF65-F5344CB8AC3E}">
        <p14:creationId xmlns:p14="http://schemas.microsoft.com/office/powerpoint/2010/main" val="27203747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" name="Рисунок 3"/>
          <p:cNvPicPr/>
          <p:nvPr/>
        </p:nvPicPr>
        <p:blipFill>
          <a:blip r:embed="rId2"/>
          <a:stretch/>
        </p:blipFill>
        <p:spPr>
          <a:xfrm>
            <a:off x="8705760" y="1416600"/>
            <a:ext cx="2356200" cy="4998960"/>
          </a:xfrm>
          <a:prstGeom prst="rect">
            <a:avLst/>
          </a:prstGeom>
          <a:ln w="9360">
            <a:noFill/>
          </a:ln>
        </p:spPr>
      </p:pic>
      <p:sp>
        <p:nvSpPr>
          <p:cNvPr id="396" name="CustomShape 1"/>
          <p:cNvSpPr/>
          <p:nvPr/>
        </p:nvSpPr>
        <p:spPr>
          <a:xfrm>
            <a:off x="1981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1" spc="-1">
                <a:solidFill>
                  <a:srgbClr val="000000"/>
                </a:solidFill>
                <a:latin typeface="Calibri"/>
                <a:ea typeface="DejaVu Sans"/>
              </a:rPr>
              <a:t>Способи зупинки кровотеч</a:t>
            </a:r>
            <a:endParaRPr lang="ru-RU" sz="4400" spc="-1">
              <a:latin typeface="Arial"/>
            </a:endParaRPr>
          </a:p>
        </p:txBody>
      </p:sp>
      <p:sp>
        <p:nvSpPr>
          <p:cNvPr id="397" name="CustomShape 2"/>
          <p:cNvSpPr/>
          <p:nvPr/>
        </p:nvSpPr>
        <p:spPr>
          <a:xfrm>
            <a:off x="872836" y="1571760"/>
            <a:ext cx="7150964" cy="5096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lnSpcReduction="10000"/>
          </a:bodyPr>
          <a:lstStyle/>
          <a:p>
            <a:pPr marL="365760" indent="-254880" algn="just">
              <a:spcBef>
                <a:spcPts val="561"/>
              </a:spcBef>
            </a:pP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   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Зупинка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кровотечі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може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 бути </a:t>
            </a:r>
            <a:r>
              <a:rPr lang="ru-RU" sz="2800" b="1" spc="-1" dirty="0" err="1">
                <a:solidFill>
                  <a:srgbClr val="000000"/>
                </a:solidFill>
                <a:latin typeface="Calibri"/>
                <a:ea typeface="DejaVu Sans"/>
              </a:rPr>
              <a:t>тимчасовою</a:t>
            </a:r>
            <a:r>
              <a:rPr lang="ru-RU" sz="2800" b="1" spc="-1" dirty="0">
                <a:solidFill>
                  <a:srgbClr val="000000"/>
                </a:solidFill>
                <a:latin typeface="Calibri"/>
                <a:ea typeface="DejaVu Sans"/>
              </a:rPr>
              <a:t> і остаточною.</a:t>
            </a:r>
            <a:endParaRPr lang="ru-RU" sz="2800" spc="-1" dirty="0">
              <a:latin typeface="Arial"/>
            </a:endParaRPr>
          </a:p>
          <a:p>
            <a:r>
              <a:rPr lang="ru-RU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тимчасової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зупинки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кровотеч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ru-RU" sz="2800" dirty="0"/>
              <a:t>• </a:t>
            </a:r>
            <a:r>
              <a:rPr lang="ru-RU" sz="2800" b="1" dirty="0" err="1"/>
              <a:t>прямий</a:t>
            </a:r>
            <a:r>
              <a:rPr lang="ru-RU" sz="2800" b="1" dirty="0"/>
              <a:t> </a:t>
            </a:r>
            <a:r>
              <a:rPr lang="ru-RU" sz="2800" b="1" dirty="0" err="1"/>
              <a:t>тиск</a:t>
            </a:r>
            <a:r>
              <a:rPr lang="ru-RU" sz="2800" b="1" dirty="0"/>
              <a:t> на рану;</a:t>
            </a:r>
          </a:p>
          <a:p>
            <a:r>
              <a:rPr lang="ru-RU" sz="2800" b="1" dirty="0"/>
              <a:t>• </a:t>
            </a:r>
            <a:r>
              <a:rPr lang="ru-RU" sz="2800" b="1" dirty="0" err="1"/>
              <a:t>затискання</a:t>
            </a:r>
            <a:r>
              <a:rPr lang="ru-RU" sz="2800" b="1" dirty="0"/>
              <a:t> </a:t>
            </a:r>
            <a:r>
              <a:rPr lang="ru-RU" sz="2800" b="1" dirty="0" err="1"/>
              <a:t>крупних</a:t>
            </a:r>
            <a:r>
              <a:rPr lang="ru-RU" sz="2800" b="1" dirty="0"/>
              <a:t> </a:t>
            </a:r>
            <a:r>
              <a:rPr lang="ru-RU" sz="2800" b="1" dirty="0" err="1"/>
              <a:t>судин</a:t>
            </a:r>
            <a:r>
              <a:rPr lang="ru-RU" sz="2800" b="1" dirty="0"/>
              <a:t> </a:t>
            </a:r>
            <a:r>
              <a:rPr lang="ru-RU" sz="2800" b="1" dirty="0" err="1"/>
              <a:t>вище</a:t>
            </a:r>
            <a:r>
              <a:rPr lang="ru-RU" sz="2800" b="1" dirty="0"/>
              <a:t> рани;</a:t>
            </a:r>
          </a:p>
          <a:p>
            <a:r>
              <a:rPr lang="ru-RU" sz="2800" b="1" dirty="0"/>
              <a:t>• </a:t>
            </a:r>
            <a:r>
              <a:rPr lang="ru-RU" sz="2800" b="1" dirty="0" err="1"/>
              <a:t>накладання</a:t>
            </a:r>
            <a:r>
              <a:rPr lang="ru-RU" sz="2800" b="1" dirty="0"/>
              <a:t> </a:t>
            </a:r>
            <a:r>
              <a:rPr lang="ru-RU" sz="2800" b="1" dirty="0" err="1"/>
              <a:t>джгута</a:t>
            </a:r>
            <a:r>
              <a:rPr lang="ru-RU" sz="2800" b="1" dirty="0" smtClean="0"/>
              <a:t>;</a:t>
            </a:r>
            <a:r>
              <a:rPr lang="ru-RU" sz="2800" b="1" spc="-1" dirty="0">
                <a:solidFill>
                  <a:srgbClr val="000000"/>
                </a:solidFill>
                <a:ea typeface="DejaVu Sans"/>
              </a:rPr>
              <a:t> </a:t>
            </a:r>
            <a:endParaRPr lang="ru-RU" sz="2800" b="1" spc="-1" dirty="0" smtClean="0">
              <a:solidFill>
                <a:srgbClr val="000000"/>
              </a:solidFill>
              <a:ea typeface="DejaVu Sans"/>
            </a:endParaRPr>
          </a:p>
          <a:p>
            <a:r>
              <a:rPr lang="ru-RU" sz="2800" b="1" dirty="0"/>
              <a:t>• </a:t>
            </a:r>
            <a:r>
              <a:rPr lang="ru-RU" sz="2800" b="1" spc="-1" dirty="0" err="1" smtClean="0">
                <a:solidFill>
                  <a:srgbClr val="000000"/>
                </a:solidFill>
                <a:ea typeface="DejaVu Sans"/>
              </a:rPr>
              <a:t>підвищеним</a:t>
            </a:r>
            <a:r>
              <a:rPr lang="ru-RU" sz="2800" b="1" spc="-1" dirty="0" smtClean="0">
                <a:solidFill>
                  <a:srgbClr val="000000"/>
                </a:solidFill>
                <a:ea typeface="DejaVu Sans"/>
              </a:rPr>
              <a:t> </a:t>
            </a:r>
            <a:r>
              <a:rPr lang="ru-RU" sz="2800" b="1" spc="-1" dirty="0" err="1">
                <a:solidFill>
                  <a:srgbClr val="000000"/>
                </a:solidFill>
                <a:ea typeface="DejaVu Sans"/>
              </a:rPr>
              <a:t>положенням</a:t>
            </a:r>
            <a:r>
              <a:rPr lang="ru-RU" sz="2800" b="1" spc="-1" dirty="0">
                <a:solidFill>
                  <a:srgbClr val="000000"/>
                </a:solidFill>
                <a:ea typeface="DejaVu Sans"/>
              </a:rPr>
              <a:t> </a:t>
            </a:r>
            <a:r>
              <a:rPr lang="ru-RU" sz="2800" b="1" spc="-1" dirty="0" err="1">
                <a:solidFill>
                  <a:srgbClr val="000000"/>
                </a:solidFill>
                <a:ea typeface="DejaVu Sans"/>
              </a:rPr>
              <a:t>або</a:t>
            </a:r>
            <a:r>
              <a:rPr lang="ru-RU" sz="2800" b="1" spc="-1" dirty="0">
                <a:solidFill>
                  <a:srgbClr val="000000"/>
                </a:solidFill>
                <a:ea typeface="DejaVu Sans"/>
              </a:rPr>
              <a:t> </a:t>
            </a:r>
            <a:r>
              <a:rPr lang="ru-RU" sz="2800" b="1" spc="-1" dirty="0" err="1">
                <a:solidFill>
                  <a:srgbClr val="000000"/>
                </a:solidFill>
                <a:ea typeface="DejaVu Sans"/>
              </a:rPr>
              <a:t>максимальним</a:t>
            </a:r>
            <a:r>
              <a:rPr lang="ru-RU" sz="2800" b="1" spc="-1" dirty="0">
                <a:solidFill>
                  <a:srgbClr val="000000"/>
                </a:solidFill>
                <a:ea typeface="DejaVu Sans"/>
              </a:rPr>
              <a:t> </a:t>
            </a:r>
            <a:r>
              <a:rPr lang="ru-RU" sz="2800" b="1" spc="-1" dirty="0" err="1">
                <a:solidFill>
                  <a:srgbClr val="000000"/>
                </a:solidFill>
                <a:ea typeface="DejaVu Sans"/>
              </a:rPr>
              <a:t>згинанням</a:t>
            </a:r>
            <a:r>
              <a:rPr lang="ru-RU" sz="2800" b="1" spc="-1" dirty="0">
                <a:solidFill>
                  <a:srgbClr val="000000"/>
                </a:solidFill>
                <a:ea typeface="DejaVu Sans"/>
              </a:rPr>
              <a:t> </a:t>
            </a:r>
            <a:r>
              <a:rPr lang="ru-RU" sz="2800" b="1" spc="-1" dirty="0" err="1">
                <a:solidFill>
                  <a:srgbClr val="000000"/>
                </a:solidFill>
                <a:ea typeface="DejaVu Sans"/>
              </a:rPr>
              <a:t>кінцівки</a:t>
            </a:r>
            <a:r>
              <a:rPr lang="ru-RU" sz="2800" b="1" spc="-1" dirty="0">
                <a:solidFill>
                  <a:srgbClr val="000000"/>
                </a:solidFill>
                <a:ea typeface="DejaVu Sans"/>
              </a:rPr>
              <a:t> в </a:t>
            </a:r>
            <a:r>
              <a:rPr lang="ru-RU" sz="2800" b="1" spc="-1" dirty="0" err="1">
                <a:solidFill>
                  <a:srgbClr val="000000"/>
                </a:solidFill>
                <a:ea typeface="DejaVu Sans"/>
              </a:rPr>
              <a:t>суглобі</a:t>
            </a:r>
            <a:r>
              <a:rPr lang="ru-RU" sz="2800" b="1" spc="-1" dirty="0">
                <a:solidFill>
                  <a:srgbClr val="000000"/>
                </a:solidFill>
                <a:ea typeface="DejaVu Sans"/>
              </a:rPr>
              <a:t> </a:t>
            </a:r>
            <a:endParaRPr lang="ru-RU" sz="2800" b="1" dirty="0"/>
          </a:p>
          <a:p>
            <a:r>
              <a:rPr lang="ru-RU" sz="2800" b="1" dirty="0"/>
              <a:t>• </a:t>
            </a:r>
            <a:r>
              <a:rPr lang="ru-RU" sz="2800" b="1" dirty="0" err="1"/>
              <a:t>тампонування</a:t>
            </a:r>
            <a:r>
              <a:rPr lang="ru-RU" sz="2800" b="1" dirty="0"/>
              <a:t> рани;</a:t>
            </a:r>
          </a:p>
          <a:p>
            <a:r>
              <a:rPr lang="ru-RU" sz="2800" b="1" dirty="0"/>
              <a:t>• </a:t>
            </a:r>
            <a:r>
              <a:rPr lang="ru-RU" sz="2800" b="1" dirty="0" err="1"/>
              <a:t>накладання</a:t>
            </a:r>
            <a:r>
              <a:rPr lang="ru-RU" sz="2800" b="1" dirty="0"/>
              <a:t> </a:t>
            </a:r>
            <a:r>
              <a:rPr lang="ru-RU" sz="2800" b="1" dirty="0" err="1"/>
              <a:t>компресійної</a:t>
            </a:r>
            <a:r>
              <a:rPr lang="ru-RU" sz="2800" b="1" dirty="0"/>
              <a:t> (</a:t>
            </a:r>
            <a:r>
              <a:rPr lang="ru-RU" sz="2800" b="1" dirty="0" err="1"/>
              <a:t>тиснучої</a:t>
            </a:r>
            <a:r>
              <a:rPr lang="ru-RU" sz="2800" b="1" dirty="0"/>
              <a:t>) </a:t>
            </a:r>
            <a:r>
              <a:rPr lang="ru-RU" sz="2800" b="1" dirty="0" err="1"/>
              <a:t>пов’язки</a:t>
            </a:r>
            <a:r>
              <a:rPr lang="ru-RU" sz="2800" b="1" dirty="0"/>
              <a:t>.</a:t>
            </a:r>
          </a:p>
          <a:p>
            <a:pPr marL="110880" algn="just">
              <a:spcBef>
                <a:spcPts val="561"/>
              </a:spcBef>
              <a:buClr>
                <a:srgbClr val="9BBB59"/>
              </a:buClr>
            </a:pPr>
            <a:endParaRPr lang="ru-RU" sz="2800" b="1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261522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11381" y="415636"/>
            <a:ext cx="1068185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1. </a:t>
            </a:r>
            <a:r>
              <a:rPr lang="ru-RU" sz="3200" b="1" dirty="0" err="1"/>
              <a:t>Прямий</a:t>
            </a:r>
            <a:r>
              <a:rPr lang="ru-RU" sz="3200" b="1" dirty="0"/>
              <a:t> </a:t>
            </a:r>
            <a:r>
              <a:rPr lang="ru-RU" sz="3200" b="1" dirty="0" err="1"/>
              <a:t>тиск</a:t>
            </a:r>
            <a:r>
              <a:rPr lang="ru-RU" sz="3200" b="1" dirty="0"/>
              <a:t> на рану та </a:t>
            </a:r>
            <a:r>
              <a:rPr lang="ru-RU" sz="3200" b="1" dirty="0" err="1"/>
              <a:t>тиск</a:t>
            </a:r>
            <a:r>
              <a:rPr lang="ru-RU" sz="3200" b="1" dirty="0"/>
              <a:t> на </a:t>
            </a:r>
            <a:r>
              <a:rPr lang="ru-RU" sz="3200" b="1" dirty="0" err="1"/>
              <a:t>судини</a:t>
            </a:r>
            <a:endParaRPr lang="ru-RU" sz="3200" b="1" dirty="0"/>
          </a:p>
          <a:p>
            <a:r>
              <a:rPr lang="ru-RU" sz="3200" dirty="0" err="1"/>
              <a:t>Це</a:t>
            </a:r>
            <a:r>
              <a:rPr lang="ru-RU" sz="3200" dirty="0"/>
              <a:t> </a:t>
            </a:r>
            <a:r>
              <a:rPr lang="ru-RU" sz="3200" dirty="0" err="1"/>
              <a:t>найперший</a:t>
            </a:r>
            <a:r>
              <a:rPr lang="ru-RU" sz="3200" dirty="0"/>
              <a:t> і </a:t>
            </a:r>
            <a:r>
              <a:rPr lang="ru-RU" sz="3200" dirty="0" err="1"/>
              <a:t>найшвидший</a:t>
            </a:r>
            <a:r>
              <a:rPr lang="ru-RU" sz="3200" dirty="0"/>
              <a:t> метод </a:t>
            </a:r>
            <a:r>
              <a:rPr lang="ru-RU" sz="3200" dirty="0" err="1"/>
              <a:t>зупинки</a:t>
            </a:r>
            <a:r>
              <a:rPr lang="ru-RU" sz="3200" dirty="0"/>
              <a:t> </a:t>
            </a:r>
            <a:r>
              <a:rPr lang="ru-RU" sz="3200" dirty="0" err="1"/>
              <a:t>кровотечі</a:t>
            </a:r>
            <a:r>
              <a:rPr lang="ru-RU" sz="3200" dirty="0"/>
              <a:t>. </a:t>
            </a:r>
            <a:r>
              <a:rPr lang="ru-RU" sz="3200" dirty="0" err="1"/>
              <a:t>Тиск</a:t>
            </a:r>
            <a:r>
              <a:rPr lang="ru-RU" sz="3200" dirty="0"/>
              <a:t> </a:t>
            </a:r>
            <a:r>
              <a:rPr lang="ru-RU" sz="3200" dirty="0" err="1"/>
              <a:t>здійснюють</a:t>
            </a:r>
            <a:r>
              <a:rPr lang="ru-RU" sz="3200" dirty="0"/>
              <a:t> руками </a:t>
            </a:r>
            <a:r>
              <a:rPr lang="ru-RU" sz="3200" dirty="0" err="1"/>
              <a:t>або</a:t>
            </a:r>
            <a:r>
              <a:rPr lang="ru-RU" sz="3200" dirty="0"/>
              <a:t> </a:t>
            </a:r>
            <a:r>
              <a:rPr lang="ru-RU" sz="3200" dirty="0" err="1"/>
              <a:t>коліном</a:t>
            </a:r>
            <a:r>
              <a:rPr lang="ru-RU" sz="3200" dirty="0"/>
              <a:t> </a:t>
            </a:r>
            <a:r>
              <a:rPr lang="ru-RU" sz="3200" dirty="0" err="1"/>
              <a:t>безпосередньо</a:t>
            </a:r>
            <a:r>
              <a:rPr lang="ru-RU" sz="3200" dirty="0"/>
              <a:t> на рану </a:t>
            </a:r>
            <a:r>
              <a:rPr lang="ru-RU" sz="3200" dirty="0" err="1"/>
              <a:t>або</a:t>
            </a:r>
            <a:r>
              <a:rPr lang="ru-RU" sz="3200" dirty="0"/>
              <a:t> на </a:t>
            </a:r>
            <a:r>
              <a:rPr lang="ru-RU" sz="3200" dirty="0" err="1"/>
              <a:t>проекцію</a:t>
            </a:r>
            <a:r>
              <a:rPr lang="ru-RU" sz="3200" dirty="0"/>
              <a:t> </a:t>
            </a:r>
            <a:r>
              <a:rPr lang="ru-RU" sz="3200" dirty="0" err="1"/>
              <a:t>магістральної</a:t>
            </a:r>
            <a:r>
              <a:rPr lang="ru-RU" sz="3200" dirty="0"/>
              <a:t> </a:t>
            </a:r>
            <a:r>
              <a:rPr lang="ru-RU" sz="3200" dirty="0" err="1"/>
              <a:t>судини</a:t>
            </a:r>
            <a:r>
              <a:rPr lang="ru-RU" sz="3200" dirty="0"/>
              <a:t> </a:t>
            </a:r>
            <a:r>
              <a:rPr lang="ru-RU" sz="3200" dirty="0" err="1"/>
              <a:t>вище</a:t>
            </a:r>
            <a:r>
              <a:rPr lang="ru-RU" sz="3200" dirty="0"/>
              <a:t> </a:t>
            </a:r>
            <a:r>
              <a:rPr lang="ru-RU" sz="3200" dirty="0" err="1"/>
              <a:t>місця</a:t>
            </a:r>
            <a:r>
              <a:rPr lang="ru-RU" sz="3200" dirty="0"/>
              <a:t> </a:t>
            </a:r>
            <a:r>
              <a:rPr lang="ru-RU" sz="3200" dirty="0" err="1"/>
              <a:t>поранення</a:t>
            </a:r>
            <a:r>
              <a:rPr lang="ru-RU" sz="32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200" b="1" dirty="0"/>
              <a:t>Мета:</a:t>
            </a:r>
            <a:r>
              <a:rPr lang="ru-RU" sz="3200" dirty="0"/>
              <a:t> </a:t>
            </a:r>
            <a:r>
              <a:rPr lang="ru-RU" sz="3200" dirty="0" err="1"/>
              <a:t>Тимчасовий</a:t>
            </a:r>
            <a:r>
              <a:rPr lang="ru-RU" sz="3200" dirty="0"/>
              <a:t> контроль до моменту </a:t>
            </a:r>
            <a:r>
              <a:rPr lang="ru-RU" sz="3200" dirty="0" err="1"/>
              <a:t>підготовки</a:t>
            </a:r>
            <a:r>
              <a:rPr lang="ru-RU" sz="3200" dirty="0"/>
              <a:t> </a:t>
            </a:r>
            <a:r>
              <a:rPr lang="ru-RU" sz="3200" dirty="0" err="1"/>
              <a:t>джгута</a:t>
            </a:r>
            <a:r>
              <a:rPr lang="ru-RU" sz="3200" dirty="0"/>
              <a:t>, </a:t>
            </a:r>
            <a:r>
              <a:rPr lang="ru-RU" sz="3200" dirty="0" err="1"/>
              <a:t>проведення</a:t>
            </a:r>
            <a:r>
              <a:rPr lang="ru-RU" sz="3200" dirty="0"/>
              <a:t> </a:t>
            </a:r>
            <a:r>
              <a:rPr lang="ru-RU" sz="3200" dirty="0" err="1"/>
              <a:t>тампонади</a:t>
            </a:r>
            <a:r>
              <a:rPr lang="ru-RU" sz="3200" dirty="0"/>
              <a:t> </a:t>
            </a:r>
            <a:r>
              <a:rPr lang="ru-RU" sz="3200" dirty="0" err="1"/>
              <a:t>або</a:t>
            </a:r>
            <a:r>
              <a:rPr lang="ru-RU" sz="3200" dirty="0"/>
              <a:t> </a:t>
            </a:r>
            <a:r>
              <a:rPr lang="ru-RU" sz="3200" dirty="0" err="1"/>
              <a:t>накладання</a:t>
            </a:r>
            <a:r>
              <a:rPr lang="ru-RU" sz="3200" dirty="0"/>
              <a:t> </a:t>
            </a:r>
            <a:r>
              <a:rPr lang="ru-RU" sz="3200" dirty="0" err="1"/>
              <a:t>пов’язки</a:t>
            </a:r>
            <a:r>
              <a:rPr lang="ru-RU" sz="32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200" b="1" dirty="0"/>
              <a:t>Заходи </a:t>
            </a:r>
            <a:r>
              <a:rPr lang="ru-RU" sz="3200" b="1" dirty="0" err="1"/>
              <a:t>безпеки</a:t>
            </a:r>
            <a:r>
              <a:rPr lang="ru-RU" sz="3200" b="1" dirty="0"/>
              <a:t>:</a:t>
            </a:r>
            <a:r>
              <a:rPr lang="ru-RU" sz="3200" dirty="0"/>
              <a:t> </a:t>
            </a:r>
            <a:r>
              <a:rPr lang="ru-RU" sz="3200" dirty="0" err="1"/>
              <a:t>Рятувальник</a:t>
            </a:r>
            <a:r>
              <a:rPr lang="ru-RU" sz="3200" dirty="0"/>
              <a:t> </a:t>
            </a:r>
            <a:r>
              <a:rPr lang="ru-RU" sz="3200" dirty="0" err="1"/>
              <a:t>обов’язково</a:t>
            </a:r>
            <a:r>
              <a:rPr lang="ru-RU" sz="3200" dirty="0"/>
              <a:t> </a:t>
            </a:r>
            <a:r>
              <a:rPr lang="ru-RU" sz="3200" dirty="0" err="1"/>
              <a:t>має</a:t>
            </a:r>
            <a:r>
              <a:rPr lang="ru-RU" sz="3200" dirty="0"/>
              <a:t> бути в </a:t>
            </a:r>
            <a:r>
              <a:rPr lang="ru-RU" sz="3200" dirty="0" err="1"/>
              <a:t>гумових</a:t>
            </a:r>
            <a:r>
              <a:rPr lang="ru-RU" sz="3200" dirty="0"/>
              <a:t> рукавичках.</a:t>
            </a:r>
          </a:p>
        </p:txBody>
      </p:sp>
    </p:spTree>
    <p:extLst>
      <p:ext uri="{BB962C8B-B14F-4D97-AF65-F5344CB8AC3E}">
        <p14:creationId xmlns:p14="http://schemas.microsoft.com/office/powerpoint/2010/main" val="37790467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" name="Picture 3"/>
          <p:cNvPicPr/>
          <p:nvPr/>
        </p:nvPicPr>
        <p:blipFill>
          <a:blip r:embed="rId2"/>
          <a:srcRect l="28354" r="28187"/>
          <a:stretch/>
        </p:blipFill>
        <p:spPr>
          <a:xfrm>
            <a:off x="6238920" y="189000"/>
            <a:ext cx="4177080" cy="6478920"/>
          </a:xfrm>
          <a:prstGeom prst="rect">
            <a:avLst/>
          </a:prstGeom>
          <a:ln w="9360">
            <a:noFill/>
          </a:ln>
        </p:spPr>
      </p:pic>
      <p:sp>
        <p:nvSpPr>
          <p:cNvPr id="415" name="CustomShape 1"/>
          <p:cNvSpPr/>
          <p:nvPr/>
        </p:nvSpPr>
        <p:spPr>
          <a:xfrm>
            <a:off x="1774920" y="189001"/>
            <a:ext cx="4248720" cy="2060649"/>
          </a:xfrm>
          <a:prstGeom prst="rect">
            <a:avLst/>
          </a:prstGeom>
          <a:solidFill>
            <a:srgbClr val="FFFF00"/>
          </a:solidFill>
          <a:ln w="9360">
            <a:solidFill>
              <a:schemeClr val="bg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spcBef>
                <a:spcPts val="1599"/>
              </a:spcBef>
            </a:pPr>
            <a:r>
              <a:rPr lang="ru-RU" sz="3200" b="1" spc="-1">
                <a:solidFill>
                  <a:srgbClr val="000066"/>
                </a:solidFill>
                <a:latin typeface="Georgia"/>
                <a:ea typeface="DejaVu Sans"/>
              </a:rPr>
              <a:t>Точки зупинки артеріальної кровотечі пальцями</a:t>
            </a:r>
            <a:endParaRPr lang="ru-RU" sz="3200" spc="-1">
              <a:latin typeface="Arial"/>
            </a:endParaRPr>
          </a:p>
        </p:txBody>
      </p:sp>
      <p:sp>
        <p:nvSpPr>
          <p:cNvPr id="416" name="CustomShape 2"/>
          <p:cNvSpPr/>
          <p:nvPr/>
        </p:nvSpPr>
        <p:spPr>
          <a:xfrm>
            <a:off x="1774920" y="2276641"/>
            <a:ext cx="4248720" cy="4399751"/>
          </a:xfrm>
          <a:prstGeom prst="rect">
            <a:avLst/>
          </a:prstGeom>
          <a:solidFill>
            <a:srgbClr val="FFFF00"/>
          </a:solidFill>
          <a:ln w="9360">
            <a:solidFill>
              <a:schemeClr val="bg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spc="-1">
                <a:solidFill>
                  <a:srgbClr val="000000"/>
                </a:solidFill>
                <a:latin typeface="Georgia"/>
                <a:ea typeface="DejaVu Sans"/>
              </a:rPr>
              <a:t>Спосіб застосовується у випадку, якщо не вдалося зупинити кровотечу шляхом прямого натискання або підняття кінцівки, при цьому пальцями чи кулаком слід натискати в точках затискання артерій.</a:t>
            </a:r>
            <a:endParaRPr lang="ru-RU" sz="2800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082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CustomShape 1"/>
          <p:cNvSpPr/>
          <p:nvPr/>
        </p:nvSpPr>
        <p:spPr>
          <a:xfrm>
            <a:off x="1981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0000" lnSpcReduction="20000"/>
          </a:bodyPr>
          <a:lstStyle/>
          <a:p>
            <a:pPr algn="ctr">
              <a:lnSpc>
                <a:spcPct val="100000"/>
              </a:lnSpc>
            </a:pPr>
            <a:r>
              <a:rPr lang="ru-RU" sz="4400" b="1" spc="-1">
                <a:solidFill>
                  <a:srgbClr val="000000"/>
                </a:solidFill>
                <a:latin typeface="Calibri"/>
                <a:ea typeface="DejaVu Sans"/>
              </a:rPr>
              <a:t>Анатомічні точки перетискання артерій</a:t>
            </a:r>
            <a:endParaRPr lang="ru-RU" sz="4400" spc="-1">
              <a:latin typeface="Arial"/>
            </a:endParaRPr>
          </a:p>
        </p:txBody>
      </p:sp>
      <p:pic>
        <p:nvPicPr>
          <p:cNvPr id="418" name="Picture 2"/>
          <p:cNvPicPr/>
          <p:nvPr/>
        </p:nvPicPr>
        <p:blipFill>
          <a:blip r:embed="rId2"/>
          <a:stretch/>
        </p:blipFill>
        <p:spPr>
          <a:xfrm>
            <a:off x="1766640" y="1357200"/>
            <a:ext cx="3685320" cy="5441760"/>
          </a:xfrm>
          <a:prstGeom prst="rect">
            <a:avLst/>
          </a:prstGeom>
          <a:ln>
            <a:noFill/>
          </a:ln>
        </p:spPr>
      </p:pic>
      <p:sp>
        <p:nvSpPr>
          <p:cNvPr id="419" name="CustomShape 2"/>
          <p:cNvSpPr/>
          <p:nvPr/>
        </p:nvSpPr>
        <p:spPr>
          <a:xfrm>
            <a:off x="5381760" y="1500120"/>
            <a:ext cx="5070960" cy="507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65760" indent="-254880"/>
            <a:r>
              <a:rPr lang="ru-RU" sz="1600" b="1" spc="-1">
                <a:solidFill>
                  <a:srgbClr val="000000"/>
                </a:solidFill>
                <a:latin typeface="Calibri"/>
                <a:ea typeface="DejaVu Sans"/>
              </a:rPr>
              <a:t>1) </a:t>
            </a:r>
            <a:r>
              <a:rPr lang="ru-RU" sz="1600" b="1" spc="-1">
                <a:solidFill>
                  <a:srgbClr val="FF0000"/>
                </a:solidFill>
                <a:latin typeface="Calibri"/>
                <a:ea typeface="DejaVu Sans"/>
              </a:rPr>
              <a:t>вискова </a:t>
            </a:r>
            <a:r>
              <a:rPr lang="ru-RU" sz="1600" b="1" spc="-1">
                <a:solidFill>
                  <a:srgbClr val="000000"/>
                </a:solidFill>
                <a:latin typeface="Calibri"/>
                <a:ea typeface="DejaVu Sans"/>
              </a:rPr>
              <a:t>– притискують до виличного відростку вискової кістки, на 1 см вперед від козелка вуха.</a:t>
            </a:r>
            <a:endParaRPr lang="ru-RU" sz="1600" spc="-1">
              <a:latin typeface="Arial"/>
            </a:endParaRPr>
          </a:p>
          <a:p>
            <a:pPr marL="365760" indent="-254880"/>
            <a:r>
              <a:rPr lang="ru-RU" sz="1600" b="1" spc="-1">
                <a:solidFill>
                  <a:srgbClr val="000000"/>
                </a:solidFill>
                <a:latin typeface="Calibri"/>
                <a:ea typeface="DejaVu Sans"/>
              </a:rPr>
              <a:t>2)</a:t>
            </a:r>
            <a:r>
              <a:rPr lang="ru-RU" sz="1600" b="1" spc="-1">
                <a:solidFill>
                  <a:srgbClr val="FF0000"/>
                </a:solidFill>
                <a:latin typeface="Calibri"/>
                <a:ea typeface="DejaVu Sans"/>
              </a:rPr>
              <a:t>щелепна</a:t>
            </a:r>
            <a:r>
              <a:rPr lang="ru-RU" sz="1600" b="1" spc="-1">
                <a:solidFill>
                  <a:srgbClr val="000000"/>
                </a:solidFill>
                <a:latin typeface="Calibri"/>
                <a:ea typeface="DejaVu Sans"/>
              </a:rPr>
              <a:t> – на 2 см вперед від кута нижньої щелепи.</a:t>
            </a:r>
            <a:endParaRPr lang="ru-RU" sz="1600" spc="-1">
              <a:latin typeface="Arial"/>
            </a:endParaRPr>
          </a:p>
          <a:p>
            <a:pPr marL="365760" indent="-254880"/>
            <a:r>
              <a:rPr lang="ru-RU" sz="1600" b="1" spc="-1">
                <a:solidFill>
                  <a:srgbClr val="000000"/>
                </a:solidFill>
                <a:latin typeface="Calibri"/>
                <a:ea typeface="DejaVu Sans"/>
              </a:rPr>
              <a:t>3) </a:t>
            </a:r>
            <a:r>
              <a:rPr lang="ru-RU" sz="1600" b="1" spc="-1">
                <a:solidFill>
                  <a:srgbClr val="FF0000"/>
                </a:solidFill>
                <a:latin typeface="Calibri"/>
                <a:ea typeface="DejaVu Sans"/>
              </a:rPr>
              <a:t>загальна сонна </a:t>
            </a:r>
            <a:r>
              <a:rPr lang="ru-RU" sz="1600" b="1" spc="-1">
                <a:solidFill>
                  <a:srgbClr val="000000"/>
                </a:solidFill>
                <a:latin typeface="Calibri"/>
                <a:ea typeface="DejaVu Sans"/>
              </a:rPr>
              <a:t>– притискують 2-3 зігнутими пальцями до поперечних відростків VI  шийного хребця.</a:t>
            </a:r>
            <a:endParaRPr lang="ru-RU" sz="1600" spc="-1">
              <a:latin typeface="Arial"/>
            </a:endParaRPr>
          </a:p>
          <a:p>
            <a:pPr marL="365760" indent="-254880"/>
            <a:r>
              <a:rPr lang="ru-RU" sz="1600" b="1" spc="-1">
                <a:solidFill>
                  <a:srgbClr val="000000"/>
                </a:solidFill>
                <a:latin typeface="Calibri"/>
                <a:ea typeface="DejaVu Sans"/>
              </a:rPr>
              <a:t>4) </a:t>
            </a:r>
            <a:r>
              <a:rPr lang="ru-RU" sz="1600" b="1" spc="-1">
                <a:solidFill>
                  <a:srgbClr val="FF0000"/>
                </a:solidFill>
                <a:latin typeface="Calibri"/>
                <a:ea typeface="DejaVu Sans"/>
              </a:rPr>
              <a:t>підключична</a:t>
            </a:r>
            <a:r>
              <a:rPr lang="ru-RU" sz="1600" b="1" spc="-1">
                <a:solidFill>
                  <a:srgbClr val="000000"/>
                </a:solidFill>
                <a:latin typeface="Calibri"/>
                <a:ea typeface="DejaVu Sans"/>
              </a:rPr>
              <a:t> – до першого ребра в надключичні</a:t>
            </a:r>
            <a:endParaRPr lang="ru-RU" sz="1600" spc="-1">
              <a:latin typeface="Arial"/>
            </a:endParaRPr>
          </a:p>
          <a:p>
            <a:pPr marL="365760" indent="-254880"/>
            <a:r>
              <a:rPr lang="ru-RU" sz="1600" b="1" spc="-1">
                <a:solidFill>
                  <a:srgbClr val="000000"/>
                </a:solidFill>
                <a:latin typeface="Calibri"/>
                <a:ea typeface="DejaVu Sans"/>
              </a:rPr>
              <a:t>        області.</a:t>
            </a:r>
            <a:endParaRPr lang="ru-RU" sz="1600" spc="-1">
              <a:latin typeface="Arial"/>
            </a:endParaRPr>
          </a:p>
          <a:p>
            <a:pPr marL="365760" indent="-254880"/>
            <a:r>
              <a:rPr lang="ru-RU" sz="1600" b="1" spc="-1">
                <a:solidFill>
                  <a:srgbClr val="000000"/>
                </a:solidFill>
                <a:latin typeface="Calibri"/>
                <a:ea typeface="DejaVu Sans"/>
              </a:rPr>
              <a:t>5) </a:t>
            </a:r>
            <a:r>
              <a:rPr lang="ru-RU" sz="1600" b="1" spc="-1">
                <a:solidFill>
                  <a:srgbClr val="FF0000"/>
                </a:solidFill>
                <a:latin typeface="Calibri"/>
                <a:ea typeface="DejaVu Sans"/>
              </a:rPr>
              <a:t>пахвова </a:t>
            </a:r>
            <a:r>
              <a:rPr lang="ru-RU" sz="1600" b="1" spc="-1">
                <a:solidFill>
                  <a:srgbClr val="000000"/>
                </a:solidFill>
                <a:latin typeface="Calibri"/>
                <a:ea typeface="DejaVu Sans"/>
              </a:rPr>
              <a:t>– до головки плечової кістки.</a:t>
            </a:r>
            <a:endParaRPr lang="ru-RU" sz="1600" spc="-1">
              <a:latin typeface="Arial"/>
            </a:endParaRPr>
          </a:p>
          <a:p>
            <a:pPr marL="365760" indent="-254880"/>
            <a:r>
              <a:rPr lang="ru-RU" sz="1600" b="1" spc="-1">
                <a:solidFill>
                  <a:srgbClr val="000000"/>
                </a:solidFill>
                <a:latin typeface="Calibri"/>
                <a:ea typeface="DejaVu Sans"/>
              </a:rPr>
              <a:t>6) </a:t>
            </a:r>
            <a:r>
              <a:rPr lang="ru-RU" sz="1600" b="1" spc="-1">
                <a:solidFill>
                  <a:srgbClr val="FF0000"/>
                </a:solidFill>
                <a:latin typeface="Calibri"/>
                <a:ea typeface="DejaVu Sans"/>
              </a:rPr>
              <a:t>плечова</a:t>
            </a:r>
            <a:r>
              <a:rPr lang="ru-RU" sz="1600" b="1" spc="-1">
                <a:solidFill>
                  <a:srgbClr val="000000"/>
                </a:solidFill>
                <a:latin typeface="Calibri"/>
                <a:ea typeface="DejaVu Sans"/>
              </a:rPr>
              <a:t> – до печової кістки верхньої третини внутрішньої поверхні плеча в борозні двоголового м'яза</a:t>
            </a:r>
            <a:endParaRPr lang="ru-RU" sz="1600" spc="-1">
              <a:latin typeface="Arial"/>
            </a:endParaRPr>
          </a:p>
          <a:p>
            <a:pPr marL="365760" indent="-254880"/>
            <a:r>
              <a:rPr lang="ru-RU" sz="1600" b="1" spc="-1">
                <a:solidFill>
                  <a:srgbClr val="000000"/>
                </a:solidFill>
                <a:latin typeface="Calibri"/>
                <a:ea typeface="DejaVu Sans"/>
              </a:rPr>
              <a:t>7 )</a:t>
            </a:r>
            <a:r>
              <a:rPr lang="ru-RU" sz="1600" b="1" spc="-1">
                <a:solidFill>
                  <a:srgbClr val="FF0000"/>
                </a:solidFill>
                <a:latin typeface="Calibri"/>
                <a:ea typeface="DejaVu Sans"/>
              </a:rPr>
              <a:t>променева</a:t>
            </a:r>
            <a:r>
              <a:rPr lang="ru-RU" sz="1600" b="1" spc="-1">
                <a:solidFill>
                  <a:srgbClr val="000000"/>
                </a:solidFill>
                <a:latin typeface="Calibri"/>
                <a:ea typeface="DejaVu Sans"/>
              </a:rPr>
              <a:t>– до променевої кістки на 2-3 см  вище </a:t>
            </a:r>
            <a:endParaRPr lang="ru-RU" sz="1600" spc="-1">
              <a:latin typeface="Arial"/>
            </a:endParaRPr>
          </a:p>
          <a:p>
            <a:pPr marL="365760" indent="-254880"/>
            <a:r>
              <a:rPr lang="ru-RU" sz="1600" b="1" spc="-1">
                <a:solidFill>
                  <a:srgbClr val="000000"/>
                </a:solidFill>
                <a:latin typeface="Calibri"/>
                <a:ea typeface="DejaVu Sans"/>
              </a:rPr>
              <a:t>     променезап’ясткового суглобу.</a:t>
            </a:r>
            <a:endParaRPr lang="ru-RU" sz="1600" spc="-1">
              <a:latin typeface="Arial"/>
            </a:endParaRPr>
          </a:p>
          <a:p>
            <a:pPr marL="365760" indent="-254880"/>
            <a:r>
              <a:rPr lang="ru-RU" sz="1600" b="1" spc="-1">
                <a:solidFill>
                  <a:srgbClr val="000000"/>
                </a:solidFill>
                <a:latin typeface="Calibri"/>
                <a:ea typeface="DejaVu Sans"/>
              </a:rPr>
              <a:t>8) </a:t>
            </a:r>
            <a:r>
              <a:rPr lang="ru-RU" sz="1600" b="1" spc="-1">
                <a:solidFill>
                  <a:srgbClr val="FF0000"/>
                </a:solidFill>
                <a:latin typeface="Calibri"/>
                <a:ea typeface="DejaVu Sans"/>
              </a:rPr>
              <a:t>стегнова</a:t>
            </a:r>
            <a:r>
              <a:rPr lang="ru-RU" sz="1600" b="1" spc="-1">
                <a:solidFill>
                  <a:srgbClr val="000000"/>
                </a:solidFill>
                <a:latin typeface="Calibri"/>
                <a:ea typeface="DejaVu Sans"/>
              </a:rPr>
              <a:t> – притискують кулаком до стегнової кістки</a:t>
            </a:r>
            <a:endParaRPr lang="ru-RU" sz="1600" spc="-1">
              <a:latin typeface="Arial"/>
            </a:endParaRPr>
          </a:p>
          <a:p>
            <a:pPr marL="365760" indent="-254880"/>
            <a:r>
              <a:rPr lang="ru-RU" sz="1600" b="1" spc="-1">
                <a:solidFill>
                  <a:srgbClr val="000000"/>
                </a:solidFill>
                <a:latin typeface="Calibri"/>
                <a:ea typeface="DejaVu Sans"/>
              </a:rPr>
              <a:t>     верхньої третини стегна з внутрішнього його боку.</a:t>
            </a:r>
            <a:endParaRPr lang="ru-RU" sz="1600" spc="-1">
              <a:latin typeface="Arial"/>
            </a:endParaRPr>
          </a:p>
          <a:p>
            <a:pPr marL="365760" indent="-254880"/>
            <a:r>
              <a:rPr lang="ru-RU" sz="1600" b="1" spc="-1">
                <a:solidFill>
                  <a:srgbClr val="000000"/>
                </a:solidFill>
                <a:latin typeface="Calibri"/>
                <a:ea typeface="DejaVu Sans"/>
              </a:rPr>
              <a:t>9) </a:t>
            </a:r>
            <a:r>
              <a:rPr lang="ru-RU" sz="1600" b="1" spc="-1">
                <a:solidFill>
                  <a:srgbClr val="FF0000"/>
                </a:solidFill>
                <a:latin typeface="Calibri"/>
                <a:ea typeface="DejaVu Sans"/>
              </a:rPr>
              <a:t>підколінна</a:t>
            </a:r>
            <a:r>
              <a:rPr lang="ru-RU" sz="1600" b="1" spc="-1">
                <a:solidFill>
                  <a:srgbClr val="000000"/>
                </a:solidFill>
                <a:latin typeface="Calibri"/>
                <a:ea typeface="DejaVu Sans"/>
              </a:rPr>
              <a:t> – до головки великогомілкової кістки в підколінній ямці.</a:t>
            </a:r>
            <a:endParaRPr lang="ru-RU" sz="1600" spc="-1">
              <a:latin typeface="Arial"/>
            </a:endParaRPr>
          </a:p>
          <a:p>
            <a:pPr marL="365760" indent="-254880"/>
            <a:r>
              <a:rPr lang="ru-RU" sz="1600" b="1" spc="-1">
                <a:solidFill>
                  <a:srgbClr val="000000"/>
                </a:solidFill>
                <a:latin typeface="Calibri"/>
                <a:ea typeface="DejaVu Sans"/>
              </a:rPr>
              <a:t>10) </a:t>
            </a:r>
            <a:r>
              <a:rPr lang="ru-RU" sz="1600" b="1" spc="-1">
                <a:solidFill>
                  <a:srgbClr val="FF0000"/>
                </a:solidFill>
                <a:latin typeface="Calibri"/>
                <a:ea typeface="DejaVu Sans"/>
              </a:rPr>
              <a:t>тильна артерія стопи </a:t>
            </a:r>
            <a:r>
              <a:rPr lang="ru-RU" sz="1600" b="1" spc="-1">
                <a:solidFill>
                  <a:srgbClr val="000000"/>
                </a:solidFill>
                <a:latin typeface="Calibri"/>
                <a:ea typeface="DejaVu Sans"/>
              </a:rPr>
              <a:t>– до кісток тильної поверхні стопи.</a:t>
            </a:r>
            <a:endParaRPr lang="ru-RU" sz="1600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1229077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5746" y="117693"/>
            <a:ext cx="1124989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2. </a:t>
            </a:r>
            <a:r>
              <a:rPr lang="ru-RU" sz="2400" b="1" dirty="0" err="1"/>
              <a:t>Використання</a:t>
            </a:r>
            <a:r>
              <a:rPr lang="ru-RU" sz="2400" b="1" dirty="0"/>
              <a:t> </a:t>
            </a:r>
            <a:r>
              <a:rPr lang="ru-RU" sz="2400" b="1" dirty="0" err="1"/>
              <a:t>джгутів</a:t>
            </a:r>
            <a:r>
              <a:rPr lang="ru-RU" sz="2400" b="1" dirty="0"/>
              <a:t> (</a:t>
            </a:r>
            <a:r>
              <a:rPr lang="ru-RU" sz="2400" b="1" dirty="0" err="1"/>
              <a:t>турнікетів</a:t>
            </a:r>
            <a:r>
              <a:rPr lang="ru-RU" sz="2400" b="1" dirty="0"/>
              <a:t>)</a:t>
            </a:r>
          </a:p>
          <a:p>
            <a:pPr algn="just"/>
            <a:r>
              <a:rPr lang="ru-RU" sz="2400" dirty="0" err="1"/>
              <a:t>Джгут</a:t>
            </a:r>
            <a:r>
              <a:rPr lang="ru-RU" sz="2400" dirty="0"/>
              <a:t> є </a:t>
            </a:r>
            <a:r>
              <a:rPr lang="ru-RU" sz="2400" dirty="0" err="1"/>
              <a:t>найефективнішим</a:t>
            </a:r>
            <a:r>
              <a:rPr lang="ru-RU" sz="2400" dirty="0"/>
              <a:t> </a:t>
            </a:r>
            <a:r>
              <a:rPr lang="ru-RU" sz="2400" dirty="0" err="1"/>
              <a:t>засобом</a:t>
            </a:r>
            <a:r>
              <a:rPr lang="ru-RU" sz="2400" dirty="0"/>
              <a:t> для </a:t>
            </a:r>
            <a:r>
              <a:rPr lang="ru-RU" sz="2400" dirty="0" err="1"/>
              <a:t>зупинки</a:t>
            </a:r>
            <a:r>
              <a:rPr lang="ru-RU" sz="2400" dirty="0"/>
              <a:t> </a:t>
            </a:r>
            <a:r>
              <a:rPr lang="ru-RU" sz="2400" dirty="0" err="1"/>
              <a:t>масивних</a:t>
            </a:r>
            <a:r>
              <a:rPr lang="ru-RU" sz="2400" dirty="0"/>
              <a:t> </a:t>
            </a:r>
            <a:r>
              <a:rPr lang="ru-RU" sz="2400" dirty="0" err="1"/>
              <a:t>кровотеч</a:t>
            </a:r>
            <a:r>
              <a:rPr lang="ru-RU" sz="2400" dirty="0"/>
              <a:t> з </a:t>
            </a:r>
            <a:r>
              <a:rPr lang="ru-RU" sz="2400" dirty="0" err="1"/>
              <a:t>кінцівок</a:t>
            </a:r>
            <a:r>
              <a:rPr lang="ru-RU" sz="2400" dirty="0"/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b="1" dirty="0" err="1"/>
              <a:t>Класифікація</a:t>
            </a:r>
            <a:r>
              <a:rPr lang="ru-RU" sz="2400" b="1" dirty="0"/>
              <a:t>:</a:t>
            </a:r>
            <a:endParaRPr lang="ru-RU" sz="2400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RU" sz="2400" b="1" dirty="0" err="1"/>
              <a:t>Із</a:t>
            </a:r>
            <a:r>
              <a:rPr lang="ru-RU" sz="2400" b="1" dirty="0"/>
              <a:t> </a:t>
            </a:r>
            <a:r>
              <a:rPr lang="ru-RU" sz="2400" b="1" dirty="0" err="1"/>
              <a:t>закруткою</a:t>
            </a:r>
            <a:r>
              <a:rPr lang="ru-RU" sz="2400" b="1" dirty="0"/>
              <a:t> (</a:t>
            </a:r>
            <a:r>
              <a:rPr lang="ru-RU" sz="2400" b="1" dirty="0" err="1"/>
              <a:t>турнікети</a:t>
            </a:r>
            <a:r>
              <a:rPr lang="ru-RU" sz="2400" b="1" dirty="0"/>
              <a:t>):</a:t>
            </a:r>
            <a:r>
              <a:rPr lang="ru-RU" sz="2400" dirty="0"/>
              <a:t> САТ, «</a:t>
            </a:r>
            <a:r>
              <a:rPr lang="ru-RU" sz="2400" dirty="0" err="1"/>
              <a:t>Січ</a:t>
            </a:r>
            <a:r>
              <a:rPr lang="ru-RU" sz="2400" dirty="0"/>
              <a:t>», «</a:t>
            </a:r>
            <a:r>
              <a:rPr lang="ru-RU" sz="2400" dirty="0" err="1"/>
              <a:t>Пітон</a:t>
            </a:r>
            <a:r>
              <a:rPr lang="ru-RU" sz="2400" dirty="0"/>
              <a:t>» </a:t>
            </a:r>
            <a:r>
              <a:rPr lang="ru-RU" sz="2400" dirty="0" err="1"/>
              <a:t>тощо</a:t>
            </a:r>
            <a:r>
              <a:rPr lang="ru-RU" sz="2400" dirty="0"/>
              <a:t>. Вони </a:t>
            </a:r>
            <a:r>
              <a:rPr lang="ru-RU" sz="2400" dirty="0" err="1"/>
              <a:t>зручніші</a:t>
            </a:r>
            <a:r>
              <a:rPr lang="ru-RU" sz="2400" dirty="0"/>
              <a:t> для </a:t>
            </a:r>
            <a:r>
              <a:rPr lang="ru-RU" sz="2400" dirty="0" err="1"/>
              <a:t>самодопомоги</a:t>
            </a:r>
            <a:r>
              <a:rPr lang="ru-RU" sz="2400" dirty="0"/>
              <a:t>, </a:t>
            </a:r>
            <a:r>
              <a:rPr lang="ru-RU" sz="2400" dirty="0" err="1"/>
              <a:t>оскільки</a:t>
            </a:r>
            <a:r>
              <a:rPr lang="ru-RU" sz="2400" dirty="0"/>
              <a:t>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легше</a:t>
            </a:r>
            <a:r>
              <a:rPr lang="ru-RU" sz="2400" dirty="0"/>
              <a:t> </a:t>
            </a:r>
            <a:r>
              <a:rPr lang="ru-RU" sz="2400" dirty="0" err="1"/>
              <a:t>накласти</a:t>
            </a:r>
            <a:r>
              <a:rPr lang="ru-RU" sz="2400" dirty="0"/>
              <a:t> </a:t>
            </a:r>
            <a:r>
              <a:rPr lang="ru-RU" sz="2400" dirty="0" err="1"/>
              <a:t>однією</a:t>
            </a:r>
            <a:r>
              <a:rPr lang="ru-RU" sz="2400" dirty="0"/>
              <a:t> рукою. </a:t>
            </a:r>
            <a:r>
              <a:rPr lang="ru-RU" sz="2400" dirty="0" err="1"/>
              <a:t>Можна</a:t>
            </a:r>
            <a:r>
              <a:rPr lang="ru-RU" sz="2400" dirty="0"/>
              <a:t> </a:t>
            </a:r>
            <a:r>
              <a:rPr lang="ru-RU" sz="2400" dirty="0" err="1"/>
              <a:t>накладати</a:t>
            </a:r>
            <a:r>
              <a:rPr lang="ru-RU" sz="2400" dirty="0"/>
              <a:t> на голу </a:t>
            </a:r>
            <a:r>
              <a:rPr lang="ru-RU" sz="2400" dirty="0" err="1"/>
              <a:t>шкіру</a:t>
            </a:r>
            <a:r>
              <a:rPr lang="ru-RU" sz="2400" dirty="0"/>
              <a:t>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RU" sz="2400" b="1" dirty="0"/>
              <a:t>Без закрутки (</a:t>
            </a:r>
            <a:r>
              <a:rPr lang="ru-RU" sz="2400" b="1" dirty="0" err="1"/>
              <a:t>гумові</a:t>
            </a:r>
            <a:r>
              <a:rPr lang="ru-RU" sz="2400" b="1" dirty="0"/>
              <a:t>):</a:t>
            </a:r>
            <a:r>
              <a:rPr lang="ru-RU" sz="2400" dirty="0"/>
              <a:t> Типу </a:t>
            </a:r>
            <a:r>
              <a:rPr lang="ru-RU" sz="2400" dirty="0" err="1"/>
              <a:t>Есмарха</a:t>
            </a:r>
            <a:r>
              <a:rPr lang="ru-RU" sz="2400" dirty="0"/>
              <a:t>. </a:t>
            </a:r>
            <a:r>
              <a:rPr lang="ru-RU" sz="2400" dirty="0" err="1"/>
              <a:t>Їх</a:t>
            </a:r>
            <a:r>
              <a:rPr lang="ru-RU" sz="2400" dirty="0"/>
              <a:t> рекомендовано </a:t>
            </a:r>
            <a:r>
              <a:rPr lang="ru-RU" sz="2400" dirty="0" err="1"/>
              <a:t>накладати</a:t>
            </a:r>
            <a:r>
              <a:rPr lang="ru-RU" sz="2400" dirty="0"/>
              <a:t> </a:t>
            </a:r>
            <a:r>
              <a:rPr lang="ru-RU" sz="2400" dirty="0" err="1"/>
              <a:t>тільки</a:t>
            </a:r>
            <a:r>
              <a:rPr lang="ru-RU" sz="2400" dirty="0"/>
              <a:t> на </a:t>
            </a:r>
            <a:r>
              <a:rPr lang="ru-RU" sz="2400" dirty="0" err="1"/>
              <a:t>одяг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тканину, </a:t>
            </a:r>
            <a:r>
              <a:rPr lang="ru-RU" sz="2400" dirty="0" err="1"/>
              <a:t>щоб</a:t>
            </a:r>
            <a:r>
              <a:rPr lang="ru-RU" sz="2400" dirty="0"/>
              <a:t> </a:t>
            </a:r>
            <a:r>
              <a:rPr lang="ru-RU" sz="2400" dirty="0" err="1"/>
              <a:t>уникнути</a:t>
            </a:r>
            <a:r>
              <a:rPr lang="ru-RU" sz="2400" dirty="0"/>
              <a:t> </a:t>
            </a:r>
            <a:r>
              <a:rPr lang="ru-RU" sz="2400" dirty="0" err="1"/>
              <a:t>травмування</a:t>
            </a:r>
            <a:r>
              <a:rPr lang="ru-RU" sz="2400" dirty="0"/>
              <a:t> </a:t>
            </a:r>
            <a:r>
              <a:rPr lang="ru-RU" sz="2400" dirty="0" err="1"/>
              <a:t>шкіри</a:t>
            </a:r>
            <a:r>
              <a:rPr lang="ru-RU" sz="2400" dirty="0"/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b="1" dirty="0"/>
              <a:t>Правила </a:t>
            </a:r>
            <a:r>
              <a:rPr lang="ru-RU" sz="2400" b="1" dirty="0" err="1"/>
              <a:t>накладання</a:t>
            </a:r>
            <a:r>
              <a:rPr lang="ru-RU" sz="2400" b="1" dirty="0"/>
              <a:t>:</a:t>
            </a:r>
            <a:endParaRPr lang="ru-RU" sz="2400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RU" sz="2400" b="1" dirty="0" err="1"/>
              <a:t>Висота</a:t>
            </a:r>
            <a:r>
              <a:rPr lang="ru-RU" sz="2400" b="1" dirty="0"/>
              <a:t>:</a:t>
            </a:r>
            <a:r>
              <a:rPr lang="ru-RU" sz="2400" dirty="0"/>
              <a:t> На 5–8 см </a:t>
            </a:r>
            <a:r>
              <a:rPr lang="ru-RU" sz="2400" dirty="0" err="1"/>
              <a:t>вище</a:t>
            </a:r>
            <a:r>
              <a:rPr lang="ru-RU" sz="2400" dirty="0"/>
              <a:t> (</a:t>
            </a:r>
            <a:r>
              <a:rPr lang="ru-RU" sz="2400" dirty="0" err="1"/>
              <a:t>проксимальніше</a:t>
            </a:r>
            <a:r>
              <a:rPr lang="ru-RU" sz="2400" dirty="0"/>
              <a:t>) </a:t>
            </a:r>
            <a:r>
              <a:rPr lang="ru-RU" sz="2400" dirty="0" err="1"/>
              <a:t>від</a:t>
            </a:r>
            <a:r>
              <a:rPr lang="ru-RU" sz="2400" dirty="0"/>
              <a:t> рани. </a:t>
            </a:r>
            <a:r>
              <a:rPr lang="ru-RU" sz="2400" dirty="0" err="1"/>
              <a:t>Якщо</a:t>
            </a:r>
            <a:r>
              <a:rPr lang="ru-RU" sz="2400" dirty="0"/>
              <a:t> </a:t>
            </a:r>
            <a:r>
              <a:rPr lang="ru-RU" sz="2400" dirty="0" err="1"/>
              <a:t>місце</a:t>
            </a:r>
            <a:r>
              <a:rPr lang="ru-RU" sz="2400" dirty="0"/>
              <a:t> </a:t>
            </a:r>
            <a:r>
              <a:rPr lang="ru-RU" sz="2400" dirty="0" err="1"/>
              <a:t>кровотечі</a:t>
            </a:r>
            <a:r>
              <a:rPr lang="ru-RU" sz="2400" dirty="0"/>
              <a:t> </a:t>
            </a:r>
            <a:r>
              <a:rPr lang="ru-RU" sz="2400" dirty="0" err="1"/>
              <a:t>невідоме</a:t>
            </a:r>
            <a:r>
              <a:rPr lang="ru-RU" sz="2400" dirty="0"/>
              <a:t> — максимально </a:t>
            </a:r>
            <a:r>
              <a:rPr lang="ru-RU" sz="2400" dirty="0" err="1"/>
              <a:t>високо</a:t>
            </a:r>
            <a:r>
              <a:rPr lang="ru-RU" sz="2400" dirty="0"/>
              <a:t>, але не на </a:t>
            </a:r>
            <a:r>
              <a:rPr lang="ru-RU" sz="2400" dirty="0" err="1"/>
              <a:t>суглоб</a:t>
            </a:r>
            <a:r>
              <a:rPr lang="ru-RU" sz="2400" dirty="0"/>
              <a:t>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RU" sz="2400" b="1" dirty="0"/>
              <a:t>Контроль:</a:t>
            </a:r>
            <a:r>
              <a:rPr lang="ru-RU" sz="2400" dirty="0"/>
              <a:t> </a:t>
            </a:r>
            <a:r>
              <a:rPr lang="ru-RU" sz="2400" dirty="0" err="1"/>
              <a:t>Кровотеча</a:t>
            </a:r>
            <a:r>
              <a:rPr lang="ru-RU" sz="2400" dirty="0"/>
              <a:t> </a:t>
            </a:r>
            <a:r>
              <a:rPr lang="ru-RU" sz="2400" dirty="0" err="1"/>
              <a:t>має</a:t>
            </a:r>
            <a:r>
              <a:rPr lang="ru-RU" sz="2400" dirty="0"/>
              <a:t> </a:t>
            </a:r>
            <a:r>
              <a:rPr lang="ru-RU" sz="2400" dirty="0" err="1"/>
              <a:t>повністю</a:t>
            </a:r>
            <a:r>
              <a:rPr lang="ru-RU" sz="2400" dirty="0"/>
              <a:t> </a:t>
            </a:r>
            <a:r>
              <a:rPr lang="ru-RU" sz="2400" dirty="0" err="1"/>
              <a:t>зупинитися</a:t>
            </a:r>
            <a:r>
              <a:rPr lang="ru-RU" sz="2400" dirty="0"/>
              <a:t>, а пульс </a:t>
            </a:r>
            <a:r>
              <a:rPr lang="ru-RU" sz="2400" dirty="0" err="1"/>
              <a:t>нижче</a:t>
            </a:r>
            <a:r>
              <a:rPr lang="ru-RU" sz="2400" dirty="0"/>
              <a:t> </a:t>
            </a:r>
            <a:r>
              <a:rPr lang="ru-RU" sz="2400" dirty="0" err="1"/>
              <a:t>джгута</a:t>
            </a:r>
            <a:r>
              <a:rPr lang="ru-RU" sz="2400" dirty="0"/>
              <a:t> — </a:t>
            </a:r>
            <a:r>
              <a:rPr lang="ru-RU" sz="2400" dirty="0" err="1"/>
              <a:t>зникнути</a:t>
            </a:r>
            <a:r>
              <a:rPr lang="ru-RU" sz="2400" dirty="0"/>
              <a:t>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RU" sz="2400" b="1" dirty="0"/>
              <a:t>Час:</a:t>
            </a:r>
            <a:r>
              <a:rPr lang="ru-RU" sz="2400" dirty="0"/>
              <a:t> </a:t>
            </a:r>
            <a:r>
              <a:rPr lang="ru-RU" sz="2400" dirty="0" err="1"/>
              <a:t>Джгут</a:t>
            </a:r>
            <a:r>
              <a:rPr lang="ru-RU" sz="2400" dirty="0"/>
              <a:t> </a:t>
            </a:r>
            <a:r>
              <a:rPr lang="ru-RU" sz="2400" dirty="0" err="1"/>
              <a:t>може</a:t>
            </a:r>
            <a:r>
              <a:rPr lang="ru-RU" sz="2400" dirty="0"/>
              <a:t> </a:t>
            </a:r>
            <a:r>
              <a:rPr lang="ru-RU" sz="2400" dirty="0" err="1"/>
              <a:t>залишатися</a:t>
            </a:r>
            <a:r>
              <a:rPr lang="ru-RU" sz="2400" dirty="0"/>
              <a:t> на </a:t>
            </a:r>
            <a:r>
              <a:rPr lang="ru-RU" sz="2400" dirty="0" err="1"/>
              <a:t>кінцівці</a:t>
            </a:r>
            <a:r>
              <a:rPr lang="ru-RU" sz="2400" dirty="0"/>
              <a:t> </a:t>
            </a:r>
            <a:r>
              <a:rPr lang="ru-RU" sz="2400" b="1" dirty="0"/>
              <a:t>до 2 годин</a:t>
            </a:r>
            <a:r>
              <a:rPr lang="ru-RU" sz="2400" dirty="0"/>
              <a:t>. Час </a:t>
            </a:r>
            <a:r>
              <a:rPr lang="ru-RU" sz="2400" dirty="0" err="1"/>
              <a:t>накладання</a:t>
            </a:r>
            <a:r>
              <a:rPr lang="ru-RU" sz="2400" dirty="0"/>
              <a:t> </a:t>
            </a:r>
            <a:r>
              <a:rPr lang="ru-RU" sz="2400" dirty="0" err="1"/>
              <a:t>обов'язково</a:t>
            </a:r>
            <a:r>
              <a:rPr lang="ru-RU" sz="2400" dirty="0"/>
              <a:t> </a:t>
            </a:r>
            <a:r>
              <a:rPr lang="ru-RU" sz="2400" dirty="0" err="1"/>
              <a:t>фіксується</a:t>
            </a:r>
            <a:r>
              <a:rPr lang="ru-RU" sz="2400" dirty="0"/>
              <a:t> </a:t>
            </a:r>
            <a:r>
              <a:rPr lang="ru-RU" sz="2400" dirty="0" err="1"/>
              <a:t>незмивним</a:t>
            </a:r>
            <a:r>
              <a:rPr lang="ru-RU" sz="2400" dirty="0"/>
              <a:t> маркером на самому </a:t>
            </a:r>
            <a:r>
              <a:rPr lang="ru-RU" sz="2400" dirty="0" err="1"/>
              <a:t>джгуті</a:t>
            </a:r>
            <a:r>
              <a:rPr lang="ru-RU" sz="2400" dirty="0"/>
              <a:t> та на </a:t>
            </a:r>
            <a:r>
              <a:rPr lang="ru-RU" sz="2400" dirty="0" err="1"/>
              <a:t>шкірі</a:t>
            </a:r>
            <a:r>
              <a:rPr lang="ru-RU" sz="2400" dirty="0"/>
              <a:t> </a:t>
            </a:r>
            <a:r>
              <a:rPr lang="ru-RU" sz="2400" dirty="0" err="1"/>
              <a:t>постраждалого</a:t>
            </a:r>
            <a:r>
              <a:rPr lang="ru-RU" sz="2400" dirty="0"/>
              <a:t> (</a:t>
            </a:r>
            <a:r>
              <a:rPr lang="ru-RU" sz="2400" dirty="0" err="1"/>
              <a:t>наприклад</a:t>
            </a:r>
            <a:r>
              <a:rPr lang="ru-RU" sz="2400" dirty="0"/>
              <a:t>, на </a:t>
            </a:r>
            <a:r>
              <a:rPr lang="ru-RU" sz="2400" dirty="0" err="1"/>
              <a:t>лобі</a:t>
            </a:r>
            <a:r>
              <a:rPr lang="ru-RU" sz="2400" dirty="0"/>
              <a:t>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щоці</a:t>
            </a:r>
            <a:r>
              <a:rPr lang="ru-RU" sz="2400" dirty="0"/>
              <a:t>).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b="1" dirty="0" err="1"/>
              <a:t>Важливо</a:t>
            </a:r>
            <a:r>
              <a:rPr lang="ru-RU" sz="2400" b="1" dirty="0"/>
              <a:t>:</a:t>
            </a:r>
            <a:r>
              <a:rPr lang="ru-RU" sz="2400" dirty="0"/>
              <a:t> Не </a:t>
            </a:r>
            <a:r>
              <a:rPr lang="ru-RU" sz="2400" dirty="0" err="1"/>
              <a:t>знімайте</a:t>
            </a:r>
            <a:r>
              <a:rPr lang="ru-RU" sz="2400" dirty="0"/>
              <a:t> </a:t>
            </a:r>
            <a:r>
              <a:rPr lang="ru-RU" sz="2400" dirty="0" err="1"/>
              <a:t>джгут</a:t>
            </a:r>
            <a:r>
              <a:rPr lang="ru-RU" sz="2400" dirty="0"/>
              <a:t> до </a:t>
            </a:r>
            <a:r>
              <a:rPr lang="ru-RU" sz="2400" dirty="0" err="1"/>
              <a:t>приїзду</a:t>
            </a:r>
            <a:r>
              <a:rPr lang="ru-RU" sz="2400" dirty="0"/>
              <a:t> </a:t>
            </a:r>
            <a:r>
              <a:rPr lang="ru-RU" sz="2400" dirty="0" err="1"/>
              <a:t>медиків</a:t>
            </a:r>
            <a:r>
              <a:rPr lang="ru-RU" sz="2400" dirty="0"/>
              <a:t>. </a:t>
            </a:r>
            <a:r>
              <a:rPr lang="ru-RU" sz="2400" dirty="0" err="1"/>
              <a:t>Використовуйте</a:t>
            </a:r>
            <a:r>
              <a:rPr lang="ru-RU" sz="2400" dirty="0"/>
              <a:t> </a:t>
            </a:r>
            <a:r>
              <a:rPr lang="ru-RU" sz="2400" dirty="0" err="1"/>
              <a:t>джгут</a:t>
            </a:r>
            <a:r>
              <a:rPr lang="ru-RU" sz="2400" dirty="0"/>
              <a:t> </a:t>
            </a:r>
            <a:r>
              <a:rPr lang="ru-RU" sz="2400" dirty="0" err="1"/>
              <a:t>постраждалого</a:t>
            </a:r>
            <a:r>
              <a:rPr lang="ru-RU" sz="2400" dirty="0"/>
              <a:t> для </a:t>
            </a:r>
            <a:r>
              <a:rPr lang="ru-RU" sz="2400" dirty="0" err="1"/>
              <a:t>нього</a:t>
            </a:r>
            <a:r>
              <a:rPr lang="ru-RU" sz="2400" dirty="0"/>
              <a:t> самого, </a:t>
            </a:r>
            <a:r>
              <a:rPr lang="ru-RU" sz="2400" dirty="0" err="1"/>
              <a:t>свій</a:t>
            </a:r>
            <a:r>
              <a:rPr lang="ru-RU" sz="2400" dirty="0"/>
              <a:t> </a:t>
            </a:r>
            <a:r>
              <a:rPr lang="ru-RU" sz="2400" dirty="0" err="1"/>
              <a:t>джгут</a:t>
            </a:r>
            <a:r>
              <a:rPr lang="ru-RU" sz="2400" dirty="0"/>
              <a:t> </a:t>
            </a:r>
            <a:r>
              <a:rPr lang="ru-RU" sz="2400" dirty="0" err="1"/>
              <a:t>тримайте</a:t>
            </a:r>
            <a:r>
              <a:rPr lang="ru-RU" sz="2400" dirty="0"/>
              <a:t> для </a:t>
            </a:r>
            <a:r>
              <a:rPr lang="ru-RU" sz="2400" dirty="0" err="1"/>
              <a:t>власної</a:t>
            </a:r>
            <a:r>
              <a:rPr lang="ru-RU" sz="2400" dirty="0"/>
              <a:t> </a:t>
            </a:r>
            <a:r>
              <a:rPr lang="ru-RU" sz="2400" dirty="0" err="1"/>
              <a:t>допомоги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2478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090" y="290945"/>
            <a:ext cx="6761019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/>
              <a:t>4. </a:t>
            </a:r>
            <a:r>
              <a:rPr lang="ru-RU" sz="3200" b="1" dirty="0" err="1"/>
              <a:t>Компресійна</a:t>
            </a:r>
            <a:r>
              <a:rPr lang="ru-RU" sz="3200" b="1" dirty="0"/>
              <a:t> (</a:t>
            </a:r>
            <a:r>
              <a:rPr lang="ru-RU" sz="3200" b="1" dirty="0" err="1"/>
              <a:t>тиснуча</a:t>
            </a:r>
            <a:r>
              <a:rPr lang="ru-RU" sz="3200" b="1" dirty="0"/>
              <a:t>) </a:t>
            </a:r>
            <a:r>
              <a:rPr lang="ru-RU" sz="3200" b="1" dirty="0" err="1"/>
              <a:t>пов’язка</a:t>
            </a:r>
            <a:endParaRPr lang="ru-RU" sz="3200" b="1" dirty="0"/>
          </a:p>
          <a:p>
            <a:pPr algn="just"/>
            <a:r>
              <a:rPr lang="ru-RU" sz="2800" dirty="0" err="1"/>
              <a:t>Накладається</a:t>
            </a:r>
            <a:r>
              <a:rPr lang="ru-RU" sz="2800" dirty="0"/>
              <a:t> </a:t>
            </a:r>
            <a:r>
              <a:rPr lang="ru-RU" sz="2800" dirty="0" err="1"/>
              <a:t>безпосередньо</a:t>
            </a:r>
            <a:r>
              <a:rPr lang="ru-RU" sz="2800" dirty="0"/>
              <a:t> на </a:t>
            </a:r>
            <a:r>
              <a:rPr lang="ru-RU" sz="2800" dirty="0" err="1"/>
              <a:t>відкриту</a:t>
            </a:r>
            <a:r>
              <a:rPr lang="ru-RU" sz="2800" dirty="0"/>
              <a:t> рану </a:t>
            </a:r>
            <a:r>
              <a:rPr lang="ru-RU" sz="2800" dirty="0" err="1"/>
              <a:t>кінцівки</a:t>
            </a:r>
            <a:r>
              <a:rPr lang="ru-RU" sz="2800" dirty="0"/>
              <a:t>, </a:t>
            </a:r>
            <a:r>
              <a:rPr lang="ru-RU" sz="2800" dirty="0" err="1"/>
              <a:t>шиї</a:t>
            </a:r>
            <a:r>
              <a:rPr lang="ru-RU" sz="2800" dirty="0"/>
              <a:t>, пахви </a:t>
            </a:r>
            <a:r>
              <a:rPr lang="ru-RU" sz="2800" dirty="0" err="1"/>
              <a:t>чи</a:t>
            </a:r>
            <a:r>
              <a:rPr lang="ru-RU" sz="2800" dirty="0"/>
              <a:t> паху.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800" b="1" dirty="0" err="1"/>
              <a:t>Засоби</a:t>
            </a:r>
            <a:r>
              <a:rPr lang="ru-RU" sz="2800" b="1" dirty="0"/>
              <a:t>:</a:t>
            </a:r>
            <a:r>
              <a:rPr lang="ru-RU" sz="2800" dirty="0"/>
              <a:t> </a:t>
            </a:r>
            <a:r>
              <a:rPr lang="ru-RU" sz="2800" dirty="0" err="1"/>
              <a:t>Марлеві</a:t>
            </a:r>
            <a:r>
              <a:rPr lang="ru-RU" sz="2800" dirty="0"/>
              <a:t> та </a:t>
            </a:r>
            <a:r>
              <a:rPr lang="ru-RU" sz="2800" dirty="0" err="1"/>
              <a:t>еластичні</a:t>
            </a:r>
            <a:r>
              <a:rPr lang="ru-RU" sz="2800" dirty="0"/>
              <a:t> </a:t>
            </a:r>
            <a:r>
              <a:rPr lang="ru-RU" sz="2800" dirty="0" err="1"/>
              <a:t>бинти</a:t>
            </a:r>
            <a:r>
              <a:rPr lang="ru-RU" sz="2800" dirty="0"/>
              <a:t>, чиста тканина.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800" b="1" dirty="0" err="1"/>
              <a:t>Ізраїльський</a:t>
            </a:r>
            <a:r>
              <a:rPr lang="ru-RU" sz="2800" b="1" dirty="0"/>
              <a:t> бандаж:</a:t>
            </a:r>
            <a:r>
              <a:rPr lang="ru-RU" sz="2800" dirty="0"/>
              <a:t> </a:t>
            </a:r>
            <a:r>
              <a:rPr lang="ru-RU" sz="2800" dirty="0" err="1"/>
              <a:t>Найефективніший</a:t>
            </a:r>
            <a:r>
              <a:rPr lang="ru-RU" sz="2800" dirty="0"/>
              <a:t> </a:t>
            </a:r>
            <a:r>
              <a:rPr lang="ru-RU" sz="2800" dirty="0" err="1"/>
              <a:t>сучасний</a:t>
            </a:r>
            <a:r>
              <a:rPr lang="ru-RU" sz="2800" dirty="0"/>
              <a:t> </a:t>
            </a:r>
            <a:r>
              <a:rPr lang="ru-RU" sz="2800" dirty="0" err="1"/>
              <a:t>засіб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поєднує</a:t>
            </a:r>
            <a:r>
              <a:rPr lang="ru-RU" sz="2800" dirty="0"/>
              <a:t> </a:t>
            </a:r>
            <a:r>
              <a:rPr lang="ru-RU" sz="2800" dirty="0" err="1"/>
              <a:t>стерильну</a:t>
            </a:r>
            <a:r>
              <a:rPr lang="ru-RU" sz="2800" dirty="0"/>
              <a:t> подушечку, </a:t>
            </a:r>
            <a:r>
              <a:rPr lang="ru-RU" sz="2800" dirty="0" err="1"/>
              <a:t>еластичний</a:t>
            </a:r>
            <a:r>
              <a:rPr lang="ru-RU" sz="2800" dirty="0"/>
              <a:t> бинт та </a:t>
            </a:r>
            <a:r>
              <a:rPr lang="ru-RU" sz="2800" dirty="0" err="1"/>
              <a:t>пластиковий</a:t>
            </a:r>
            <a:r>
              <a:rPr lang="ru-RU" sz="2800" dirty="0"/>
              <a:t> </a:t>
            </a:r>
            <a:r>
              <a:rPr lang="ru-RU" sz="2800" dirty="0" err="1"/>
              <a:t>компресійний</a:t>
            </a:r>
            <a:r>
              <a:rPr lang="ru-RU" sz="2800" dirty="0"/>
              <a:t> </a:t>
            </a:r>
            <a:r>
              <a:rPr lang="ru-RU" sz="2800" dirty="0" err="1"/>
              <a:t>елемент</a:t>
            </a:r>
            <a:r>
              <a:rPr lang="ru-RU" sz="2800" dirty="0"/>
              <a:t> для </a:t>
            </a:r>
            <a:r>
              <a:rPr lang="ru-RU" sz="2800" dirty="0" err="1"/>
              <a:t>посилення</a:t>
            </a:r>
            <a:r>
              <a:rPr lang="ru-RU" sz="2800" dirty="0"/>
              <a:t> </a:t>
            </a:r>
            <a:r>
              <a:rPr lang="ru-RU" sz="2800" dirty="0" err="1"/>
              <a:t>тиску</a:t>
            </a:r>
            <a:r>
              <a:rPr lang="ru-RU" sz="2800" dirty="0"/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800" b="1" dirty="0" err="1"/>
              <a:t>Критерій</a:t>
            </a:r>
            <a:r>
              <a:rPr lang="ru-RU" sz="2800" b="1" dirty="0"/>
              <a:t> </a:t>
            </a:r>
            <a:r>
              <a:rPr lang="ru-RU" sz="2800" b="1" dirty="0" err="1"/>
              <a:t>правильності</a:t>
            </a:r>
            <a:r>
              <a:rPr lang="ru-RU" sz="2800" b="1" dirty="0"/>
              <a:t>:</a:t>
            </a:r>
            <a:r>
              <a:rPr lang="ru-RU" sz="2800" dirty="0"/>
              <a:t> На </a:t>
            </a:r>
            <a:r>
              <a:rPr lang="ru-RU" sz="2800" dirty="0" err="1"/>
              <a:t>відміну</a:t>
            </a:r>
            <a:r>
              <a:rPr lang="ru-RU" sz="2800" dirty="0"/>
              <a:t> </a:t>
            </a:r>
            <a:r>
              <a:rPr lang="ru-RU" sz="2800" dirty="0" err="1"/>
              <a:t>від</a:t>
            </a:r>
            <a:r>
              <a:rPr lang="ru-RU" sz="2800" dirty="0"/>
              <a:t> </a:t>
            </a:r>
            <a:r>
              <a:rPr lang="ru-RU" sz="2800" dirty="0" err="1"/>
              <a:t>джгута</a:t>
            </a:r>
            <a:r>
              <a:rPr lang="ru-RU" sz="2800" dirty="0"/>
              <a:t>, </a:t>
            </a:r>
            <a:r>
              <a:rPr lang="ru-RU" sz="2800" dirty="0" err="1"/>
              <a:t>після</a:t>
            </a:r>
            <a:r>
              <a:rPr lang="ru-RU" sz="2800" dirty="0"/>
              <a:t> </a:t>
            </a:r>
            <a:r>
              <a:rPr lang="ru-RU" sz="2800" dirty="0" err="1"/>
              <a:t>накладання</a:t>
            </a:r>
            <a:r>
              <a:rPr lang="ru-RU" sz="2800" dirty="0"/>
              <a:t> </a:t>
            </a:r>
            <a:r>
              <a:rPr lang="ru-RU" sz="2800" dirty="0" err="1"/>
              <a:t>компресійної</a:t>
            </a:r>
            <a:r>
              <a:rPr lang="ru-RU" sz="2800" dirty="0"/>
              <a:t> </a:t>
            </a:r>
            <a:r>
              <a:rPr lang="ru-RU" sz="2800" dirty="0" err="1"/>
              <a:t>пов’язки</a:t>
            </a:r>
            <a:r>
              <a:rPr lang="ru-RU" sz="2800" dirty="0"/>
              <a:t> </a:t>
            </a:r>
            <a:r>
              <a:rPr lang="ru-RU" sz="2800" b="1" dirty="0"/>
              <a:t>пульс </a:t>
            </a:r>
            <a:r>
              <a:rPr lang="ru-RU" sz="2800" b="1" dirty="0" err="1"/>
              <a:t>нижче</a:t>
            </a:r>
            <a:r>
              <a:rPr lang="ru-RU" sz="2800" b="1" dirty="0"/>
              <a:t> </a:t>
            </a:r>
            <a:r>
              <a:rPr lang="ru-RU" sz="2800" b="1" dirty="0" err="1"/>
              <a:t>місця</a:t>
            </a:r>
            <a:r>
              <a:rPr lang="ru-RU" sz="2800" b="1" dirty="0"/>
              <a:t> </a:t>
            </a:r>
            <a:r>
              <a:rPr lang="ru-RU" sz="2800" b="1" dirty="0" err="1"/>
              <a:t>поранення</a:t>
            </a:r>
            <a:r>
              <a:rPr lang="ru-RU" sz="2800" b="1" dirty="0"/>
              <a:t> </a:t>
            </a:r>
            <a:r>
              <a:rPr lang="ru-RU" sz="2800" b="1" dirty="0" err="1"/>
              <a:t>має</a:t>
            </a:r>
            <a:r>
              <a:rPr lang="ru-RU" sz="2800" b="1" dirty="0"/>
              <a:t> </a:t>
            </a:r>
            <a:r>
              <a:rPr lang="ru-RU" sz="2800" b="1" dirty="0" err="1"/>
              <a:t>зберігатися</a:t>
            </a:r>
            <a:r>
              <a:rPr lang="ru-RU" sz="2800" dirty="0"/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32048" t="15625" r="34241" b="27423"/>
          <a:stretch/>
        </p:blipFill>
        <p:spPr>
          <a:xfrm>
            <a:off x="7966364" y="3054638"/>
            <a:ext cx="3920835" cy="3724187"/>
          </a:xfrm>
          <a:prstGeom prst="rect">
            <a:avLst/>
          </a:prstGeom>
        </p:spPr>
      </p:pic>
      <p:pic>
        <p:nvPicPr>
          <p:cNvPr id="6152" name="Picture 8" descr="Ізраїльський бандаж-бінт еластичний екстреної допомоги Алком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4453" y="0"/>
            <a:ext cx="2604656" cy="26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942073" y="2604656"/>
            <a:ext cx="2287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/>
              <a:t>Ізраїльський</a:t>
            </a:r>
            <a:r>
              <a:rPr lang="ru-RU" b="1" dirty="0"/>
              <a:t> бандаж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11250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CustomShape 1"/>
          <p:cNvSpPr/>
          <p:nvPr/>
        </p:nvSpPr>
        <p:spPr>
          <a:xfrm>
            <a:off x="2640000" y="3141720"/>
            <a:ext cx="7200000" cy="3657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07" name="Picture 4"/>
          <p:cNvPicPr/>
          <p:nvPr/>
        </p:nvPicPr>
        <p:blipFill>
          <a:blip r:embed="rId2"/>
          <a:stretch/>
        </p:blipFill>
        <p:spPr>
          <a:xfrm>
            <a:off x="1703280" y="1197000"/>
            <a:ext cx="8712720" cy="5361480"/>
          </a:xfrm>
          <a:prstGeom prst="rect">
            <a:avLst/>
          </a:prstGeom>
          <a:ln w="9360">
            <a:noFill/>
          </a:ln>
        </p:spPr>
      </p:pic>
      <p:sp>
        <p:nvSpPr>
          <p:cNvPr id="408" name="CustomShape 2"/>
          <p:cNvSpPr/>
          <p:nvPr/>
        </p:nvSpPr>
        <p:spPr>
          <a:xfrm>
            <a:off x="1703280" y="58680"/>
            <a:ext cx="8712720" cy="1075764"/>
          </a:xfrm>
          <a:prstGeom prst="rect">
            <a:avLst/>
          </a:prstGeom>
          <a:solidFill>
            <a:srgbClr val="FFFF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spcBef>
                <a:spcPts val="1599"/>
              </a:spcBef>
            </a:pPr>
            <a:r>
              <a:rPr lang="ru-RU" sz="3200" b="1" spc="-1">
                <a:solidFill>
                  <a:srgbClr val="000066"/>
                </a:solidFill>
                <a:latin typeface="Georgia"/>
                <a:ea typeface="DejaVu Sans"/>
              </a:rPr>
              <a:t>Зупинка артеріальної кровотечі підручними засобами</a:t>
            </a:r>
            <a:endParaRPr lang="ru-RU" sz="3200" spc="-1">
              <a:latin typeface="Arial"/>
            </a:endParaRPr>
          </a:p>
        </p:txBody>
      </p:sp>
      <p:sp>
        <p:nvSpPr>
          <p:cNvPr id="409" name="CustomShape 3"/>
          <p:cNvSpPr/>
          <p:nvPr/>
        </p:nvSpPr>
        <p:spPr>
          <a:xfrm>
            <a:off x="2063640" y="3357721"/>
            <a:ext cx="2518200" cy="644877"/>
          </a:xfrm>
          <a:prstGeom prst="rect">
            <a:avLst/>
          </a:prstGeom>
          <a:solidFill>
            <a:srgbClr val="FFFF00"/>
          </a:solidFill>
          <a:ln w="9360">
            <a:solidFill>
              <a:schemeClr val="bg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spcBef>
                <a:spcPts val="901"/>
              </a:spcBef>
            </a:pPr>
            <a:r>
              <a:rPr lang="ru-RU" b="1" spc="-1">
                <a:solidFill>
                  <a:srgbClr val="000066"/>
                </a:solidFill>
                <a:latin typeface="Georgia"/>
                <a:ea typeface="DejaVu Sans"/>
              </a:rPr>
              <a:t>Зажати артерію зверху поранення</a:t>
            </a:r>
            <a:endParaRPr lang="ru-RU" spc="-1">
              <a:latin typeface="Arial"/>
            </a:endParaRPr>
          </a:p>
        </p:txBody>
      </p:sp>
      <p:sp>
        <p:nvSpPr>
          <p:cNvPr id="410" name="CustomShape 4"/>
          <p:cNvSpPr/>
          <p:nvPr/>
        </p:nvSpPr>
        <p:spPr>
          <a:xfrm>
            <a:off x="4943640" y="3213001"/>
            <a:ext cx="2446920" cy="1321985"/>
          </a:xfrm>
          <a:prstGeom prst="rect">
            <a:avLst/>
          </a:prstGeom>
          <a:solidFill>
            <a:srgbClr val="FFFF00"/>
          </a:solidFill>
          <a:ln w="9360">
            <a:solidFill>
              <a:schemeClr val="bg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spcBef>
                <a:spcPts val="799"/>
              </a:spcBef>
            </a:pPr>
            <a:r>
              <a:rPr lang="ru-RU" sz="1600" b="1" spc="-1">
                <a:solidFill>
                  <a:srgbClr val="000066"/>
                </a:solidFill>
                <a:latin typeface="Georgia"/>
                <a:ea typeface="DejaVu Sans"/>
              </a:rPr>
              <a:t>На відстані 3-5см вище рани довкола кінцівки накласти будь-яку чисту і м’яку тканину</a:t>
            </a:r>
            <a:endParaRPr lang="ru-RU" sz="1600" spc="-1">
              <a:latin typeface="Arial"/>
            </a:endParaRPr>
          </a:p>
        </p:txBody>
      </p:sp>
      <p:sp>
        <p:nvSpPr>
          <p:cNvPr id="411" name="CustomShape 5"/>
          <p:cNvSpPr/>
          <p:nvPr/>
        </p:nvSpPr>
        <p:spPr>
          <a:xfrm>
            <a:off x="2063640" y="6021361"/>
            <a:ext cx="2446920" cy="583321"/>
          </a:xfrm>
          <a:prstGeom prst="rect">
            <a:avLst/>
          </a:prstGeom>
          <a:solidFill>
            <a:srgbClr val="FFFF00"/>
          </a:solidFill>
          <a:ln w="9360">
            <a:solidFill>
              <a:schemeClr val="bg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spcBef>
                <a:spcPts val="799"/>
              </a:spcBef>
            </a:pPr>
            <a:r>
              <a:rPr lang="ru-RU" sz="1600" b="1" spc="-1">
                <a:solidFill>
                  <a:srgbClr val="000066"/>
                </a:solidFill>
                <a:latin typeface="Georgia"/>
                <a:ea typeface="DejaVu Sans"/>
              </a:rPr>
              <a:t>Доставити у медпункт</a:t>
            </a:r>
            <a:endParaRPr lang="ru-RU" sz="1600" spc="-1">
              <a:latin typeface="Arial"/>
            </a:endParaRPr>
          </a:p>
        </p:txBody>
      </p:sp>
      <p:sp>
        <p:nvSpPr>
          <p:cNvPr id="412" name="CustomShape 6"/>
          <p:cNvSpPr/>
          <p:nvPr/>
        </p:nvSpPr>
        <p:spPr>
          <a:xfrm>
            <a:off x="7536000" y="4726081"/>
            <a:ext cx="2880360" cy="1014209"/>
          </a:xfrm>
          <a:prstGeom prst="rect">
            <a:avLst/>
          </a:prstGeom>
          <a:solidFill>
            <a:srgbClr val="FFFF00"/>
          </a:solidFill>
          <a:ln w="9360">
            <a:solidFill>
              <a:schemeClr val="bg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spcBef>
                <a:spcPts val="601"/>
              </a:spcBef>
            </a:pPr>
            <a:r>
              <a:rPr lang="ru-RU" sz="1200" b="1" spc="-1">
                <a:solidFill>
                  <a:srgbClr val="000066"/>
                </a:solidFill>
                <a:latin typeface="Georgia"/>
                <a:ea typeface="DejaVu Sans"/>
              </a:rPr>
              <a:t>Розтягти джгут руками в середній частині, щільно прикласти джгут до кінцівки, виконати необхідну кількість обертів довкола кінцівки</a:t>
            </a:r>
            <a:endParaRPr lang="ru-RU" sz="1200" spc="-1">
              <a:latin typeface="Arial"/>
            </a:endParaRPr>
          </a:p>
        </p:txBody>
      </p:sp>
      <p:sp>
        <p:nvSpPr>
          <p:cNvPr id="413" name="CustomShape 7"/>
          <p:cNvSpPr/>
          <p:nvPr/>
        </p:nvSpPr>
        <p:spPr>
          <a:xfrm>
            <a:off x="7536000" y="5950080"/>
            <a:ext cx="2880360" cy="737210"/>
          </a:xfrm>
          <a:prstGeom prst="rect">
            <a:avLst/>
          </a:prstGeom>
          <a:solidFill>
            <a:srgbClr val="FFFF00"/>
          </a:solidFill>
          <a:ln w="9360">
            <a:solidFill>
              <a:schemeClr val="bg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spcBef>
                <a:spcPts val="700"/>
              </a:spcBef>
            </a:pPr>
            <a:r>
              <a:rPr lang="ru-RU" sz="1400" b="1" spc="-1">
                <a:solidFill>
                  <a:srgbClr val="000066"/>
                </a:solidFill>
                <a:latin typeface="Georgia"/>
                <a:ea typeface="DejaVu Sans"/>
              </a:rPr>
              <a:t>До джгуту прикріпити записку з точним часом його накладання</a:t>
            </a:r>
            <a:endParaRPr lang="ru-RU" sz="1400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664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CustomShape 1"/>
          <p:cNvSpPr/>
          <p:nvPr/>
        </p:nvSpPr>
        <p:spPr>
          <a:xfrm>
            <a:off x="775396" y="144000"/>
            <a:ext cx="8785800" cy="64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7500"/>
          </a:bodyPr>
          <a:lstStyle/>
          <a:p>
            <a:pPr algn="just">
              <a:lnSpc>
                <a:spcPct val="100000"/>
              </a:lnSpc>
            </a:pPr>
            <a:r>
              <a:rPr lang="ru-RU" sz="3600" b="1" spc="-1" dirty="0" err="1" smtClean="0">
                <a:solidFill>
                  <a:srgbClr val="FF0000"/>
                </a:solidFill>
                <a:latin typeface="Calibri"/>
                <a:ea typeface="DejaVu Sans"/>
              </a:rPr>
              <a:t>Визначення</a:t>
            </a:r>
            <a:r>
              <a:rPr lang="ru-RU" sz="3600" b="1" spc="-1" dirty="0" smtClean="0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lang="ru-RU" sz="3600" b="1" spc="-1" dirty="0" err="1">
                <a:solidFill>
                  <a:srgbClr val="FF0000"/>
                </a:solidFill>
                <a:latin typeface="Calibri"/>
                <a:ea typeface="DejaVu Sans"/>
              </a:rPr>
              <a:t>поняття</a:t>
            </a:r>
            <a:r>
              <a:rPr lang="ru-RU" sz="3600" b="1" spc="-1" dirty="0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lang="ru-RU" sz="3600" b="1" spc="-1" dirty="0" err="1">
                <a:solidFill>
                  <a:srgbClr val="FF0000"/>
                </a:solidFill>
                <a:latin typeface="Calibri"/>
                <a:ea typeface="DejaVu Sans"/>
              </a:rPr>
              <a:t>травми</a:t>
            </a:r>
            <a:r>
              <a:rPr lang="ru-RU" sz="3600" b="1" spc="-1" dirty="0">
                <a:solidFill>
                  <a:srgbClr val="FF0000"/>
                </a:solidFill>
                <a:latin typeface="Calibri"/>
                <a:ea typeface="DejaVu Sans"/>
              </a:rPr>
              <a:t>, </a:t>
            </a:r>
            <a:r>
              <a:rPr lang="ru-RU" sz="3600" b="1" spc="-1" dirty="0" err="1">
                <a:solidFill>
                  <a:srgbClr val="FF0000"/>
                </a:solidFill>
                <a:latin typeface="Calibri"/>
                <a:ea typeface="DejaVu Sans"/>
              </a:rPr>
              <a:t>класифікація</a:t>
            </a:r>
            <a:r>
              <a:rPr lang="ru-RU" sz="3600" b="1" spc="-1" dirty="0">
                <a:solidFill>
                  <a:srgbClr val="FF0000"/>
                </a:solidFill>
                <a:latin typeface="Calibri"/>
                <a:ea typeface="DejaVu Sans"/>
              </a:rPr>
              <a:t>. </a:t>
            </a:r>
            <a:endParaRPr lang="ru-RU" sz="3600" spc="-1" dirty="0">
              <a:latin typeface="Arial"/>
            </a:endParaRPr>
          </a:p>
        </p:txBody>
      </p:sp>
      <p:sp>
        <p:nvSpPr>
          <p:cNvPr id="315" name="CustomShape 2"/>
          <p:cNvSpPr/>
          <p:nvPr/>
        </p:nvSpPr>
        <p:spPr>
          <a:xfrm>
            <a:off x="214200" y="785880"/>
            <a:ext cx="6768492" cy="479750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2000" algn="just"/>
            <a:r>
              <a:rPr lang="ru-RU" sz="2400" b="1" i="1" spc="-1" dirty="0">
                <a:solidFill>
                  <a:srgbClr val="7030A0"/>
                </a:solidFill>
                <a:latin typeface="Calibri"/>
                <a:ea typeface="DejaVu Sans"/>
              </a:rPr>
              <a:t>Травмою</a:t>
            </a:r>
            <a:r>
              <a:rPr lang="ru-RU" sz="2400" b="1" i="1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i="1" spc="-1" dirty="0" err="1">
                <a:solidFill>
                  <a:srgbClr val="000000"/>
                </a:solidFill>
                <a:latin typeface="Calibri"/>
                <a:ea typeface="DejaVu Sans"/>
              </a:rPr>
              <a:t>називають</a:t>
            </a:r>
            <a:r>
              <a:rPr lang="ru-RU" sz="2400" b="1" i="1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i="1" spc="-1" dirty="0" err="1">
                <a:solidFill>
                  <a:srgbClr val="000000"/>
                </a:solidFill>
                <a:latin typeface="Calibri"/>
                <a:ea typeface="DejaVu Sans"/>
              </a:rPr>
              <a:t>раптову</a:t>
            </a:r>
            <a:r>
              <a:rPr lang="ru-RU" sz="2400" b="1" i="1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i="1" spc="-1" dirty="0" err="1">
                <a:solidFill>
                  <a:srgbClr val="000000"/>
                </a:solidFill>
                <a:latin typeface="Calibri"/>
                <a:ea typeface="DejaVu Sans"/>
              </a:rPr>
              <a:t>дію</a:t>
            </a:r>
            <a:r>
              <a:rPr lang="ru-RU" sz="2400" b="1" i="1" spc="-1" dirty="0">
                <a:solidFill>
                  <a:srgbClr val="000000"/>
                </a:solidFill>
                <a:latin typeface="Calibri"/>
                <a:ea typeface="DejaVu Sans"/>
              </a:rPr>
              <a:t> на </a:t>
            </a:r>
            <a:r>
              <a:rPr lang="ru-RU" sz="2400" b="1" i="1" spc="-1" dirty="0" err="1">
                <a:solidFill>
                  <a:srgbClr val="000000"/>
                </a:solidFill>
                <a:latin typeface="Calibri"/>
                <a:ea typeface="DejaVu Sans"/>
              </a:rPr>
              <a:t>організм</a:t>
            </a:r>
            <a:r>
              <a:rPr lang="ru-RU" sz="2400" b="1" i="1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i="1" spc="-1" dirty="0" err="1">
                <a:solidFill>
                  <a:srgbClr val="000000"/>
                </a:solidFill>
                <a:latin typeface="Calibri"/>
                <a:ea typeface="DejaVu Sans"/>
              </a:rPr>
              <a:t>людини</a:t>
            </a:r>
            <a:r>
              <a:rPr lang="ru-RU" sz="2400" b="1" i="1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i="1" spc="-1" dirty="0" err="1">
                <a:solidFill>
                  <a:srgbClr val="000000"/>
                </a:solidFill>
                <a:latin typeface="Calibri"/>
                <a:ea typeface="DejaVu Sans"/>
              </a:rPr>
              <a:t>зовнішніх</a:t>
            </a:r>
            <a:r>
              <a:rPr lang="ru-RU" sz="2400" b="1" i="1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i="1" spc="-1" dirty="0" err="1">
                <a:solidFill>
                  <a:srgbClr val="000000"/>
                </a:solidFill>
                <a:latin typeface="Calibri"/>
                <a:ea typeface="DejaVu Sans"/>
              </a:rPr>
              <a:t>чинників</a:t>
            </a:r>
            <a:r>
              <a:rPr lang="ru-RU" sz="2400" b="1" i="1" spc="-1" dirty="0">
                <a:solidFill>
                  <a:srgbClr val="000000"/>
                </a:solidFill>
                <a:latin typeface="Calibri"/>
                <a:ea typeface="DejaVu Sans"/>
              </a:rPr>
              <a:t> (</a:t>
            </a:r>
            <a:r>
              <a:rPr lang="ru-RU" sz="2400" b="1" i="1" spc="-1" dirty="0" err="1">
                <a:solidFill>
                  <a:srgbClr val="000000"/>
                </a:solidFill>
                <a:latin typeface="Calibri"/>
                <a:ea typeface="DejaVu Sans"/>
              </a:rPr>
              <a:t>механічних</a:t>
            </a:r>
            <a:r>
              <a:rPr lang="ru-RU" sz="2400" b="1" i="1" spc="-1" dirty="0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lang="ru-RU" sz="2400" b="1" i="1" spc="-1" dirty="0" err="1">
                <a:solidFill>
                  <a:srgbClr val="000000"/>
                </a:solidFill>
                <a:latin typeface="Calibri"/>
                <a:ea typeface="DejaVu Sans"/>
              </a:rPr>
              <a:t>термічних</a:t>
            </a:r>
            <a:r>
              <a:rPr lang="ru-RU" sz="2400" b="1" i="1" spc="-1" dirty="0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lang="ru-RU" sz="2400" b="1" i="1" spc="-1" dirty="0" err="1">
                <a:solidFill>
                  <a:srgbClr val="000000"/>
                </a:solidFill>
                <a:latin typeface="Calibri"/>
                <a:ea typeface="DejaVu Sans"/>
              </a:rPr>
              <a:t>хімічних</a:t>
            </a:r>
            <a:r>
              <a:rPr lang="ru-RU" sz="2400" b="1" i="1" spc="-1" dirty="0">
                <a:solidFill>
                  <a:srgbClr val="000000"/>
                </a:solidFill>
                <a:latin typeface="Calibri"/>
                <a:ea typeface="DejaVu Sans"/>
              </a:rPr>
              <a:t> та </a:t>
            </a:r>
            <a:r>
              <a:rPr lang="ru-RU" sz="2400" b="1" i="1" spc="-1" dirty="0" err="1">
                <a:solidFill>
                  <a:srgbClr val="000000"/>
                </a:solidFill>
                <a:latin typeface="Calibri"/>
                <a:ea typeface="DejaVu Sans"/>
              </a:rPr>
              <a:t>ін</a:t>
            </a:r>
            <a:r>
              <a:rPr lang="ru-RU" sz="2400" b="1" i="1" spc="-1" dirty="0">
                <a:solidFill>
                  <a:srgbClr val="000000"/>
                </a:solidFill>
                <a:latin typeface="Calibri"/>
                <a:ea typeface="DejaVu Sans"/>
              </a:rPr>
              <a:t>.), </a:t>
            </a:r>
            <a:r>
              <a:rPr lang="ru-RU" sz="2400" b="1" i="1" spc="-1" dirty="0" err="1">
                <a:solidFill>
                  <a:srgbClr val="000000"/>
                </a:solidFill>
                <a:latin typeface="Calibri"/>
                <a:ea typeface="DejaVu Sans"/>
              </a:rPr>
              <a:t>що</a:t>
            </a:r>
            <a:r>
              <a:rPr lang="ru-RU" sz="2400" b="1" i="1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i="1" spc="-1" dirty="0" err="1">
                <a:solidFill>
                  <a:srgbClr val="000000"/>
                </a:solidFill>
                <a:latin typeface="Calibri"/>
                <a:ea typeface="DejaVu Sans"/>
              </a:rPr>
              <a:t>приводять</a:t>
            </a:r>
            <a:r>
              <a:rPr lang="ru-RU" sz="2400" b="1" i="1" spc="-1" dirty="0">
                <a:solidFill>
                  <a:srgbClr val="000000"/>
                </a:solidFill>
                <a:latin typeface="Calibri"/>
                <a:ea typeface="DejaVu Sans"/>
              </a:rPr>
              <a:t> до </a:t>
            </a:r>
            <a:r>
              <a:rPr lang="ru-RU" sz="2400" b="1" i="1" spc="-1" dirty="0" err="1">
                <a:solidFill>
                  <a:srgbClr val="000000"/>
                </a:solidFill>
                <a:latin typeface="Calibri"/>
                <a:ea typeface="DejaVu Sans"/>
              </a:rPr>
              <a:t>порушення</a:t>
            </a:r>
            <a:r>
              <a:rPr lang="ru-RU" sz="2400" b="1" i="1" spc="-1" dirty="0">
                <a:solidFill>
                  <a:srgbClr val="000000"/>
                </a:solidFill>
                <a:latin typeface="Calibri"/>
                <a:ea typeface="DejaVu Sans"/>
              </a:rPr>
              <a:t>  </a:t>
            </a:r>
            <a:r>
              <a:rPr lang="ru-RU" sz="2400" b="1" i="1" spc="-1" dirty="0" err="1">
                <a:solidFill>
                  <a:srgbClr val="000000"/>
                </a:solidFill>
                <a:latin typeface="Calibri"/>
                <a:ea typeface="DejaVu Sans"/>
              </a:rPr>
              <a:t>анатомічної</a:t>
            </a:r>
            <a:r>
              <a:rPr lang="ru-RU" sz="2400" b="1" i="1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i="1" spc="-1" dirty="0" err="1">
                <a:solidFill>
                  <a:srgbClr val="000000"/>
                </a:solidFill>
                <a:latin typeface="Calibri"/>
                <a:ea typeface="DejaVu Sans"/>
              </a:rPr>
              <a:t>цілісності</a:t>
            </a:r>
            <a:r>
              <a:rPr lang="ru-RU" sz="2400" b="1" i="1" spc="-1" dirty="0">
                <a:solidFill>
                  <a:srgbClr val="000000"/>
                </a:solidFill>
                <a:latin typeface="Calibri"/>
                <a:ea typeface="DejaVu Sans"/>
              </a:rPr>
              <a:t> тканин і </a:t>
            </a:r>
            <a:r>
              <a:rPr lang="ru-RU" sz="2400" b="1" i="1" spc="-1" dirty="0" err="1">
                <a:solidFill>
                  <a:srgbClr val="000000"/>
                </a:solidFill>
                <a:latin typeface="Calibri"/>
                <a:ea typeface="DejaVu Sans"/>
              </a:rPr>
              <a:t>функційних</a:t>
            </a:r>
            <a:r>
              <a:rPr lang="ru-RU" sz="2400" b="1" i="1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i="1" spc="-1" dirty="0" err="1">
                <a:solidFill>
                  <a:srgbClr val="000000"/>
                </a:solidFill>
                <a:latin typeface="Calibri"/>
                <a:ea typeface="DejaVu Sans"/>
              </a:rPr>
              <a:t>розладів</a:t>
            </a:r>
            <a:r>
              <a:rPr lang="ru-RU" sz="2400" b="1" i="1" spc="-1" dirty="0">
                <a:solidFill>
                  <a:srgbClr val="000000"/>
                </a:solidFill>
                <a:latin typeface="Calibri"/>
                <a:ea typeface="DejaVu Sans"/>
              </a:rPr>
              <a:t> в них, </a:t>
            </a:r>
            <a:r>
              <a:rPr lang="ru-RU" sz="2400" b="1" i="1" spc="-1" dirty="0" err="1">
                <a:solidFill>
                  <a:srgbClr val="000000"/>
                </a:solidFill>
                <a:latin typeface="Calibri"/>
                <a:ea typeface="DejaVu Sans"/>
              </a:rPr>
              <a:t>які</a:t>
            </a:r>
            <a:r>
              <a:rPr lang="ru-RU" sz="2400" b="1" i="1" spc="-1" dirty="0">
                <a:solidFill>
                  <a:srgbClr val="000000"/>
                </a:solidFill>
                <a:latin typeface="Calibri"/>
                <a:ea typeface="DejaVu Sans"/>
              </a:rPr>
              <a:t>  </a:t>
            </a:r>
            <a:r>
              <a:rPr lang="ru-RU" sz="2400" b="1" i="1" spc="-1" dirty="0" err="1">
                <a:solidFill>
                  <a:srgbClr val="000000"/>
                </a:solidFill>
                <a:latin typeface="Calibri"/>
                <a:ea typeface="DejaVu Sans"/>
              </a:rPr>
              <a:t>супроводжуються</a:t>
            </a:r>
            <a:r>
              <a:rPr lang="ru-RU" sz="2400" b="1" i="1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i="1" spc="-1" dirty="0" err="1">
                <a:solidFill>
                  <a:srgbClr val="000000"/>
                </a:solidFill>
                <a:latin typeface="Calibri"/>
                <a:ea typeface="DejaVu Sans"/>
              </a:rPr>
              <a:t>місцевою</a:t>
            </a:r>
            <a:r>
              <a:rPr lang="ru-RU" sz="2400" b="1" i="1" spc="-1" dirty="0">
                <a:solidFill>
                  <a:srgbClr val="000000"/>
                </a:solidFill>
                <a:latin typeface="Calibri"/>
                <a:ea typeface="DejaVu Sans"/>
              </a:rPr>
              <a:t> та </a:t>
            </a:r>
            <a:r>
              <a:rPr lang="ru-RU" sz="2400" b="1" i="1" spc="-1" dirty="0" err="1">
                <a:solidFill>
                  <a:srgbClr val="000000"/>
                </a:solidFill>
                <a:latin typeface="Calibri"/>
                <a:ea typeface="DejaVu Sans"/>
              </a:rPr>
              <a:t>загальною</a:t>
            </a:r>
            <a:r>
              <a:rPr lang="ru-RU" sz="2400" b="1" i="1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i="1" spc="-1" dirty="0" err="1">
                <a:solidFill>
                  <a:srgbClr val="000000"/>
                </a:solidFill>
                <a:latin typeface="Calibri"/>
                <a:ea typeface="DejaVu Sans"/>
              </a:rPr>
              <a:t>реакцією</a:t>
            </a:r>
            <a:r>
              <a:rPr lang="ru-RU" sz="2400" b="1" i="1" spc="-1" dirty="0">
                <a:solidFill>
                  <a:srgbClr val="000000"/>
                </a:solidFill>
                <a:latin typeface="Calibri"/>
                <a:ea typeface="DejaVu Sans"/>
              </a:rPr>
              <a:t>  </a:t>
            </a:r>
            <a:r>
              <a:rPr lang="ru-RU" sz="2400" b="1" i="1" spc="-1" dirty="0" err="1">
                <a:solidFill>
                  <a:srgbClr val="000000"/>
                </a:solidFill>
                <a:latin typeface="Calibri"/>
                <a:ea typeface="DejaVu Sans"/>
              </a:rPr>
              <a:t>організму</a:t>
            </a:r>
            <a:r>
              <a:rPr lang="ru-RU" sz="2400" b="1" i="1" spc="-1" dirty="0">
                <a:solidFill>
                  <a:srgbClr val="000000"/>
                </a:solidFill>
                <a:latin typeface="Calibri"/>
                <a:ea typeface="DejaVu Sans"/>
              </a:rPr>
              <a:t>. </a:t>
            </a:r>
            <a:endParaRPr lang="ru-RU" sz="2400" spc="-1" dirty="0">
              <a:latin typeface="Arial"/>
            </a:endParaRPr>
          </a:p>
          <a:p>
            <a:pPr marL="343080" indent="-342000" algn="just"/>
            <a:r>
              <a:rPr lang="ru-RU" sz="2400" b="1" spc="-1" dirty="0" err="1">
                <a:solidFill>
                  <a:srgbClr val="00003E"/>
                </a:solidFill>
                <a:latin typeface="Calibri"/>
                <a:ea typeface="DejaVu Sans"/>
              </a:rPr>
              <a:t>Дія</a:t>
            </a:r>
            <a:r>
              <a:rPr lang="ru-RU" sz="2400" b="1" spc="-1" dirty="0">
                <a:solidFill>
                  <a:srgbClr val="00003E"/>
                </a:solidFill>
                <a:latin typeface="Calibri"/>
                <a:ea typeface="DejaVu Sans"/>
              </a:rPr>
              <a:t> </a:t>
            </a:r>
            <a:r>
              <a:rPr lang="ru-RU" sz="2400" b="1" spc="-1" dirty="0" err="1">
                <a:solidFill>
                  <a:srgbClr val="00003E"/>
                </a:solidFill>
                <a:latin typeface="Calibri"/>
                <a:ea typeface="DejaVu Sans"/>
              </a:rPr>
              <a:t>може</a:t>
            </a:r>
            <a:r>
              <a:rPr lang="ru-RU" sz="2400" b="1" spc="-1" dirty="0">
                <a:solidFill>
                  <a:srgbClr val="00003E"/>
                </a:solidFill>
                <a:latin typeface="Calibri"/>
                <a:ea typeface="DejaVu Sans"/>
              </a:rPr>
              <a:t> бути </a:t>
            </a:r>
            <a:r>
              <a:rPr lang="ru-RU" sz="2400" b="1" spc="-1" dirty="0" err="1">
                <a:solidFill>
                  <a:srgbClr val="0070C0"/>
                </a:solidFill>
                <a:latin typeface="Calibri"/>
                <a:ea typeface="DejaVu Sans"/>
              </a:rPr>
              <a:t>механічною</a:t>
            </a:r>
            <a:r>
              <a:rPr lang="ru-RU" sz="2400" b="1" spc="-1" dirty="0">
                <a:solidFill>
                  <a:srgbClr val="00003E"/>
                </a:solidFill>
                <a:latin typeface="Calibri"/>
                <a:ea typeface="DejaVu Sans"/>
              </a:rPr>
              <a:t> (удар, </a:t>
            </a:r>
            <a:r>
              <a:rPr lang="ru-RU" sz="2400" b="1" spc="-1" dirty="0" err="1">
                <a:solidFill>
                  <a:srgbClr val="00003E"/>
                </a:solidFill>
                <a:latin typeface="Calibri"/>
                <a:ea typeface="DejaVu Sans"/>
              </a:rPr>
              <a:t>розтягнення</a:t>
            </a:r>
            <a:r>
              <a:rPr lang="ru-RU" sz="2400" b="1" spc="-1" dirty="0">
                <a:solidFill>
                  <a:srgbClr val="00003E"/>
                </a:solidFill>
                <a:latin typeface="Calibri"/>
                <a:ea typeface="DejaVu Sans"/>
              </a:rPr>
              <a:t>), </a:t>
            </a:r>
            <a:r>
              <a:rPr lang="ru-RU" sz="2400" b="1" spc="-1" dirty="0" err="1">
                <a:solidFill>
                  <a:srgbClr val="0070C0"/>
                </a:solidFill>
                <a:latin typeface="Calibri"/>
                <a:ea typeface="DejaVu Sans"/>
              </a:rPr>
              <a:t>фізичною</a:t>
            </a:r>
            <a:r>
              <a:rPr lang="ru-RU" sz="2400" b="1" spc="-1" dirty="0">
                <a:solidFill>
                  <a:srgbClr val="00003E"/>
                </a:solidFill>
                <a:latin typeface="Calibri"/>
                <a:ea typeface="DejaVu Sans"/>
              </a:rPr>
              <a:t> (тепло, холод, </a:t>
            </a:r>
            <a:r>
              <a:rPr lang="ru-RU" sz="2400" b="1" spc="-1" dirty="0" err="1">
                <a:solidFill>
                  <a:srgbClr val="00003E"/>
                </a:solidFill>
                <a:latin typeface="Calibri"/>
                <a:ea typeface="DejaVu Sans"/>
              </a:rPr>
              <a:t>електричний</a:t>
            </a:r>
            <a:r>
              <a:rPr lang="ru-RU" sz="2400" b="1" spc="-1" dirty="0">
                <a:solidFill>
                  <a:srgbClr val="00003E"/>
                </a:solidFill>
                <a:latin typeface="Calibri"/>
                <a:ea typeface="DejaVu Sans"/>
              </a:rPr>
              <a:t> струм), </a:t>
            </a:r>
            <a:r>
              <a:rPr lang="ru-RU" sz="2400" b="1" spc="-1" dirty="0" err="1">
                <a:solidFill>
                  <a:srgbClr val="0070C0"/>
                </a:solidFill>
                <a:latin typeface="Calibri"/>
                <a:ea typeface="DejaVu Sans"/>
              </a:rPr>
              <a:t>хімічною</a:t>
            </a:r>
            <a:r>
              <a:rPr lang="ru-RU" sz="2400" b="1" spc="-1" dirty="0">
                <a:solidFill>
                  <a:srgbClr val="00003E"/>
                </a:solidFill>
                <a:latin typeface="Calibri"/>
                <a:ea typeface="DejaVu Sans"/>
              </a:rPr>
              <a:t> (</a:t>
            </a:r>
            <a:r>
              <a:rPr lang="ru-RU" sz="2400" b="1" spc="-1" dirty="0" err="1">
                <a:solidFill>
                  <a:srgbClr val="00003E"/>
                </a:solidFill>
                <a:latin typeface="Calibri"/>
                <a:ea typeface="DejaVu Sans"/>
              </a:rPr>
              <a:t>кислоти</a:t>
            </a:r>
            <a:r>
              <a:rPr lang="ru-RU" sz="2400" b="1" spc="-1" dirty="0">
                <a:solidFill>
                  <a:srgbClr val="00003E"/>
                </a:solidFill>
                <a:latin typeface="Calibri"/>
                <a:ea typeface="DejaVu Sans"/>
              </a:rPr>
              <a:t>, </a:t>
            </a:r>
            <a:r>
              <a:rPr lang="ru-RU" sz="2400" b="1" spc="-1" dirty="0" err="1">
                <a:solidFill>
                  <a:srgbClr val="00003E"/>
                </a:solidFill>
                <a:latin typeface="Calibri"/>
                <a:ea typeface="DejaVu Sans"/>
              </a:rPr>
              <a:t>отрути</a:t>
            </a:r>
            <a:r>
              <a:rPr lang="ru-RU" sz="2400" b="1" spc="-1" dirty="0">
                <a:solidFill>
                  <a:srgbClr val="00003E"/>
                </a:solidFill>
                <a:latin typeface="Calibri"/>
                <a:ea typeface="DejaVu Sans"/>
              </a:rPr>
              <a:t>), </a:t>
            </a:r>
            <a:r>
              <a:rPr lang="ru-RU" sz="2400" b="1" spc="-1" dirty="0" err="1">
                <a:solidFill>
                  <a:srgbClr val="0070C0"/>
                </a:solidFill>
                <a:latin typeface="Calibri"/>
                <a:ea typeface="DejaVu Sans"/>
              </a:rPr>
              <a:t>психічною</a:t>
            </a:r>
            <a:r>
              <a:rPr lang="ru-RU" sz="2400" b="1" spc="-1" dirty="0">
                <a:solidFill>
                  <a:srgbClr val="00003E"/>
                </a:solidFill>
                <a:latin typeface="Calibri"/>
                <a:ea typeface="DejaVu Sans"/>
              </a:rPr>
              <a:t> (</a:t>
            </a:r>
            <a:r>
              <a:rPr lang="ru-RU" sz="2400" b="1" spc="-1" dirty="0" err="1">
                <a:solidFill>
                  <a:srgbClr val="00003E"/>
                </a:solidFill>
                <a:latin typeface="Calibri"/>
                <a:ea typeface="DejaVu Sans"/>
              </a:rPr>
              <a:t>переляк</a:t>
            </a:r>
            <a:r>
              <a:rPr lang="ru-RU" sz="2400" b="1" spc="-1" dirty="0">
                <a:solidFill>
                  <a:srgbClr val="00003E"/>
                </a:solidFill>
                <a:latin typeface="Calibri"/>
                <a:ea typeface="DejaVu Sans"/>
              </a:rPr>
              <a:t>, страх).</a:t>
            </a:r>
            <a:endParaRPr lang="ru-RU" sz="2400" spc="-1" dirty="0">
              <a:latin typeface="Arial"/>
            </a:endParaRPr>
          </a:p>
          <a:p>
            <a:pPr marL="343080" indent="-342000" algn="just"/>
            <a:r>
              <a:rPr lang="ru-RU" sz="2400" b="1" spc="-1" dirty="0" err="1">
                <a:solidFill>
                  <a:srgbClr val="3E003E"/>
                </a:solidFill>
                <a:latin typeface="Calibri"/>
                <a:ea typeface="DejaVu Sans"/>
              </a:rPr>
              <a:t>Сукупність</a:t>
            </a:r>
            <a:r>
              <a:rPr lang="ru-RU" sz="2400" b="1" spc="-1" dirty="0">
                <a:solidFill>
                  <a:srgbClr val="3E003E"/>
                </a:solidFill>
                <a:latin typeface="Calibri"/>
                <a:ea typeface="DejaVu Sans"/>
              </a:rPr>
              <a:t> травм </a:t>
            </a:r>
            <a:r>
              <a:rPr lang="ru-RU" sz="2400" b="1" spc="-1" dirty="0" err="1">
                <a:solidFill>
                  <a:srgbClr val="3E003E"/>
                </a:solidFill>
                <a:latin typeface="Calibri"/>
                <a:ea typeface="DejaVu Sans"/>
              </a:rPr>
              <a:t>певних</a:t>
            </a:r>
            <a:r>
              <a:rPr lang="ru-RU" sz="2400" b="1" spc="-1" dirty="0">
                <a:solidFill>
                  <a:srgbClr val="3E003E"/>
                </a:solidFill>
                <a:latin typeface="Calibri"/>
                <a:ea typeface="DejaVu Sans"/>
              </a:rPr>
              <a:t> </a:t>
            </a:r>
            <a:r>
              <a:rPr lang="ru-RU" sz="2400" b="1" spc="-1" dirty="0" err="1">
                <a:solidFill>
                  <a:srgbClr val="3E003E"/>
                </a:solidFill>
                <a:latin typeface="Calibri"/>
                <a:ea typeface="DejaVu Sans"/>
              </a:rPr>
              <a:t>груп</a:t>
            </a:r>
            <a:r>
              <a:rPr lang="ru-RU" sz="2400" b="1" spc="-1" dirty="0">
                <a:solidFill>
                  <a:srgbClr val="3E003E"/>
                </a:solidFill>
                <a:latin typeface="Calibri"/>
                <a:ea typeface="DejaVu Sans"/>
              </a:rPr>
              <a:t> </a:t>
            </a:r>
            <a:r>
              <a:rPr lang="ru-RU" sz="2400" b="1" spc="-1" dirty="0" err="1">
                <a:solidFill>
                  <a:srgbClr val="3E003E"/>
                </a:solidFill>
                <a:latin typeface="Calibri"/>
                <a:ea typeface="DejaVu Sans"/>
              </a:rPr>
              <a:t>населення</a:t>
            </a:r>
            <a:r>
              <a:rPr lang="ru-RU" sz="2400" b="1" spc="-1" dirty="0">
                <a:solidFill>
                  <a:srgbClr val="3E003E"/>
                </a:solidFill>
                <a:latin typeface="Calibri"/>
                <a:ea typeface="DejaVu Sans"/>
              </a:rPr>
              <a:t>, </a:t>
            </a:r>
            <a:r>
              <a:rPr lang="ru-RU" sz="2400" b="1" spc="-1" dirty="0" err="1">
                <a:solidFill>
                  <a:srgbClr val="3E003E"/>
                </a:solidFill>
                <a:latin typeface="Calibri"/>
                <a:ea typeface="DejaVu Sans"/>
              </a:rPr>
              <a:t>які</a:t>
            </a:r>
            <a:r>
              <a:rPr lang="ru-RU" sz="2400" b="1" spc="-1" dirty="0">
                <a:solidFill>
                  <a:srgbClr val="3E003E"/>
                </a:solidFill>
                <a:latin typeface="Calibri"/>
                <a:ea typeface="DejaVu Sans"/>
              </a:rPr>
              <a:t> </a:t>
            </a:r>
            <a:r>
              <a:rPr lang="ru-RU" sz="2400" b="1" spc="-1" dirty="0" err="1">
                <a:solidFill>
                  <a:srgbClr val="3E003E"/>
                </a:solidFill>
                <a:latin typeface="Calibri"/>
                <a:ea typeface="DejaVu Sans"/>
              </a:rPr>
              <a:t>виникають</a:t>
            </a:r>
            <a:r>
              <a:rPr lang="ru-RU" sz="2400" b="1" spc="-1" dirty="0">
                <a:solidFill>
                  <a:srgbClr val="3E003E"/>
                </a:solidFill>
                <a:latin typeface="Calibri"/>
                <a:ea typeface="DejaVu Sans"/>
              </a:rPr>
              <a:t> на </a:t>
            </a:r>
            <a:r>
              <a:rPr lang="ru-RU" sz="2400" b="1" spc="-1" dirty="0" err="1">
                <a:solidFill>
                  <a:srgbClr val="3E003E"/>
                </a:solidFill>
                <a:latin typeface="Calibri"/>
                <a:ea typeface="DejaVu Sans"/>
              </a:rPr>
              <a:t>певній</a:t>
            </a:r>
            <a:r>
              <a:rPr lang="ru-RU" sz="2400" b="1" spc="-1" dirty="0">
                <a:solidFill>
                  <a:srgbClr val="3E003E"/>
                </a:solidFill>
                <a:latin typeface="Calibri"/>
                <a:ea typeface="DejaVu Sans"/>
              </a:rPr>
              <a:t> </a:t>
            </a:r>
            <a:r>
              <a:rPr lang="ru-RU" sz="2400" b="1" spc="-1" dirty="0" err="1">
                <a:solidFill>
                  <a:srgbClr val="3E003E"/>
                </a:solidFill>
                <a:latin typeface="Calibri"/>
                <a:ea typeface="DejaVu Sans"/>
              </a:rPr>
              <a:t>території</a:t>
            </a:r>
            <a:r>
              <a:rPr lang="ru-RU" sz="2400" b="1" spc="-1" dirty="0">
                <a:solidFill>
                  <a:srgbClr val="3E003E"/>
                </a:solidFill>
                <a:latin typeface="Calibri"/>
                <a:ea typeface="DejaVu Sans"/>
              </a:rPr>
              <a:t> за </a:t>
            </a:r>
            <a:r>
              <a:rPr lang="ru-RU" sz="2400" b="1" spc="-1" dirty="0" err="1">
                <a:solidFill>
                  <a:srgbClr val="3E003E"/>
                </a:solidFill>
                <a:latin typeface="Calibri"/>
                <a:ea typeface="DejaVu Sans"/>
              </a:rPr>
              <a:t>визначений</a:t>
            </a:r>
            <a:r>
              <a:rPr lang="ru-RU" sz="2400" b="1" spc="-1" dirty="0">
                <a:solidFill>
                  <a:srgbClr val="3E003E"/>
                </a:solidFill>
                <a:latin typeface="Calibri"/>
                <a:ea typeface="DejaVu Sans"/>
              </a:rPr>
              <a:t> </a:t>
            </a:r>
            <a:r>
              <a:rPr lang="ru-RU" sz="2400" b="1" spc="-1" dirty="0" err="1">
                <a:solidFill>
                  <a:srgbClr val="3E003E"/>
                </a:solidFill>
                <a:latin typeface="Calibri"/>
                <a:ea typeface="DejaVu Sans"/>
              </a:rPr>
              <a:t>проміжок</a:t>
            </a:r>
            <a:r>
              <a:rPr lang="ru-RU" sz="2400" b="1" spc="-1" dirty="0">
                <a:solidFill>
                  <a:srgbClr val="3E003E"/>
                </a:solidFill>
                <a:latin typeface="Calibri"/>
                <a:ea typeface="DejaVu Sans"/>
              </a:rPr>
              <a:t> часу, </a:t>
            </a:r>
            <a:r>
              <a:rPr lang="ru-RU" sz="2400" b="1" spc="-1" dirty="0" err="1">
                <a:solidFill>
                  <a:srgbClr val="3E003E"/>
                </a:solidFill>
                <a:latin typeface="Calibri"/>
                <a:ea typeface="DejaVu Sans"/>
              </a:rPr>
              <a:t>називається</a:t>
            </a:r>
            <a:r>
              <a:rPr lang="ru-RU" sz="2400" b="1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pc="-1" dirty="0">
                <a:solidFill>
                  <a:srgbClr val="7030A0"/>
                </a:solidFill>
                <a:latin typeface="Calibri"/>
                <a:ea typeface="DejaVu Sans"/>
              </a:rPr>
              <a:t>травматизмом</a:t>
            </a:r>
            <a:r>
              <a:rPr lang="ru-RU" sz="2400" b="1" spc="-1" dirty="0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lang="ru-RU" sz="2400" spc="-1" dirty="0">
              <a:latin typeface="Arial"/>
            </a:endParaRPr>
          </a:p>
        </p:txBody>
      </p:sp>
      <p:pic>
        <p:nvPicPr>
          <p:cNvPr id="5122" name="Picture 2" descr="Полезная информация от врачей: Травм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444" y="973006"/>
            <a:ext cx="3050535" cy="1830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Агенція екстреної медичної допомоги - Інформація - Новин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130" y="2596753"/>
            <a:ext cx="2951870" cy="197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Травма головы у ребенка — первая помощь и диагности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621" y="4707417"/>
            <a:ext cx="2617815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68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CustomShape 1"/>
          <p:cNvSpPr/>
          <p:nvPr/>
        </p:nvSpPr>
        <p:spPr>
          <a:xfrm>
            <a:off x="2640000" y="2852640"/>
            <a:ext cx="7200000" cy="3657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21" name="Picture 3"/>
          <p:cNvPicPr/>
          <p:nvPr/>
        </p:nvPicPr>
        <p:blipFill>
          <a:blip r:embed="rId2"/>
          <a:stretch/>
        </p:blipFill>
        <p:spPr>
          <a:xfrm>
            <a:off x="1703280" y="1484280"/>
            <a:ext cx="5976000" cy="4464720"/>
          </a:xfrm>
          <a:prstGeom prst="rect">
            <a:avLst/>
          </a:prstGeom>
          <a:ln w="9360">
            <a:noFill/>
          </a:ln>
        </p:spPr>
      </p:pic>
      <p:sp>
        <p:nvSpPr>
          <p:cNvPr id="422" name="CustomShape 2"/>
          <p:cNvSpPr/>
          <p:nvPr/>
        </p:nvSpPr>
        <p:spPr>
          <a:xfrm>
            <a:off x="1703280" y="189000"/>
            <a:ext cx="8712720" cy="1075764"/>
          </a:xfrm>
          <a:prstGeom prst="rect">
            <a:avLst/>
          </a:prstGeom>
          <a:solidFill>
            <a:srgbClr val="FFFF00"/>
          </a:solidFill>
          <a:ln w="9360">
            <a:solidFill>
              <a:schemeClr val="bg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spcBef>
                <a:spcPts val="1599"/>
              </a:spcBef>
            </a:pPr>
            <a:r>
              <a:rPr lang="ru-RU" sz="3200" b="1" spc="-1">
                <a:solidFill>
                  <a:srgbClr val="000066"/>
                </a:solidFill>
                <a:latin typeface="Georgia"/>
                <a:ea typeface="DejaVu Sans"/>
              </a:rPr>
              <a:t>Зупинка кровотечі методом максимального згинання кінцівок</a:t>
            </a:r>
            <a:endParaRPr lang="ru-RU" sz="3200" spc="-1">
              <a:latin typeface="Arial"/>
            </a:endParaRPr>
          </a:p>
        </p:txBody>
      </p:sp>
      <p:sp>
        <p:nvSpPr>
          <p:cNvPr id="423" name="CustomShape 3"/>
          <p:cNvSpPr/>
          <p:nvPr/>
        </p:nvSpPr>
        <p:spPr>
          <a:xfrm>
            <a:off x="7751640" y="1484280"/>
            <a:ext cx="2626200" cy="4492084"/>
          </a:xfrm>
          <a:prstGeom prst="rect">
            <a:avLst/>
          </a:prstGeom>
          <a:solidFill>
            <a:srgbClr val="FFFF00"/>
          </a:solidFill>
          <a:ln w="9360">
            <a:solidFill>
              <a:schemeClr val="bg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spcBef>
                <a:spcPts val="1100"/>
              </a:spcBef>
            </a:pPr>
            <a:r>
              <a:rPr lang="ru-RU" sz="2200" spc="-1">
                <a:solidFill>
                  <a:srgbClr val="000000"/>
                </a:solidFill>
                <a:latin typeface="Georgia"/>
                <a:ea typeface="DejaVu Sans"/>
              </a:rPr>
              <a:t>На згинальну поверхню ліктьового або колінного суглоба кладуть валик з щільно скатаної тканини, згодом максимально згинають руку (ногу) в ліктьовому (колінному) суглобі відповідно</a:t>
            </a:r>
            <a:endParaRPr lang="ru-RU" sz="2200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229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CustomShape 1"/>
          <p:cNvSpPr/>
          <p:nvPr/>
        </p:nvSpPr>
        <p:spPr>
          <a:xfrm>
            <a:off x="1981200" y="785880"/>
            <a:ext cx="8685720" cy="2010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85500" lnSpcReduction="20000"/>
          </a:bodyPr>
          <a:lstStyle/>
          <a:p>
            <a:pPr algn="ctr">
              <a:lnSpc>
                <a:spcPct val="100000"/>
              </a:lnSpc>
            </a:pPr>
            <a:r>
              <a:rPr lang="ru-RU" sz="4400" spc="-1">
                <a:solidFill>
                  <a:srgbClr val="FF0000"/>
                </a:solidFill>
                <a:latin typeface="Calibri"/>
                <a:ea typeface="DejaVu Sans"/>
              </a:rPr>
              <a:t>Техніка припинення артеріальної кровотечі згинанням кінцівок при кровотечі з артерій:</a:t>
            </a:r>
            <a:r>
              <a:t/>
            </a:r>
            <a:br/>
            <a:r>
              <a:rPr lang="ru-RU" sz="4400" spc="-1">
                <a:solidFill>
                  <a:srgbClr val="000000"/>
                </a:solidFill>
                <a:latin typeface="Calibri"/>
                <a:ea typeface="DejaVu Sans"/>
              </a:rPr>
              <a:t> передпліччя, стопи, стегна.</a:t>
            </a:r>
            <a:endParaRPr lang="ru-RU" sz="4400" spc="-1">
              <a:latin typeface="Arial"/>
            </a:endParaRPr>
          </a:p>
        </p:txBody>
      </p:sp>
      <p:pic>
        <p:nvPicPr>
          <p:cNvPr id="425" name="Picture 2"/>
          <p:cNvPicPr/>
          <p:nvPr/>
        </p:nvPicPr>
        <p:blipFill>
          <a:blip r:embed="rId2"/>
          <a:stretch/>
        </p:blipFill>
        <p:spPr>
          <a:xfrm>
            <a:off x="2387640" y="3389400"/>
            <a:ext cx="7415640" cy="20437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84706"/>
      </p:ext>
    </p:extLst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CustomShape 1"/>
          <p:cNvSpPr/>
          <p:nvPr/>
        </p:nvSpPr>
        <p:spPr>
          <a:xfrm>
            <a:off x="1952760" y="571320"/>
            <a:ext cx="8228520" cy="1070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spc="-1">
                <a:solidFill>
                  <a:srgbClr val="000000"/>
                </a:solidFill>
                <a:latin typeface="Calibri"/>
                <a:ea typeface="DejaVu Sans"/>
              </a:rPr>
              <a:t>Накладання джгута</a:t>
            </a:r>
            <a:endParaRPr lang="ru-RU" sz="4400" spc="-1">
              <a:latin typeface="Arial"/>
            </a:endParaRPr>
          </a:p>
        </p:txBody>
      </p:sp>
      <p:pic>
        <p:nvPicPr>
          <p:cNvPr id="427" name="Picture 2"/>
          <p:cNvPicPr/>
          <p:nvPr/>
        </p:nvPicPr>
        <p:blipFill>
          <a:blip r:embed="rId2"/>
          <a:stretch/>
        </p:blipFill>
        <p:spPr>
          <a:xfrm>
            <a:off x="2952840" y="1928880"/>
            <a:ext cx="6482160" cy="43232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5321706"/>
      </p:ext>
    </p:extLst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CustomShape 1"/>
          <p:cNvSpPr/>
          <p:nvPr/>
        </p:nvSpPr>
        <p:spPr>
          <a:xfrm>
            <a:off x="1952760" y="285840"/>
            <a:ext cx="8228520" cy="927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4400" b="1" spc="-1">
                <a:solidFill>
                  <a:srgbClr val="FF0000"/>
                </a:solidFill>
                <a:latin typeface="Calibri"/>
                <a:ea typeface="DejaVu Sans"/>
              </a:rPr>
              <a:t>Правила накладання джгута</a:t>
            </a:r>
            <a:endParaRPr lang="ru-RU" sz="4400" spc="-1">
              <a:latin typeface="Arial"/>
            </a:endParaRPr>
          </a:p>
        </p:txBody>
      </p:sp>
      <p:sp>
        <p:nvSpPr>
          <p:cNvPr id="429" name="CustomShape 2"/>
          <p:cNvSpPr/>
          <p:nvPr/>
        </p:nvSpPr>
        <p:spPr>
          <a:xfrm>
            <a:off x="2024040" y="1214280"/>
            <a:ext cx="8428680" cy="564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43080" indent="-342000">
              <a:spcBef>
                <a:spcPts val="420"/>
              </a:spcBef>
            </a:pPr>
            <a:r>
              <a:rPr lang="ru-RU" sz="2100" b="1" spc="-1">
                <a:solidFill>
                  <a:srgbClr val="000000"/>
                </a:solidFill>
                <a:latin typeface="Calibri"/>
                <a:ea typeface="DejaVu Sans"/>
              </a:rPr>
              <a:t>1. Накладають при травмуванні крупних артерій на верхню і нижню третину плеча, середню і нижню третину стегна. При артеріальній кровотечі – вище місця кровотечі.</a:t>
            </a:r>
            <a:endParaRPr lang="ru-RU" sz="2100" spc="-1">
              <a:latin typeface="Arial"/>
            </a:endParaRPr>
          </a:p>
          <a:p>
            <a:pPr marL="343080" indent="-342000">
              <a:spcBef>
                <a:spcPts val="420"/>
              </a:spcBef>
            </a:pPr>
            <a:r>
              <a:rPr lang="ru-RU" sz="2100" b="1" spc="-1">
                <a:solidFill>
                  <a:srgbClr val="000000"/>
                </a:solidFill>
                <a:latin typeface="Calibri"/>
                <a:ea typeface="DejaVu Sans"/>
              </a:rPr>
              <a:t>2.  Кінцівку в місці накладання джгута обгортають марлею, рушником чи іншою тканиною, підіймають. Джут розтягують і роблять ним 2-3 оберти навколо кінцівки.</a:t>
            </a:r>
            <a:endParaRPr lang="ru-RU" sz="2100" spc="-1">
              <a:latin typeface="Arial"/>
            </a:endParaRPr>
          </a:p>
          <a:p>
            <a:pPr marL="343080" indent="-342000">
              <a:spcBef>
                <a:spcPts val="420"/>
              </a:spcBef>
            </a:pPr>
            <a:r>
              <a:rPr lang="ru-RU" sz="2100" b="1" spc="-1">
                <a:solidFill>
                  <a:srgbClr val="000000"/>
                </a:solidFill>
                <a:latin typeface="Calibri"/>
                <a:ea typeface="DejaVu Sans"/>
              </a:rPr>
              <a:t>3.  Якщо джгут накладено правильно – кінцівка бліда,  пульс нижче місця накладання зникає і кровотеча спиняється.</a:t>
            </a:r>
            <a:endParaRPr lang="ru-RU" sz="2100" spc="-1">
              <a:latin typeface="Arial"/>
            </a:endParaRPr>
          </a:p>
          <a:p>
            <a:pPr marL="343080" indent="-342000">
              <a:spcBef>
                <a:spcPts val="420"/>
              </a:spcBef>
            </a:pPr>
            <a:r>
              <a:rPr lang="ru-RU" sz="2100" b="1" spc="-1">
                <a:solidFill>
                  <a:srgbClr val="000000"/>
                </a:solidFill>
                <a:latin typeface="Calibri"/>
                <a:ea typeface="DejaVu Sans"/>
              </a:rPr>
              <a:t>4. Термін накладання джгута: </a:t>
            </a:r>
            <a:endParaRPr lang="ru-RU" sz="2100" spc="-1">
              <a:latin typeface="Arial"/>
            </a:endParaRPr>
          </a:p>
          <a:p>
            <a:pPr marL="343080" indent="-342000">
              <a:spcBef>
                <a:spcPts val="420"/>
              </a:spcBef>
            </a:pPr>
            <a:r>
              <a:rPr lang="ru-RU" sz="2100" b="1" spc="-1">
                <a:solidFill>
                  <a:srgbClr val="FF0000"/>
                </a:solidFill>
                <a:latin typeface="Calibri"/>
                <a:ea typeface="DejaVu Sans"/>
              </a:rPr>
              <a:t>в теплих умовах – до 2-х годин, у прохолодних – до 1-1,5 години.</a:t>
            </a:r>
            <a:endParaRPr lang="ru-RU" sz="2100" spc="-1">
              <a:latin typeface="Arial"/>
            </a:endParaRPr>
          </a:p>
          <a:p>
            <a:pPr marL="343080" indent="-342000">
              <a:spcBef>
                <a:spcPts val="420"/>
              </a:spcBef>
            </a:pPr>
            <a:r>
              <a:rPr lang="ru-RU" sz="2100" b="1" spc="-1">
                <a:solidFill>
                  <a:srgbClr val="000000"/>
                </a:solidFill>
                <a:latin typeface="Calibri"/>
                <a:ea typeface="DejaVu Sans"/>
              </a:rPr>
              <a:t>5. Через  кожні 30 хвилин послабляти джгут. Під джгутом обов'язково залишають записку з точно зазначеним часом накладання джгута.</a:t>
            </a:r>
            <a:endParaRPr lang="ru-RU" sz="2100" spc="-1">
              <a:latin typeface="Arial"/>
            </a:endParaRPr>
          </a:p>
          <a:p>
            <a:pPr marL="343080" indent="-342000">
              <a:spcBef>
                <a:spcPts val="420"/>
              </a:spcBef>
            </a:pPr>
            <a:r>
              <a:rPr lang="ru-RU" sz="2100" b="1" spc="-1">
                <a:solidFill>
                  <a:srgbClr val="000000"/>
                </a:solidFill>
                <a:latin typeface="Calibri"/>
                <a:ea typeface="DejaVu Sans"/>
              </a:rPr>
              <a:t>6. Кінцівку з накладеним джгутом при холодних умовах утеплюють.</a:t>
            </a:r>
            <a:endParaRPr lang="ru-RU" sz="2100" spc="-1">
              <a:latin typeface="Arial"/>
            </a:endParaRPr>
          </a:p>
          <a:p>
            <a:pPr marL="343080" indent="-342000">
              <a:spcBef>
                <a:spcPts val="420"/>
              </a:spcBef>
            </a:pPr>
            <a:r>
              <a:rPr lang="ru-RU" sz="2100" b="1" spc="-1">
                <a:solidFill>
                  <a:srgbClr val="000000"/>
                </a:solidFill>
                <a:latin typeface="Calibri"/>
                <a:ea typeface="DejaVu Sans"/>
              </a:rPr>
              <a:t>7. У разі відсутності джгута накладають закрутку.</a:t>
            </a:r>
            <a:endParaRPr lang="ru-RU" sz="2100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6140363"/>
      </p:ext>
    </p:extLst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" name="Рисунок 429"/>
          <p:cNvPicPr/>
          <p:nvPr/>
        </p:nvPicPr>
        <p:blipFill>
          <a:blip r:embed="rId2"/>
          <a:srcRect l="3602" t="10035" r="7234" b="5153"/>
          <a:stretch/>
        </p:blipFill>
        <p:spPr>
          <a:xfrm>
            <a:off x="419378" y="231414"/>
            <a:ext cx="6036840" cy="6519600"/>
          </a:xfrm>
          <a:prstGeom prst="rect">
            <a:avLst/>
          </a:prstGeom>
          <a:ln>
            <a:noFill/>
          </a:ln>
        </p:spPr>
      </p:pic>
      <p:sp>
        <p:nvSpPr>
          <p:cNvPr id="431" name="TextShape 1"/>
          <p:cNvSpPr txBox="1"/>
          <p:nvPr/>
        </p:nvSpPr>
        <p:spPr>
          <a:xfrm>
            <a:off x="6578291" y="231414"/>
            <a:ext cx="4824000" cy="657265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i="1" spc="-1" dirty="0" err="1">
                <a:latin typeface="Arial"/>
              </a:rPr>
              <a:t>Джгут</a:t>
            </a:r>
            <a:r>
              <a:rPr lang="ru-RU" b="1" i="1" spc="-1" dirty="0">
                <a:latin typeface="Arial"/>
              </a:rPr>
              <a:t> </a:t>
            </a:r>
            <a:r>
              <a:rPr lang="ru-RU" b="1" i="1" spc="-1" dirty="0" err="1">
                <a:latin typeface="Arial"/>
              </a:rPr>
              <a:t>кровоспинний</a:t>
            </a:r>
            <a:r>
              <a:rPr lang="ru-RU" b="1" i="1" spc="-1" dirty="0">
                <a:latin typeface="Arial"/>
              </a:rPr>
              <a:t> </a:t>
            </a:r>
            <a:r>
              <a:rPr lang="ru-RU" b="1" i="1" spc="-1" dirty="0" err="1">
                <a:latin typeface="Arial"/>
              </a:rPr>
              <a:t>турнікет</a:t>
            </a:r>
            <a:r>
              <a:rPr lang="ru-RU" spc="-1" dirty="0">
                <a:latin typeface="Arial"/>
              </a:rPr>
              <a:t> - </a:t>
            </a:r>
            <a:r>
              <a:rPr lang="ru-RU" spc="-1" dirty="0" err="1">
                <a:latin typeface="Arial"/>
              </a:rPr>
              <a:t>це</a:t>
            </a:r>
            <a:r>
              <a:rPr lang="ru-RU" spc="-1" dirty="0">
                <a:latin typeface="Arial"/>
              </a:rPr>
              <a:t> </a:t>
            </a:r>
            <a:r>
              <a:rPr lang="ru-RU" spc="-1" dirty="0" err="1">
                <a:latin typeface="Arial"/>
              </a:rPr>
              <a:t>нестерильний</a:t>
            </a:r>
            <a:r>
              <a:rPr lang="ru-RU" spc="-1" dirty="0">
                <a:latin typeface="Arial"/>
              </a:rPr>
              <a:t> </a:t>
            </a:r>
            <a:r>
              <a:rPr lang="ru-RU" spc="-1" dirty="0" err="1">
                <a:latin typeface="Arial"/>
              </a:rPr>
              <a:t>медичний</a:t>
            </a:r>
            <a:r>
              <a:rPr lang="ru-RU" spc="-1" dirty="0">
                <a:latin typeface="Arial"/>
              </a:rPr>
              <a:t> </a:t>
            </a:r>
            <a:r>
              <a:rPr lang="ru-RU" spc="-1" dirty="0" err="1">
                <a:latin typeface="Arial"/>
              </a:rPr>
              <a:t>виріб</a:t>
            </a:r>
            <a:r>
              <a:rPr lang="ru-RU" spc="-1" dirty="0">
                <a:latin typeface="Arial"/>
              </a:rPr>
              <a:t> одноразового </a:t>
            </a:r>
            <a:r>
              <a:rPr lang="ru-RU" spc="-1" dirty="0" err="1">
                <a:latin typeface="Arial"/>
              </a:rPr>
              <a:t>використання</a:t>
            </a:r>
            <a:r>
              <a:rPr lang="ru-RU" spc="-1" dirty="0">
                <a:latin typeface="Arial"/>
              </a:rPr>
              <a:t> </a:t>
            </a:r>
            <a:r>
              <a:rPr lang="ru-RU" spc="-1" dirty="0" err="1">
                <a:latin typeface="Arial"/>
              </a:rPr>
              <a:t>передбачений</a:t>
            </a:r>
            <a:r>
              <a:rPr lang="ru-RU" spc="-1" dirty="0">
                <a:latin typeface="Arial"/>
              </a:rPr>
              <a:t> для </a:t>
            </a:r>
            <a:r>
              <a:rPr lang="ru-RU" spc="-1" dirty="0" err="1">
                <a:latin typeface="Arial"/>
              </a:rPr>
              <a:t>тимчасової</a:t>
            </a:r>
            <a:r>
              <a:rPr lang="ru-RU" spc="-1" dirty="0">
                <a:latin typeface="Arial"/>
              </a:rPr>
              <a:t> </a:t>
            </a:r>
            <a:r>
              <a:rPr lang="ru-RU" spc="-1" dirty="0" err="1">
                <a:latin typeface="Arial"/>
              </a:rPr>
              <a:t>зупинки</a:t>
            </a:r>
            <a:r>
              <a:rPr lang="ru-RU" spc="-1" dirty="0">
                <a:latin typeface="Arial"/>
              </a:rPr>
              <a:t> </a:t>
            </a:r>
            <a:r>
              <a:rPr lang="ru-RU" spc="-1" dirty="0" err="1">
                <a:latin typeface="Arial"/>
              </a:rPr>
              <a:t>кровотечі</a:t>
            </a:r>
            <a:r>
              <a:rPr lang="ru-RU" spc="-1" dirty="0">
                <a:latin typeface="Arial"/>
              </a:rPr>
              <a:t>!</a:t>
            </a:r>
          </a:p>
          <a:p>
            <a:pPr>
              <a:lnSpc>
                <a:spcPct val="90000"/>
              </a:lnSpc>
            </a:pPr>
            <a:r>
              <a:rPr lang="ru-RU" spc="-1" dirty="0">
                <a:latin typeface="Arial"/>
              </a:rPr>
              <a:t>Активно </a:t>
            </a:r>
            <a:r>
              <a:rPr lang="ru-RU" spc="-1" dirty="0" err="1">
                <a:latin typeface="Arial"/>
              </a:rPr>
              <a:t>використовується</a:t>
            </a:r>
            <a:r>
              <a:rPr lang="ru-RU" spc="-1" dirty="0">
                <a:latin typeface="Arial"/>
              </a:rPr>
              <a:t> для </a:t>
            </a:r>
            <a:r>
              <a:rPr lang="ru-RU" spc="-1" dirty="0" err="1">
                <a:latin typeface="Arial"/>
              </a:rPr>
              <a:t>надання</a:t>
            </a:r>
            <a:r>
              <a:rPr lang="ru-RU" spc="-1" dirty="0">
                <a:latin typeface="Arial"/>
              </a:rPr>
              <a:t> </a:t>
            </a:r>
            <a:r>
              <a:rPr lang="ru-RU" spc="-1" dirty="0" err="1">
                <a:latin typeface="Arial"/>
              </a:rPr>
              <a:t>першої</a:t>
            </a:r>
            <a:r>
              <a:rPr lang="ru-RU" spc="-1" dirty="0">
                <a:latin typeface="Arial"/>
              </a:rPr>
              <a:t> </a:t>
            </a:r>
            <a:r>
              <a:rPr lang="ru-RU" spc="-1" dirty="0" err="1">
                <a:latin typeface="Arial"/>
              </a:rPr>
              <a:t>медичної</a:t>
            </a:r>
            <a:r>
              <a:rPr lang="ru-RU" spc="-1" dirty="0">
                <a:latin typeface="Arial"/>
              </a:rPr>
              <a:t> </a:t>
            </a:r>
            <a:r>
              <a:rPr lang="ru-RU" spc="-1" dirty="0" err="1">
                <a:latin typeface="Arial"/>
              </a:rPr>
              <a:t>допомоги</a:t>
            </a:r>
            <a:r>
              <a:rPr lang="ru-RU" spc="-1" dirty="0">
                <a:latin typeface="Arial"/>
              </a:rPr>
              <a:t> в </a:t>
            </a:r>
            <a:r>
              <a:rPr lang="ru-RU" spc="-1" dirty="0" err="1">
                <a:latin typeface="Arial"/>
              </a:rPr>
              <a:t>місцях</a:t>
            </a:r>
            <a:r>
              <a:rPr lang="ru-RU" spc="-1" dirty="0">
                <a:latin typeface="Arial"/>
              </a:rPr>
              <a:t> </a:t>
            </a:r>
            <a:r>
              <a:rPr lang="ru-RU" spc="-1" dirty="0" err="1">
                <a:latin typeface="Arial"/>
              </a:rPr>
              <a:t>бойових</a:t>
            </a:r>
            <a:r>
              <a:rPr lang="ru-RU" spc="-1" dirty="0">
                <a:latin typeface="Arial"/>
              </a:rPr>
              <a:t> </a:t>
            </a:r>
            <a:r>
              <a:rPr lang="ru-RU" spc="-1" dirty="0" err="1">
                <a:latin typeface="Arial"/>
              </a:rPr>
              <a:t>дій</a:t>
            </a:r>
            <a:r>
              <a:rPr lang="ru-RU" spc="-1" dirty="0">
                <a:latin typeface="Arial"/>
              </a:rPr>
              <a:t> та </a:t>
            </a:r>
            <a:r>
              <a:rPr lang="ru-RU" spc="-1" dirty="0" err="1">
                <a:latin typeface="Arial"/>
              </a:rPr>
              <a:t>умовах</a:t>
            </a:r>
            <a:r>
              <a:rPr lang="ru-RU" spc="-1" dirty="0">
                <a:latin typeface="Arial"/>
              </a:rPr>
              <a:t> </a:t>
            </a:r>
            <a:r>
              <a:rPr lang="ru-RU" spc="-1" dirty="0" err="1">
                <a:latin typeface="Arial"/>
              </a:rPr>
              <a:t>масових</a:t>
            </a:r>
            <a:r>
              <a:rPr lang="ru-RU" spc="-1" dirty="0">
                <a:latin typeface="Arial"/>
              </a:rPr>
              <a:t> </a:t>
            </a:r>
            <a:r>
              <a:rPr lang="ru-RU" spc="-1" dirty="0" err="1">
                <a:latin typeface="Arial"/>
              </a:rPr>
              <a:t>уражень</a:t>
            </a:r>
            <a:r>
              <a:rPr lang="ru-RU" spc="-1" dirty="0">
                <a:latin typeface="Arial"/>
              </a:rPr>
              <a:t> людей.</a:t>
            </a:r>
          </a:p>
          <a:p>
            <a:pPr>
              <a:lnSpc>
                <a:spcPct val="90000"/>
              </a:lnSpc>
            </a:pPr>
            <a:r>
              <a:rPr lang="ru-RU" spc="-1" dirty="0" err="1">
                <a:latin typeface="Arial"/>
              </a:rPr>
              <a:t>Перевагою</a:t>
            </a:r>
            <a:r>
              <a:rPr lang="ru-RU" spc="-1" dirty="0">
                <a:latin typeface="Arial"/>
              </a:rPr>
              <a:t> </a:t>
            </a:r>
            <a:r>
              <a:rPr lang="ru-RU" spc="-1" dirty="0" err="1">
                <a:latin typeface="Arial"/>
              </a:rPr>
              <a:t>цього</a:t>
            </a:r>
            <a:r>
              <a:rPr lang="ru-RU" spc="-1" dirty="0">
                <a:latin typeface="Arial"/>
              </a:rPr>
              <a:t> виду </a:t>
            </a:r>
            <a:r>
              <a:rPr lang="ru-RU" spc="-1" dirty="0" err="1">
                <a:latin typeface="Arial"/>
              </a:rPr>
              <a:t>джгуту</a:t>
            </a:r>
            <a:r>
              <a:rPr lang="ru-RU" spc="-1" dirty="0">
                <a:latin typeface="Arial"/>
              </a:rPr>
              <a:t> є:</a:t>
            </a:r>
          </a:p>
          <a:p>
            <a:pPr>
              <a:lnSpc>
                <a:spcPct val="90000"/>
              </a:lnSpc>
            </a:pPr>
            <a:r>
              <a:rPr lang="ru-RU" spc="-1" dirty="0">
                <a:latin typeface="Arial"/>
              </a:rPr>
              <a:t>- </a:t>
            </a:r>
            <a:r>
              <a:rPr lang="ru-RU" spc="-1" dirty="0" err="1">
                <a:latin typeface="Arial"/>
              </a:rPr>
              <a:t>краща</a:t>
            </a:r>
            <a:r>
              <a:rPr lang="ru-RU" spc="-1" dirty="0">
                <a:latin typeface="Arial"/>
              </a:rPr>
              <a:t> </a:t>
            </a:r>
            <a:r>
              <a:rPr lang="ru-RU" spc="-1" dirty="0" err="1">
                <a:latin typeface="Arial"/>
              </a:rPr>
              <a:t>стійкість</a:t>
            </a:r>
            <a:r>
              <a:rPr lang="ru-RU" spc="-1" dirty="0">
                <a:latin typeface="Arial"/>
              </a:rPr>
              <a:t> до </a:t>
            </a:r>
            <a:r>
              <a:rPr lang="ru-RU" spc="-1" dirty="0" err="1">
                <a:latin typeface="Arial"/>
              </a:rPr>
              <a:t>шкідливих</a:t>
            </a:r>
            <a:r>
              <a:rPr lang="ru-RU" spc="-1" dirty="0">
                <a:latin typeface="Arial"/>
              </a:rPr>
              <a:t> та </a:t>
            </a:r>
            <a:r>
              <a:rPr lang="ru-RU" spc="-1" dirty="0" err="1">
                <a:latin typeface="Arial"/>
              </a:rPr>
              <a:t>руйнівних</a:t>
            </a:r>
            <a:r>
              <a:rPr lang="ru-RU" spc="-1" dirty="0">
                <a:latin typeface="Arial"/>
              </a:rPr>
              <a:t> </a:t>
            </a:r>
            <a:r>
              <a:rPr lang="ru-RU" spc="-1" dirty="0" err="1">
                <a:latin typeface="Arial"/>
              </a:rPr>
              <a:t>факторів</a:t>
            </a:r>
            <a:r>
              <a:rPr lang="ru-RU" spc="-1" dirty="0">
                <a:latin typeface="Arial"/>
              </a:rPr>
              <a:t> </a:t>
            </a:r>
            <a:r>
              <a:rPr lang="ru-RU" spc="-1" dirty="0" err="1">
                <a:latin typeface="Arial"/>
              </a:rPr>
              <a:t>зовнішнього</a:t>
            </a:r>
            <a:r>
              <a:rPr lang="ru-RU" spc="-1" dirty="0">
                <a:latin typeface="Arial"/>
              </a:rPr>
              <a:t> </a:t>
            </a:r>
            <a:r>
              <a:rPr lang="ru-RU" spc="-1" dirty="0" err="1">
                <a:latin typeface="Arial"/>
              </a:rPr>
              <a:t>середовища</a:t>
            </a:r>
            <a:r>
              <a:rPr lang="ru-RU" spc="-1" dirty="0">
                <a:latin typeface="Arial"/>
              </a:rPr>
              <a:t>,</a:t>
            </a:r>
          </a:p>
          <a:p>
            <a:pPr>
              <a:lnSpc>
                <a:spcPct val="90000"/>
              </a:lnSpc>
            </a:pPr>
            <a:r>
              <a:rPr lang="ru-RU" spc="-1" dirty="0">
                <a:latin typeface="Arial"/>
              </a:rPr>
              <a:t>- </a:t>
            </a:r>
            <a:r>
              <a:rPr lang="ru-RU" spc="-1" dirty="0" err="1">
                <a:latin typeface="Arial"/>
              </a:rPr>
              <a:t>можливість</a:t>
            </a:r>
            <a:r>
              <a:rPr lang="ru-RU" spc="-1" dirty="0">
                <a:latin typeface="Arial"/>
              </a:rPr>
              <a:t> </a:t>
            </a:r>
            <a:r>
              <a:rPr lang="ru-RU" spc="-1" dirty="0" err="1">
                <a:latin typeface="Arial"/>
              </a:rPr>
              <a:t>накладання</a:t>
            </a:r>
            <a:r>
              <a:rPr lang="ru-RU" spc="-1" dirty="0">
                <a:latin typeface="Arial"/>
              </a:rPr>
              <a:t> </a:t>
            </a:r>
            <a:r>
              <a:rPr lang="ru-RU" spc="-1" dirty="0" err="1">
                <a:latin typeface="Arial"/>
              </a:rPr>
              <a:t>зверху</a:t>
            </a:r>
            <a:r>
              <a:rPr lang="ru-RU" spc="-1" dirty="0">
                <a:latin typeface="Arial"/>
              </a:rPr>
              <a:t> на </a:t>
            </a:r>
            <a:r>
              <a:rPr lang="ru-RU" spc="-1" dirty="0" err="1">
                <a:latin typeface="Arial"/>
              </a:rPr>
              <a:t>одяг</a:t>
            </a:r>
            <a:r>
              <a:rPr lang="ru-RU" spc="-1" dirty="0">
                <a:latin typeface="Arial"/>
              </a:rPr>
              <a:t>,</a:t>
            </a:r>
          </a:p>
          <a:p>
            <a:pPr>
              <a:lnSpc>
                <a:spcPct val="90000"/>
              </a:lnSpc>
            </a:pPr>
            <a:r>
              <a:rPr lang="ru-RU" spc="-1" dirty="0">
                <a:latin typeface="Arial"/>
              </a:rPr>
              <a:t>- </a:t>
            </a:r>
            <a:r>
              <a:rPr lang="ru-RU" spc="-1" dirty="0" err="1">
                <a:latin typeface="Arial"/>
              </a:rPr>
              <a:t>контрольоване</a:t>
            </a:r>
            <a:r>
              <a:rPr lang="ru-RU" spc="-1" dirty="0">
                <a:latin typeface="Arial"/>
              </a:rPr>
              <a:t> </a:t>
            </a:r>
            <a:r>
              <a:rPr lang="ru-RU" spc="-1" dirty="0" err="1">
                <a:latin typeface="Arial"/>
              </a:rPr>
              <a:t>стискання</a:t>
            </a:r>
            <a:r>
              <a:rPr lang="ru-RU" spc="-1" dirty="0">
                <a:latin typeface="Arial"/>
              </a:rPr>
              <a:t> та </a:t>
            </a:r>
            <a:r>
              <a:rPr lang="ru-RU" spc="-1" dirty="0" err="1">
                <a:latin typeface="Arial"/>
              </a:rPr>
              <a:t>послаблення</a:t>
            </a:r>
            <a:r>
              <a:rPr lang="ru-RU" spc="-1" dirty="0">
                <a:latin typeface="Arial"/>
              </a:rPr>
              <a:t>,</a:t>
            </a:r>
          </a:p>
          <a:p>
            <a:pPr>
              <a:lnSpc>
                <a:spcPct val="90000"/>
              </a:lnSpc>
            </a:pPr>
            <a:r>
              <a:rPr lang="ru-RU" spc="-1" dirty="0">
                <a:latin typeface="Arial"/>
              </a:rPr>
              <a:t>- </a:t>
            </a:r>
            <a:r>
              <a:rPr lang="ru-RU" spc="-1" dirty="0" err="1">
                <a:latin typeface="Arial"/>
              </a:rPr>
              <a:t>можливе</a:t>
            </a:r>
            <a:r>
              <a:rPr lang="ru-RU" spc="-1" dirty="0">
                <a:latin typeface="Arial"/>
              </a:rPr>
              <a:t> </a:t>
            </a:r>
            <a:r>
              <a:rPr lang="ru-RU" spc="-1" dirty="0" err="1">
                <a:latin typeface="Arial"/>
              </a:rPr>
              <a:t>накладання</a:t>
            </a:r>
            <a:r>
              <a:rPr lang="ru-RU" spc="-1" dirty="0">
                <a:latin typeface="Arial"/>
              </a:rPr>
              <a:t> </a:t>
            </a:r>
            <a:r>
              <a:rPr lang="ru-RU" spc="-1" dirty="0" err="1">
                <a:latin typeface="Arial"/>
              </a:rPr>
              <a:t>однією</a:t>
            </a:r>
            <a:r>
              <a:rPr lang="ru-RU" spc="-1" dirty="0">
                <a:latin typeface="Arial"/>
              </a:rPr>
              <a:t> рукою.</a:t>
            </a:r>
          </a:p>
          <a:p>
            <a:pPr>
              <a:lnSpc>
                <a:spcPct val="90000"/>
              </a:lnSpc>
            </a:pPr>
            <a:r>
              <a:rPr lang="ru-RU" spc="-1" dirty="0" err="1">
                <a:latin typeface="Arial"/>
              </a:rPr>
              <a:t>Максимальний</a:t>
            </a:r>
            <a:r>
              <a:rPr lang="ru-RU" spc="-1" dirty="0">
                <a:latin typeface="Arial"/>
              </a:rPr>
              <a:t> час </a:t>
            </a:r>
            <a:r>
              <a:rPr lang="ru-RU" spc="-1" dirty="0" err="1">
                <a:latin typeface="Arial"/>
              </a:rPr>
              <a:t>накладання</a:t>
            </a:r>
            <a:r>
              <a:rPr lang="ru-RU" spc="-1" dirty="0">
                <a:latin typeface="Arial"/>
              </a:rPr>
              <a:t> не </a:t>
            </a:r>
            <a:r>
              <a:rPr lang="ru-RU" spc="-1" dirty="0" err="1">
                <a:latin typeface="Arial"/>
              </a:rPr>
              <a:t>більше</a:t>
            </a:r>
            <a:r>
              <a:rPr lang="ru-RU" spc="-1" dirty="0">
                <a:latin typeface="Arial"/>
              </a:rPr>
              <a:t> 2-ох годин.</a:t>
            </a:r>
          </a:p>
          <a:p>
            <a:pPr>
              <a:lnSpc>
                <a:spcPct val="90000"/>
              </a:lnSpc>
            </a:pPr>
            <a:r>
              <a:rPr lang="ru-RU" spc="-1" dirty="0">
                <a:latin typeface="Arial"/>
              </a:rPr>
              <a:t>Для </a:t>
            </a:r>
            <a:r>
              <a:rPr lang="ru-RU" spc="-1" dirty="0" err="1">
                <a:latin typeface="Arial"/>
              </a:rPr>
              <a:t>ефективного</a:t>
            </a:r>
            <a:r>
              <a:rPr lang="ru-RU" spc="-1" dirty="0">
                <a:latin typeface="Arial"/>
              </a:rPr>
              <a:t> </a:t>
            </a:r>
            <a:r>
              <a:rPr lang="ru-RU" spc="-1" dirty="0" err="1">
                <a:latin typeface="Arial"/>
              </a:rPr>
              <a:t>використання</a:t>
            </a:r>
            <a:r>
              <a:rPr lang="ru-RU" spc="-1" dirty="0">
                <a:latin typeface="Arial"/>
              </a:rPr>
              <a:t> </a:t>
            </a:r>
            <a:r>
              <a:rPr lang="ru-RU" spc="-1" dirty="0" err="1">
                <a:latin typeface="Arial"/>
              </a:rPr>
              <a:t>джгут</a:t>
            </a:r>
            <a:r>
              <a:rPr lang="ru-RU" spc="-1" dirty="0">
                <a:latin typeface="Arial"/>
              </a:rPr>
              <a:t> </a:t>
            </a:r>
            <a:r>
              <a:rPr lang="ru-RU" spc="-1" dirty="0" err="1">
                <a:latin typeface="Arial"/>
              </a:rPr>
              <a:t>має</a:t>
            </a:r>
            <a:r>
              <a:rPr lang="ru-RU" spc="-1" dirty="0">
                <a:latin typeface="Arial"/>
              </a:rPr>
              <a:t> бути правильно </a:t>
            </a:r>
            <a:r>
              <a:rPr lang="ru-RU" spc="-1" dirty="0" err="1">
                <a:latin typeface="Arial"/>
              </a:rPr>
              <a:t>складений</a:t>
            </a:r>
            <a:r>
              <a:rPr lang="ru-RU" spc="-1" dirty="0">
                <a:latin typeface="Arial"/>
              </a:rPr>
              <a:t> та </a:t>
            </a:r>
            <a:r>
              <a:rPr lang="ru-RU" spc="-1" dirty="0" err="1">
                <a:latin typeface="Arial"/>
              </a:rPr>
              <a:t>розміщений</a:t>
            </a:r>
            <a:r>
              <a:rPr lang="ru-RU" spc="-1" dirty="0">
                <a:latin typeface="Arial"/>
              </a:rPr>
              <a:t> на </a:t>
            </a:r>
            <a:r>
              <a:rPr lang="ru-RU" spc="-1" dirty="0" err="1">
                <a:latin typeface="Arial"/>
              </a:rPr>
              <a:t>екіпіровці</a:t>
            </a:r>
            <a:r>
              <a:rPr lang="ru-RU" spc="-1" dirty="0">
                <a:latin typeface="Arial"/>
              </a:rPr>
              <a:t> </a:t>
            </a:r>
            <a:r>
              <a:rPr lang="ru-RU" spc="-1" dirty="0" err="1">
                <a:latin typeface="Arial"/>
              </a:rPr>
              <a:t>спереду</a:t>
            </a:r>
            <a:r>
              <a:rPr lang="ru-RU" spc="-1" dirty="0">
                <a:latin typeface="Arial"/>
              </a:rPr>
              <a:t> так, </a:t>
            </a:r>
            <a:r>
              <a:rPr lang="ru-RU" spc="-1" dirty="0" err="1">
                <a:latin typeface="Arial"/>
              </a:rPr>
              <a:t>щоб</a:t>
            </a:r>
            <a:r>
              <a:rPr lang="ru-RU" spc="-1" dirty="0">
                <a:latin typeface="Arial"/>
              </a:rPr>
              <a:t> до </a:t>
            </a:r>
            <a:r>
              <a:rPr lang="ru-RU" spc="-1" dirty="0" err="1">
                <a:latin typeface="Arial"/>
              </a:rPr>
              <a:t>нього</a:t>
            </a:r>
            <a:r>
              <a:rPr lang="ru-RU" spc="-1" dirty="0">
                <a:latin typeface="Arial"/>
              </a:rPr>
              <a:t> </a:t>
            </a:r>
            <a:r>
              <a:rPr lang="ru-RU" spc="-1" dirty="0" err="1">
                <a:latin typeface="Arial"/>
              </a:rPr>
              <a:t>можна</a:t>
            </a:r>
            <a:r>
              <a:rPr lang="ru-RU" spc="-1" dirty="0">
                <a:latin typeface="Arial"/>
              </a:rPr>
              <a:t> </a:t>
            </a:r>
            <a:r>
              <a:rPr lang="ru-RU" spc="-1" dirty="0" err="1">
                <a:latin typeface="Arial"/>
              </a:rPr>
              <a:t>було</a:t>
            </a:r>
            <a:r>
              <a:rPr lang="ru-RU" spc="-1" dirty="0">
                <a:latin typeface="Arial"/>
              </a:rPr>
              <a:t> </a:t>
            </a:r>
            <a:r>
              <a:rPr lang="ru-RU" spc="-1" dirty="0" err="1">
                <a:latin typeface="Arial"/>
              </a:rPr>
              <a:t>швидко</a:t>
            </a:r>
            <a:r>
              <a:rPr lang="ru-RU" spc="-1" dirty="0">
                <a:latin typeface="Arial"/>
              </a:rPr>
              <a:t> </a:t>
            </a:r>
            <a:r>
              <a:rPr lang="ru-RU" spc="-1" dirty="0" err="1">
                <a:latin typeface="Arial"/>
              </a:rPr>
              <a:t>дотягнутися</a:t>
            </a:r>
            <a:r>
              <a:rPr lang="ru-RU" spc="-1" dirty="0">
                <a:latin typeface="Arial"/>
              </a:rPr>
              <a:t> (на грудях, на </a:t>
            </a:r>
            <a:r>
              <a:rPr lang="ru-RU" spc="-1" dirty="0" err="1">
                <a:latin typeface="Arial"/>
              </a:rPr>
              <a:t>поясі</a:t>
            </a:r>
            <a:r>
              <a:rPr lang="ru-RU" spc="-1" dirty="0">
                <a:latin typeface="Arial"/>
              </a:rPr>
              <a:t> </a:t>
            </a:r>
            <a:r>
              <a:rPr lang="ru-RU" spc="-1" dirty="0" err="1">
                <a:latin typeface="Arial"/>
              </a:rPr>
              <a:t>тощо</a:t>
            </a:r>
            <a:r>
              <a:rPr lang="ru-RU" spc="-1" dirty="0">
                <a:latin typeface="Arial"/>
              </a:rPr>
              <a:t>).</a:t>
            </a:r>
          </a:p>
          <a:p>
            <a:pPr>
              <a:lnSpc>
                <a:spcPct val="90000"/>
              </a:lnSpc>
            </a:pPr>
            <a:r>
              <a:rPr lang="ru-RU" spc="-1" dirty="0" err="1">
                <a:latin typeface="Arial"/>
              </a:rPr>
              <a:t>Металевий</a:t>
            </a:r>
            <a:r>
              <a:rPr lang="ru-RU" spc="-1" dirty="0">
                <a:latin typeface="Arial"/>
              </a:rPr>
              <a:t> замок - </a:t>
            </a:r>
            <a:r>
              <a:rPr lang="ru-RU" spc="-1" dirty="0" err="1">
                <a:latin typeface="Arial"/>
              </a:rPr>
              <a:t>фіксатор</a:t>
            </a:r>
            <a:r>
              <a:rPr lang="ru-RU" spc="-1" dirty="0">
                <a:latin typeface="Arial"/>
              </a:rPr>
              <a:t> </a:t>
            </a:r>
            <a:r>
              <a:rPr lang="ru-RU" spc="-1" dirty="0" err="1">
                <a:latin typeface="Arial"/>
              </a:rPr>
              <a:t>надійно</a:t>
            </a:r>
            <a:r>
              <a:rPr lang="ru-RU" spc="-1" dirty="0">
                <a:latin typeface="Arial"/>
              </a:rPr>
              <a:t> </a:t>
            </a:r>
            <a:r>
              <a:rPr lang="ru-RU" spc="-1" dirty="0" err="1">
                <a:latin typeface="Arial"/>
              </a:rPr>
              <a:t>фіксує</a:t>
            </a:r>
            <a:r>
              <a:rPr lang="ru-RU" spc="-1" dirty="0">
                <a:latin typeface="Arial"/>
              </a:rPr>
              <a:t> вороток </a:t>
            </a:r>
            <a:r>
              <a:rPr lang="ru-RU" spc="-1" dirty="0" err="1">
                <a:latin typeface="Arial"/>
              </a:rPr>
              <a:t>турнікету</a:t>
            </a:r>
            <a:r>
              <a:rPr lang="ru-RU" spc="-1" dirty="0">
                <a:latin typeface="Arial"/>
              </a:rPr>
              <a:t> та </a:t>
            </a:r>
            <a:r>
              <a:rPr lang="ru-RU" spc="-1" dirty="0" err="1">
                <a:latin typeface="Arial"/>
              </a:rPr>
              <a:t>запобігає</a:t>
            </a:r>
            <a:r>
              <a:rPr lang="ru-RU" spc="-1" dirty="0">
                <a:latin typeface="Arial"/>
              </a:rPr>
              <a:t> </a:t>
            </a:r>
            <a:r>
              <a:rPr lang="ru-RU" spc="-1" dirty="0" err="1">
                <a:latin typeface="Arial"/>
              </a:rPr>
              <a:t>послабленню</a:t>
            </a:r>
            <a:r>
              <a:rPr lang="ru-RU" spc="-1" dirty="0">
                <a:latin typeface="Arial"/>
              </a:rPr>
              <a:t> </a:t>
            </a:r>
            <a:r>
              <a:rPr lang="ru-RU" spc="-1" dirty="0" err="1">
                <a:latin typeface="Arial"/>
              </a:rPr>
              <a:t>джгута</a:t>
            </a:r>
            <a:r>
              <a:rPr lang="ru-RU" spc="-1" dirty="0">
                <a:latin typeface="Arial"/>
              </a:rPr>
              <a:t>.</a:t>
            </a:r>
          </a:p>
          <a:p>
            <a:pPr>
              <a:lnSpc>
                <a:spcPct val="90000"/>
              </a:lnSpc>
            </a:pPr>
            <a:endParaRPr lang="ru-RU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2566427"/>
      </p:ext>
    </p:extLst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CustomShape 1"/>
          <p:cNvSpPr/>
          <p:nvPr/>
        </p:nvSpPr>
        <p:spPr>
          <a:xfrm>
            <a:off x="1066800" y="457915"/>
            <a:ext cx="9198639" cy="106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000" b="1" spc="-1" dirty="0">
                <a:solidFill>
                  <a:srgbClr val="000000"/>
                </a:solidFill>
                <a:latin typeface="Calibri"/>
                <a:ea typeface="DejaVu Sans"/>
              </a:rPr>
              <a:t>Схема </a:t>
            </a:r>
            <a:r>
              <a:rPr lang="ru-RU" sz="4000" b="1" spc="-1" dirty="0" err="1">
                <a:solidFill>
                  <a:srgbClr val="000000"/>
                </a:solidFill>
                <a:latin typeface="Calibri"/>
                <a:ea typeface="DejaVu Sans"/>
              </a:rPr>
              <a:t>накладання</a:t>
            </a:r>
            <a:r>
              <a:rPr lang="ru-RU" sz="4000" b="1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4000" b="1" spc="-1" dirty="0" err="1">
                <a:solidFill>
                  <a:srgbClr val="000000"/>
                </a:solidFill>
                <a:latin typeface="Calibri"/>
                <a:ea typeface="DejaVu Sans"/>
              </a:rPr>
              <a:t>джгута</a:t>
            </a:r>
            <a:r>
              <a:rPr lang="ru-RU" sz="4000" b="1" spc="-1" dirty="0">
                <a:solidFill>
                  <a:srgbClr val="000000"/>
                </a:solidFill>
                <a:latin typeface="Calibri"/>
                <a:ea typeface="DejaVu Sans"/>
              </a:rPr>
              <a:t> - закрутки</a:t>
            </a:r>
            <a:endParaRPr lang="ru-RU" sz="4000" b="1" spc="-1" dirty="0">
              <a:latin typeface="Arial"/>
            </a:endParaRPr>
          </a:p>
        </p:txBody>
      </p:sp>
      <p:pic>
        <p:nvPicPr>
          <p:cNvPr id="433" name="Picture 2"/>
          <p:cNvPicPr/>
          <p:nvPr/>
        </p:nvPicPr>
        <p:blipFill>
          <a:blip r:embed="rId2"/>
          <a:stretch/>
        </p:blipFill>
        <p:spPr>
          <a:xfrm>
            <a:off x="2773479" y="1749829"/>
            <a:ext cx="6755400" cy="43232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335034"/>
      </p:ext>
    </p:extLst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CustomShape 1"/>
          <p:cNvSpPr/>
          <p:nvPr/>
        </p:nvSpPr>
        <p:spPr>
          <a:xfrm>
            <a:off x="1774920" y="260280"/>
            <a:ext cx="8712720" cy="1383540"/>
          </a:xfrm>
          <a:prstGeom prst="rect">
            <a:avLst/>
          </a:prstGeom>
          <a:solidFill>
            <a:srgbClr val="FFFF00"/>
          </a:solidFill>
          <a:ln w="9360">
            <a:solidFill>
              <a:schemeClr val="bg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spcBef>
                <a:spcPts val="1400"/>
              </a:spcBef>
            </a:pPr>
            <a:r>
              <a:rPr lang="ru-RU" sz="2800" b="1" spc="-1">
                <a:solidFill>
                  <a:srgbClr val="000066"/>
                </a:solidFill>
                <a:latin typeface="Georgia"/>
                <a:ea typeface="DejaVu Sans"/>
              </a:rPr>
              <a:t>Зупинка кровотечі з підключичної артерії шляхом максимального відтягування рук назад</a:t>
            </a:r>
            <a:endParaRPr lang="ru-RU" sz="2800" spc="-1">
              <a:latin typeface="Arial"/>
            </a:endParaRPr>
          </a:p>
        </p:txBody>
      </p:sp>
      <p:sp>
        <p:nvSpPr>
          <p:cNvPr id="435" name="CustomShape 2"/>
          <p:cNvSpPr/>
          <p:nvPr/>
        </p:nvSpPr>
        <p:spPr>
          <a:xfrm>
            <a:off x="1774920" y="1773360"/>
            <a:ext cx="3891600" cy="4658796"/>
          </a:xfrm>
          <a:prstGeom prst="rect">
            <a:avLst/>
          </a:prstGeom>
          <a:solidFill>
            <a:srgbClr val="FFFF00"/>
          </a:solidFill>
          <a:ln w="9360">
            <a:solidFill>
              <a:schemeClr val="bg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000">
              <a:spcBef>
                <a:spcPts val="1301"/>
              </a:spcBef>
              <a:buClr>
                <a:srgbClr val="000000"/>
              </a:buClr>
              <a:buFont typeface="StarSymbol"/>
              <a:buAutoNum type="arabicPeriod"/>
            </a:pPr>
            <a:r>
              <a:rPr lang="ru-RU" sz="2600" spc="-1">
                <a:solidFill>
                  <a:srgbClr val="000000"/>
                </a:solidFill>
                <a:latin typeface="Georgia"/>
                <a:ea typeface="DejaVu Sans"/>
              </a:rPr>
              <a:t>Максимально відтягти назад ліве і праве плече.</a:t>
            </a:r>
            <a:endParaRPr lang="ru-RU" sz="2600" spc="-1">
              <a:latin typeface="Arial"/>
            </a:endParaRPr>
          </a:p>
          <a:p>
            <a:pPr marL="343080" indent="-342000">
              <a:spcBef>
                <a:spcPts val="1301"/>
              </a:spcBef>
            </a:pPr>
            <a:r>
              <a:rPr lang="ru-RU" sz="2600" spc="-1">
                <a:solidFill>
                  <a:srgbClr val="000000"/>
                </a:solidFill>
                <a:latin typeface="Georgia"/>
                <a:ea typeface="DejaVu Sans"/>
              </a:rPr>
              <a:t>2. Відтягнуті плечі зафіксувати за спиною, використовуючи широкий бинт або матерію, яка підходить за розміром.</a:t>
            </a:r>
            <a:endParaRPr lang="ru-RU" sz="2600" spc="-1">
              <a:latin typeface="Arial"/>
            </a:endParaRPr>
          </a:p>
        </p:txBody>
      </p:sp>
      <p:pic>
        <p:nvPicPr>
          <p:cNvPr id="436" name="Picture 9"/>
          <p:cNvPicPr/>
          <p:nvPr/>
        </p:nvPicPr>
        <p:blipFill>
          <a:blip r:embed="rId2"/>
          <a:stretch/>
        </p:blipFill>
        <p:spPr>
          <a:xfrm>
            <a:off x="5738880" y="1773360"/>
            <a:ext cx="4748760" cy="4823280"/>
          </a:xfrm>
          <a:prstGeom prst="rect">
            <a:avLst/>
          </a:prstGeom>
          <a:ln w="9360">
            <a:noFill/>
          </a:ln>
        </p:spPr>
      </p:pic>
    </p:spTree>
    <p:extLst>
      <p:ext uri="{BB962C8B-B14F-4D97-AF65-F5344CB8AC3E}">
        <p14:creationId xmlns:p14="http://schemas.microsoft.com/office/powerpoint/2010/main" val="229741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CustomShape 1"/>
          <p:cNvSpPr/>
          <p:nvPr/>
        </p:nvSpPr>
        <p:spPr>
          <a:xfrm>
            <a:off x="2640000" y="2852640"/>
            <a:ext cx="7200000" cy="3657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38" name="Picture 3"/>
          <p:cNvPicPr/>
          <p:nvPr/>
        </p:nvPicPr>
        <p:blipFill>
          <a:blip r:embed="rId2"/>
          <a:srcRect l="4730" t="27722" r="5499" b="31946"/>
          <a:stretch/>
        </p:blipFill>
        <p:spPr>
          <a:xfrm>
            <a:off x="1919280" y="1484280"/>
            <a:ext cx="8279280" cy="2304000"/>
          </a:xfrm>
          <a:prstGeom prst="rect">
            <a:avLst/>
          </a:prstGeom>
          <a:ln w="9360">
            <a:noFill/>
          </a:ln>
        </p:spPr>
      </p:pic>
      <p:sp>
        <p:nvSpPr>
          <p:cNvPr id="439" name="CustomShape 2"/>
          <p:cNvSpPr/>
          <p:nvPr/>
        </p:nvSpPr>
        <p:spPr>
          <a:xfrm>
            <a:off x="1919280" y="260281"/>
            <a:ext cx="8279280" cy="952653"/>
          </a:xfrm>
          <a:prstGeom prst="rect">
            <a:avLst/>
          </a:prstGeom>
          <a:solidFill>
            <a:srgbClr val="FFFF00"/>
          </a:solidFill>
          <a:ln w="9360">
            <a:solidFill>
              <a:schemeClr val="bg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spcBef>
                <a:spcPts val="1400"/>
              </a:spcBef>
            </a:pPr>
            <a:r>
              <a:rPr lang="ru-RU" sz="2800" b="1" spc="-1">
                <a:solidFill>
                  <a:srgbClr val="000066"/>
                </a:solidFill>
                <a:latin typeface="Georgia"/>
                <a:ea typeface="DejaVu Sans"/>
              </a:rPr>
              <a:t>Правила надання першої допомоги при пораненнях кінцівки</a:t>
            </a:r>
            <a:endParaRPr lang="ru-RU" sz="2800" spc="-1">
              <a:latin typeface="Arial"/>
            </a:endParaRPr>
          </a:p>
        </p:txBody>
      </p:sp>
      <p:sp>
        <p:nvSpPr>
          <p:cNvPr id="440" name="CustomShape 3"/>
          <p:cNvSpPr/>
          <p:nvPr/>
        </p:nvSpPr>
        <p:spPr>
          <a:xfrm>
            <a:off x="1919280" y="3865680"/>
            <a:ext cx="8279280" cy="1055520"/>
          </a:xfrm>
          <a:prstGeom prst="rect">
            <a:avLst/>
          </a:prstGeom>
          <a:solidFill>
            <a:srgbClr val="FFFF00"/>
          </a:solidFill>
          <a:ln w="9360">
            <a:solidFill>
              <a:schemeClr val="bg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000">
              <a:spcBef>
                <a:spcPts val="201"/>
              </a:spcBef>
            </a:pPr>
            <a:r>
              <a:rPr lang="ru-RU" sz="2000" b="1" spc="-1">
                <a:solidFill>
                  <a:srgbClr val="000000"/>
                </a:solidFill>
                <a:latin typeface="Georgia"/>
                <a:ea typeface="DejaVu Sans"/>
              </a:rPr>
              <a:t>1. Припідняти кінцівку та прижати артерію.</a:t>
            </a:r>
            <a:endParaRPr lang="ru-RU" sz="2000" spc="-1">
              <a:latin typeface="Arial"/>
            </a:endParaRPr>
          </a:p>
          <a:p>
            <a:pPr marL="343080" indent="-342000">
              <a:spcBef>
                <a:spcPts val="201"/>
              </a:spcBef>
            </a:pPr>
            <a:r>
              <a:rPr lang="ru-RU" sz="2000" b="1" spc="-1">
                <a:solidFill>
                  <a:srgbClr val="000000"/>
                </a:solidFill>
                <a:latin typeface="Georgia"/>
                <a:ea typeface="DejaVu Sans"/>
              </a:rPr>
              <a:t>2. Накласти кровоспинний джгут або тугу пов’язку.</a:t>
            </a:r>
            <a:endParaRPr lang="ru-RU" sz="2000" spc="-1">
              <a:latin typeface="Arial"/>
            </a:endParaRPr>
          </a:p>
          <a:p>
            <a:pPr marL="343080" indent="-342000">
              <a:spcBef>
                <a:spcPts val="201"/>
              </a:spcBef>
            </a:pPr>
            <a:r>
              <a:rPr lang="ru-RU" sz="2000" b="1" spc="-1">
                <a:solidFill>
                  <a:srgbClr val="000000"/>
                </a:solidFill>
                <a:latin typeface="Georgia"/>
                <a:ea typeface="DejaVu Sans"/>
              </a:rPr>
              <a:t>3. Накрити рану серветкою та закріпити її.</a:t>
            </a:r>
            <a:endParaRPr lang="ru-RU" sz="2000" spc="-1">
              <a:latin typeface="Arial"/>
            </a:endParaRPr>
          </a:p>
        </p:txBody>
      </p:sp>
      <p:sp>
        <p:nvSpPr>
          <p:cNvPr id="441" name="CustomShape 4"/>
          <p:cNvSpPr/>
          <p:nvPr/>
        </p:nvSpPr>
        <p:spPr>
          <a:xfrm>
            <a:off x="1919280" y="5157721"/>
            <a:ext cx="8604720" cy="1198875"/>
          </a:xfrm>
          <a:prstGeom prst="rect">
            <a:avLst/>
          </a:prstGeom>
          <a:solidFill>
            <a:srgbClr val="FFFF00"/>
          </a:solidFill>
          <a:ln w="9360">
            <a:solidFill>
              <a:schemeClr val="bg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pc="-1">
                <a:solidFill>
                  <a:srgbClr val="000000"/>
                </a:solidFill>
                <a:latin typeface="Georgia"/>
                <a:ea typeface="DejaVu Sans"/>
              </a:rPr>
              <a:t>N.B. </a:t>
            </a:r>
            <a:r>
              <a:rPr lang="ru-RU" sz="2400" spc="-1">
                <a:solidFill>
                  <a:srgbClr val="000000"/>
                </a:solidFill>
                <a:latin typeface="Georgia"/>
                <a:ea typeface="DejaVu Sans"/>
              </a:rPr>
              <a:t>У випадку посиніння та набряку кінцівки (в наслідок неправильного накладання джгута) слід негайно його зняти та накласти ще раз.</a:t>
            </a:r>
            <a:endParaRPr lang="ru-RU" sz="2400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282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CustomShape 1"/>
          <p:cNvSpPr/>
          <p:nvPr/>
        </p:nvSpPr>
        <p:spPr>
          <a:xfrm>
            <a:off x="2640000" y="2852640"/>
            <a:ext cx="7200000" cy="3657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3" name="CustomShape 2"/>
          <p:cNvSpPr/>
          <p:nvPr/>
        </p:nvSpPr>
        <p:spPr>
          <a:xfrm>
            <a:off x="1919280" y="260280"/>
            <a:ext cx="8423640" cy="521766"/>
          </a:xfrm>
          <a:prstGeom prst="rect">
            <a:avLst/>
          </a:prstGeom>
          <a:solidFill>
            <a:srgbClr val="FFFF00"/>
          </a:solidFill>
          <a:ln w="9360">
            <a:solidFill>
              <a:schemeClr val="bg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spcBef>
                <a:spcPts val="1400"/>
              </a:spcBef>
            </a:pPr>
            <a:r>
              <a:rPr lang="ru-RU" sz="2800" b="1" spc="-1">
                <a:solidFill>
                  <a:srgbClr val="000066"/>
                </a:solidFill>
                <a:latin typeface="Georgia"/>
                <a:ea typeface="DejaVu Sans"/>
              </a:rPr>
              <a:t>Зупинка венозної та капілярної кровотеч</a:t>
            </a:r>
            <a:endParaRPr lang="ru-RU" sz="2800" spc="-1">
              <a:latin typeface="Arial"/>
            </a:endParaRPr>
          </a:p>
        </p:txBody>
      </p:sp>
      <p:sp>
        <p:nvSpPr>
          <p:cNvPr id="444" name="CustomShape 3"/>
          <p:cNvSpPr/>
          <p:nvPr/>
        </p:nvSpPr>
        <p:spPr>
          <a:xfrm>
            <a:off x="1919280" y="4941720"/>
            <a:ext cx="8423640" cy="1568206"/>
          </a:xfrm>
          <a:prstGeom prst="rect">
            <a:avLst/>
          </a:prstGeom>
          <a:solidFill>
            <a:srgbClr val="FFFF00"/>
          </a:solidFill>
          <a:ln w="9360">
            <a:solidFill>
              <a:schemeClr val="bg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spc="-1">
                <a:solidFill>
                  <a:srgbClr val="000000"/>
                </a:solidFill>
                <a:latin typeface="Georgia"/>
                <a:ea typeface="DejaVu Sans"/>
              </a:rPr>
              <a:t>Капілярну та венозну кровотечі зупиняють шляхом накладання </a:t>
            </a:r>
            <a:r>
              <a:rPr lang="ru-RU" sz="2400" b="1" spc="-1">
                <a:solidFill>
                  <a:srgbClr val="000000"/>
                </a:solidFill>
                <a:latin typeface="Georgia"/>
                <a:ea typeface="DejaVu Sans"/>
              </a:rPr>
              <a:t>стерильної тугої пов’язки</a:t>
            </a:r>
            <a:r>
              <a:rPr lang="ru-RU" sz="2400" spc="-1">
                <a:solidFill>
                  <a:srgbClr val="000000"/>
                </a:solidFill>
                <a:latin typeface="Georgia"/>
                <a:ea typeface="DejaVu Sans"/>
              </a:rPr>
              <a:t>. </a:t>
            </a:r>
            <a:endParaRPr lang="ru-RU" sz="2400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spc="-1">
                <a:solidFill>
                  <a:srgbClr val="000000"/>
                </a:solidFill>
                <a:latin typeface="Georgia"/>
                <a:ea typeface="DejaVu Sans"/>
              </a:rPr>
              <a:t>При венозній кровотечі пошкоджену кінцівку слід припідняти. </a:t>
            </a:r>
            <a:endParaRPr lang="ru-RU" sz="2400" spc="-1">
              <a:latin typeface="Arial"/>
            </a:endParaRPr>
          </a:p>
        </p:txBody>
      </p:sp>
      <p:sp>
        <p:nvSpPr>
          <p:cNvPr id="445" name="CustomShape 4"/>
          <p:cNvSpPr/>
          <p:nvPr/>
        </p:nvSpPr>
        <p:spPr>
          <a:xfrm>
            <a:off x="4440360" y="1052640"/>
            <a:ext cx="5902920" cy="1814428"/>
          </a:xfrm>
          <a:prstGeom prst="rect">
            <a:avLst/>
          </a:prstGeom>
          <a:solidFill>
            <a:srgbClr val="FFFF00"/>
          </a:solidFill>
          <a:ln w="9360">
            <a:solidFill>
              <a:schemeClr val="bg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spcBef>
                <a:spcPts val="1400"/>
              </a:spcBef>
            </a:pPr>
            <a:r>
              <a:rPr lang="ru-RU" sz="2800" spc="-1">
                <a:solidFill>
                  <a:srgbClr val="000000"/>
                </a:solidFill>
                <a:latin typeface="Georgia"/>
                <a:ea typeface="DejaVu Sans"/>
              </a:rPr>
              <a:t>При </a:t>
            </a:r>
            <a:r>
              <a:rPr lang="ru-RU" sz="2800" b="1" i="1" spc="-1">
                <a:solidFill>
                  <a:srgbClr val="000000"/>
                </a:solidFill>
                <a:latin typeface="Georgia"/>
                <a:ea typeface="DejaVu Sans"/>
              </a:rPr>
              <a:t>венозній кровотечі</a:t>
            </a:r>
            <a:r>
              <a:rPr lang="ru-RU" sz="2800" b="1" spc="-1">
                <a:solidFill>
                  <a:srgbClr val="000000"/>
                </a:solidFill>
                <a:latin typeface="Georgia"/>
                <a:ea typeface="DejaVu Sans"/>
              </a:rPr>
              <a:t> </a:t>
            </a:r>
            <a:r>
              <a:rPr lang="ru-RU" sz="2800" spc="-1">
                <a:solidFill>
                  <a:srgbClr val="000000"/>
                </a:solidFill>
                <a:latin typeface="Georgia"/>
                <a:ea typeface="DejaVu Sans"/>
              </a:rPr>
              <a:t>темна кров витікає повільно, рівномірно, непрямим струменем.</a:t>
            </a:r>
            <a:endParaRPr lang="ru-RU" sz="2800" spc="-1">
              <a:latin typeface="Arial"/>
            </a:endParaRPr>
          </a:p>
        </p:txBody>
      </p:sp>
      <p:pic>
        <p:nvPicPr>
          <p:cNvPr id="446" name="Picture 9"/>
          <p:cNvPicPr/>
          <p:nvPr/>
        </p:nvPicPr>
        <p:blipFill>
          <a:blip r:embed="rId2"/>
          <a:stretch/>
        </p:blipFill>
        <p:spPr>
          <a:xfrm>
            <a:off x="1919280" y="1052640"/>
            <a:ext cx="2408760" cy="1799280"/>
          </a:xfrm>
          <a:prstGeom prst="rect">
            <a:avLst/>
          </a:prstGeom>
          <a:ln w="9360">
            <a:noFill/>
          </a:ln>
        </p:spPr>
      </p:pic>
      <p:sp>
        <p:nvSpPr>
          <p:cNvPr id="447" name="CustomShape 5"/>
          <p:cNvSpPr/>
          <p:nvPr/>
        </p:nvSpPr>
        <p:spPr>
          <a:xfrm>
            <a:off x="1919280" y="2997361"/>
            <a:ext cx="5831280" cy="1722095"/>
          </a:xfrm>
          <a:prstGeom prst="rect">
            <a:avLst/>
          </a:prstGeom>
          <a:solidFill>
            <a:srgbClr val="FFFF00"/>
          </a:solidFill>
          <a:ln w="9360">
            <a:solidFill>
              <a:schemeClr val="bg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spcBef>
                <a:spcPts val="1199"/>
              </a:spcBef>
            </a:pPr>
            <a:r>
              <a:rPr lang="ru-RU" sz="2400" spc="-1">
                <a:solidFill>
                  <a:srgbClr val="000000"/>
                </a:solidFill>
                <a:latin typeface="Georgia"/>
                <a:ea typeface="DejaVu Sans"/>
              </a:rPr>
              <a:t>При </a:t>
            </a:r>
            <a:r>
              <a:rPr lang="ru-RU" sz="2400" b="1" i="1" spc="-1">
                <a:solidFill>
                  <a:srgbClr val="000000"/>
                </a:solidFill>
                <a:latin typeface="Georgia"/>
                <a:ea typeface="DejaVu Sans"/>
              </a:rPr>
              <a:t>капілярній кровотечі</a:t>
            </a:r>
            <a:r>
              <a:rPr lang="ru-RU" sz="2400" b="1" spc="-1">
                <a:solidFill>
                  <a:srgbClr val="000000"/>
                </a:solidFill>
                <a:latin typeface="Georgia"/>
                <a:ea typeface="DejaVu Sans"/>
              </a:rPr>
              <a:t> </a:t>
            </a:r>
            <a:r>
              <a:rPr lang="ru-RU" sz="2400" spc="-1">
                <a:solidFill>
                  <a:srgbClr val="000000"/>
                </a:solidFill>
                <a:latin typeface="Georgia"/>
                <a:ea typeface="DejaVu Sans"/>
              </a:rPr>
              <a:t>кров сочиться каплями з усієї пошкодженої поверхні.</a:t>
            </a:r>
            <a:endParaRPr lang="ru-RU" sz="2400" spc="-1">
              <a:latin typeface="Arial"/>
            </a:endParaRPr>
          </a:p>
          <a:p>
            <a:pPr algn="ctr">
              <a:spcBef>
                <a:spcPts val="1199"/>
              </a:spcBef>
            </a:pPr>
            <a:endParaRPr lang="ru-RU" sz="2400" spc="-1">
              <a:latin typeface="Arial"/>
            </a:endParaRPr>
          </a:p>
        </p:txBody>
      </p:sp>
      <p:pic>
        <p:nvPicPr>
          <p:cNvPr id="448" name="Picture 11"/>
          <p:cNvPicPr/>
          <p:nvPr/>
        </p:nvPicPr>
        <p:blipFill>
          <a:blip r:embed="rId3"/>
          <a:stretch/>
        </p:blipFill>
        <p:spPr>
          <a:xfrm>
            <a:off x="7967640" y="2924280"/>
            <a:ext cx="2375280" cy="1799280"/>
          </a:xfrm>
          <a:prstGeom prst="rect">
            <a:avLst/>
          </a:prstGeom>
          <a:ln w="9360">
            <a:noFill/>
          </a:ln>
        </p:spPr>
      </p:pic>
    </p:spTree>
    <p:extLst>
      <p:ext uri="{BB962C8B-B14F-4D97-AF65-F5344CB8AC3E}">
        <p14:creationId xmlns:p14="http://schemas.microsoft.com/office/powerpoint/2010/main" val="167667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CustomShape 1"/>
          <p:cNvSpPr/>
          <p:nvPr/>
        </p:nvSpPr>
        <p:spPr>
          <a:xfrm>
            <a:off x="2279640" y="2708280"/>
            <a:ext cx="7960320" cy="367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50" name="Picture 3"/>
          <p:cNvPicPr/>
          <p:nvPr/>
        </p:nvPicPr>
        <p:blipFill>
          <a:blip r:embed="rId2"/>
          <a:srcRect t="4639" b="7167"/>
          <a:stretch/>
        </p:blipFill>
        <p:spPr>
          <a:xfrm>
            <a:off x="1919280" y="1268280"/>
            <a:ext cx="8423640" cy="5571000"/>
          </a:xfrm>
          <a:prstGeom prst="rect">
            <a:avLst/>
          </a:prstGeom>
          <a:ln w="9360">
            <a:noFill/>
          </a:ln>
        </p:spPr>
      </p:pic>
      <p:sp>
        <p:nvSpPr>
          <p:cNvPr id="451" name="CustomShape 2"/>
          <p:cNvSpPr/>
          <p:nvPr/>
        </p:nvSpPr>
        <p:spPr>
          <a:xfrm>
            <a:off x="1919280" y="260281"/>
            <a:ext cx="8423640" cy="829543"/>
          </a:xfrm>
          <a:prstGeom prst="rect">
            <a:avLst/>
          </a:prstGeom>
          <a:solidFill>
            <a:srgbClr val="FFFF00"/>
          </a:solidFill>
          <a:ln w="9360">
            <a:solidFill>
              <a:schemeClr val="bg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spcBef>
                <a:spcPts val="1199"/>
              </a:spcBef>
            </a:pPr>
            <a:r>
              <a:rPr lang="ru-RU" sz="2400" b="1" spc="-1">
                <a:solidFill>
                  <a:srgbClr val="000066"/>
                </a:solidFill>
                <a:latin typeface="Georgia"/>
                <a:ea typeface="DejaVu Sans"/>
              </a:rPr>
              <a:t>Накладання пов’язок на різні частини тіла при венозній та капілярній кровотечах</a:t>
            </a:r>
            <a:endParaRPr lang="ru-RU" sz="2400" spc="-1">
              <a:latin typeface="Arial"/>
            </a:endParaRPr>
          </a:p>
        </p:txBody>
      </p:sp>
      <p:sp>
        <p:nvSpPr>
          <p:cNvPr id="452" name="CustomShape 3"/>
          <p:cNvSpPr/>
          <p:nvPr/>
        </p:nvSpPr>
        <p:spPr>
          <a:xfrm>
            <a:off x="5232360" y="1628641"/>
            <a:ext cx="1908720" cy="132198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spcBef>
                <a:spcPts val="1001"/>
              </a:spcBef>
            </a:pPr>
            <a:r>
              <a:rPr lang="ru-RU" sz="2000" b="1" spc="-1">
                <a:solidFill>
                  <a:srgbClr val="FFFFFF"/>
                </a:solidFill>
                <a:latin typeface="Georgia"/>
                <a:ea typeface="DejaVu Sans"/>
              </a:rPr>
              <a:t>метод накладання пов’язки на передпліччя</a:t>
            </a:r>
            <a:endParaRPr lang="ru-RU" sz="2000" spc="-1">
              <a:latin typeface="Arial"/>
            </a:endParaRPr>
          </a:p>
        </p:txBody>
      </p:sp>
      <p:sp>
        <p:nvSpPr>
          <p:cNvPr id="453" name="CustomShape 4"/>
          <p:cNvSpPr/>
          <p:nvPr/>
        </p:nvSpPr>
        <p:spPr>
          <a:xfrm>
            <a:off x="1992360" y="4365720"/>
            <a:ext cx="2227680" cy="1614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spcBef>
                <a:spcPts val="1001"/>
              </a:spcBef>
            </a:pPr>
            <a:r>
              <a:rPr lang="ru-RU" sz="2000" b="1" spc="-1">
                <a:solidFill>
                  <a:srgbClr val="FFFFFF"/>
                </a:solidFill>
                <a:latin typeface="Georgia"/>
                <a:ea typeface="DejaVu Sans"/>
              </a:rPr>
              <a:t>метод накладання пов’язки на область потилиці</a:t>
            </a:r>
            <a:endParaRPr lang="ru-RU" sz="2000" spc="-1">
              <a:latin typeface="Arial"/>
            </a:endParaRPr>
          </a:p>
        </p:txBody>
      </p:sp>
      <p:sp>
        <p:nvSpPr>
          <p:cNvPr id="454" name="CustomShape 5"/>
          <p:cNvSpPr/>
          <p:nvPr/>
        </p:nvSpPr>
        <p:spPr>
          <a:xfrm>
            <a:off x="7391280" y="4941720"/>
            <a:ext cx="2951640" cy="1309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spcBef>
                <a:spcPts val="1001"/>
              </a:spcBef>
            </a:pPr>
            <a:r>
              <a:rPr lang="ru-RU" sz="2000" b="1" spc="-1">
                <a:solidFill>
                  <a:srgbClr val="FFFFFF"/>
                </a:solidFill>
                <a:latin typeface="Georgia"/>
                <a:ea typeface="DejaVu Sans"/>
              </a:rPr>
              <a:t>метод накладання пов’язки на нижню частину живота та пахову область</a:t>
            </a:r>
            <a:endParaRPr lang="ru-RU" sz="2000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773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CustomShape 1"/>
          <p:cNvSpPr/>
          <p:nvPr/>
        </p:nvSpPr>
        <p:spPr>
          <a:xfrm>
            <a:off x="1952760" y="0"/>
            <a:ext cx="8228520" cy="42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69500" lnSpcReduction="20000"/>
          </a:bodyPr>
          <a:lstStyle/>
          <a:p>
            <a:pPr algn="ctr">
              <a:lnSpc>
                <a:spcPct val="100000"/>
              </a:lnSpc>
            </a:pPr>
            <a:r>
              <a:rPr lang="ru-RU" sz="3600" b="1" i="1" spc="-1">
                <a:solidFill>
                  <a:srgbClr val="7030A0"/>
                </a:solidFill>
                <a:latin typeface="Calibri"/>
                <a:ea typeface="DejaVu Sans"/>
              </a:rPr>
              <a:t>Класифікація травм</a:t>
            </a:r>
            <a:endParaRPr lang="ru-RU" sz="3600" spc="-1">
              <a:latin typeface="Arial"/>
            </a:endParaRPr>
          </a:p>
        </p:txBody>
      </p:sp>
      <p:sp>
        <p:nvSpPr>
          <p:cNvPr id="318" name="CustomShape 2"/>
          <p:cNvSpPr/>
          <p:nvPr/>
        </p:nvSpPr>
        <p:spPr>
          <a:xfrm>
            <a:off x="1809840" y="428760"/>
            <a:ext cx="8642880" cy="6428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2000"/>
            <a:r>
              <a:rPr lang="ru-RU" sz="1600" b="1" i="1" spc="-1" dirty="0">
                <a:solidFill>
                  <a:srgbClr val="0070C0"/>
                </a:solidFill>
                <a:latin typeface="Calibri"/>
                <a:ea typeface="DejaVu Sans"/>
              </a:rPr>
              <a:t>I. </a:t>
            </a:r>
            <a:r>
              <a:rPr lang="ru-RU" sz="1600" b="1" i="1" spc="-1" dirty="0" err="1">
                <a:solidFill>
                  <a:srgbClr val="0070C0"/>
                </a:solidFill>
                <a:latin typeface="Calibri"/>
                <a:ea typeface="DejaVu Sans"/>
              </a:rPr>
              <a:t>Залежно</a:t>
            </a:r>
            <a:r>
              <a:rPr lang="ru-RU" sz="1600" b="1" i="1" spc="-1" dirty="0">
                <a:solidFill>
                  <a:srgbClr val="0070C0"/>
                </a:solidFill>
                <a:latin typeface="Calibri"/>
                <a:ea typeface="DejaVu Sans"/>
              </a:rPr>
              <a:t> </a:t>
            </a:r>
            <a:r>
              <a:rPr lang="ru-RU" sz="1600" b="1" i="1" spc="-1" dirty="0" err="1">
                <a:solidFill>
                  <a:srgbClr val="0070C0"/>
                </a:solidFill>
                <a:latin typeface="Calibri"/>
                <a:ea typeface="DejaVu Sans"/>
              </a:rPr>
              <a:t>від</a:t>
            </a:r>
            <a:r>
              <a:rPr lang="ru-RU" sz="1600" b="1" i="1" spc="-1" dirty="0">
                <a:solidFill>
                  <a:srgbClr val="0070C0"/>
                </a:solidFill>
                <a:latin typeface="Calibri"/>
                <a:ea typeface="DejaVu Sans"/>
              </a:rPr>
              <a:t> причини та умов, </a:t>
            </a:r>
            <a:r>
              <a:rPr lang="ru-RU" sz="1600" b="1" i="1" spc="-1" dirty="0" err="1">
                <a:solidFill>
                  <a:srgbClr val="0070C0"/>
                </a:solidFill>
                <a:latin typeface="Calibri"/>
                <a:ea typeface="DejaVu Sans"/>
              </a:rPr>
              <a:t>що</a:t>
            </a:r>
            <a:r>
              <a:rPr lang="ru-RU" sz="1600" b="1" i="1" spc="-1" dirty="0">
                <a:solidFill>
                  <a:srgbClr val="0070C0"/>
                </a:solidFill>
                <a:latin typeface="Calibri"/>
                <a:ea typeface="DejaVu Sans"/>
              </a:rPr>
              <a:t> </a:t>
            </a:r>
            <a:r>
              <a:rPr lang="ru-RU" sz="1600" b="1" i="1" spc="-1" dirty="0" err="1">
                <a:solidFill>
                  <a:srgbClr val="0070C0"/>
                </a:solidFill>
                <a:latin typeface="Calibri"/>
                <a:ea typeface="DejaVu Sans"/>
              </a:rPr>
              <a:t>спричинили</a:t>
            </a:r>
            <a:r>
              <a:rPr lang="ru-RU" sz="1600" b="1" i="1" spc="-1" dirty="0">
                <a:solidFill>
                  <a:srgbClr val="0070C0"/>
                </a:solidFill>
                <a:latin typeface="Calibri"/>
                <a:ea typeface="DejaVu Sans"/>
              </a:rPr>
              <a:t> травму</a:t>
            </a:r>
            <a:r>
              <a:rPr lang="ru-RU" sz="1600" spc="-1" dirty="0">
                <a:solidFill>
                  <a:srgbClr val="0070C0"/>
                </a:solidFill>
                <a:latin typeface="Calibri"/>
                <a:ea typeface="DejaVu Sans"/>
              </a:rPr>
              <a:t>:</a:t>
            </a:r>
            <a:endParaRPr lang="ru-RU" sz="1600" spc="-1" dirty="0">
              <a:latin typeface="Arial"/>
            </a:endParaRPr>
          </a:p>
          <a:p>
            <a:pPr marL="343080" indent="-342000"/>
            <a:r>
              <a:rPr lang="ru-RU" sz="1600" spc="-1" dirty="0">
                <a:solidFill>
                  <a:srgbClr val="000000"/>
                </a:solidFill>
                <a:latin typeface="Calibri"/>
                <a:ea typeface="DejaVu Sans"/>
              </a:rPr>
              <a:t>	1) </a:t>
            </a:r>
            <a:r>
              <a:rPr lang="ru-RU" sz="1600" spc="-1" dirty="0" err="1">
                <a:solidFill>
                  <a:srgbClr val="000000"/>
                </a:solidFill>
                <a:latin typeface="Calibri"/>
                <a:ea typeface="DejaVu Sans"/>
              </a:rPr>
              <a:t>травми</a:t>
            </a:r>
            <a:r>
              <a:rPr lang="ru-RU" sz="16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600" spc="-1" dirty="0" err="1">
                <a:solidFill>
                  <a:srgbClr val="000000"/>
                </a:solidFill>
                <a:latin typeface="Calibri"/>
                <a:ea typeface="DejaVu Sans"/>
              </a:rPr>
              <a:t>невиробничого</a:t>
            </a:r>
            <a:r>
              <a:rPr lang="ru-RU" sz="1600" spc="-1" dirty="0">
                <a:solidFill>
                  <a:srgbClr val="000000"/>
                </a:solidFill>
                <a:latin typeface="Calibri"/>
                <a:ea typeface="DejaVu Sans"/>
              </a:rPr>
              <a:t> характеру; </a:t>
            </a:r>
            <a:endParaRPr lang="ru-RU" sz="1600" spc="-1" dirty="0">
              <a:latin typeface="Arial"/>
            </a:endParaRPr>
          </a:p>
          <a:p>
            <a:pPr marL="343080" indent="-342000"/>
            <a:r>
              <a:rPr lang="ru-RU" sz="1600" spc="-1" dirty="0">
                <a:solidFill>
                  <a:srgbClr val="000000"/>
                </a:solidFill>
                <a:latin typeface="Calibri"/>
                <a:ea typeface="DejaVu Sans"/>
              </a:rPr>
              <a:t>	2) </a:t>
            </a:r>
            <a:r>
              <a:rPr lang="ru-RU" sz="1600" spc="-1" dirty="0" err="1">
                <a:solidFill>
                  <a:srgbClr val="000000"/>
                </a:solidFill>
                <a:latin typeface="Calibri"/>
                <a:ea typeface="DejaVu Sans"/>
              </a:rPr>
              <a:t>травми</a:t>
            </a:r>
            <a:r>
              <a:rPr lang="ru-RU" sz="16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600" spc="-1" dirty="0" err="1">
                <a:solidFill>
                  <a:srgbClr val="000000"/>
                </a:solidFill>
                <a:latin typeface="Calibri"/>
                <a:ea typeface="DejaVu Sans"/>
              </a:rPr>
              <a:t>виробничого</a:t>
            </a:r>
            <a:r>
              <a:rPr lang="ru-RU" sz="1600" spc="-1" dirty="0">
                <a:solidFill>
                  <a:srgbClr val="000000"/>
                </a:solidFill>
                <a:latin typeface="Calibri"/>
                <a:ea typeface="DejaVu Sans"/>
              </a:rPr>
              <a:t> характеру;</a:t>
            </a:r>
            <a:endParaRPr lang="ru-RU" sz="1600" spc="-1" dirty="0">
              <a:latin typeface="Arial"/>
            </a:endParaRPr>
          </a:p>
          <a:p>
            <a:pPr marL="343080" indent="-342000"/>
            <a:r>
              <a:rPr lang="ru-RU" sz="1600" spc="-1" dirty="0">
                <a:solidFill>
                  <a:srgbClr val="000000"/>
                </a:solidFill>
                <a:latin typeface="Calibri"/>
                <a:ea typeface="DejaVu Sans"/>
              </a:rPr>
              <a:t>	3) </a:t>
            </a:r>
            <a:r>
              <a:rPr lang="ru-RU" sz="1600" spc="-1" dirty="0" err="1">
                <a:solidFill>
                  <a:srgbClr val="000000"/>
                </a:solidFill>
                <a:latin typeface="Calibri"/>
                <a:ea typeface="DejaVu Sans"/>
              </a:rPr>
              <a:t>травми</a:t>
            </a:r>
            <a:r>
              <a:rPr lang="ru-RU" sz="16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600" spc="-1" dirty="0" err="1">
                <a:solidFill>
                  <a:srgbClr val="000000"/>
                </a:solidFill>
                <a:latin typeface="Calibri"/>
                <a:ea typeface="DejaVu Sans"/>
              </a:rPr>
              <a:t>умисні</a:t>
            </a:r>
            <a:r>
              <a:rPr lang="ru-RU" sz="1600" spc="-1" dirty="0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lang="ru-RU" sz="1600" spc="-1" dirty="0">
              <a:latin typeface="Arial"/>
            </a:endParaRPr>
          </a:p>
          <a:p>
            <a:pPr marL="343080" indent="-342000"/>
            <a:r>
              <a:rPr lang="ru-RU" sz="1600" b="1" i="1" spc="-1" dirty="0">
                <a:solidFill>
                  <a:srgbClr val="0070C0"/>
                </a:solidFill>
                <a:latin typeface="Calibri"/>
                <a:ea typeface="DejaVu Sans"/>
              </a:rPr>
              <a:t>II. За характером </a:t>
            </a:r>
            <a:r>
              <a:rPr lang="ru-RU" sz="1600" b="1" i="1" spc="-1" dirty="0" err="1">
                <a:solidFill>
                  <a:srgbClr val="0070C0"/>
                </a:solidFill>
                <a:latin typeface="Calibri"/>
                <a:ea typeface="DejaVu Sans"/>
              </a:rPr>
              <a:t>ушкоджувального</a:t>
            </a:r>
            <a:r>
              <a:rPr lang="ru-RU" sz="1600" b="1" i="1" spc="-1" dirty="0">
                <a:solidFill>
                  <a:srgbClr val="0070C0"/>
                </a:solidFill>
                <a:latin typeface="Calibri"/>
                <a:ea typeface="DejaVu Sans"/>
              </a:rPr>
              <a:t> </a:t>
            </a:r>
            <a:r>
              <a:rPr lang="ru-RU" sz="1600" b="1" i="1" spc="-1" dirty="0" err="1">
                <a:solidFill>
                  <a:srgbClr val="0070C0"/>
                </a:solidFill>
                <a:latin typeface="Calibri"/>
                <a:ea typeface="DejaVu Sans"/>
              </a:rPr>
              <a:t>чинника</a:t>
            </a:r>
            <a:r>
              <a:rPr lang="ru-RU" sz="1600" b="1" i="1" spc="-1" dirty="0">
                <a:solidFill>
                  <a:srgbClr val="0070C0"/>
                </a:solidFill>
                <a:latin typeface="Calibri"/>
                <a:ea typeface="DejaVu Sans"/>
              </a:rPr>
              <a:t>:</a:t>
            </a:r>
            <a:endParaRPr lang="ru-RU" sz="1600" spc="-1" dirty="0">
              <a:latin typeface="Arial"/>
            </a:endParaRPr>
          </a:p>
          <a:p>
            <a:pPr marL="343080" indent="-342000"/>
            <a:r>
              <a:rPr lang="ru-RU" sz="1600" spc="-1" dirty="0">
                <a:solidFill>
                  <a:srgbClr val="000000"/>
                </a:solidFill>
                <a:latin typeface="Calibri"/>
                <a:ea typeface="DejaVu Sans"/>
              </a:rPr>
              <a:t>	1)</a:t>
            </a:r>
            <a:r>
              <a:rPr lang="ru-RU" sz="1600" spc="-1" dirty="0" err="1">
                <a:solidFill>
                  <a:srgbClr val="000000"/>
                </a:solidFill>
                <a:latin typeface="Calibri"/>
                <a:ea typeface="DejaVu Sans"/>
              </a:rPr>
              <a:t>механічні</a:t>
            </a:r>
            <a:r>
              <a:rPr lang="ru-RU" sz="1600" spc="-1" dirty="0">
                <a:solidFill>
                  <a:srgbClr val="000000"/>
                </a:solidFill>
                <a:latin typeface="Calibri"/>
                <a:ea typeface="DejaVu Sans"/>
              </a:rPr>
              <a:t>;</a:t>
            </a:r>
            <a:endParaRPr lang="ru-RU" sz="1600" spc="-1" dirty="0">
              <a:latin typeface="Arial"/>
            </a:endParaRPr>
          </a:p>
          <a:p>
            <a:pPr marL="343080" indent="-342000"/>
            <a:r>
              <a:rPr lang="ru-RU" sz="1600" spc="-1" dirty="0">
                <a:solidFill>
                  <a:srgbClr val="000000"/>
                </a:solidFill>
                <a:latin typeface="Calibri"/>
                <a:ea typeface="DejaVu Sans"/>
              </a:rPr>
              <a:t>	2)</a:t>
            </a:r>
            <a:r>
              <a:rPr lang="ru-RU" sz="1600" spc="-1" dirty="0" err="1">
                <a:solidFill>
                  <a:srgbClr val="000000"/>
                </a:solidFill>
                <a:latin typeface="Calibri"/>
                <a:ea typeface="DejaVu Sans"/>
              </a:rPr>
              <a:t>термічні</a:t>
            </a:r>
            <a:r>
              <a:rPr lang="ru-RU" sz="1600" spc="-1" dirty="0">
                <a:solidFill>
                  <a:srgbClr val="000000"/>
                </a:solidFill>
                <a:latin typeface="Calibri"/>
                <a:ea typeface="DejaVu Sans"/>
              </a:rPr>
              <a:t>; </a:t>
            </a:r>
            <a:endParaRPr lang="ru-RU" sz="1600" spc="-1" dirty="0">
              <a:latin typeface="Arial"/>
            </a:endParaRPr>
          </a:p>
          <a:p>
            <a:pPr marL="343080" indent="-342000"/>
            <a:r>
              <a:rPr lang="ru-RU" sz="1600" spc="-1" dirty="0">
                <a:solidFill>
                  <a:srgbClr val="000000"/>
                </a:solidFill>
                <a:latin typeface="Calibri"/>
                <a:ea typeface="DejaVu Sans"/>
              </a:rPr>
              <a:t>	3) </a:t>
            </a:r>
            <a:r>
              <a:rPr lang="ru-RU" sz="1600" spc="-1" dirty="0" err="1">
                <a:solidFill>
                  <a:srgbClr val="000000"/>
                </a:solidFill>
                <a:latin typeface="Calibri"/>
                <a:ea typeface="DejaVu Sans"/>
              </a:rPr>
              <a:t>хімічні</a:t>
            </a:r>
            <a:r>
              <a:rPr lang="ru-RU" sz="1600" spc="-1" dirty="0">
                <a:solidFill>
                  <a:srgbClr val="000000"/>
                </a:solidFill>
                <a:latin typeface="Calibri"/>
                <a:ea typeface="DejaVu Sans"/>
              </a:rPr>
              <a:t>; </a:t>
            </a:r>
            <a:endParaRPr lang="ru-RU" sz="1600" spc="-1" dirty="0">
              <a:latin typeface="Arial"/>
            </a:endParaRPr>
          </a:p>
          <a:p>
            <a:pPr marL="343080" indent="-342000"/>
            <a:r>
              <a:rPr lang="ru-RU" sz="1600" spc="-1" dirty="0">
                <a:solidFill>
                  <a:srgbClr val="000000"/>
                </a:solidFill>
                <a:latin typeface="Calibri"/>
                <a:ea typeface="DejaVu Sans"/>
              </a:rPr>
              <a:t>	4) </a:t>
            </a:r>
            <a:r>
              <a:rPr lang="ru-RU" sz="1600" spc="-1" dirty="0" err="1">
                <a:solidFill>
                  <a:srgbClr val="000000"/>
                </a:solidFill>
                <a:latin typeface="Calibri"/>
                <a:ea typeface="DejaVu Sans"/>
              </a:rPr>
              <a:t>операційні</a:t>
            </a:r>
            <a:r>
              <a:rPr lang="ru-RU" sz="1600" spc="-1" dirty="0">
                <a:solidFill>
                  <a:srgbClr val="000000"/>
                </a:solidFill>
                <a:latin typeface="Calibri"/>
                <a:ea typeface="DejaVu Sans"/>
              </a:rPr>
              <a:t>; </a:t>
            </a:r>
            <a:endParaRPr lang="ru-RU" sz="1600" spc="-1" dirty="0">
              <a:latin typeface="Arial"/>
            </a:endParaRPr>
          </a:p>
          <a:p>
            <a:pPr marL="343080" indent="-342000"/>
            <a:r>
              <a:rPr lang="ru-RU" sz="1600" spc="-1" dirty="0">
                <a:solidFill>
                  <a:srgbClr val="000000"/>
                </a:solidFill>
                <a:latin typeface="Calibri"/>
                <a:ea typeface="DejaVu Sans"/>
              </a:rPr>
              <a:t>	5) </a:t>
            </a:r>
            <a:r>
              <a:rPr lang="ru-RU" sz="1600" spc="-1" dirty="0" err="1">
                <a:solidFill>
                  <a:srgbClr val="000000"/>
                </a:solidFill>
                <a:latin typeface="Calibri"/>
                <a:ea typeface="DejaVu Sans"/>
              </a:rPr>
              <a:t>променеві,електротравма</a:t>
            </a:r>
            <a:r>
              <a:rPr lang="ru-RU" sz="1600" spc="-1" dirty="0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lang="ru-RU" sz="1600" spc="-1" dirty="0">
              <a:latin typeface="Arial"/>
            </a:endParaRPr>
          </a:p>
          <a:p>
            <a:pPr marL="343080" indent="-342000"/>
            <a:r>
              <a:rPr lang="ru-RU" sz="1600" b="1" i="1" spc="-1" dirty="0">
                <a:solidFill>
                  <a:srgbClr val="0070C0"/>
                </a:solidFill>
                <a:latin typeface="Calibri"/>
                <a:ea typeface="DejaVu Sans"/>
              </a:rPr>
              <a:t>III. За характером </a:t>
            </a:r>
            <a:r>
              <a:rPr lang="ru-RU" sz="1600" b="1" i="1" spc="-1" dirty="0" err="1">
                <a:solidFill>
                  <a:srgbClr val="0070C0"/>
                </a:solidFill>
                <a:latin typeface="Calibri"/>
                <a:ea typeface="DejaVu Sans"/>
              </a:rPr>
              <a:t>пошкодження</a:t>
            </a:r>
            <a:r>
              <a:rPr lang="ru-RU" sz="1600" b="1" i="1" spc="-1" dirty="0">
                <a:solidFill>
                  <a:srgbClr val="0070C0"/>
                </a:solidFill>
                <a:latin typeface="Calibri"/>
                <a:ea typeface="DejaVu Sans"/>
              </a:rPr>
              <a:t>:</a:t>
            </a:r>
            <a:endParaRPr lang="ru-RU" sz="1600" spc="-1" dirty="0">
              <a:latin typeface="Arial"/>
            </a:endParaRPr>
          </a:p>
          <a:p>
            <a:pPr marL="343080" indent="-342000"/>
            <a:r>
              <a:rPr lang="ru-RU" sz="1600" spc="-1" dirty="0">
                <a:solidFill>
                  <a:srgbClr val="000000"/>
                </a:solidFill>
                <a:latin typeface="Calibri"/>
                <a:ea typeface="DejaVu Sans"/>
              </a:rPr>
              <a:t>	1) </a:t>
            </a:r>
            <a:r>
              <a:rPr lang="ru-RU" sz="1600" spc="-1" dirty="0" err="1">
                <a:solidFill>
                  <a:srgbClr val="000000"/>
                </a:solidFill>
                <a:latin typeface="Calibri"/>
                <a:ea typeface="DejaVu Sans"/>
              </a:rPr>
              <a:t>закриті</a:t>
            </a:r>
            <a:r>
              <a:rPr lang="ru-RU" sz="1600" spc="-1" dirty="0">
                <a:solidFill>
                  <a:srgbClr val="000000"/>
                </a:solidFill>
                <a:latin typeface="Calibri"/>
                <a:ea typeface="DejaVu Sans"/>
              </a:rPr>
              <a:t>; </a:t>
            </a:r>
            <a:endParaRPr lang="ru-RU" sz="1600" spc="-1" dirty="0">
              <a:latin typeface="Arial"/>
            </a:endParaRPr>
          </a:p>
          <a:p>
            <a:pPr marL="343080" indent="-342000"/>
            <a:r>
              <a:rPr lang="ru-RU" sz="1600" spc="-1" dirty="0">
                <a:solidFill>
                  <a:srgbClr val="000000"/>
                </a:solidFill>
                <a:latin typeface="Calibri"/>
                <a:ea typeface="DejaVu Sans"/>
              </a:rPr>
              <a:t>	2) </a:t>
            </a:r>
            <a:r>
              <a:rPr lang="ru-RU" sz="1600" spc="-1" dirty="0" err="1">
                <a:solidFill>
                  <a:srgbClr val="000000"/>
                </a:solidFill>
                <a:latin typeface="Calibri"/>
                <a:ea typeface="DejaVu Sans"/>
              </a:rPr>
              <a:t>відкриті</a:t>
            </a:r>
            <a:r>
              <a:rPr lang="ru-RU" sz="1600" spc="-1" dirty="0">
                <a:solidFill>
                  <a:srgbClr val="000000"/>
                </a:solidFill>
                <a:latin typeface="Calibri"/>
                <a:ea typeface="DejaVu Sans"/>
              </a:rPr>
              <a:t>; </a:t>
            </a:r>
            <a:endParaRPr lang="ru-RU" sz="1600" spc="-1" dirty="0">
              <a:latin typeface="Arial"/>
            </a:endParaRPr>
          </a:p>
          <a:p>
            <a:pPr marL="343080" indent="-342000"/>
            <a:r>
              <a:rPr lang="ru-RU" sz="1600" spc="-1" dirty="0">
                <a:solidFill>
                  <a:srgbClr val="000000"/>
                </a:solidFill>
                <a:latin typeface="Calibri"/>
                <a:ea typeface="DejaVu Sans"/>
              </a:rPr>
              <a:t>	3) </a:t>
            </a:r>
            <a:r>
              <a:rPr lang="ru-RU" sz="1600" spc="-1" dirty="0" err="1">
                <a:solidFill>
                  <a:srgbClr val="000000"/>
                </a:solidFill>
                <a:latin typeface="Calibri"/>
                <a:ea typeface="DejaVu Sans"/>
              </a:rPr>
              <a:t>проникаючі</a:t>
            </a:r>
            <a:r>
              <a:rPr lang="ru-RU" sz="1600" spc="-1" dirty="0">
                <a:solidFill>
                  <a:srgbClr val="000000"/>
                </a:solidFill>
                <a:latin typeface="Calibri"/>
                <a:ea typeface="DejaVu Sans"/>
              </a:rPr>
              <a:t>; </a:t>
            </a:r>
            <a:endParaRPr lang="ru-RU" sz="1600" spc="-1" dirty="0">
              <a:latin typeface="Arial"/>
            </a:endParaRPr>
          </a:p>
          <a:p>
            <a:pPr marL="343080" indent="-342000"/>
            <a:r>
              <a:rPr lang="ru-RU" sz="1600" spc="-1" dirty="0">
                <a:solidFill>
                  <a:srgbClr val="000000"/>
                </a:solidFill>
                <a:latin typeface="Calibri"/>
                <a:ea typeface="DejaVu Sans"/>
              </a:rPr>
              <a:t>	4) </a:t>
            </a:r>
            <a:r>
              <a:rPr lang="ru-RU" sz="1600" spc="-1" dirty="0" err="1">
                <a:solidFill>
                  <a:srgbClr val="000000"/>
                </a:solidFill>
                <a:latin typeface="Calibri"/>
                <a:ea typeface="DejaVu Sans"/>
              </a:rPr>
              <a:t>непроникаючі</a:t>
            </a:r>
            <a:r>
              <a:rPr lang="ru-RU" sz="1600" spc="-1" dirty="0">
                <a:solidFill>
                  <a:srgbClr val="000000"/>
                </a:solidFill>
                <a:latin typeface="Calibri"/>
                <a:ea typeface="DejaVu Sans"/>
              </a:rPr>
              <a:t>; </a:t>
            </a:r>
            <a:endParaRPr lang="ru-RU" sz="1600" spc="-1" dirty="0">
              <a:latin typeface="Arial"/>
            </a:endParaRPr>
          </a:p>
          <a:p>
            <a:pPr marL="343080" indent="-342000"/>
            <a:r>
              <a:rPr lang="ru-RU" sz="1600" spc="-1" dirty="0">
                <a:solidFill>
                  <a:srgbClr val="000000"/>
                </a:solidFill>
                <a:latin typeface="Calibri"/>
                <a:ea typeface="DejaVu Sans"/>
              </a:rPr>
              <a:t>	5) </a:t>
            </a:r>
            <a:r>
              <a:rPr lang="ru-RU" sz="1600" spc="-1" dirty="0" err="1">
                <a:solidFill>
                  <a:srgbClr val="000000"/>
                </a:solidFill>
                <a:latin typeface="Calibri"/>
                <a:ea typeface="DejaVu Sans"/>
              </a:rPr>
              <a:t>поодинокі</a:t>
            </a:r>
            <a:r>
              <a:rPr lang="ru-RU" sz="1600" spc="-1" dirty="0">
                <a:solidFill>
                  <a:srgbClr val="000000"/>
                </a:solidFill>
                <a:latin typeface="Calibri"/>
                <a:ea typeface="DejaVu Sans"/>
              </a:rPr>
              <a:t>; </a:t>
            </a:r>
            <a:endParaRPr lang="ru-RU" sz="1600" spc="-1" dirty="0">
              <a:latin typeface="Arial"/>
            </a:endParaRPr>
          </a:p>
          <a:p>
            <a:pPr marL="343080" indent="-342000"/>
            <a:r>
              <a:rPr lang="ru-RU" sz="1600" spc="-1" dirty="0">
                <a:solidFill>
                  <a:srgbClr val="000000"/>
                </a:solidFill>
                <a:latin typeface="Calibri"/>
                <a:ea typeface="DejaVu Sans"/>
              </a:rPr>
              <a:t>	6) </a:t>
            </a:r>
            <a:r>
              <a:rPr lang="ru-RU" sz="1600" spc="-1" dirty="0" err="1">
                <a:solidFill>
                  <a:srgbClr val="000000"/>
                </a:solidFill>
                <a:latin typeface="Calibri"/>
                <a:ea typeface="DejaVu Sans"/>
              </a:rPr>
              <a:t>множинні</a:t>
            </a:r>
            <a:r>
              <a:rPr lang="ru-RU" sz="1600" spc="-1" dirty="0">
                <a:solidFill>
                  <a:srgbClr val="000000"/>
                </a:solidFill>
                <a:latin typeface="Calibri"/>
                <a:ea typeface="DejaVu Sans"/>
              </a:rPr>
              <a:t>; </a:t>
            </a:r>
            <a:endParaRPr lang="ru-RU" sz="1600" spc="-1" dirty="0">
              <a:latin typeface="Arial"/>
            </a:endParaRPr>
          </a:p>
          <a:p>
            <a:pPr marL="343080" indent="-342000"/>
            <a:r>
              <a:rPr lang="ru-RU" sz="1600" spc="-1" dirty="0">
                <a:solidFill>
                  <a:srgbClr val="000000"/>
                </a:solidFill>
                <a:latin typeface="Calibri"/>
                <a:ea typeface="DejaVu Sans"/>
              </a:rPr>
              <a:t>	7) </a:t>
            </a:r>
            <a:r>
              <a:rPr lang="ru-RU" sz="1600" spc="-1" dirty="0" err="1">
                <a:solidFill>
                  <a:srgbClr val="000000"/>
                </a:solidFill>
                <a:latin typeface="Calibri"/>
                <a:ea typeface="DejaVu Sans"/>
              </a:rPr>
              <a:t>комбіновані</a:t>
            </a:r>
            <a:r>
              <a:rPr lang="ru-RU" sz="1600" spc="-1" dirty="0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lang="ru-RU" sz="1600" spc="-1" dirty="0">
              <a:latin typeface="Arial"/>
            </a:endParaRPr>
          </a:p>
          <a:p>
            <a:pPr marL="343080" indent="-342000"/>
            <a:r>
              <a:rPr lang="ru-RU" sz="1600" b="1" i="1" spc="-1" dirty="0">
                <a:solidFill>
                  <a:srgbClr val="0070C0"/>
                </a:solidFill>
                <a:latin typeface="Calibri"/>
                <a:ea typeface="DejaVu Sans"/>
              </a:rPr>
              <a:t>IV. </a:t>
            </a:r>
            <a:r>
              <a:rPr lang="ru-RU" sz="1600" b="1" i="1" spc="-1" dirty="0" err="1">
                <a:solidFill>
                  <a:srgbClr val="0070C0"/>
                </a:solidFill>
                <a:latin typeface="Calibri"/>
                <a:ea typeface="DejaVu Sans"/>
              </a:rPr>
              <a:t>Замісцем</a:t>
            </a:r>
            <a:r>
              <a:rPr lang="ru-RU" sz="1600" b="1" i="1" spc="-1" dirty="0">
                <a:solidFill>
                  <a:srgbClr val="0070C0"/>
                </a:solidFill>
                <a:latin typeface="Calibri"/>
                <a:ea typeface="DejaVu Sans"/>
              </a:rPr>
              <a:t> </a:t>
            </a:r>
            <a:r>
              <a:rPr lang="ru-RU" sz="1600" b="1" i="1" spc="-1" dirty="0" err="1">
                <a:solidFill>
                  <a:srgbClr val="0070C0"/>
                </a:solidFill>
                <a:latin typeface="Calibri"/>
                <a:ea typeface="DejaVu Sans"/>
              </a:rPr>
              <a:t>прикладання</a:t>
            </a:r>
            <a:r>
              <a:rPr lang="ru-RU" sz="1600" b="1" i="1" spc="-1" dirty="0">
                <a:solidFill>
                  <a:srgbClr val="0070C0"/>
                </a:solidFill>
                <a:latin typeface="Calibri"/>
                <a:ea typeface="DejaVu Sans"/>
              </a:rPr>
              <a:t> </a:t>
            </a:r>
            <a:r>
              <a:rPr lang="ru-RU" sz="1600" b="1" i="1" spc="-1" dirty="0" err="1">
                <a:solidFill>
                  <a:srgbClr val="0070C0"/>
                </a:solidFill>
                <a:latin typeface="Calibri"/>
                <a:ea typeface="DejaVu Sans"/>
              </a:rPr>
              <a:t>травмуючої</a:t>
            </a:r>
            <a:r>
              <a:rPr lang="ru-RU" sz="1600" b="1" i="1" spc="-1" dirty="0">
                <a:solidFill>
                  <a:srgbClr val="0070C0"/>
                </a:solidFill>
                <a:latin typeface="Calibri"/>
                <a:ea typeface="DejaVu Sans"/>
              </a:rPr>
              <a:t> </a:t>
            </a:r>
            <a:r>
              <a:rPr lang="ru-RU" sz="1600" b="1" i="1" spc="-1" dirty="0" err="1">
                <a:solidFill>
                  <a:srgbClr val="0070C0"/>
                </a:solidFill>
                <a:latin typeface="Calibri"/>
                <a:ea typeface="DejaVu Sans"/>
              </a:rPr>
              <a:t>сили</a:t>
            </a:r>
            <a:r>
              <a:rPr lang="ru-RU" sz="1600" b="1" i="1" spc="-1" dirty="0">
                <a:solidFill>
                  <a:srgbClr val="0070C0"/>
                </a:solidFill>
                <a:latin typeface="Calibri"/>
                <a:ea typeface="DejaVu Sans"/>
              </a:rPr>
              <a:t>:</a:t>
            </a:r>
            <a:endParaRPr lang="ru-RU" sz="1600" spc="-1" dirty="0">
              <a:latin typeface="Arial"/>
            </a:endParaRPr>
          </a:p>
          <a:p>
            <a:pPr marL="343080" indent="-342000"/>
            <a:r>
              <a:rPr lang="ru-RU" sz="1600" spc="-1" dirty="0">
                <a:solidFill>
                  <a:srgbClr val="000000"/>
                </a:solidFill>
                <a:latin typeface="Calibri"/>
                <a:ea typeface="DejaVu Sans"/>
              </a:rPr>
              <a:t>	1) </a:t>
            </a:r>
            <a:r>
              <a:rPr lang="ru-RU" sz="1600" spc="-1" dirty="0" err="1">
                <a:solidFill>
                  <a:srgbClr val="000000"/>
                </a:solidFill>
                <a:latin typeface="Calibri"/>
                <a:ea typeface="DejaVu Sans"/>
              </a:rPr>
              <a:t>прямі</a:t>
            </a:r>
            <a:r>
              <a:rPr lang="ru-RU" sz="1600" spc="-1" dirty="0">
                <a:solidFill>
                  <a:srgbClr val="000000"/>
                </a:solidFill>
                <a:latin typeface="Calibri"/>
                <a:ea typeface="DejaVu Sans"/>
              </a:rPr>
              <a:t>; </a:t>
            </a:r>
            <a:endParaRPr lang="ru-RU" sz="1600" spc="-1" dirty="0">
              <a:latin typeface="Arial"/>
            </a:endParaRPr>
          </a:p>
          <a:p>
            <a:pPr marL="343080" indent="-342000"/>
            <a:r>
              <a:rPr lang="ru-RU" sz="1600" spc="-1" dirty="0">
                <a:solidFill>
                  <a:srgbClr val="000000"/>
                </a:solidFill>
                <a:latin typeface="Calibri"/>
                <a:ea typeface="DejaVu Sans"/>
              </a:rPr>
              <a:t>	2) </a:t>
            </a:r>
            <a:r>
              <a:rPr lang="ru-RU" sz="1600" spc="-1" dirty="0" err="1">
                <a:solidFill>
                  <a:srgbClr val="000000"/>
                </a:solidFill>
                <a:latin typeface="Calibri"/>
                <a:ea typeface="DejaVu Sans"/>
              </a:rPr>
              <a:t>непрямі</a:t>
            </a:r>
            <a:r>
              <a:rPr lang="ru-RU" sz="1600" spc="-1" dirty="0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lang="ru-RU" sz="1600" spc="-1" dirty="0">
              <a:latin typeface="Arial"/>
            </a:endParaRPr>
          </a:p>
          <a:p>
            <a:pPr marL="343080" indent="-342000"/>
            <a:r>
              <a:rPr lang="ru-RU" sz="1600" b="1" i="1" spc="-1" dirty="0">
                <a:solidFill>
                  <a:srgbClr val="0070C0"/>
                </a:solidFill>
                <a:latin typeface="Calibri"/>
                <a:ea typeface="DejaVu Sans"/>
              </a:rPr>
              <a:t>V. За часом  </a:t>
            </a:r>
            <a:r>
              <a:rPr lang="ru-RU" sz="1600" b="1" i="1" spc="-1" dirty="0" err="1">
                <a:solidFill>
                  <a:srgbClr val="0070C0"/>
                </a:solidFill>
                <a:latin typeface="Calibri"/>
                <a:ea typeface="DejaVu Sans"/>
              </a:rPr>
              <a:t>дії</a:t>
            </a:r>
            <a:r>
              <a:rPr lang="ru-RU" sz="1600" b="1" i="1" spc="-1" dirty="0">
                <a:solidFill>
                  <a:srgbClr val="0070C0"/>
                </a:solidFill>
                <a:latin typeface="Calibri"/>
                <a:ea typeface="DejaVu Sans"/>
              </a:rPr>
              <a:t>:</a:t>
            </a:r>
            <a:endParaRPr lang="ru-RU" sz="1600" spc="-1" dirty="0">
              <a:latin typeface="Arial"/>
            </a:endParaRPr>
          </a:p>
          <a:p>
            <a:pPr marL="343080" indent="-342000"/>
            <a:r>
              <a:rPr lang="ru-RU" sz="1600" spc="-1" dirty="0">
                <a:solidFill>
                  <a:srgbClr val="000000"/>
                </a:solidFill>
                <a:latin typeface="Calibri"/>
                <a:ea typeface="DejaVu Sans"/>
              </a:rPr>
              <a:t>	1) </a:t>
            </a:r>
            <a:r>
              <a:rPr lang="ru-RU" sz="1600" spc="-1" dirty="0" err="1">
                <a:solidFill>
                  <a:srgbClr val="000000"/>
                </a:solidFill>
                <a:latin typeface="Calibri"/>
                <a:ea typeface="DejaVu Sans"/>
              </a:rPr>
              <a:t>гострі</a:t>
            </a:r>
            <a:r>
              <a:rPr lang="ru-RU" sz="1600" spc="-1" dirty="0">
                <a:solidFill>
                  <a:srgbClr val="000000"/>
                </a:solidFill>
                <a:latin typeface="Calibri"/>
                <a:ea typeface="DejaVu Sans"/>
              </a:rPr>
              <a:t>; </a:t>
            </a:r>
            <a:endParaRPr lang="ru-RU" sz="1600" spc="-1" dirty="0">
              <a:latin typeface="Arial"/>
            </a:endParaRPr>
          </a:p>
          <a:p>
            <a:pPr marL="343080" indent="-342000"/>
            <a:r>
              <a:rPr lang="ru-RU" sz="1600" spc="-1" dirty="0">
                <a:solidFill>
                  <a:srgbClr val="000000"/>
                </a:solidFill>
                <a:latin typeface="Calibri"/>
                <a:ea typeface="DejaVu Sans"/>
              </a:rPr>
              <a:t>	2) </a:t>
            </a:r>
            <a:r>
              <a:rPr lang="ru-RU" sz="1600" spc="-1" dirty="0" err="1">
                <a:solidFill>
                  <a:srgbClr val="000000"/>
                </a:solidFill>
                <a:latin typeface="Calibri"/>
                <a:ea typeface="DejaVu Sans"/>
              </a:rPr>
              <a:t>хронічні</a:t>
            </a:r>
            <a:r>
              <a:rPr lang="ru-RU" sz="1600" spc="-1" dirty="0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lang="ru-RU" sz="1600" spc="-1" dirty="0">
              <a:latin typeface="Arial"/>
            </a:endParaRPr>
          </a:p>
          <a:p>
            <a:pPr marL="343080" indent="-342000"/>
            <a:r>
              <a:rPr lang="ru-RU" sz="1400" spc="-1" dirty="0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lang="ru-RU" sz="1600" spc="-1" dirty="0" err="1">
                <a:solidFill>
                  <a:srgbClr val="FF0000"/>
                </a:solidFill>
                <a:latin typeface="Calibri"/>
                <a:ea typeface="DejaVu Sans"/>
              </a:rPr>
              <a:t>Такий</a:t>
            </a:r>
            <a:r>
              <a:rPr lang="ru-RU" sz="1600" spc="-1" dirty="0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lang="ru-RU" sz="1600" spc="-1" dirty="0" err="1">
                <a:solidFill>
                  <a:srgbClr val="FF0000"/>
                </a:solidFill>
                <a:latin typeface="Calibri"/>
                <a:ea typeface="DejaVu Sans"/>
              </a:rPr>
              <a:t>розподіл</a:t>
            </a:r>
            <a:r>
              <a:rPr lang="ru-RU" sz="1600" spc="-1" dirty="0">
                <a:solidFill>
                  <a:srgbClr val="FF0000"/>
                </a:solidFill>
                <a:latin typeface="Calibri"/>
                <a:ea typeface="DejaVu Sans"/>
              </a:rPr>
              <a:t> травматизму </a:t>
            </a:r>
            <a:r>
              <a:rPr lang="ru-RU" sz="1600" spc="-1" dirty="0" err="1">
                <a:solidFill>
                  <a:srgbClr val="FF0000"/>
                </a:solidFill>
                <a:latin typeface="Calibri"/>
                <a:ea typeface="DejaVu Sans"/>
              </a:rPr>
              <a:t>дозволяє</a:t>
            </a:r>
            <a:r>
              <a:rPr lang="ru-RU" sz="1600" spc="-1" dirty="0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lang="ru-RU" sz="1600" spc="-1" dirty="0" err="1">
                <a:solidFill>
                  <a:srgbClr val="FF0000"/>
                </a:solidFill>
                <a:latin typeface="Calibri"/>
                <a:ea typeface="DejaVu Sans"/>
              </a:rPr>
              <a:t>виявити</a:t>
            </a:r>
            <a:r>
              <a:rPr lang="ru-RU" sz="1600" spc="-1" dirty="0">
                <a:solidFill>
                  <a:srgbClr val="FF0000"/>
                </a:solidFill>
                <a:latin typeface="Calibri"/>
                <a:ea typeface="DejaVu Sans"/>
              </a:rPr>
              <a:t> причину, </a:t>
            </a:r>
            <a:r>
              <a:rPr lang="ru-RU" sz="1600" spc="-1" dirty="0" err="1">
                <a:solidFill>
                  <a:srgbClr val="FF0000"/>
                </a:solidFill>
                <a:latin typeface="Calibri"/>
                <a:ea typeface="DejaVu Sans"/>
              </a:rPr>
              <a:t>умови</a:t>
            </a:r>
            <a:r>
              <a:rPr lang="ru-RU" sz="1600" spc="-1" dirty="0">
                <a:solidFill>
                  <a:srgbClr val="FF0000"/>
                </a:solidFill>
                <a:latin typeface="Calibri"/>
                <a:ea typeface="DejaVu Sans"/>
              </a:rPr>
              <a:t>, в </a:t>
            </a:r>
            <a:r>
              <a:rPr lang="ru-RU" sz="1600" spc="-1" dirty="0" err="1">
                <a:solidFill>
                  <a:srgbClr val="FF0000"/>
                </a:solidFill>
                <a:latin typeface="Calibri"/>
                <a:ea typeface="DejaVu Sans"/>
              </a:rPr>
              <a:t>яких</a:t>
            </a:r>
            <a:r>
              <a:rPr lang="ru-RU" sz="1600" spc="-1" dirty="0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lang="ru-RU" sz="1600" spc="-1" dirty="0" err="1">
                <a:solidFill>
                  <a:srgbClr val="FF0000"/>
                </a:solidFill>
                <a:latin typeface="Calibri"/>
                <a:ea typeface="DejaVu Sans"/>
              </a:rPr>
              <a:t>він</a:t>
            </a:r>
            <a:r>
              <a:rPr lang="ru-RU" sz="1600" spc="-1" dirty="0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lang="ru-RU" sz="1600" spc="-1" dirty="0" err="1">
                <a:solidFill>
                  <a:srgbClr val="FF0000"/>
                </a:solidFill>
                <a:latin typeface="Calibri"/>
                <a:ea typeface="DejaVu Sans"/>
              </a:rPr>
              <a:t>виник</a:t>
            </a:r>
            <a:r>
              <a:rPr lang="ru-RU" sz="1600" spc="-1" dirty="0">
                <a:solidFill>
                  <a:srgbClr val="FF0000"/>
                </a:solidFill>
                <a:latin typeface="Calibri"/>
                <a:ea typeface="DejaVu Sans"/>
              </a:rPr>
              <a:t>, </a:t>
            </a:r>
            <a:r>
              <a:rPr lang="ru-RU" sz="1600" spc="-1" dirty="0" err="1">
                <a:solidFill>
                  <a:srgbClr val="FF0000"/>
                </a:solidFill>
                <a:latin typeface="Calibri"/>
                <a:ea typeface="DejaVu Sans"/>
              </a:rPr>
              <a:t>своєчасно</a:t>
            </a:r>
            <a:r>
              <a:rPr lang="ru-RU" sz="1600" spc="-1" dirty="0">
                <a:solidFill>
                  <a:srgbClr val="FF0000"/>
                </a:solidFill>
                <a:latin typeface="Calibri"/>
                <a:ea typeface="DejaVu Sans"/>
              </a:rPr>
              <a:t> провести </a:t>
            </a:r>
            <a:r>
              <a:rPr lang="ru-RU" sz="1600" spc="-1" dirty="0" err="1">
                <a:solidFill>
                  <a:srgbClr val="FF0000"/>
                </a:solidFill>
                <a:latin typeface="Calibri"/>
                <a:ea typeface="DejaVu Sans"/>
              </a:rPr>
              <a:t>лікувальні</a:t>
            </a:r>
            <a:r>
              <a:rPr lang="ru-RU" sz="1600" spc="-1" dirty="0">
                <a:solidFill>
                  <a:srgbClr val="FF0000"/>
                </a:solidFill>
                <a:latin typeface="Calibri"/>
                <a:ea typeface="DejaVu Sans"/>
              </a:rPr>
              <a:t> та </a:t>
            </a:r>
            <a:r>
              <a:rPr lang="ru-RU" sz="1600" spc="-1" dirty="0" err="1">
                <a:solidFill>
                  <a:srgbClr val="FF0000"/>
                </a:solidFill>
                <a:latin typeface="Calibri"/>
                <a:ea typeface="DejaVu Sans"/>
              </a:rPr>
              <a:t>профілактичні</a:t>
            </a:r>
            <a:r>
              <a:rPr lang="ru-RU" sz="1600" spc="-1" dirty="0">
                <a:solidFill>
                  <a:srgbClr val="FF0000"/>
                </a:solidFill>
                <a:latin typeface="Calibri"/>
                <a:ea typeface="DejaVu Sans"/>
              </a:rPr>
              <a:t> заходи.</a:t>
            </a:r>
            <a:endParaRPr lang="ru-RU" sz="1600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813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8981" y="609601"/>
            <a:ext cx="1069570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4. </a:t>
            </a:r>
            <a:r>
              <a:rPr lang="ru-RU" sz="2800" b="1" dirty="0" err="1"/>
              <a:t>Тампонування</a:t>
            </a:r>
            <a:r>
              <a:rPr lang="ru-RU" sz="2800" b="1" dirty="0"/>
              <a:t> рани</a:t>
            </a:r>
          </a:p>
          <a:p>
            <a:r>
              <a:rPr lang="ru-RU" sz="2800" dirty="0" err="1"/>
              <a:t>Застосовується</a:t>
            </a:r>
            <a:r>
              <a:rPr lang="ru-RU" sz="2800" dirty="0"/>
              <a:t> у «</a:t>
            </a:r>
            <a:r>
              <a:rPr lang="ru-RU" sz="2800" dirty="0" err="1"/>
              <a:t>вузлових</a:t>
            </a:r>
            <a:r>
              <a:rPr lang="ru-RU" sz="2800" dirty="0"/>
              <a:t>» зонах (пахви, пах), де </a:t>
            </a:r>
            <a:r>
              <a:rPr lang="ru-RU" sz="2800" dirty="0" err="1"/>
              <a:t>накладання</a:t>
            </a:r>
            <a:r>
              <a:rPr lang="ru-RU" sz="2800" dirty="0"/>
              <a:t> </a:t>
            </a:r>
            <a:r>
              <a:rPr lang="ru-RU" sz="2800" dirty="0" err="1"/>
              <a:t>джгута</a:t>
            </a:r>
            <a:r>
              <a:rPr lang="ru-RU" sz="2800" dirty="0"/>
              <a:t> </a:t>
            </a:r>
            <a:r>
              <a:rPr lang="ru-RU" sz="2800" dirty="0" err="1"/>
              <a:t>неможливе</a:t>
            </a:r>
            <a:r>
              <a:rPr lang="ru-RU" sz="2800" dirty="0"/>
              <a:t>, а </a:t>
            </a:r>
            <a:r>
              <a:rPr lang="ru-RU" sz="2800" dirty="0" err="1"/>
              <a:t>також</a:t>
            </a:r>
            <a:r>
              <a:rPr lang="ru-RU" sz="2800" dirty="0"/>
              <a:t> на </a:t>
            </a:r>
            <a:r>
              <a:rPr lang="ru-RU" sz="2800" dirty="0" err="1"/>
              <a:t>кінцівках</a:t>
            </a:r>
            <a:r>
              <a:rPr lang="ru-RU" sz="2800" dirty="0"/>
              <a:t> </a:t>
            </a:r>
            <a:r>
              <a:rPr lang="ru-RU" sz="2800" dirty="0" err="1"/>
              <a:t>із</a:t>
            </a:r>
            <a:r>
              <a:rPr lang="ru-RU" sz="2800" dirty="0"/>
              <a:t> </a:t>
            </a:r>
            <a:r>
              <a:rPr lang="ru-RU" sz="2800" dirty="0" err="1"/>
              <a:t>масивним</a:t>
            </a:r>
            <a:r>
              <a:rPr lang="ru-RU" sz="2800" dirty="0"/>
              <a:t> шаром </a:t>
            </a:r>
            <a:r>
              <a:rPr lang="ru-RU" sz="2800" dirty="0" err="1"/>
              <a:t>м'язів</a:t>
            </a:r>
            <a:r>
              <a:rPr lang="ru-RU" sz="2800" dirty="0"/>
              <a:t> (стегна, </a:t>
            </a:r>
            <a:r>
              <a:rPr lang="ru-RU" sz="2800" dirty="0" err="1"/>
              <a:t>плечі</a:t>
            </a:r>
            <a:r>
              <a:rPr lang="ru-RU" sz="2800" dirty="0"/>
              <a:t>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b="1" dirty="0" err="1"/>
              <a:t>Матеріали</a:t>
            </a:r>
            <a:r>
              <a:rPr lang="ru-RU" sz="2800" b="1" dirty="0"/>
              <a:t>:</a:t>
            </a:r>
            <a:r>
              <a:rPr lang="ru-RU" sz="2800" dirty="0"/>
              <a:t> </a:t>
            </a:r>
            <a:r>
              <a:rPr lang="ru-RU" sz="2800" dirty="0" err="1"/>
              <a:t>Спеціальні</a:t>
            </a:r>
            <a:r>
              <a:rPr lang="ru-RU" sz="2800" dirty="0"/>
              <a:t> </a:t>
            </a:r>
            <a:r>
              <a:rPr lang="ru-RU" sz="2800" dirty="0" err="1"/>
              <a:t>гемостатичні</a:t>
            </a:r>
            <a:r>
              <a:rPr lang="ru-RU" sz="2800" dirty="0"/>
              <a:t> </a:t>
            </a:r>
            <a:r>
              <a:rPr lang="ru-RU" sz="2800" dirty="0" err="1"/>
              <a:t>бинти</a:t>
            </a:r>
            <a:r>
              <a:rPr lang="ru-RU" sz="2800" dirty="0"/>
              <a:t> (</a:t>
            </a:r>
            <a:r>
              <a:rPr lang="ru-RU" sz="2800" dirty="0" err="1"/>
              <a:t>просякнуті</a:t>
            </a:r>
            <a:r>
              <a:rPr lang="ru-RU" sz="2800" dirty="0"/>
              <a:t> </a:t>
            </a:r>
            <a:r>
              <a:rPr lang="ru-RU" sz="2800" dirty="0" err="1"/>
              <a:t>речовинами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прискорюють</a:t>
            </a:r>
            <a:r>
              <a:rPr lang="ru-RU" sz="2800" dirty="0"/>
              <a:t> </a:t>
            </a:r>
            <a:r>
              <a:rPr lang="ru-RU" sz="2800" dirty="0" err="1"/>
              <a:t>утворення</a:t>
            </a:r>
            <a:r>
              <a:rPr lang="ru-RU" sz="2800" dirty="0"/>
              <a:t> </a:t>
            </a:r>
            <a:r>
              <a:rPr lang="ru-RU" sz="2800" dirty="0" err="1"/>
              <a:t>тромбів</a:t>
            </a:r>
            <a:r>
              <a:rPr lang="ru-RU" sz="2800" dirty="0"/>
              <a:t>) 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ru-RU" sz="2800" dirty="0" err="1"/>
              <a:t>звичайний</a:t>
            </a:r>
            <a:r>
              <a:rPr lang="ru-RU" sz="2800" dirty="0"/>
              <a:t> бинт/марля.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b="1" dirty="0"/>
              <a:t>Заборона:</a:t>
            </a:r>
            <a:r>
              <a:rPr lang="ru-RU" sz="2800" dirty="0"/>
              <a:t> Не </a:t>
            </a:r>
            <a:r>
              <a:rPr lang="ru-RU" sz="2800" dirty="0" err="1"/>
              <a:t>можна</a:t>
            </a:r>
            <a:r>
              <a:rPr lang="ru-RU" sz="2800" dirty="0"/>
              <a:t> </a:t>
            </a:r>
            <a:r>
              <a:rPr lang="ru-RU" sz="2800" dirty="0" err="1"/>
              <a:t>тампонувати</a:t>
            </a:r>
            <a:r>
              <a:rPr lang="ru-RU" sz="2800" dirty="0"/>
              <a:t> </a:t>
            </a:r>
            <a:r>
              <a:rPr lang="ru-RU" sz="2800" dirty="0" err="1"/>
              <a:t>порожнини</a:t>
            </a:r>
            <a:r>
              <a:rPr lang="ru-RU" sz="2800" dirty="0"/>
              <a:t> </a:t>
            </a:r>
            <a:r>
              <a:rPr lang="ru-RU" sz="2800" dirty="0" err="1"/>
              <a:t>тіла</a:t>
            </a:r>
            <a:r>
              <a:rPr lang="ru-RU" sz="2800" dirty="0"/>
              <a:t> (</a:t>
            </a:r>
            <a:r>
              <a:rPr lang="ru-RU" sz="2800" dirty="0" err="1"/>
              <a:t>черевну</a:t>
            </a:r>
            <a:r>
              <a:rPr lang="ru-RU" sz="2800" dirty="0"/>
              <a:t>, </a:t>
            </a:r>
            <a:r>
              <a:rPr lang="ru-RU" sz="2800" dirty="0" err="1"/>
              <a:t>грудну</a:t>
            </a:r>
            <a:r>
              <a:rPr lang="ru-RU" sz="2800" dirty="0"/>
              <a:t>, малого таза, голову).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b="1" dirty="0" err="1"/>
              <a:t>Експозиція</a:t>
            </a:r>
            <a:r>
              <a:rPr lang="ru-RU" sz="2800" b="1" dirty="0"/>
              <a:t> </a:t>
            </a:r>
            <a:r>
              <a:rPr lang="ru-RU" sz="2800" b="1" dirty="0" err="1"/>
              <a:t>тиску</a:t>
            </a:r>
            <a:r>
              <a:rPr lang="ru-RU" sz="2800" b="1" dirty="0"/>
              <a:t> </a:t>
            </a:r>
            <a:r>
              <a:rPr lang="ru-RU" sz="2800" b="1" dirty="0" err="1"/>
              <a:t>після</a:t>
            </a:r>
            <a:r>
              <a:rPr lang="ru-RU" sz="2800" b="1" dirty="0"/>
              <a:t> </a:t>
            </a:r>
            <a:r>
              <a:rPr lang="ru-RU" sz="2800" b="1" dirty="0" err="1"/>
              <a:t>тампонування</a:t>
            </a:r>
            <a:r>
              <a:rPr lang="ru-RU" sz="2800" b="1" dirty="0"/>
              <a:t>:</a:t>
            </a:r>
            <a:endParaRPr lang="ru-RU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800" dirty="0"/>
              <a:t>З </a:t>
            </a:r>
            <a:r>
              <a:rPr lang="ru-RU" sz="2800" dirty="0" err="1"/>
              <a:t>гемостатиком</a:t>
            </a:r>
            <a:r>
              <a:rPr lang="ru-RU" sz="2800" dirty="0"/>
              <a:t> — </a:t>
            </a:r>
            <a:r>
              <a:rPr lang="ru-RU" sz="2800" dirty="0" err="1"/>
              <a:t>прямий</a:t>
            </a:r>
            <a:r>
              <a:rPr lang="ru-RU" sz="2800" dirty="0"/>
              <a:t> </a:t>
            </a:r>
            <a:r>
              <a:rPr lang="ru-RU" sz="2800" dirty="0" err="1"/>
              <a:t>тиск</a:t>
            </a:r>
            <a:r>
              <a:rPr lang="ru-RU" sz="2800" dirty="0"/>
              <a:t> </a:t>
            </a:r>
            <a:r>
              <a:rPr lang="ru-RU" sz="2800" dirty="0" err="1"/>
              <a:t>протягом</a:t>
            </a:r>
            <a:r>
              <a:rPr lang="ru-RU" sz="2800" dirty="0"/>
              <a:t> </a:t>
            </a:r>
            <a:r>
              <a:rPr lang="ru-RU" sz="2800" b="1" dirty="0"/>
              <a:t>не </a:t>
            </a:r>
            <a:r>
              <a:rPr lang="ru-RU" sz="2800" b="1" dirty="0" err="1"/>
              <a:t>менше</a:t>
            </a:r>
            <a:r>
              <a:rPr lang="ru-RU" sz="2800" b="1" dirty="0"/>
              <a:t> 3 </a:t>
            </a:r>
            <a:r>
              <a:rPr lang="ru-RU" sz="2800" b="1" dirty="0" err="1"/>
              <a:t>хвилин</a:t>
            </a:r>
            <a:r>
              <a:rPr lang="ru-RU" sz="2800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800" dirty="0" err="1"/>
              <a:t>Зі</a:t>
            </a:r>
            <a:r>
              <a:rPr lang="ru-RU" sz="2800" dirty="0"/>
              <a:t> </a:t>
            </a:r>
            <a:r>
              <a:rPr lang="ru-RU" sz="2800" dirty="0" err="1"/>
              <a:t>звичайним</a:t>
            </a:r>
            <a:r>
              <a:rPr lang="ru-RU" sz="2800" dirty="0"/>
              <a:t> </a:t>
            </a:r>
            <a:r>
              <a:rPr lang="ru-RU" sz="2800" dirty="0" err="1"/>
              <a:t>матеріалом</a:t>
            </a:r>
            <a:r>
              <a:rPr lang="ru-RU" sz="2800" dirty="0"/>
              <a:t> — </a:t>
            </a:r>
            <a:r>
              <a:rPr lang="ru-RU" sz="2800" b="1" dirty="0"/>
              <a:t>не </a:t>
            </a:r>
            <a:r>
              <a:rPr lang="ru-RU" sz="2800" b="1" dirty="0" err="1"/>
              <a:t>менше</a:t>
            </a:r>
            <a:r>
              <a:rPr lang="ru-RU" sz="2800" b="1" dirty="0"/>
              <a:t> 10 </a:t>
            </a:r>
            <a:r>
              <a:rPr lang="ru-RU" sz="2800" b="1" dirty="0" err="1"/>
              <a:t>хвилин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206521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Picture 3"/>
          <p:cNvPicPr/>
          <p:nvPr/>
        </p:nvPicPr>
        <p:blipFill>
          <a:blip r:embed="rId2"/>
          <a:srcRect l="25511" t="18917" r="31034" b="5499"/>
          <a:stretch/>
        </p:blipFill>
        <p:spPr>
          <a:xfrm>
            <a:off x="2063640" y="1484280"/>
            <a:ext cx="3959640" cy="4391640"/>
          </a:xfrm>
          <a:prstGeom prst="rect">
            <a:avLst/>
          </a:prstGeom>
          <a:ln w="9360">
            <a:noFill/>
          </a:ln>
        </p:spPr>
      </p:pic>
      <p:sp>
        <p:nvSpPr>
          <p:cNvPr id="456" name="CustomShape 1"/>
          <p:cNvSpPr/>
          <p:nvPr/>
        </p:nvSpPr>
        <p:spPr>
          <a:xfrm>
            <a:off x="2063640" y="260281"/>
            <a:ext cx="8208000" cy="952653"/>
          </a:xfrm>
          <a:prstGeom prst="rect">
            <a:avLst/>
          </a:prstGeom>
          <a:solidFill>
            <a:srgbClr val="FFFF00"/>
          </a:solidFill>
          <a:ln w="9360">
            <a:solidFill>
              <a:schemeClr val="bg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spcBef>
                <a:spcPts val="1400"/>
              </a:spcBef>
            </a:pPr>
            <a:r>
              <a:rPr lang="ru-RU" sz="2800" b="1" spc="-1">
                <a:solidFill>
                  <a:srgbClr val="000066"/>
                </a:solidFill>
                <a:latin typeface="Georgia"/>
                <a:ea typeface="DejaVu Sans"/>
              </a:rPr>
              <a:t>Правила надання першої допомоги при пораненнях грудної клітки</a:t>
            </a:r>
            <a:endParaRPr lang="ru-RU" sz="2800" spc="-1">
              <a:latin typeface="Arial"/>
            </a:endParaRPr>
          </a:p>
        </p:txBody>
      </p:sp>
      <p:sp>
        <p:nvSpPr>
          <p:cNvPr id="457" name="CustomShape 2"/>
          <p:cNvSpPr/>
          <p:nvPr/>
        </p:nvSpPr>
        <p:spPr>
          <a:xfrm>
            <a:off x="6167280" y="1484280"/>
            <a:ext cx="4104360" cy="4327936"/>
          </a:xfrm>
          <a:prstGeom prst="rect">
            <a:avLst/>
          </a:prstGeom>
          <a:solidFill>
            <a:srgbClr val="FFFF00"/>
          </a:solidFill>
          <a:ln w="9360">
            <a:solidFill>
              <a:schemeClr val="bg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000">
              <a:spcBef>
                <a:spcPts val="1400"/>
              </a:spcBef>
              <a:buClr>
                <a:srgbClr val="000000"/>
              </a:buClr>
              <a:buFont typeface="StarSymbol"/>
              <a:buAutoNum type="arabicPeriod"/>
            </a:pPr>
            <a:r>
              <a:rPr lang="ru-RU" sz="2800" spc="-1">
                <a:solidFill>
                  <a:srgbClr val="000000"/>
                </a:solidFill>
                <a:latin typeface="Georgia"/>
                <a:ea typeface="DejaVu Sans"/>
              </a:rPr>
              <a:t>Прижати долоню до рани таким чином, щоб повітря не потрапляло через неї в грудну порожнину</a:t>
            </a:r>
            <a:endParaRPr lang="ru-RU" sz="2800" spc="-1">
              <a:latin typeface="Arial"/>
            </a:endParaRPr>
          </a:p>
          <a:p>
            <a:pPr marL="343080" indent="-342000">
              <a:spcBef>
                <a:spcPts val="1400"/>
              </a:spcBef>
              <a:buClr>
                <a:srgbClr val="000000"/>
              </a:buClr>
              <a:buFont typeface="StarSymbol"/>
              <a:buAutoNum type="arabicPeriod"/>
            </a:pPr>
            <a:r>
              <a:rPr lang="ru-RU" sz="2800" spc="-1">
                <a:solidFill>
                  <a:srgbClr val="000000"/>
                </a:solidFill>
                <a:latin typeface="Georgia"/>
                <a:ea typeface="DejaVu Sans"/>
              </a:rPr>
              <a:t>На рану накласти герметичну пов’язку або лейкопластир.</a:t>
            </a:r>
            <a:endParaRPr lang="ru-RU" sz="2800" spc="-1">
              <a:latin typeface="Arial"/>
            </a:endParaRPr>
          </a:p>
          <a:p>
            <a:pPr marL="343080" indent="-342000">
              <a:spcBef>
                <a:spcPts val="1400"/>
              </a:spcBef>
            </a:pPr>
            <a:endParaRPr lang="ru-RU" sz="2800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287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CustomShape 1"/>
          <p:cNvSpPr/>
          <p:nvPr/>
        </p:nvSpPr>
        <p:spPr>
          <a:xfrm>
            <a:off x="1952760" y="285840"/>
            <a:ext cx="8256960" cy="192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lnSpcReduction="10000"/>
          </a:bodyPr>
          <a:lstStyle/>
          <a:p>
            <a:pPr algn="ctr">
              <a:lnSpc>
                <a:spcPct val="100000"/>
              </a:lnSpc>
            </a:pPr>
            <a:r>
              <a:rPr lang="ru-RU" sz="4400" b="1" spc="-1">
                <a:solidFill>
                  <a:srgbClr val="7030A0"/>
                </a:solidFill>
                <a:latin typeface="Calibri"/>
                <a:ea typeface="DejaVu Sans"/>
              </a:rPr>
              <a:t>Правила надання першої допомоги при пораненні голови, шлунка, грудної клітки.</a:t>
            </a:r>
            <a:endParaRPr lang="ru-RU" sz="4400" spc="-1">
              <a:latin typeface="Arial"/>
            </a:endParaRPr>
          </a:p>
        </p:txBody>
      </p:sp>
      <p:pic>
        <p:nvPicPr>
          <p:cNvPr id="459" name="Picture 2"/>
          <p:cNvPicPr/>
          <p:nvPr/>
        </p:nvPicPr>
        <p:blipFill>
          <a:blip r:embed="rId2"/>
          <a:stretch/>
        </p:blipFill>
        <p:spPr>
          <a:xfrm>
            <a:off x="3024120" y="2286000"/>
            <a:ext cx="5844240" cy="4383720"/>
          </a:xfrm>
          <a:prstGeom prst="rect">
            <a:avLst/>
          </a:prstGeom>
          <a:ln w="9360">
            <a:noFill/>
          </a:ln>
        </p:spPr>
      </p:pic>
    </p:spTree>
    <p:extLst>
      <p:ext uri="{BB962C8B-B14F-4D97-AF65-F5344CB8AC3E}">
        <p14:creationId xmlns:p14="http://schemas.microsoft.com/office/powerpoint/2010/main" val="374521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CustomShape 1"/>
          <p:cNvSpPr/>
          <p:nvPr/>
        </p:nvSpPr>
        <p:spPr>
          <a:xfrm>
            <a:off x="360218" y="285841"/>
            <a:ext cx="6663502" cy="582321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343080" indent="-342000">
              <a:spcBef>
                <a:spcPts val="479"/>
              </a:spcBef>
              <a:buClr>
                <a:srgbClr val="FF0000"/>
              </a:buClr>
              <a:buFont typeface="Arial"/>
              <a:buChar char="•"/>
            </a:pPr>
            <a:r>
              <a:rPr lang="ru-RU" sz="2400" b="1" spc="-1" dirty="0" err="1">
                <a:solidFill>
                  <a:srgbClr val="FF0000"/>
                </a:solidFill>
                <a:latin typeface="Calibri"/>
                <a:ea typeface="DejaVu Sans"/>
              </a:rPr>
              <a:t>Поранення</a:t>
            </a:r>
            <a:r>
              <a:rPr lang="ru-RU" sz="2400" b="1" spc="-1" dirty="0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lang="ru-RU" sz="2400" b="1" spc="-1" dirty="0" err="1">
                <a:solidFill>
                  <a:srgbClr val="FF0000"/>
                </a:solidFill>
                <a:latin typeface="Calibri"/>
                <a:ea typeface="DejaVu Sans"/>
              </a:rPr>
              <a:t>голови</a:t>
            </a:r>
            <a:r>
              <a:rPr lang="ru-RU" sz="2400" b="1" spc="-1" dirty="0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lang="ru-RU" sz="2400" spc="-1" dirty="0" err="1">
                <a:solidFill>
                  <a:srgbClr val="000000"/>
                </a:solidFill>
                <a:latin typeface="Calibri"/>
                <a:ea typeface="DejaVu Sans"/>
              </a:rPr>
              <a:t>дуже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spc="-1" dirty="0" err="1">
                <a:solidFill>
                  <a:srgbClr val="000000"/>
                </a:solidFill>
                <a:latin typeface="Calibri"/>
                <a:ea typeface="DejaVu Sans"/>
              </a:rPr>
              <a:t>небезпечно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DejaVu Sans"/>
              </a:rPr>
              <a:t>, так як </a:t>
            </a:r>
            <a:r>
              <a:rPr lang="ru-RU" sz="2400" spc="-1" dirty="0" err="1">
                <a:solidFill>
                  <a:srgbClr val="000000"/>
                </a:solidFill>
                <a:latin typeface="Calibri"/>
                <a:ea typeface="DejaVu Sans"/>
              </a:rPr>
              <a:t>висока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spc="-1" dirty="0" err="1">
                <a:solidFill>
                  <a:srgbClr val="000000"/>
                </a:solidFill>
                <a:latin typeface="Calibri"/>
                <a:ea typeface="DejaVu Sans"/>
              </a:rPr>
              <a:t>вірогідність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spc="-1" dirty="0" err="1">
                <a:solidFill>
                  <a:srgbClr val="000000"/>
                </a:solidFill>
                <a:latin typeface="Calibri"/>
                <a:ea typeface="DejaVu Sans"/>
              </a:rPr>
              <a:t>пошкодження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DejaVu Sans"/>
              </a:rPr>
              <a:t> головного </a:t>
            </a:r>
            <a:r>
              <a:rPr lang="ru-RU" sz="2400" spc="-1" dirty="0" err="1">
                <a:solidFill>
                  <a:srgbClr val="000000"/>
                </a:solidFill>
                <a:latin typeface="Calibri"/>
                <a:ea typeface="DejaVu Sans"/>
              </a:rPr>
              <a:t>мозку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DejaVu Sans"/>
              </a:rPr>
              <a:t>. </a:t>
            </a:r>
            <a:endParaRPr lang="ru-RU" sz="2400" spc="-1" dirty="0">
              <a:latin typeface="Arial"/>
            </a:endParaRPr>
          </a:p>
          <a:p>
            <a:pPr marL="343080" indent="-342000"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spc="-1" dirty="0">
                <a:solidFill>
                  <a:srgbClr val="000000"/>
                </a:solidFill>
                <a:latin typeface="Calibri"/>
                <a:ea typeface="DejaVu Sans"/>
              </a:rPr>
              <a:t>При </a:t>
            </a:r>
            <a:r>
              <a:rPr lang="ru-RU" sz="2400" spc="-1" dirty="0" err="1">
                <a:solidFill>
                  <a:srgbClr val="000000"/>
                </a:solidFill>
                <a:latin typeface="Calibri"/>
                <a:ea typeface="DejaVu Sans"/>
              </a:rPr>
              <a:t>цьому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spc="-1" dirty="0" err="1">
                <a:solidFill>
                  <a:srgbClr val="000000"/>
                </a:solidFill>
                <a:latin typeface="Calibri"/>
                <a:ea typeface="DejaVu Sans"/>
              </a:rPr>
              <a:t>дуже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spc="-1" dirty="0" err="1">
                <a:solidFill>
                  <a:srgbClr val="000000"/>
                </a:solidFill>
                <a:latin typeface="Calibri"/>
                <a:ea typeface="DejaVu Sans"/>
              </a:rPr>
              <a:t>швидко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spc="-1" dirty="0" err="1">
                <a:solidFill>
                  <a:srgbClr val="000000"/>
                </a:solidFill>
                <a:latin typeface="Calibri"/>
                <a:ea typeface="DejaVu Sans"/>
              </a:rPr>
              <a:t>виникає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DejaVu Sans"/>
              </a:rPr>
              <a:t> набряк </a:t>
            </a:r>
            <a:r>
              <a:rPr lang="ru-RU" sz="2400" spc="-1" dirty="0" err="1">
                <a:solidFill>
                  <a:srgbClr val="000000"/>
                </a:solidFill>
                <a:latin typeface="Calibri"/>
                <a:ea typeface="DejaVu Sans"/>
              </a:rPr>
              <a:t>мозкової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spc="-1" dirty="0" err="1">
                <a:solidFill>
                  <a:srgbClr val="000000"/>
                </a:solidFill>
                <a:latin typeface="Calibri"/>
                <a:ea typeface="DejaVu Sans"/>
              </a:rPr>
              <a:t>тканини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lang="ru-RU" sz="2400" spc="-1" dirty="0" err="1">
                <a:solidFill>
                  <a:srgbClr val="000000"/>
                </a:solidFill>
                <a:latin typeface="Calibri"/>
                <a:ea typeface="DejaVu Sans"/>
              </a:rPr>
              <a:t>що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spc="-1" dirty="0" err="1">
                <a:solidFill>
                  <a:srgbClr val="000000"/>
                </a:solidFill>
                <a:latin typeface="Calibri"/>
                <a:ea typeface="DejaVu Sans"/>
              </a:rPr>
              <a:t>призводить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DejaVu Sans"/>
              </a:rPr>
              <a:t> до </a:t>
            </a:r>
            <a:r>
              <a:rPr lang="ru-RU" sz="2400" spc="-1" dirty="0" err="1">
                <a:solidFill>
                  <a:srgbClr val="000000"/>
                </a:solidFill>
                <a:latin typeface="Calibri"/>
                <a:ea typeface="DejaVu Sans"/>
              </a:rPr>
              <a:t>вклинювання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spc="-1" dirty="0" err="1">
                <a:solidFill>
                  <a:srgbClr val="000000"/>
                </a:solidFill>
                <a:latin typeface="Calibri"/>
                <a:ea typeface="DejaVu Sans"/>
              </a:rPr>
              <a:t>частини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spc="-1" dirty="0" err="1">
                <a:solidFill>
                  <a:srgbClr val="000000"/>
                </a:solidFill>
                <a:latin typeface="Calibri"/>
                <a:ea typeface="DejaVu Sans"/>
              </a:rPr>
              <a:t>мозку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DejaVu Sans"/>
              </a:rPr>
              <a:t> у великий </a:t>
            </a:r>
            <a:r>
              <a:rPr lang="ru-RU" sz="2400" spc="-1" dirty="0" err="1">
                <a:solidFill>
                  <a:srgbClr val="000000"/>
                </a:solidFill>
                <a:latin typeface="Calibri"/>
                <a:ea typeface="DejaVu Sans"/>
              </a:rPr>
              <a:t>потиличний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spc="-1" dirty="0" err="1">
                <a:solidFill>
                  <a:srgbClr val="000000"/>
                </a:solidFill>
                <a:latin typeface="Calibri"/>
                <a:ea typeface="DejaVu Sans"/>
              </a:rPr>
              <a:t>отвір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DejaVu Sans"/>
              </a:rPr>
              <a:t>. </a:t>
            </a:r>
            <a:endParaRPr lang="ru-RU" sz="2400" spc="-1" dirty="0">
              <a:latin typeface="Arial"/>
            </a:endParaRPr>
          </a:p>
          <a:p>
            <a:pPr marL="343080" indent="-342000"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spc="-1" dirty="0">
                <a:solidFill>
                  <a:srgbClr val="000000"/>
                </a:solidFill>
                <a:latin typeface="Calibri"/>
                <a:ea typeface="DejaVu Sans"/>
              </a:rPr>
              <a:t>В </a:t>
            </a:r>
            <a:r>
              <a:rPr lang="ru-RU" sz="2400" spc="-1" dirty="0" err="1">
                <a:solidFill>
                  <a:srgbClr val="000000"/>
                </a:solidFill>
                <a:latin typeface="Calibri"/>
                <a:ea typeface="DejaVu Sans"/>
              </a:rPr>
              <a:t>результаті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spc="-1" dirty="0" err="1">
                <a:solidFill>
                  <a:srgbClr val="000000"/>
                </a:solidFill>
                <a:latin typeface="Calibri"/>
                <a:ea typeface="DejaVu Sans"/>
              </a:rPr>
              <a:t>порушується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spc="-1" dirty="0" err="1">
                <a:solidFill>
                  <a:srgbClr val="000000"/>
                </a:solidFill>
                <a:latin typeface="Calibri"/>
                <a:ea typeface="DejaVu Sans"/>
              </a:rPr>
              <a:t>діяльність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spc="-1" dirty="0" err="1">
                <a:solidFill>
                  <a:srgbClr val="000000"/>
                </a:solidFill>
                <a:latin typeface="Calibri"/>
                <a:ea typeface="DejaVu Sans"/>
              </a:rPr>
              <a:t>життєво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spc="-1" dirty="0" err="1">
                <a:solidFill>
                  <a:srgbClr val="000000"/>
                </a:solidFill>
                <a:latin typeface="Calibri"/>
                <a:ea typeface="DejaVu Sans"/>
              </a:rPr>
              <a:t>важливих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spc="-1" dirty="0" err="1">
                <a:solidFill>
                  <a:srgbClr val="000000"/>
                </a:solidFill>
                <a:latin typeface="Calibri"/>
                <a:ea typeface="DejaVu Sans"/>
              </a:rPr>
              <a:t>центрів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lang="ru-RU" sz="2400" spc="-1" dirty="0" err="1">
                <a:solidFill>
                  <a:srgbClr val="000000"/>
                </a:solidFill>
                <a:latin typeface="Calibri"/>
                <a:ea typeface="DejaVu Sans"/>
              </a:rPr>
              <a:t>що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spc="-1" dirty="0" err="1">
                <a:solidFill>
                  <a:srgbClr val="000000"/>
                </a:solidFill>
                <a:latin typeface="Calibri"/>
                <a:ea typeface="DejaVu Sans"/>
              </a:rPr>
              <a:t>відповідають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DejaVu Sans"/>
              </a:rPr>
              <a:t> за </a:t>
            </a:r>
            <a:r>
              <a:rPr lang="ru-RU" sz="2400" spc="-1" dirty="0" err="1">
                <a:solidFill>
                  <a:srgbClr val="000000"/>
                </a:solidFill>
                <a:latin typeface="Calibri"/>
                <a:ea typeface="DejaVu Sans"/>
              </a:rPr>
              <a:t>дихання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DejaVu Sans"/>
              </a:rPr>
              <a:t> і </a:t>
            </a:r>
            <a:r>
              <a:rPr lang="ru-RU" sz="2400" spc="-1" dirty="0" err="1">
                <a:solidFill>
                  <a:srgbClr val="000000"/>
                </a:solidFill>
                <a:latin typeface="Calibri"/>
                <a:ea typeface="DejaVu Sans"/>
              </a:rPr>
              <a:t>кровообіг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DejaVu Sans"/>
              </a:rPr>
              <a:t>, при </a:t>
            </a:r>
            <a:r>
              <a:rPr lang="ru-RU" sz="2400" spc="-1" dirty="0" err="1">
                <a:solidFill>
                  <a:srgbClr val="000000"/>
                </a:solidFill>
                <a:latin typeface="Calibri"/>
                <a:ea typeface="DejaVu Sans"/>
              </a:rPr>
              <a:t>цьому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spc="-1" dirty="0" err="1">
                <a:solidFill>
                  <a:srgbClr val="000000"/>
                </a:solidFill>
                <a:latin typeface="Calibri"/>
                <a:ea typeface="DejaVu Sans"/>
              </a:rPr>
              <a:t>людина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spc="-1" dirty="0" err="1">
                <a:solidFill>
                  <a:srgbClr val="000000"/>
                </a:solidFill>
                <a:latin typeface="Calibri"/>
                <a:ea typeface="DejaVu Sans"/>
              </a:rPr>
              <a:t>може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spc="-1" dirty="0" err="1">
                <a:solidFill>
                  <a:srgbClr val="000000"/>
                </a:solidFill>
                <a:latin typeface="Calibri"/>
                <a:ea typeface="DejaVu Sans"/>
              </a:rPr>
              <a:t>швидко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spc="-1" dirty="0" err="1">
                <a:solidFill>
                  <a:srgbClr val="000000"/>
                </a:solidFill>
                <a:latin typeface="Calibri"/>
                <a:ea typeface="DejaVu Sans"/>
              </a:rPr>
              <a:t>втратити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spc="-1" dirty="0" err="1">
                <a:solidFill>
                  <a:srgbClr val="000000"/>
                </a:solidFill>
                <a:latin typeface="Calibri"/>
                <a:ea typeface="DejaVu Sans"/>
              </a:rPr>
              <a:t>свідомість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DejaVu Sans"/>
              </a:rPr>
              <a:t> і </a:t>
            </a:r>
            <a:r>
              <a:rPr lang="ru-RU" sz="2400" spc="-1" dirty="0" err="1">
                <a:solidFill>
                  <a:srgbClr val="000000"/>
                </a:solidFill>
                <a:latin typeface="Calibri"/>
                <a:ea typeface="DejaVu Sans"/>
              </a:rPr>
              <a:t>навіть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spc="-1" dirty="0" err="1">
                <a:solidFill>
                  <a:srgbClr val="000000"/>
                </a:solidFill>
                <a:latin typeface="Calibri"/>
                <a:ea typeface="DejaVu Sans"/>
              </a:rPr>
              <a:t>загинути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lang="ru-RU" sz="2400" spc="-1" dirty="0">
              <a:latin typeface="Arial"/>
            </a:endParaRPr>
          </a:p>
          <a:p>
            <a:pPr marL="343080" indent="-342000"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spc="-1" dirty="0" err="1">
                <a:solidFill>
                  <a:srgbClr val="000000"/>
                </a:solidFill>
                <a:latin typeface="Calibri"/>
                <a:ea typeface="DejaVu Sans"/>
              </a:rPr>
              <a:t>Іншою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DejaVu Sans"/>
              </a:rPr>
              <a:t> причиною </a:t>
            </a:r>
            <a:r>
              <a:rPr lang="ru-RU" sz="2400" spc="-1" dirty="0" err="1">
                <a:solidFill>
                  <a:srgbClr val="000000"/>
                </a:solidFill>
                <a:latin typeface="Calibri"/>
                <a:ea typeface="DejaVu Sans"/>
              </a:rPr>
              <a:t>високої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spc="-1" dirty="0" err="1">
                <a:solidFill>
                  <a:srgbClr val="000000"/>
                </a:solidFill>
                <a:latin typeface="Calibri"/>
                <a:ea typeface="DejaVu Sans"/>
              </a:rPr>
              <a:t>небезпеки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spc="-1" dirty="0" err="1">
                <a:solidFill>
                  <a:srgbClr val="000000"/>
                </a:solidFill>
                <a:latin typeface="Calibri"/>
                <a:ea typeface="DejaVu Sans"/>
              </a:rPr>
              <a:t>поранень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spc="-1" dirty="0" err="1">
                <a:solidFill>
                  <a:srgbClr val="000000"/>
                </a:solidFill>
                <a:latin typeface="Calibri"/>
                <a:ea typeface="DejaVu Sans"/>
              </a:rPr>
              <a:t>голови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DejaVu Sans"/>
              </a:rPr>
              <a:t> є </a:t>
            </a:r>
            <a:r>
              <a:rPr lang="ru-RU" sz="2400" spc="-1" dirty="0" err="1">
                <a:solidFill>
                  <a:srgbClr val="000000"/>
                </a:solidFill>
                <a:latin typeface="Calibri"/>
                <a:ea typeface="DejaVu Sans"/>
              </a:rPr>
              <a:t>хороше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spc="-1" dirty="0" err="1">
                <a:solidFill>
                  <a:srgbClr val="000000"/>
                </a:solidFill>
                <a:latin typeface="Calibri"/>
                <a:ea typeface="DejaVu Sans"/>
              </a:rPr>
              <a:t>кровопостачання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spc="-1" dirty="0" err="1">
                <a:solidFill>
                  <a:srgbClr val="000000"/>
                </a:solidFill>
                <a:latin typeface="Calibri"/>
                <a:ea typeface="DejaVu Sans"/>
              </a:rPr>
              <a:t>цієї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spc="-1" dirty="0" err="1">
                <a:solidFill>
                  <a:srgbClr val="000000"/>
                </a:solidFill>
                <a:latin typeface="Calibri"/>
                <a:ea typeface="DejaVu Sans"/>
              </a:rPr>
              <a:t>частини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spc="-1" dirty="0" err="1">
                <a:solidFill>
                  <a:srgbClr val="000000"/>
                </a:solidFill>
                <a:latin typeface="Calibri"/>
                <a:ea typeface="DejaVu Sans"/>
              </a:rPr>
              <a:t>тіла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DejaVu Sans"/>
              </a:rPr>
              <a:t>, тому при </a:t>
            </a:r>
            <a:r>
              <a:rPr lang="ru-RU" sz="2400" spc="-1" dirty="0" err="1">
                <a:solidFill>
                  <a:srgbClr val="000000"/>
                </a:solidFill>
                <a:latin typeface="Calibri"/>
                <a:ea typeface="DejaVu Sans"/>
              </a:rPr>
              <a:t>ушкодженнях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spc="-1" dirty="0" err="1">
                <a:solidFill>
                  <a:srgbClr val="000000"/>
                </a:solidFill>
                <a:latin typeface="Calibri"/>
                <a:ea typeface="DejaVu Sans"/>
              </a:rPr>
              <a:t>судин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spc="-1" dirty="0" err="1">
                <a:solidFill>
                  <a:srgbClr val="000000"/>
                </a:solidFill>
                <a:latin typeface="Calibri"/>
                <a:ea typeface="DejaVu Sans"/>
              </a:rPr>
              <a:t>висока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spc="-1" dirty="0" err="1">
                <a:solidFill>
                  <a:srgbClr val="000000"/>
                </a:solidFill>
                <a:latin typeface="Calibri"/>
                <a:ea typeface="DejaVu Sans"/>
              </a:rPr>
              <a:t>ймовірність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spc="-1" dirty="0" err="1">
                <a:solidFill>
                  <a:srgbClr val="000000"/>
                </a:solidFill>
                <a:latin typeface="Calibri"/>
                <a:ea typeface="DejaVu Sans"/>
              </a:rPr>
              <a:t>швидкої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spc="-1" dirty="0" err="1">
                <a:solidFill>
                  <a:srgbClr val="000000"/>
                </a:solidFill>
                <a:latin typeface="Calibri"/>
                <a:ea typeface="DejaVu Sans"/>
              </a:rPr>
              <a:t>крововтрати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lang="ru-RU" sz="2400" spc="-1" dirty="0">
              <a:latin typeface="Arial"/>
            </a:endParaRPr>
          </a:p>
        </p:txBody>
      </p:sp>
      <p:pic>
        <p:nvPicPr>
          <p:cNvPr id="461" name="Picture 2"/>
          <p:cNvPicPr/>
          <p:nvPr/>
        </p:nvPicPr>
        <p:blipFill>
          <a:blip r:embed="rId2"/>
          <a:stretch/>
        </p:blipFill>
        <p:spPr>
          <a:xfrm>
            <a:off x="7496018" y="1278447"/>
            <a:ext cx="3683520" cy="3499200"/>
          </a:xfrm>
          <a:prstGeom prst="rect">
            <a:avLst/>
          </a:prstGeom>
          <a:ln w="9360">
            <a:noFill/>
          </a:ln>
        </p:spPr>
      </p:pic>
    </p:spTree>
    <p:extLst>
      <p:ext uri="{BB962C8B-B14F-4D97-AF65-F5344CB8AC3E}">
        <p14:creationId xmlns:p14="http://schemas.microsoft.com/office/powerpoint/2010/main" val="385497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CustomShape 1"/>
          <p:cNvSpPr/>
          <p:nvPr/>
        </p:nvSpPr>
        <p:spPr>
          <a:xfrm>
            <a:off x="872836" y="214200"/>
            <a:ext cx="10363200" cy="6358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43080" indent="-342000" algn="ctr">
              <a:spcBef>
                <a:spcPts val="641"/>
              </a:spcBef>
              <a:buClr>
                <a:srgbClr val="FF0000"/>
              </a:buClr>
              <a:buFont typeface="Arial"/>
              <a:buChar char="•"/>
            </a:pPr>
            <a:r>
              <a:rPr lang="ru-RU" sz="3200" b="1" u="sng" spc="-1" dirty="0">
                <a:solidFill>
                  <a:srgbClr val="FF0000"/>
                </a:solidFill>
                <a:latin typeface="Calibri"/>
                <a:ea typeface="DejaVu Sans"/>
              </a:rPr>
              <a:t>Перша </a:t>
            </a:r>
            <a:r>
              <a:rPr lang="ru-RU" sz="3200" b="1" u="sng" spc="-1" dirty="0" err="1">
                <a:solidFill>
                  <a:srgbClr val="FF0000"/>
                </a:solidFill>
                <a:latin typeface="Calibri"/>
                <a:ea typeface="DejaVu Sans"/>
              </a:rPr>
              <a:t>долікарська</a:t>
            </a:r>
            <a:r>
              <a:rPr lang="ru-RU" sz="3200" b="1" u="sng" spc="-1" dirty="0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lang="ru-RU" sz="3200" b="1" u="sng" spc="-1" dirty="0" err="1">
                <a:solidFill>
                  <a:srgbClr val="FF0000"/>
                </a:solidFill>
                <a:latin typeface="Calibri"/>
                <a:ea typeface="DejaVu Sans"/>
              </a:rPr>
              <a:t>допомога</a:t>
            </a:r>
            <a:r>
              <a:rPr lang="ru-RU" sz="3200" b="1" u="sng" spc="-1" dirty="0">
                <a:solidFill>
                  <a:srgbClr val="FF0000"/>
                </a:solidFill>
                <a:latin typeface="Calibri"/>
                <a:ea typeface="DejaVu Sans"/>
              </a:rPr>
              <a:t>:</a:t>
            </a:r>
            <a:endParaRPr lang="ru-RU" sz="3200" spc="-1" dirty="0">
              <a:latin typeface="Arial"/>
            </a:endParaRPr>
          </a:p>
          <a:p>
            <a:pPr>
              <a:spcBef>
                <a:spcPts val="360"/>
              </a:spcBef>
            </a:pPr>
            <a:endParaRPr lang="ru-RU" sz="3200" spc="-1" dirty="0">
              <a:latin typeface="Arial"/>
            </a:endParaRPr>
          </a:p>
          <a:p>
            <a:pPr marL="343080" indent="-342000"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1" spc="-1" dirty="0" err="1">
                <a:solidFill>
                  <a:srgbClr val="000000"/>
                </a:solidFill>
                <a:latin typeface="Calibri"/>
                <a:ea typeface="DejaVu Sans"/>
              </a:rPr>
              <a:t>Слід</a:t>
            </a:r>
            <a:r>
              <a:rPr lang="ru-RU" sz="2400" b="1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pc="-1" dirty="0" err="1">
                <a:solidFill>
                  <a:srgbClr val="000000"/>
                </a:solidFill>
                <a:latin typeface="Calibri"/>
                <a:ea typeface="DejaVu Sans"/>
              </a:rPr>
              <a:t>обережно</a:t>
            </a:r>
            <a:r>
              <a:rPr lang="ru-RU" sz="2400" b="1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pc="-1" dirty="0" err="1">
                <a:solidFill>
                  <a:srgbClr val="000000"/>
                </a:solidFill>
                <a:latin typeface="Calibri"/>
                <a:ea typeface="DejaVu Sans"/>
              </a:rPr>
              <a:t>покласти</a:t>
            </a:r>
            <a:r>
              <a:rPr lang="ru-RU" sz="2400" b="1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pc="-1" dirty="0" err="1">
                <a:solidFill>
                  <a:srgbClr val="000000"/>
                </a:solidFill>
                <a:latin typeface="Calibri"/>
                <a:ea typeface="DejaVu Sans"/>
              </a:rPr>
              <a:t>потерпілого</a:t>
            </a:r>
            <a:r>
              <a:rPr lang="ru-RU" sz="2400" b="1" spc="-1" dirty="0">
                <a:solidFill>
                  <a:srgbClr val="000000"/>
                </a:solidFill>
                <a:latin typeface="Calibri"/>
                <a:ea typeface="DejaVu Sans"/>
              </a:rPr>
              <a:t> на </a:t>
            </a:r>
            <a:r>
              <a:rPr lang="ru-RU" sz="2400" b="1" spc="-1" dirty="0" err="1">
                <a:solidFill>
                  <a:srgbClr val="000000"/>
                </a:solidFill>
                <a:latin typeface="Calibri"/>
                <a:ea typeface="DejaVu Sans"/>
              </a:rPr>
              <a:t>рівну</a:t>
            </a:r>
            <a:r>
              <a:rPr lang="ru-RU" sz="2400" b="1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pc="-1" dirty="0" err="1">
                <a:solidFill>
                  <a:srgbClr val="000000"/>
                </a:solidFill>
                <a:latin typeface="Calibri"/>
                <a:ea typeface="DejaVu Sans"/>
              </a:rPr>
              <a:t>поверхню</a:t>
            </a:r>
            <a:r>
              <a:rPr lang="ru-RU" sz="2400" b="1" spc="-1" dirty="0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lang="ru-RU" sz="2400" b="1" spc="-1" dirty="0" err="1">
                <a:solidFill>
                  <a:srgbClr val="000000"/>
                </a:solidFill>
                <a:latin typeface="Calibri"/>
                <a:ea typeface="DejaVu Sans"/>
              </a:rPr>
              <a:t>попередньо</a:t>
            </a:r>
            <a:r>
              <a:rPr lang="ru-RU" sz="2400" b="1" spc="-1" dirty="0">
                <a:solidFill>
                  <a:srgbClr val="000000"/>
                </a:solidFill>
                <a:latin typeface="Calibri"/>
                <a:ea typeface="DejaVu Sans"/>
              </a:rPr>
              <a:t> постеливши на </a:t>
            </a:r>
            <a:r>
              <a:rPr lang="ru-RU" sz="2400" b="1" spc="-1" dirty="0" err="1">
                <a:solidFill>
                  <a:srgbClr val="000000"/>
                </a:solidFill>
                <a:latin typeface="Calibri"/>
                <a:ea typeface="DejaVu Sans"/>
              </a:rPr>
              <a:t>неї</a:t>
            </a:r>
            <a:r>
              <a:rPr lang="ru-RU" sz="2400" b="1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pc="-1" dirty="0" err="1">
                <a:solidFill>
                  <a:srgbClr val="000000"/>
                </a:solidFill>
                <a:latin typeface="Calibri"/>
                <a:ea typeface="DejaVu Sans"/>
              </a:rPr>
              <a:t>ковдру</a:t>
            </a:r>
            <a:r>
              <a:rPr lang="ru-RU" sz="2400" b="1" spc="-1" dirty="0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lang="ru-RU" sz="2400" b="1" spc="-1" dirty="0" err="1">
                <a:solidFill>
                  <a:srgbClr val="000000"/>
                </a:solidFill>
                <a:latin typeface="Calibri"/>
                <a:ea typeface="DejaVu Sans"/>
              </a:rPr>
              <a:t>одяг</a:t>
            </a:r>
            <a:r>
              <a:rPr lang="ru-RU" sz="2400" b="1" spc="-1" dirty="0">
                <a:solidFill>
                  <a:srgbClr val="000000"/>
                </a:solidFill>
                <a:latin typeface="Calibri"/>
                <a:ea typeface="DejaVu Sans"/>
              </a:rPr>
              <a:t> і т. п. </a:t>
            </a:r>
            <a:endParaRPr lang="ru-RU" sz="2400" spc="-1" dirty="0">
              <a:latin typeface="Arial"/>
            </a:endParaRPr>
          </a:p>
          <a:p>
            <a:pPr marL="343080" indent="-342000" algn="just"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1" spc="-1" dirty="0" err="1">
                <a:solidFill>
                  <a:srgbClr val="000000"/>
                </a:solidFill>
                <a:latin typeface="Calibri"/>
                <a:ea typeface="DejaVu Sans"/>
              </a:rPr>
              <a:t>Під</a:t>
            </a:r>
            <a:r>
              <a:rPr lang="ru-RU" sz="2400" b="1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pc="-1" dirty="0" err="1">
                <a:solidFill>
                  <a:srgbClr val="000000"/>
                </a:solidFill>
                <a:latin typeface="Calibri"/>
                <a:ea typeface="DejaVu Sans"/>
              </a:rPr>
              <a:t>гомілки</a:t>
            </a:r>
            <a:r>
              <a:rPr lang="ru-RU" sz="2400" b="1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pc="-1" dirty="0" err="1">
                <a:solidFill>
                  <a:srgbClr val="000000"/>
                </a:solidFill>
                <a:latin typeface="Calibri"/>
                <a:ea typeface="DejaVu Sans"/>
              </a:rPr>
              <a:t>рекомендується</a:t>
            </a:r>
            <a:r>
              <a:rPr lang="ru-RU" sz="2400" b="1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pc="-1" dirty="0" err="1">
                <a:solidFill>
                  <a:srgbClr val="000000"/>
                </a:solidFill>
                <a:latin typeface="Calibri"/>
                <a:ea typeface="DejaVu Sans"/>
              </a:rPr>
              <a:t>підкласти</a:t>
            </a:r>
            <a:r>
              <a:rPr lang="ru-RU" sz="2400" b="1" spc="-1" dirty="0">
                <a:solidFill>
                  <a:srgbClr val="000000"/>
                </a:solidFill>
                <a:latin typeface="Calibri"/>
                <a:ea typeface="DejaVu Sans"/>
              </a:rPr>
              <a:t> валик (подушку, куртку). </a:t>
            </a:r>
            <a:r>
              <a:rPr lang="ru-RU" sz="2400" b="1" spc="-1" dirty="0" err="1">
                <a:solidFill>
                  <a:srgbClr val="000000"/>
                </a:solidFill>
                <a:latin typeface="Calibri"/>
                <a:ea typeface="DejaVu Sans"/>
              </a:rPr>
              <a:t>Якщо</a:t>
            </a:r>
            <a:r>
              <a:rPr lang="ru-RU" sz="2400" b="1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pc="-1" dirty="0" err="1">
                <a:solidFill>
                  <a:srgbClr val="000000"/>
                </a:solidFill>
                <a:latin typeface="Calibri"/>
                <a:ea typeface="DejaVu Sans"/>
              </a:rPr>
              <a:t>потерпілий</a:t>
            </a:r>
            <a:r>
              <a:rPr lang="ru-RU" sz="2400" b="1" spc="-1" dirty="0">
                <a:solidFill>
                  <a:srgbClr val="000000"/>
                </a:solidFill>
                <a:latin typeface="Calibri"/>
                <a:ea typeface="DejaVu Sans"/>
              </a:rPr>
              <a:t> без </a:t>
            </a:r>
            <a:r>
              <a:rPr lang="ru-RU" sz="2400" b="1" spc="-1" dirty="0" err="1">
                <a:solidFill>
                  <a:srgbClr val="000000"/>
                </a:solidFill>
                <a:latin typeface="Calibri"/>
                <a:ea typeface="DejaVu Sans"/>
              </a:rPr>
              <a:t>свідомості</a:t>
            </a:r>
            <a:r>
              <a:rPr lang="ru-RU" sz="2400" b="1" spc="-1" dirty="0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lang="ru-RU" sz="2400" b="1" spc="-1" dirty="0" err="1">
                <a:solidFill>
                  <a:srgbClr val="000000"/>
                </a:solidFill>
                <a:latin typeface="Calibri"/>
                <a:ea typeface="DejaVu Sans"/>
              </a:rPr>
              <a:t>обережно</a:t>
            </a:r>
            <a:r>
              <a:rPr lang="ru-RU" sz="2400" b="1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pc="-1" dirty="0" err="1">
                <a:solidFill>
                  <a:srgbClr val="000000"/>
                </a:solidFill>
                <a:latin typeface="Calibri"/>
                <a:ea typeface="DejaVu Sans"/>
              </a:rPr>
              <a:t>покласти</a:t>
            </a:r>
            <a:r>
              <a:rPr lang="ru-RU" sz="2400" b="1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pc="-1" dirty="0" err="1">
                <a:solidFill>
                  <a:srgbClr val="000000"/>
                </a:solidFill>
                <a:latin typeface="Calibri"/>
                <a:ea typeface="DejaVu Sans"/>
              </a:rPr>
              <a:t>долоні</a:t>
            </a:r>
            <a:r>
              <a:rPr lang="ru-RU" sz="2400" b="1" spc="-1" dirty="0">
                <a:solidFill>
                  <a:srgbClr val="000000"/>
                </a:solidFill>
                <a:latin typeface="Calibri"/>
                <a:ea typeface="DejaVu Sans"/>
              </a:rPr>
              <a:t> з </a:t>
            </a:r>
            <a:r>
              <a:rPr lang="ru-RU" sz="2400" b="1" spc="-1" dirty="0" err="1">
                <a:solidFill>
                  <a:srgbClr val="000000"/>
                </a:solidFill>
                <a:latin typeface="Calibri"/>
                <a:ea typeface="DejaVu Sans"/>
              </a:rPr>
              <a:t>двох</a:t>
            </a:r>
            <a:r>
              <a:rPr lang="ru-RU" sz="2400" b="1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pc="-1" dirty="0" err="1">
                <a:solidFill>
                  <a:srgbClr val="000000"/>
                </a:solidFill>
                <a:latin typeface="Calibri"/>
                <a:ea typeface="DejaVu Sans"/>
              </a:rPr>
              <a:t>сторін</a:t>
            </a:r>
            <a:r>
              <a:rPr lang="ru-RU" sz="2400" b="1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pc="-1" dirty="0" err="1">
                <a:solidFill>
                  <a:srgbClr val="000000"/>
                </a:solidFill>
                <a:latin typeface="Calibri"/>
                <a:ea typeface="DejaVu Sans"/>
              </a:rPr>
              <a:t>під</a:t>
            </a:r>
            <a:r>
              <a:rPr lang="ru-RU" sz="2400" b="1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pc="-1" dirty="0" err="1">
                <a:solidFill>
                  <a:srgbClr val="000000"/>
                </a:solidFill>
                <a:latin typeface="Calibri"/>
                <a:ea typeface="DejaVu Sans"/>
              </a:rPr>
              <a:t>нижню</a:t>
            </a:r>
            <a:r>
              <a:rPr lang="ru-RU" sz="2400" b="1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pc="-1" dirty="0" err="1">
                <a:solidFill>
                  <a:srgbClr val="000000"/>
                </a:solidFill>
                <a:latin typeface="Calibri"/>
                <a:ea typeface="DejaVu Sans"/>
              </a:rPr>
              <a:t>щелепу</a:t>
            </a:r>
            <a:r>
              <a:rPr lang="ru-RU" sz="2400" b="1" spc="-1" dirty="0">
                <a:solidFill>
                  <a:srgbClr val="000000"/>
                </a:solidFill>
                <a:latin typeface="Calibri"/>
                <a:ea typeface="DejaVu Sans"/>
              </a:rPr>
              <a:t> і без </a:t>
            </a:r>
            <a:r>
              <a:rPr lang="ru-RU" sz="2400" b="1" spc="-1" dirty="0" err="1">
                <a:solidFill>
                  <a:srgbClr val="000000"/>
                </a:solidFill>
                <a:latin typeface="Calibri"/>
                <a:ea typeface="DejaVu Sans"/>
              </a:rPr>
              <a:t>значних</a:t>
            </a:r>
            <a:r>
              <a:rPr lang="ru-RU" sz="2400" b="1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pc="-1" dirty="0" err="1">
                <a:solidFill>
                  <a:srgbClr val="000000"/>
                </a:solidFill>
                <a:latin typeface="Calibri"/>
                <a:ea typeface="DejaVu Sans"/>
              </a:rPr>
              <a:t>зусиль</a:t>
            </a:r>
            <a:r>
              <a:rPr lang="ru-RU" sz="2400" b="1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pc="-1" dirty="0" err="1">
                <a:solidFill>
                  <a:srgbClr val="000000"/>
                </a:solidFill>
                <a:latin typeface="Calibri"/>
                <a:ea typeface="DejaVu Sans"/>
              </a:rPr>
              <a:t>відхилити</a:t>
            </a:r>
            <a:r>
              <a:rPr lang="ru-RU" sz="2400" b="1" spc="-1" dirty="0">
                <a:solidFill>
                  <a:srgbClr val="000000"/>
                </a:solidFill>
                <a:latin typeface="Calibri"/>
                <a:ea typeface="DejaVu Sans"/>
              </a:rPr>
              <a:t> голову назад, </a:t>
            </a:r>
            <a:r>
              <a:rPr lang="ru-RU" sz="2400" b="1" spc="-1" dirty="0" err="1">
                <a:solidFill>
                  <a:srgbClr val="000000"/>
                </a:solidFill>
                <a:latin typeface="Calibri"/>
                <a:ea typeface="DejaVu Sans"/>
              </a:rPr>
              <a:t>висуваючи</a:t>
            </a:r>
            <a:r>
              <a:rPr lang="ru-RU" sz="2400" b="1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pc="-1" dirty="0" err="1">
                <a:solidFill>
                  <a:srgbClr val="000000"/>
                </a:solidFill>
                <a:latin typeface="Calibri"/>
                <a:ea typeface="DejaVu Sans"/>
              </a:rPr>
              <a:t>підборіддя</a:t>
            </a:r>
            <a:r>
              <a:rPr lang="ru-RU" sz="2400" b="1" spc="-1" dirty="0">
                <a:solidFill>
                  <a:srgbClr val="000000"/>
                </a:solidFill>
                <a:latin typeface="Calibri"/>
                <a:ea typeface="DejaVu Sans"/>
              </a:rPr>
              <a:t> вперед. </a:t>
            </a:r>
            <a:r>
              <a:rPr lang="ru-RU" sz="2400" b="1" spc="-1" dirty="0" err="1">
                <a:solidFill>
                  <a:srgbClr val="000000"/>
                </a:solidFill>
                <a:latin typeface="Calibri"/>
                <a:ea typeface="DejaVu Sans"/>
              </a:rPr>
              <a:t>Очистити</a:t>
            </a:r>
            <a:r>
              <a:rPr lang="ru-RU" sz="2400" b="1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pc="-1" dirty="0" err="1">
                <a:solidFill>
                  <a:srgbClr val="000000"/>
                </a:solidFill>
                <a:latin typeface="Calibri"/>
                <a:ea typeface="DejaVu Sans"/>
              </a:rPr>
              <a:t>ротову</a:t>
            </a:r>
            <a:r>
              <a:rPr lang="ru-RU" sz="2400" b="1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pc="-1" dirty="0" err="1">
                <a:solidFill>
                  <a:srgbClr val="000000"/>
                </a:solidFill>
                <a:latin typeface="Calibri"/>
                <a:ea typeface="DejaVu Sans"/>
              </a:rPr>
              <a:t>порожнину</a:t>
            </a:r>
            <a:r>
              <a:rPr lang="ru-RU" sz="2400" b="1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pc="-1" dirty="0" err="1">
                <a:solidFill>
                  <a:srgbClr val="000000"/>
                </a:solidFill>
                <a:latin typeface="Calibri"/>
                <a:ea typeface="DejaVu Sans"/>
              </a:rPr>
              <a:t>від</a:t>
            </a:r>
            <a:r>
              <a:rPr lang="ru-RU" sz="2400" b="1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pc="-1" dirty="0" err="1">
                <a:solidFill>
                  <a:srgbClr val="000000"/>
                </a:solidFill>
                <a:latin typeface="Calibri"/>
                <a:ea typeface="DejaVu Sans"/>
              </a:rPr>
              <a:t>слини</a:t>
            </a:r>
            <a:r>
              <a:rPr lang="ru-RU" sz="2400" b="1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pc="-1" dirty="0" err="1">
                <a:solidFill>
                  <a:srgbClr val="000000"/>
                </a:solidFill>
                <a:latin typeface="Calibri"/>
                <a:ea typeface="DejaVu Sans"/>
              </a:rPr>
              <a:t>або</a:t>
            </a:r>
            <a:r>
              <a:rPr lang="ru-RU" sz="2400" b="1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pc="-1" dirty="0" err="1">
                <a:solidFill>
                  <a:srgbClr val="000000"/>
                </a:solidFill>
                <a:latin typeface="Calibri"/>
                <a:ea typeface="DejaVu Sans"/>
              </a:rPr>
              <a:t>іншого</a:t>
            </a:r>
            <a:r>
              <a:rPr lang="ru-RU" sz="2400" b="1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pc="-1" dirty="0" err="1">
                <a:solidFill>
                  <a:srgbClr val="000000"/>
                </a:solidFill>
                <a:latin typeface="Calibri"/>
                <a:ea typeface="DejaVu Sans"/>
              </a:rPr>
              <a:t>вмісту</a:t>
            </a:r>
            <a:r>
              <a:rPr lang="ru-RU" sz="2400" b="1" spc="-1" dirty="0">
                <a:solidFill>
                  <a:srgbClr val="000000"/>
                </a:solidFill>
                <a:latin typeface="Calibri"/>
                <a:ea typeface="DejaVu Sans"/>
              </a:rPr>
              <a:t> чистим носовою </a:t>
            </a:r>
            <a:r>
              <a:rPr lang="ru-RU" sz="2400" b="1" spc="-1" dirty="0" err="1">
                <a:solidFill>
                  <a:srgbClr val="000000"/>
                </a:solidFill>
                <a:latin typeface="Calibri"/>
                <a:ea typeface="DejaVu Sans"/>
              </a:rPr>
              <a:t>хусткою</a:t>
            </a:r>
            <a:r>
              <a:rPr lang="ru-RU" sz="2400" b="1" spc="-1" dirty="0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lang="ru-RU" sz="2400" b="1" spc="-1" dirty="0" err="1">
                <a:solidFill>
                  <a:srgbClr val="000000"/>
                </a:solidFill>
                <a:latin typeface="Calibri"/>
                <a:ea typeface="DejaVu Sans"/>
              </a:rPr>
              <a:t>потім</a:t>
            </a:r>
            <a:r>
              <a:rPr lang="ru-RU" sz="2400" b="1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pc="-1" dirty="0" err="1">
                <a:solidFill>
                  <a:srgbClr val="000000"/>
                </a:solidFill>
                <a:latin typeface="Calibri"/>
                <a:ea typeface="DejaVu Sans"/>
              </a:rPr>
              <a:t>постаратися</a:t>
            </a:r>
            <a:r>
              <a:rPr lang="ru-RU" sz="2400" b="1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pc="-1" dirty="0" err="1">
                <a:solidFill>
                  <a:srgbClr val="000000"/>
                </a:solidFill>
                <a:latin typeface="Calibri"/>
                <a:ea typeface="DejaVu Sans"/>
              </a:rPr>
              <a:t>повернути</a:t>
            </a:r>
            <a:r>
              <a:rPr lang="ru-RU" sz="2400" b="1" spc="-1" dirty="0">
                <a:solidFill>
                  <a:srgbClr val="000000"/>
                </a:solidFill>
                <a:latin typeface="Calibri"/>
                <a:ea typeface="DejaVu Sans"/>
              </a:rPr>
              <a:t> голову </a:t>
            </a:r>
            <a:r>
              <a:rPr lang="ru-RU" sz="2400" b="1" spc="-1" dirty="0" err="1">
                <a:solidFill>
                  <a:srgbClr val="000000"/>
                </a:solidFill>
                <a:latin typeface="Calibri"/>
                <a:ea typeface="DejaVu Sans"/>
              </a:rPr>
              <a:t>набік</a:t>
            </a:r>
            <a:r>
              <a:rPr lang="ru-RU" sz="2400" b="1" spc="-1" dirty="0">
                <a:solidFill>
                  <a:srgbClr val="000000"/>
                </a:solidFill>
                <a:latin typeface="Calibri"/>
                <a:ea typeface="DejaVu Sans"/>
              </a:rPr>
              <a:t> для </a:t>
            </a:r>
            <a:r>
              <a:rPr lang="ru-RU" sz="2400" b="1" spc="-1" dirty="0" err="1">
                <a:solidFill>
                  <a:srgbClr val="000000"/>
                </a:solidFill>
                <a:latin typeface="Calibri"/>
                <a:ea typeface="DejaVu Sans"/>
              </a:rPr>
              <a:t>запобігання</a:t>
            </a:r>
            <a:r>
              <a:rPr lang="ru-RU" sz="2400" b="1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pc="-1" dirty="0" err="1">
                <a:solidFill>
                  <a:srgbClr val="000000"/>
                </a:solidFill>
                <a:latin typeface="Calibri"/>
                <a:ea typeface="DejaVu Sans"/>
              </a:rPr>
              <a:t>потрапляння</a:t>
            </a:r>
            <a:r>
              <a:rPr lang="ru-RU" sz="2400" b="1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pc="-1" dirty="0" err="1">
                <a:solidFill>
                  <a:srgbClr val="000000"/>
                </a:solidFill>
                <a:latin typeface="Calibri"/>
                <a:ea typeface="DejaVu Sans"/>
              </a:rPr>
              <a:t>блювотних</a:t>
            </a:r>
            <a:r>
              <a:rPr lang="ru-RU" sz="2400" b="1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pc="-1" dirty="0" err="1">
                <a:solidFill>
                  <a:srgbClr val="000000"/>
                </a:solidFill>
                <a:latin typeface="Calibri"/>
                <a:ea typeface="DejaVu Sans"/>
              </a:rPr>
              <a:t>мас</a:t>
            </a:r>
            <a:r>
              <a:rPr lang="ru-RU" sz="2400" b="1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pc="-1" dirty="0" err="1">
                <a:solidFill>
                  <a:srgbClr val="000000"/>
                </a:solidFill>
                <a:latin typeface="Calibri"/>
                <a:ea typeface="DejaVu Sans"/>
              </a:rPr>
              <a:t>або</a:t>
            </a:r>
            <a:r>
              <a:rPr lang="ru-RU" sz="2400" b="1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pc="-1" dirty="0" err="1">
                <a:solidFill>
                  <a:srgbClr val="000000"/>
                </a:solidFill>
                <a:latin typeface="Calibri"/>
                <a:ea typeface="DejaVu Sans"/>
              </a:rPr>
              <a:t>іншої</a:t>
            </a:r>
            <a:r>
              <a:rPr lang="ru-RU" sz="2400" b="1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pc="-1" dirty="0" err="1">
                <a:solidFill>
                  <a:srgbClr val="000000"/>
                </a:solidFill>
                <a:latin typeface="Calibri"/>
                <a:ea typeface="DejaVu Sans"/>
              </a:rPr>
              <a:t>рідини</a:t>
            </a:r>
            <a:r>
              <a:rPr lang="ru-RU" sz="2400" b="1" spc="-1" dirty="0">
                <a:solidFill>
                  <a:srgbClr val="000000"/>
                </a:solidFill>
                <a:latin typeface="Calibri"/>
                <a:ea typeface="DejaVu Sans"/>
              </a:rPr>
              <a:t> в </a:t>
            </a:r>
            <a:r>
              <a:rPr lang="ru-RU" sz="2400" b="1" spc="-1" dirty="0" err="1">
                <a:solidFill>
                  <a:srgbClr val="000000"/>
                </a:solidFill>
                <a:latin typeface="Calibri"/>
                <a:ea typeface="DejaVu Sans"/>
              </a:rPr>
              <a:t>дихальні</a:t>
            </a:r>
            <a:r>
              <a:rPr lang="ru-RU" sz="2400" b="1" spc="-1" dirty="0">
                <a:solidFill>
                  <a:srgbClr val="000000"/>
                </a:solidFill>
                <a:latin typeface="Calibri"/>
                <a:ea typeface="DejaVu Sans"/>
              </a:rPr>
              <a:t> шляхи.</a:t>
            </a:r>
            <a:endParaRPr lang="ru-RU" sz="2400" spc="-1" dirty="0">
              <a:latin typeface="Arial"/>
            </a:endParaRPr>
          </a:p>
          <a:p>
            <a:pPr marL="343080" indent="-342000"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1" spc="-1" dirty="0">
                <a:solidFill>
                  <a:srgbClr val="000000"/>
                </a:solidFill>
                <a:latin typeface="Calibri"/>
                <a:ea typeface="DejaVu Sans"/>
              </a:rPr>
              <a:t>Будь-яке </a:t>
            </a:r>
            <a:r>
              <a:rPr lang="ru-RU" sz="2400" b="1" spc="-1" dirty="0" err="1">
                <a:solidFill>
                  <a:srgbClr val="000000"/>
                </a:solidFill>
                <a:latin typeface="Calibri"/>
                <a:ea typeface="DejaVu Sans"/>
              </a:rPr>
              <a:t>чужорідне</a:t>
            </a:r>
            <a:r>
              <a:rPr lang="ru-RU" sz="2400" b="1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pc="-1" dirty="0" err="1">
                <a:solidFill>
                  <a:srgbClr val="000000"/>
                </a:solidFill>
                <a:latin typeface="Calibri"/>
                <a:ea typeface="DejaVu Sans"/>
              </a:rPr>
              <a:t>тіло</a:t>
            </a:r>
            <a:r>
              <a:rPr lang="ru-RU" sz="2400" b="1" spc="-1" dirty="0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lang="ru-RU" sz="2400" b="1" spc="-1" dirty="0" err="1">
                <a:solidFill>
                  <a:srgbClr val="000000"/>
                </a:solidFill>
                <a:latin typeface="Calibri"/>
                <a:ea typeface="DejaVu Sans"/>
              </a:rPr>
              <a:t>що</a:t>
            </a:r>
            <a:r>
              <a:rPr lang="ru-RU" sz="2400" b="1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pc="-1" dirty="0" err="1">
                <a:solidFill>
                  <a:srgbClr val="000000"/>
                </a:solidFill>
                <a:latin typeface="Calibri"/>
                <a:ea typeface="DejaVu Sans"/>
              </a:rPr>
              <a:t>перебуває</a:t>
            </a:r>
            <a:r>
              <a:rPr lang="ru-RU" sz="2400" b="1" spc="-1" dirty="0">
                <a:solidFill>
                  <a:srgbClr val="000000"/>
                </a:solidFill>
                <a:latin typeface="Calibri"/>
                <a:ea typeface="DejaVu Sans"/>
              </a:rPr>
              <a:t> в </a:t>
            </a:r>
            <a:r>
              <a:rPr lang="ru-RU" sz="2400" b="1" spc="-1" dirty="0" err="1">
                <a:solidFill>
                  <a:srgbClr val="000000"/>
                </a:solidFill>
                <a:latin typeface="Calibri"/>
                <a:ea typeface="DejaVu Sans"/>
              </a:rPr>
              <a:t>рані</a:t>
            </a:r>
            <a:r>
              <a:rPr lang="ru-RU" sz="2400" b="1" spc="-1" dirty="0">
                <a:solidFill>
                  <a:srgbClr val="000000"/>
                </a:solidFill>
                <a:latin typeface="Calibri"/>
                <a:ea typeface="DejaVu Sans"/>
              </a:rPr>
              <a:t>, не </a:t>
            </a:r>
            <a:r>
              <a:rPr lang="ru-RU" sz="2400" b="1" spc="-1" dirty="0" err="1">
                <a:solidFill>
                  <a:srgbClr val="000000"/>
                </a:solidFill>
                <a:latin typeface="Calibri"/>
                <a:ea typeface="DejaVu Sans"/>
              </a:rPr>
              <a:t>можна</a:t>
            </a:r>
            <a:r>
              <a:rPr lang="ru-RU" sz="2400" b="1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pc="-1" dirty="0" err="1">
                <a:solidFill>
                  <a:srgbClr val="000000"/>
                </a:solidFill>
                <a:latin typeface="Calibri"/>
                <a:ea typeface="DejaVu Sans"/>
              </a:rPr>
              <a:t>ворушити</a:t>
            </a:r>
            <a:r>
              <a:rPr lang="ru-RU" sz="2400" b="1" spc="-1" dirty="0">
                <a:solidFill>
                  <a:srgbClr val="000000"/>
                </a:solidFill>
                <a:latin typeface="Calibri"/>
                <a:ea typeface="DejaVu Sans"/>
              </a:rPr>
              <a:t>, а </a:t>
            </a:r>
            <a:r>
              <a:rPr lang="ru-RU" sz="2400" b="1" spc="-1" dirty="0" err="1">
                <a:solidFill>
                  <a:srgbClr val="000000"/>
                </a:solidFill>
                <a:latin typeface="Calibri"/>
                <a:ea typeface="DejaVu Sans"/>
              </a:rPr>
              <a:t>тим</a:t>
            </a:r>
            <a:r>
              <a:rPr lang="ru-RU" sz="2400" b="1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pc="-1" dirty="0" err="1">
                <a:solidFill>
                  <a:srgbClr val="000000"/>
                </a:solidFill>
                <a:latin typeface="Calibri"/>
                <a:ea typeface="DejaVu Sans"/>
              </a:rPr>
              <a:t>більше</a:t>
            </a:r>
            <a:r>
              <a:rPr lang="ru-RU" sz="2400" b="1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pc="-1" dirty="0" err="1">
                <a:solidFill>
                  <a:srgbClr val="000000"/>
                </a:solidFill>
                <a:latin typeface="Calibri"/>
                <a:ea typeface="DejaVu Sans"/>
              </a:rPr>
              <a:t>намагатися</a:t>
            </a:r>
            <a:r>
              <a:rPr lang="ru-RU" sz="2400" b="1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pc="-1" dirty="0" err="1">
                <a:solidFill>
                  <a:srgbClr val="000000"/>
                </a:solidFill>
                <a:latin typeface="Calibri"/>
                <a:ea typeface="DejaVu Sans"/>
              </a:rPr>
              <a:t>отримати</a:t>
            </a:r>
            <a:r>
              <a:rPr lang="ru-RU" sz="2400" b="1" spc="-1" dirty="0">
                <a:solidFill>
                  <a:srgbClr val="000000"/>
                </a:solidFill>
                <a:latin typeface="Calibri"/>
                <a:ea typeface="DejaVu Sans"/>
              </a:rPr>
              <a:t>. </a:t>
            </a:r>
            <a:r>
              <a:rPr lang="ru-RU" sz="2400" b="1" spc="-1" dirty="0" err="1">
                <a:solidFill>
                  <a:srgbClr val="000000"/>
                </a:solidFill>
                <a:latin typeface="Calibri"/>
                <a:ea typeface="DejaVu Sans"/>
              </a:rPr>
              <a:t>Ці</a:t>
            </a:r>
            <a:r>
              <a:rPr lang="ru-RU" sz="2400" b="1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pc="-1" dirty="0" err="1">
                <a:solidFill>
                  <a:srgbClr val="000000"/>
                </a:solidFill>
                <a:latin typeface="Calibri"/>
                <a:ea typeface="DejaVu Sans"/>
              </a:rPr>
              <a:t>дії</a:t>
            </a:r>
            <a:r>
              <a:rPr lang="ru-RU" sz="2400" b="1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pc="-1" dirty="0" err="1">
                <a:solidFill>
                  <a:srgbClr val="000000"/>
                </a:solidFill>
                <a:latin typeface="Calibri"/>
                <a:ea typeface="DejaVu Sans"/>
              </a:rPr>
              <a:t>можуть</a:t>
            </a:r>
            <a:r>
              <a:rPr lang="ru-RU" sz="2400" b="1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pc="-1" dirty="0" err="1">
                <a:solidFill>
                  <a:srgbClr val="000000"/>
                </a:solidFill>
                <a:latin typeface="Calibri"/>
                <a:ea typeface="DejaVu Sans"/>
              </a:rPr>
              <a:t>збільшити</a:t>
            </a:r>
            <a:r>
              <a:rPr lang="ru-RU" sz="2400" b="1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pc="-1" dirty="0" err="1">
                <a:solidFill>
                  <a:srgbClr val="000000"/>
                </a:solidFill>
                <a:latin typeface="Calibri"/>
                <a:ea typeface="DejaVu Sans"/>
              </a:rPr>
              <a:t>обсяг</a:t>
            </a:r>
            <a:r>
              <a:rPr lang="ru-RU" sz="2400" b="1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pc="-1" dirty="0" err="1">
                <a:solidFill>
                  <a:srgbClr val="000000"/>
                </a:solidFill>
                <a:latin typeface="Calibri"/>
                <a:ea typeface="DejaVu Sans"/>
              </a:rPr>
              <a:t>ураження</a:t>
            </a:r>
            <a:r>
              <a:rPr lang="ru-RU" sz="2400" b="1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pc="-1" dirty="0" err="1">
                <a:solidFill>
                  <a:srgbClr val="000000"/>
                </a:solidFill>
                <a:latin typeface="Calibri"/>
                <a:ea typeface="DejaVu Sans"/>
              </a:rPr>
              <a:t>мозку</a:t>
            </a:r>
            <a:r>
              <a:rPr lang="ru-RU" sz="2400" b="1" spc="-1" dirty="0">
                <a:solidFill>
                  <a:srgbClr val="000000"/>
                </a:solidFill>
                <a:latin typeface="Calibri"/>
                <a:ea typeface="DejaVu Sans"/>
              </a:rPr>
              <a:t> і </a:t>
            </a:r>
            <a:r>
              <a:rPr lang="ru-RU" sz="2400" b="1" spc="-1" dirty="0" err="1">
                <a:solidFill>
                  <a:srgbClr val="000000"/>
                </a:solidFill>
                <a:latin typeface="Calibri"/>
                <a:ea typeface="DejaVu Sans"/>
              </a:rPr>
              <a:t>посилити</a:t>
            </a:r>
            <a:r>
              <a:rPr lang="ru-RU" sz="2400" b="1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pc="-1" dirty="0" err="1">
                <a:solidFill>
                  <a:srgbClr val="000000"/>
                </a:solidFill>
                <a:latin typeface="Calibri"/>
                <a:ea typeface="DejaVu Sans"/>
              </a:rPr>
              <a:t>кровотечу</a:t>
            </a:r>
            <a:r>
              <a:rPr lang="ru-RU" sz="2400" b="1" spc="-1" dirty="0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lang="ru-RU" sz="2400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129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CustomShape 1"/>
          <p:cNvSpPr/>
          <p:nvPr/>
        </p:nvSpPr>
        <p:spPr>
          <a:xfrm>
            <a:off x="817418" y="285840"/>
            <a:ext cx="9392302" cy="628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2000" algn="just"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spc="-1" dirty="0">
                <a:solidFill>
                  <a:srgbClr val="000000"/>
                </a:solidFill>
                <a:latin typeface="Calibri"/>
                <a:ea typeface="DejaVu Sans"/>
              </a:rPr>
              <a:t>Для </a:t>
            </a:r>
            <a:r>
              <a:rPr lang="ru-RU" sz="2000" spc="-1" dirty="0" err="1">
                <a:solidFill>
                  <a:srgbClr val="000000"/>
                </a:solidFill>
                <a:latin typeface="Calibri"/>
                <a:ea typeface="DejaVu Sans"/>
              </a:rPr>
              <a:t>зупинки</a:t>
            </a:r>
            <a:r>
              <a:rPr lang="ru-RU" sz="20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spc="-1" dirty="0" err="1">
                <a:solidFill>
                  <a:srgbClr val="000000"/>
                </a:solidFill>
                <a:latin typeface="Calibri"/>
                <a:ea typeface="DejaVu Sans"/>
              </a:rPr>
              <a:t>кровотечі</a:t>
            </a:r>
            <a:r>
              <a:rPr lang="ru-RU" sz="20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spc="-1" dirty="0" err="1">
                <a:solidFill>
                  <a:srgbClr val="000000"/>
                </a:solidFill>
                <a:latin typeface="Calibri"/>
                <a:ea typeface="DejaVu Sans"/>
              </a:rPr>
              <a:t>спочатку</a:t>
            </a:r>
            <a:r>
              <a:rPr lang="ru-RU" sz="20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spc="-1" dirty="0" err="1">
                <a:solidFill>
                  <a:srgbClr val="000000"/>
                </a:solidFill>
                <a:latin typeface="Calibri"/>
                <a:ea typeface="DejaVu Sans"/>
              </a:rPr>
              <a:t>потрібно</a:t>
            </a:r>
            <a:r>
              <a:rPr lang="ru-RU" sz="20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spc="-1" dirty="0" err="1">
                <a:solidFill>
                  <a:srgbClr val="000000"/>
                </a:solidFill>
                <a:latin typeface="Calibri"/>
                <a:ea typeface="DejaVu Sans"/>
              </a:rPr>
              <a:t>спробувати</a:t>
            </a:r>
            <a:r>
              <a:rPr lang="ru-RU" sz="20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spc="-1" dirty="0" err="1">
                <a:solidFill>
                  <a:srgbClr val="000000"/>
                </a:solidFill>
                <a:latin typeface="Calibri"/>
                <a:ea typeface="DejaVu Sans"/>
              </a:rPr>
              <a:t>очистити</a:t>
            </a:r>
            <a:r>
              <a:rPr lang="ru-RU" sz="20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spc="-1" dirty="0" err="1">
                <a:solidFill>
                  <a:srgbClr val="000000"/>
                </a:solidFill>
                <a:latin typeface="Calibri"/>
                <a:ea typeface="DejaVu Sans"/>
              </a:rPr>
              <a:t>шкіру</a:t>
            </a:r>
            <a:r>
              <a:rPr lang="ru-RU" sz="20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spc="-1" dirty="0" err="1">
                <a:solidFill>
                  <a:srgbClr val="000000"/>
                </a:solidFill>
                <a:latin typeface="Calibri"/>
                <a:ea typeface="DejaVu Sans"/>
              </a:rPr>
              <a:t>навколо</a:t>
            </a:r>
            <a:r>
              <a:rPr lang="ru-RU" sz="20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spc="-1" dirty="0" err="1">
                <a:solidFill>
                  <a:srgbClr val="000000"/>
                </a:solidFill>
                <a:latin typeface="Calibri"/>
                <a:ea typeface="DejaVu Sans"/>
              </a:rPr>
              <a:t>місця</a:t>
            </a:r>
            <a:r>
              <a:rPr lang="ru-RU" sz="20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spc="-1" dirty="0" err="1">
                <a:solidFill>
                  <a:srgbClr val="000000"/>
                </a:solidFill>
                <a:latin typeface="Calibri"/>
                <a:ea typeface="DejaVu Sans"/>
              </a:rPr>
              <a:t>ураження</a:t>
            </a:r>
            <a:r>
              <a:rPr lang="ru-RU" sz="2000" spc="-1" dirty="0">
                <a:solidFill>
                  <a:srgbClr val="000000"/>
                </a:solidFill>
                <a:latin typeface="Calibri"/>
                <a:ea typeface="DejaVu Sans"/>
              </a:rPr>
              <a:t> з </a:t>
            </a:r>
            <a:r>
              <a:rPr lang="ru-RU" sz="2000" spc="-1" dirty="0" err="1">
                <a:solidFill>
                  <a:srgbClr val="000000"/>
                </a:solidFill>
                <a:latin typeface="Calibri"/>
                <a:ea typeface="DejaVu Sans"/>
              </a:rPr>
              <a:t>допомогою</a:t>
            </a:r>
            <a:r>
              <a:rPr lang="ru-RU" sz="2000" spc="-1" dirty="0">
                <a:solidFill>
                  <a:srgbClr val="000000"/>
                </a:solidFill>
                <a:latin typeface="Calibri"/>
                <a:ea typeface="DejaVu Sans"/>
              </a:rPr>
              <a:t> рушника, при </a:t>
            </a:r>
            <a:r>
              <a:rPr lang="ru-RU" sz="2000" spc="-1" dirty="0" err="1">
                <a:solidFill>
                  <a:srgbClr val="000000"/>
                </a:solidFill>
                <a:latin typeface="Calibri"/>
                <a:ea typeface="DejaVu Sans"/>
              </a:rPr>
              <a:t>можливості</a:t>
            </a:r>
            <a:r>
              <a:rPr lang="ru-RU" sz="20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spc="-1" dirty="0" err="1">
                <a:solidFill>
                  <a:srgbClr val="000000"/>
                </a:solidFill>
                <a:latin typeface="Calibri"/>
                <a:ea typeface="DejaVu Sans"/>
              </a:rPr>
              <a:t>швидко</a:t>
            </a:r>
            <a:r>
              <a:rPr lang="ru-RU" sz="20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spc="-1" dirty="0" err="1">
                <a:solidFill>
                  <a:srgbClr val="000000"/>
                </a:solidFill>
                <a:latin typeface="Calibri"/>
                <a:ea typeface="DejaVu Sans"/>
              </a:rPr>
              <a:t>обробити</a:t>
            </a:r>
            <a:r>
              <a:rPr lang="ru-RU" sz="20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spc="-1" dirty="0" err="1">
                <a:solidFill>
                  <a:srgbClr val="000000"/>
                </a:solidFill>
                <a:latin typeface="Calibri"/>
                <a:ea typeface="DejaVu Sans"/>
              </a:rPr>
              <a:t>поверхню</a:t>
            </a:r>
            <a:r>
              <a:rPr lang="ru-RU" sz="20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spc="-1" dirty="0" err="1">
                <a:solidFill>
                  <a:srgbClr val="000000"/>
                </a:solidFill>
                <a:latin typeface="Calibri"/>
                <a:ea typeface="DejaVu Sans"/>
              </a:rPr>
              <a:t>навколо</a:t>
            </a:r>
            <a:r>
              <a:rPr lang="ru-RU" sz="2000" spc="-1" dirty="0">
                <a:solidFill>
                  <a:srgbClr val="000000"/>
                </a:solidFill>
                <a:latin typeface="Calibri"/>
                <a:ea typeface="DejaVu Sans"/>
              </a:rPr>
              <a:t> рани </a:t>
            </a:r>
            <a:r>
              <a:rPr lang="ru-RU" sz="2000" spc="-1" dirty="0" err="1">
                <a:solidFill>
                  <a:srgbClr val="000000"/>
                </a:solidFill>
                <a:latin typeface="Calibri"/>
                <a:ea typeface="DejaVu Sans"/>
              </a:rPr>
              <a:t>розчином</a:t>
            </a:r>
            <a:r>
              <a:rPr lang="ru-RU" sz="2000" spc="-1" dirty="0">
                <a:solidFill>
                  <a:srgbClr val="000000"/>
                </a:solidFill>
                <a:latin typeface="Calibri"/>
                <a:ea typeface="DejaVu Sans"/>
              </a:rPr>
              <a:t> брильянтового зеленого </a:t>
            </a:r>
            <a:r>
              <a:rPr lang="ru-RU" sz="2000" spc="-1" dirty="0" err="1">
                <a:solidFill>
                  <a:srgbClr val="000000"/>
                </a:solidFill>
                <a:latin typeface="Calibri"/>
                <a:ea typeface="DejaVu Sans"/>
              </a:rPr>
              <a:t>чи</a:t>
            </a:r>
            <a:r>
              <a:rPr lang="ru-RU" sz="2000" spc="-1" dirty="0">
                <a:solidFill>
                  <a:srgbClr val="000000"/>
                </a:solidFill>
                <a:latin typeface="Calibri"/>
                <a:ea typeface="DejaVu Sans"/>
              </a:rPr>
              <a:t> йоду. </a:t>
            </a:r>
            <a:r>
              <a:rPr lang="ru-RU" sz="2000" spc="-1" dirty="0" err="1">
                <a:solidFill>
                  <a:srgbClr val="000000"/>
                </a:solidFill>
                <a:latin typeface="Calibri"/>
                <a:ea typeface="DejaVu Sans"/>
              </a:rPr>
              <a:t>Потім</a:t>
            </a:r>
            <a:r>
              <a:rPr lang="ru-RU" sz="2000" spc="-1" dirty="0">
                <a:solidFill>
                  <a:srgbClr val="000000"/>
                </a:solidFill>
                <a:latin typeface="Calibri"/>
                <a:ea typeface="DejaVu Sans"/>
              </a:rPr>
              <a:t> на рану </a:t>
            </a:r>
            <a:r>
              <a:rPr lang="ru-RU" sz="2000" spc="-1" dirty="0" err="1">
                <a:solidFill>
                  <a:srgbClr val="000000"/>
                </a:solidFill>
                <a:latin typeface="Calibri"/>
                <a:ea typeface="DejaVu Sans"/>
              </a:rPr>
              <a:t>накласти</a:t>
            </a:r>
            <a:r>
              <a:rPr lang="ru-RU" sz="20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spc="-1" dirty="0" err="1">
                <a:solidFill>
                  <a:srgbClr val="000000"/>
                </a:solidFill>
                <a:latin typeface="Calibri"/>
                <a:ea typeface="DejaVu Sans"/>
              </a:rPr>
              <a:t>пов’язку</a:t>
            </a:r>
            <a:r>
              <a:rPr lang="ru-RU" sz="2000" spc="-1" dirty="0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lang="ru-RU" sz="2000" spc="-1" dirty="0" err="1">
                <a:solidFill>
                  <a:srgbClr val="000000"/>
                </a:solidFill>
                <a:latin typeface="Calibri"/>
                <a:ea typeface="DejaVu Sans"/>
              </a:rPr>
              <a:t>що</a:t>
            </a:r>
            <a:r>
              <a:rPr lang="ru-RU" sz="2000" spc="-1" dirty="0">
                <a:solidFill>
                  <a:srgbClr val="000000"/>
                </a:solidFill>
                <a:latin typeface="Calibri"/>
                <a:ea typeface="DejaVu Sans"/>
              </a:rPr>
              <a:t> давить: </a:t>
            </a:r>
            <a:r>
              <a:rPr lang="ru-RU" sz="2000" spc="-1" dirty="0" err="1">
                <a:solidFill>
                  <a:srgbClr val="000000"/>
                </a:solidFill>
                <a:latin typeface="Calibri"/>
                <a:ea typeface="DejaVu Sans"/>
              </a:rPr>
              <a:t>спочатку</a:t>
            </a:r>
            <a:r>
              <a:rPr lang="ru-RU" sz="20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spc="-1" dirty="0" err="1">
                <a:solidFill>
                  <a:srgbClr val="000000"/>
                </a:solidFill>
                <a:latin typeface="Calibri"/>
                <a:ea typeface="DejaVu Sans"/>
              </a:rPr>
              <a:t>кілька</a:t>
            </a:r>
            <a:r>
              <a:rPr lang="ru-RU" sz="20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spc="-1" dirty="0" err="1">
                <a:solidFill>
                  <a:srgbClr val="000000"/>
                </a:solidFill>
                <a:latin typeface="Calibri"/>
                <a:ea typeface="DejaVu Sans"/>
              </a:rPr>
              <a:t>шарів</a:t>
            </a:r>
            <a:r>
              <a:rPr lang="ru-RU" sz="20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spc="-1" dirty="0" err="1">
                <a:solidFill>
                  <a:srgbClr val="000000"/>
                </a:solidFill>
                <a:latin typeface="Calibri"/>
                <a:ea typeface="DejaVu Sans"/>
              </a:rPr>
              <a:t>чистої</a:t>
            </a:r>
            <a:r>
              <a:rPr lang="ru-RU" sz="20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spc="-1" dirty="0" err="1">
                <a:solidFill>
                  <a:srgbClr val="000000"/>
                </a:solidFill>
                <a:latin typeface="Calibri"/>
                <a:ea typeface="DejaVu Sans"/>
              </a:rPr>
              <a:t>тканини</a:t>
            </a:r>
            <a:r>
              <a:rPr lang="ru-RU" sz="20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spc="-1" dirty="0" err="1">
                <a:solidFill>
                  <a:srgbClr val="000000"/>
                </a:solidFill>
                <a:latin typeface="Calibri"/>
                <a:ea typeface="DejaVu Sans"/>
              </a:rPr>
              <a:t>або</a:t>
            </a:r>
            <a:r>
              <a:rPr lang="ru-RU" sz="20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spc="-1" dirty="0" err="1">
                <a:solidFill>
                  <a:srgbClr val="000000"/>
                </a:solidFill>
                <a:latin typeface="Calibri"/>
                <a:ea typeface="DejaVu Sans"/>
              </a:rPr>
              <a:t>марлі</a:t>
            </a:r>
            <a:r>
              <a:rPr lang="ru-RU" sz="2000" spc="-1" dirty="0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lang="ru-RU" sz="2000" spc="-1" dirty="0" err="1">
                <a:solidFill>
                  <a:srgbClr val="000000"/>
                </a:solidFill>
                <a:latin typeface="Calibri"/>
                <a:ea typeface="DejaVu Sans"/>
              </a:rPr>
              <a:t>зверху</a:t>
            </a:r>
            <a:r>
              <a:rPr lang="ru-RU" sz="20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spc="-1" dirty="0" err="1">
                <a:solidFill>
                  <a:srgbClr val="000000"/>
                </a:solidFill>
                <a:latin typeface="Calibri"/>
                <a:ea typeface="DejaVu Sans"/>
              </a:rPr>
              <a:t>бажано</a:t>
            </a:r>
            <a:r>
              <a:rPr lang="ru-RU" sz="20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spc="-1" dirty="0" err="1">
                <a:solidFill>
                  <a:srgbClr val="000000"/>
                </a:solidFill>
                <a:latin typeface="Calibri"/>
                <a:ea typeface="DejaVu Sans"/>
              </a:rPr>
              <a:t>покласти</a:t>
            </a:r>
            <a:r>
              <a:rPr lang="ru-RU" sz="20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spc="-1" dirty="0" err="1">
                <a:solidFill>
                  <a:srgbClr val="000000"/>
                </a:solidFill>
                <a:latin typeface="Calibri"/>
                <a:ea typeface="DejaVu Sans"/>
              </a:rPr>
              <a:t>твердий</a:t>
            </a:r>
            <a:r>
              <a:rPr lang="ru-RU" sz="2000" spc="-1" dirty="0">
                <a:solidFill>
                  <a:srgbClr val="000000"/>
                </a:solidFill>
                <a:latin typeface="Calibri"/>
                <a:ea typeface="DejaVu Sans"/>
              </a:rPr>
              <a:t> предмет (пульт </a:t>
            </a:r>
            <a:r>
              <a:rPr lang="ru-RU" sz="2000" spc="-1" dirty="0" err="1">
                <a:solidFill>
                  <a:srgbClr val="000000"/>
                </a:solidFill>
                <a:latin typeface="Calibri"/>
                <a:ea typeface="DejaVu Sans"/>
              </a:rPr>
              <a:t>від</a:t>
            </a:r>
            <a:r>
              <a:rPr lang="ru-RU" sz="20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spc="-1" dirty="0" err="1">
                <a:solidFill>
                  <a:srgbClr val="000000"/>
                </a:solidFill>
                <a:latin typeface="Calibri"/>
                <a:ea typeface="DejaVu Sans"/>
              </a:rPr>
              <a:t>техніки</a:t>
            </a:r>
            <a:r>
              <a:rPr lang="ru-RU" sz="2000" spc="-1" dirty="0">
                <a:solidFill>
                  <a:srgbClr val="000000"/>
                </a:solidFill>
                <a:latin typeface="Calibri"/>
                <a:ea typeface="DejaVu Sans"/>
              </a:rPr>
              <a:t>, шматок сухого мила, </a:t>
            </a:r>
            <a:r>
              <a:rPr lang="ru-RU" sz="2000" spc="-1" dirty="0" err="1">
                <a:solidFill>
                  <a:srgbClr val="000000"/>
                </a:solidFill>
                <a:latin typeface="Calibri"/>
                <a:ea typeface="DejaVu Sans"/>
              </a:rPr>
              <a:t>гребінець</a:t>
            </a:r>
            <a:r>
              <a:rPr lang="ru-RU" sz="20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spc="-1" dirty="0" err="1">
                <a:solidFill>
                  <a:srgbClr val="000000"/>
                </a:solidFill>
                <a:latin typeface="Calibri"/>
                <a:ea typeface="DejaVu Sans"/>
              </a:rPr>
              <a:t>тощо</a:t>
            </a:r>
            <a:r>
              <a:rPr lang="ru-RU" sz="2000" spc="-1" dirty="0">
                <a:solidFill>
                  <a:srgbClr val="000000"/>
                </a:solidFill>
                <a:latin typeface="Calibri"/>
                <a:ea typeface="DejaVu Sans"/>
              </a:rPr>
              <a:t>) і добре </a:t>
            </a:r>
            <a:r>
              <a:rPr lang="ru-RU" sz="2000" spc="-1" dirty="0" err="1">
                <a:solidFill>
                  <a:srgbClr val="000000"/>
                </a:solidFill>
                <a:latin typeface="Calibri"/>
                <a:ea typeface="DejaVu Sans"/>
              </a:rPr>
              <a:t>забинтувати</a:t>
            </a:r>
            <a:r>
              <a:rPr lang="ru-RU" sz="2000" spc="-1" dirty="0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lang="ru-RU" sz="2000" spc="-1" dirty="0" err="1">
                <a:solidFill>
                  <a:srgbClr val="000000"/>
                </a:solidFill>
                <a:latin typeface="Calibri"/>
                <a:ea typeface="DejaVu Sans"/>
              </a:rPr>
              <a:t>щоб</a:t>
            </a:r>
            <a:r>
              <a:rPr lang="ru-RU" sz="20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spc="-1" dirty="0" err="1">
                <a:solidFill>
                  <a:srgbClr val="000000"/>
                </a:solidFill>
                <a:latin typeface="Calibri"/>
                <a:ea typeface="DejaVu Sans"/>
              </a:rPr>
              <a:t>цей</a:t>
            </a:r>
            <a:r>
              <a:rPr lang="ru-RU" sz="2000" spc="-1" dirty="0">
                <a:solidFill>
                  <a:srgbClr val="000000"/>
                </a:solidFill>
                <a:latin typeface="Calibri"/>
                <a:ea typeface="DejaVu Sans"/>
              </a:rPr>
              <a:t> предмет </a:t>
            </a:r>
            <a:r>
              <a:rPr lang="ru-RU" sz="2000" spc="-1" dirty="0" err="1">
                <a:solidFill>
                  <a:srgbClr val="000000"/>
                </a:solidFill>
                <a:latin typeface="Calibri"/>
                <a:ea typeface="DejaVu Sans"/>
              </a:rPr>
              <a:t>здавлював</a:t>
            </a:r>
            <a:r>
              <a:rPr lang="ru-RU" sz="20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spc="-1" dirty="0" err="1">
                <a:solidFill>
                  <a:srgbClr val="000000"/>
                </a:solidFill>
                <a:latin typeface="Calibri"/>
                <a:ea typeface="DejaVu Sans"/>
              </a:rPr>
              <a:t>пошкоджену</a:t>
            </a:r>
            <a:r>
              <a:rPr lang="ru-RU" sz="20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spc="-1" dirty="0" err="1">
                <a:solidFill>
                  <a:srgbClr val="000000"/>
                </a:solidFill>
                <a:latin typeface="Calibri"/>
                <a:ea typeface="DejaVu Sans"/>
              </a:rPr>
              <a:t>судину</a:t>
            </a:r>
            <a:r>
              <a:rPr lang="ru-RU" sz="2000" spc="-1" dirty="0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lang="ru-RU" sz="2000" spc="-1" dirty="0">
              <a:latin typeface="Arial"/>
            </a:endParaRPr>
          </a:p>
          <a:p>
            <a:pPr marL="343080" indent="-342000" algn="just"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spc="-1" dirty="0" err="1">
                <a:solidFill>
                  <a:srgbClr val="000000"/>
                </a:solidFill>
                <a:latin typeface="Calibri"/>
                <a:ea typeface="DejaVu Sans"/>
              </a:rPr>
              <a:t>Якщо</a:t>
            </a:r>
            <a:r>
              <a:rPr lang="ru-RU" sz="20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spc="-1" dirty="0" err="1">
                <a:solidFill>
                  <a:srgbClr val="000000"/>
                </a:solidFill>
                <a:latin typeface="Calibri"/>
                <a:ea typeface="DejaVu Sans"/>
              </a:rPr>
              <a:t>кровотеча</a:t>
            </a:r>
            <a:r>
              <a:rPr lang="ru-RU" sz="2000" spc="-1" dirty="0">
                <a:solidFill>
                  <a:srgbClr val="000000"/>
                </a:solidFill>
                <a:latin typeface="Calibri"/>
                <a:ea typeface="DejaVu Sans"/>
              </a:rPr>
              <a:t> сильна, а </a:t>
            </a:r>
            <a:r>
              <a:rPr lang="ru-RU" sz="2000" spc="-1" dirty="0" err="1">
                <a:solidFill>
                  <a:srgbClr val="000000"/>
                </a:solidFill>
                <a:latin typeface="Calibri"/>
                <a:ea typeface="DejaVu Sans"/>
              </a:rPr>
              <a:t>накласти</a:t>
            </a:r>
            <a:r>
              <a:rPr lang="ru-RU" sz="20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spc="-1" dirty="0" err="1">
                <a:solidFill>
                  <a:srgbClr val="000000"/>
                </a:solidFill>
                <a:latin typeface="Calibri"/>
                <a:ea typeface="DejaVu Sans"/>
              </a:rPr>
              <a:t>пов’язку</a:t>
            </a:r>
            <a:r>
              <a:rPr lang="ru-RU" sz="20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spc="-1" dirty="0" err="1">
                <a:solidFill>
                  <a:srgbClr val="000000"/>
                </a:solidFill>
                <a:latin typeface="Calibri"/>
                <a:ea typeface="DejaVu Sans"/>
              </a:rPr>
              <a:t>немає</a:t>
            </a:r>
            <a:r>
              <a:rPr lang="ru-RU" sz="20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spc="-1" dirty="0" err="1">
                <a:solidFill>
                  <a:srgbClr val="000000"/>
                </a:solidFill>
                <a:latin typeface="Calibri"/>
                <a:ea typeface="DejaVu Sans"/>
              </a:rPr>
              <a:t>можливості</a:t>
            </a:r>
            <a:r>
              <a:rPr lang="ru-RU" sz="2000" spc="-1" dirty="0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lang="ru-RU" sz="2000" spc="-1" dirty="0" err="1">
                <a:solidFill>
                  <a:srgbClr val="000000"/>
                </a:solidFill>
                <a:latin typeface="Calibri"/>
                <a:ea typeface="DejaVu Sans"/>
              </a:rPr>
              <a:t>слід</a:t>
            </a:r>
            <a:r>
              <a:rPr lang="ru-RU" sz="20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spc="-1" dirty="0" err="1">
                <a:solidFill>
                  <a:srgbClr val="000000"/>
                </a:solidFill>
                <a:latin typeface="Calibri"/>
                <a:ea typeface="DejaVu Sans"/>
              </a:rPr>
              <a:t>притиснути</a:t>
            </a:r>
            <a:r>
              <a:rPr lang="ru-RU" sz="20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spc="-1" dirty="0" err="1">
                <a:solidFill>
                  <a:srgbClr val="000000"/>
                </a:solidFill>
                <a:latin typeface="Calibri"/>
                <a:ea typeface="DejaVu Sans"/>
              </a:rPr>
              <a:t>пальцями</a:t>
            </a:r>
            <a:r>
              <a:rPr lang="ru-RU" sz="20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spc="-1" dirty="0" err="1">
                <a:solidFill>
                  <a:srgbClr val="000000"/>
                </a:solidFill>
                <a:latin typeface="Calibri"/>
                <a:ea typeface="DejaVu Sans"/>
              </a:rPr>
              <a:t>шкіру</a:t>
            </a:r>
            <a:r>
              <a:rPr lang="ru-RU" sz="20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spc="-1" dirty="0" err="1">
                <a:solidFill>
                  <a:srgbClr val="000000"/>
                </a:solidFill>
                <a:latin typeface="Calibri"/>
                <a:ea typeface="DejaVu Sans"/>
              </a:rPr>
              <a:t>біля</a:t>
            </a:r>
            <a:r>
              <a:rPr lang="ru-RU" sz="2000" spc="-1" dirty="0">
                <a:solidFill>
                  <a:srgbClr val="000000"/>
                </a:solidFill>
                <a:latin typeface="Calibri"/>
                <a:ea typeface="DejaVu Sans"/>
              </a:rPr>
              <a:t> краю рани, </a:t>
            </a:r>
            <a:r>
              <a:rPr lang="ru-RU" sz="2000" spc="-1" dirty="0" err="1">
                <a:solidFill>
                  <a:srgbClr val="000000"/>
                </a:solidFill>
                <a:latin typeface="Calibri"/>
                <a:ea typeface="DejaVu Sans"/>
              </a:rPr>
              <a:t>щоб</a:t>
            </a:r>
            <a:r>
              <a:rPr lang="ru-RU" sz="2000" spc="-1" dirty="0">
                <a:solidFill>
                  <a:srgbClr val="000000"/>
                </a:solidFill>
                <a:latin typeface="Calibri"/>
                <a:ea typeface="DejaVu Sans"/>
              </a:rPr>
              <a:t> кров перестала </a:t>
            </a:r>
            <a:r>
              <a:rPr lang="ru-RU" sz="2000" spc="-1" dirty="0" err="1">
                <a:solidFill>
                  <a:srgbClr val="000000"/>
                </a:solidFill>
                <a:latin typeface="Calibri"/>
                <a:ea typeface="DejaVu Sans"/>
              </a:rPr>
              <a:t>текти</a:t>
            </a:r>
            <a:r>
              <a:rPr lang="ru-RU" sz="2000" spc="-1" dirty="0">
                <a:solidFill>
                  <a:srgbClr val="000000"/>
                </a:solidFill>
                <a:latin typeface="Calibri"/>
                <a:ea typeface="DejaVu Sans"/>
              </a:rPr>
              <a:t>. </a:t>
            </a:r>
            <a:r>
              <a:rPr lang="ru-RU" sz="2000" spc="-1" dirty="0" err="1">
                <a:solidFill>
                  <a:srgbClr val="000000"/>
                </a:solidFill>
                <a:latin typeface="Calibri"/>
                <a:ea typeface="DejaVu Sans"/>
              </a:rPr>
              <a:t>Пальцеве</a:t>
            </a:r>
            <a:r>
              <a:rPr lang="ru-RU" sz="20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spc="-1" dirty="0" err="1">
                <a:solidFill>
                  <a:srgbClr val="000000"/>
                </a:solidFill>
                <a:latin typeface="Calibri"/>
                <a:ea typeface="DejaVu Sans"/>
              </a:rPr>
              <a:t>притиснення</a:t>
            </a:r>
            <a:r>
              <a:rPr lang="ru-RU" sz="20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spc="-1" dirty="0" err="1">
                <a:solidFill>
                  <a:srgbClr val="000000"/>
                </a:solidFill>
                <a:latin typeface="Calibri"/>
                <a:ea typeface="DejaVu Sans"/>
              </a:rPr>
              <a:t>судини</a:t>
            </a:r>
            <a:r>
              <a:rPr lang="ru-RU" sz="20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spc="-1" dirty="0" err="1">
                <a:solidFill>
                  <a:srgbClr val="000000"/>
                </a:solidFill>
                <a:latin typeface="Calibri"/>
                <a:ea typeface="DejaVu Sans"/>
              </a:rPr>
              <a:t>потрібно</a:t>
            </a:r>
            <a:r>
              <a:rPr lang="ru-RU" sz="20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spc="-1" dirty="0" err="1">
                <a:solidFill>
                  <a:srgbClr val="000000"/>
                </a:solidFill>
                <a:latin typeface="Calibri"/>
                <a:ea typeface="DejaVu Sans"/>
              </a:rPr>
              <a:t>здійснювати</a:t>
            </a:r>
            <a:r>
              <a:rPr lang="ru-RU" sz="2000" spc="-1" dirty="0">
                <a:solidFill>
                  <a:srgbClr val="000000"/>
                </a:solidFill>
                <a:latin typeface="Calibri"/>
                <a:ea typeface="DejaVu Sans"/>
              </a:rPr>
              <a:t> до </a:t>
            </a:r>
            <a:r>
              <a:rPr lang="ru-RU" sz="2000" spc="-1" dirty="0" err="1">
                <a:solidFill>
                  <a:srgbClr val="000000"/>
                </a:solidFill>
                <a:latin typeface="Calibri"/>
                <a:ea typeface="DejaVu Sans"/>
              </a:rPr>
              <a:t>приїзду</a:t>
            </a:r>
            <a:r>
              <a:rPr lang="ru-RU" sz="2000" spc="-1" dirty="0">
                <a:solidFill>
                  <a:srgbClr val="000000"/>
                </a:solidFill>
                <a:latin typeface="Calibri"/>
                <a:ea typeface="DejaVu Sans"/>
              </a:rPr>
              <a:t> «</a:t>
            </a:r>
            <a:r>
              <a:rPr lang="ru-RU" sz="2000" spc="-1" dirty="0" err="1">
                <a:solidFill>
                  <a:srgbClr val="000000"/>
                </a:solidFill>
                <a:latin typeface="Calibri"/>
                <a:ea typeface="DejaVu Sans"/>
              </a:rPr>
              <a:t>Швидкої</a:t>
            </a:r>
            <a:r>
              <a:rPr lang="ru-RU" sz="20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spc="-1" dirty="0" err="1">
                <a:solidFill>
                  <a:srgbClr val="000000"/>
                </a:solidFill>
                <a:latin typeface="Calibri"/>
                <a:ea typeface="DejaVu Sans"/>
              </a:rPr>
              <a:t>допомоги</a:t>
            </a:r>
            <a:r>
              <a:rPr lang="ru-RU" sz="2000" spc="-1" dirty="0">
                <a:solidFill>
                  <a:srgbClr val="000000"/>
                </a:solidFill>
                <a:latin typeface="Calibri"/>
                <a:ea typeface="DejaVu Sans"/>
              </a:rPr>
              <a:t>».</a:t>
            </a:r>
            <a:endParaRPr lang="ru-RU" sz="2000" spc="-1" dirty="0">
              <a:latin typeface="Arial"/>
            </a:endParaRPr>
          </a:p>
          <a:p>
            <a:pPr>
              <a:spcBef>
                <a:spcPts val="360"/>
              </a:spcBef>
            </a:pPr>
            <a:endParaRPr lang="ru-RU" sz="2000" spc="-1" dirty="0">
              <a:latin typeface="Arial"/>
            </a:endParaRPr>
          </a:p>
          <a:p>
            <a:pPr>
              <a:spcBef>
                <a:spcPts val="360"/>
              </a:spcBef>
            </a:pPr>
            <a:endParaRPr lang="ru-RU" sz="2000" spc="-1" dirty="0">
              <a:latin typeface="Arial"/>
            </a:endParaRPr>
          </a:p>
        </p:txBody>
      </p:sp>
      <p:pic>
        <p:nvPicPr>
          <p:cNvPr id="464" name="Picture 2"/>
          <p:cNvPicPr/>
          <p:nvPr/>
        </p:nvPicPr>
        <p:blipFill>
          <a:blip r:embed="rId2"/>
          <a:stretch/>
        </p:blipFill>
        <p:spPr>
          <a:xfrm>
            <a:off x="6732033" y="3668335"/>
            <a:ext cx="4713840" cy="3070800"/>
          </a:xfrm>
          <a:prstGeom prst="rect">
            <a:avLst/>
          </a:prstGeom>
          <a:ln w="9360">
            <a:noFill/>
          </a:ln>
        </p:spPr>
      </p:pic>
    </p:spTree>
    <p:extLst>
      <p:ext uri="{BB962C8B-B14F-4D97-AF65-F5344CB8AC3E}">
        <p14:creationId xmlns:p14="http://schemas.microsoft.com/office/powerpoint/2010/main" val="109261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CustomShape 1"/>
          <p:cNvSpPr/>
          <p:nvPr/>
        </p:nvSpPr>
        <p:spPr>
          <a:xfrm>
            <a:off x="457199" y="426393"/>
            <a:ext cx="6109855" cy="628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43080" indent="-342000" algn="just"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1" spc="-1" dirty="0">
                <a:solidFill>
                  <a:srgbClr val="000000"/>
                </a:solidFill>
                <a:latin typeface="Calibri"/>
                <a:ea typeface="DejaVu Sans"/>
              </a:rPr>
              <a:t>Перша </a:t>
            </a:r>
            <a:r>
              <a:rPr lang="ru-RU" sz="2000" b="1" spc="-1" dirty="0" err="1">
                <a:solidFill>
                  <a:srgbClr val="000000"/>
                </a:solidFill>
                <a:latin typeface="Calibri"/>
                <a:ea typeface="DejaVu Sans"/>
              </a:rPr>
              <a:t>медична</a:t>
            </a:r>
            <a:r>
              <a:rPr lang="ru-RU" sz="2000" b="1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b="1" spc="-1" dirty="0" err="1">
                <a:solidFill>
                  <a:srgbClr val="000000"/>
                </a:solidFill>
                <a:latin typeface="Calibri"/>
                <a:ea typeface="DejaVu Sans"/>
              </a:rPr>
              <a:t>допомога</a:t>
            </a:r>
            <a:r>
              <a:rPr lang="ru-RU" sz="2000" b="1" spc="-1" dirty="0">
                <a:solidFill>
                  <a:srgbClr val="000000"/>
                </a:solidFill>
                <a:latin typeface="Calibri"/>
                <a:ea typeface="DejaVu Sans"/>
              </a:rPr>
              <a:t> при травмах грудей і живота</a:t>
            </a:r>
            <a:r>
              <a:rPr lang="ru-RU" sz="20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spc="-1" dirty="0" err="1">
                <a:solidFill>
                  <a:srgbClr val="000000"/>
                </a:solidFill>
                <a:latin typeface="Calibri"/>
                <a:ea typeface="DejaVu Sans"/>
              </a:rPr>
              <a:t>полягає</a:t>
            </a:r>
            <a:r>
              <a:rPr lang="ru-RU" sz="2000" spc="-1" dirty="0">
                <a:solidFill>
                  <a:srgbClr val="000000"/>
                </a:solidFill>
                <a:latin typeface="Calibri"/>
                <a:ea typeface="DejaVu Sans"/>
              </a:rPr>
              <a:t> в </a:t>
            </a:r>
            <a:r>
              <a:rPr lang="ru-RU" sz="2000" spc="-1" dirty="0" err="1">
                <a:solidFill>
                  <a:srgbClr val="000000"/>
                </a:solidFill>
                <a:latin typeface="Calibri"/>
                <a:ea typeface="DejaVu Sans"/>
              </a:rPr>
              <a:t>наданні</a:t>
            </a:r>
            <a:r>
              <a:rPr lang="ru-RU" sz="20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spc="-1" dirty="0" err="1">
                <a:solidFill>
                  <a:srgbClr val="000000"/>
                </a:solidFill>
                <a:latin typeface="Calibri"/>
                <a:ea typeface="DejaVu Sans"/>
              </a:rPr>
              <a:t>потерпілому</a:t>
            </a:r>
            <a:r>
              <a:rPr lang="ru-RU" sz="2000" spc="-1" dirty="0">
                <a:solidFill>
                  <a:srgbClr val="000000"/>
                </a:solidFill>
                <a:latin typeface="Calibri"/>
                <a:ea typeface="DejaVu Sans"/>
              </a:rPr>
              <a:t> правильного </a:t>
            </a:r>
            <a:r>
              <a:rPr lang="ru-RU" sz="2000" spc="-1" dirty="0" err="1">
                <a:solidFill>
                  <a:srgbClr val="000000"/>
                </a:solidFill>
                <a:latin typeface="Calibri"/>
                <a:ea typeface="DejaVu Sans"/>
              </a:rPr>
              <a:t>положення</a:t>
            </a:r>
            <a:r>
              <a:rPr lang="ru-RU" sz="2000" spc="-1" dirty="0">
                <a:solidFill>
                  <a:srgbClr val="000000"/>
                </a:solidFill>
                <a:latin typeface="Calibri"/>
                <a:ea typeface="DejaVu Sans"/>
              </a:rPr>
              <a:t>: у </a:t>
            </a:r>
            <a:r>
              <a:rPr lang="ru-RU" sz="2000" spc="-1" dirty="0" err="1">
                <a:solidFill>
                  <a:srgbClr val="000000"/>
                </a:solidFill>
                <a:latin typeface="Calibri"/>
                <a:ea typeface="DejaVu Sans"/>
              </a:rPr>
              <a:t>першому</a:t>
            </a:r>
            <a:r>
              <a:rPr lang="ru-RU" sz="20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spc="-1" dirty="0" err="1">
                <a:solidFill>
                  <a:srgbClr val="000000"/>
                </a:solidFill>
                <a:latin typeface="Calibri"/>
                <a:ea typeface="DejaVu Sans"/>
              </a:rPr>
              <a:t>випадку</a:t>
            </a:r>
            <a:r>
              <a:rPr lang="ru-RU" sz="20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spc="-1" dirty="0" err="1">
                <a:solidFill>
                  <a:srgbClr val="000000"/>
                </a:solidFill>
                <a:latin typeface="Calibri"/>
                <a:ea typeface="DejaVu Sans"/>
              </a:rPr>
              <a:t>людині</a:t>
            </a:r>
            <a:r>
              <a:rPr lang="ru-RU" sz="20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spc="-1" dirty="0" err="1">
                <a:solidFill>
                  <a:srgbClr val="000000"/>
                </a:solidFill>
                <a:latin typeface="Calibri"/>
                <a:ea typeface="DejaVu Sans"/>
              </a:rPr>
              <a:t>слід</a:t>
            </a:r>
            <a:r>
              <a:rPr lang="ru-RU" sz="20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spc="-1" dirty="0" err="1">
                <a:solidFill>
                  <a:srgbClr val="000000"/>
                </a:solidFill>
                <a:latin typeface="Calibri"/>
                <a:ea typeface="DejaVu Sans"/>
              </a:rPr>
              <a:t>надати</a:t>
            </a:r>
            <a:r>
              <a:rPr lang="ru-RU" sz="20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spc="-1" dirty="0" err="1">
                <a:solidFill>
                  <a:srgbClr val="000000"/>
                </a:solidFill>
                <a:latin typeface="Calibri"/>
                <a:ea typeface="DejaVu Sans"/>
              </a:rPr>
              <a:t>сидяче</a:t>
            </a:r>
            <a:r>
              <a:rPr lang="ru-RU" sz="20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spc="-1" dirty="0" err="1">
                <a:solidFill>
                  <a:srgbClr val="000000"/>
                </a:solidFill>
                <a:latin typeface="Calibri"/>
                <a:ea typeface="DejaVu Sans"/>
              </a:rPr>
              <a:t>або</a:t>
            </a:r>
            <a:r>
              <a:rPr lang="ru-RU" sz="20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spc="-1" dirty="0" err="1">
                <a:solidFill>
                  <a:srgbClr val="000000"/>
                </a:solidFill>
                <a:latin typeface="Calibri"/>
                <a:ea typeface="DejaVu Sans"/>
              </a:rPr>
              <a:t>напівсидяче</a:t>
            </a:r>
            <a:r>
              <a:rPr lang="ru-RU" sz="20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spc="-1" dirty="0" err="1">
                <a:solidFill>
                  <a:srgbClr val="000000"/>
                </a:solidFill>
                <a:latin typeface="Calibri"/>
                <a:ea typeface="DejaVu Sans"/>
              </a:rPr>
              <a:t>положення</a:t>
            </a:r>
            <a:r>
              <a:rPr lang="ru-RU" sz="2000" spc="-1" dirty="0">
                <a:solidFill>
                  <a:srgbClr val="000000"/>
                </a:solidFill>
                <a:latin typeface="Calibri"/>
                <a:ea typeface="DejaVu Sans"/>
              </a:rPr>
              <a:t> з невеликим </a:t>
            </a:r>
            <a:r>
              <a:rPr lang="ru-RU" sz="2000" spc="-1" dirty="0" err="1">
                <a:solidFill>
                  <a:srgbClr val="000000"/>
                </a:solidFill>
                <a:latin typeface="Calibri"/>
                <a:ea typeface="DejaVu Sans"/>
              </a:rPr>
              <a:t>нахилом</a:t>
            </a:r>
            <a:r>
              <a:rPr lang="ru-RU" sz="2000" spc="-1" dirty="0">
                <a:solidFill>
                  <a:srgbClr val="000000"/>
                </a:solidFill>
                <a:latin typeface="Calibri"/>
                <a:ea typeface="DejaVu Sans"/>
              </a:rPr>
              <a:t> на </a:t>
            </a:r>
            <a:r>
              <a:rPr lang="ru-RU" sz="2000" spc="-1" dirty="0" err="1">
                <a:solidFill>
                  <a:srgbClr val="000000"/>
                </a:solidFill>
                <a:latin typeface="Calibri"/>
                <a:ea typeface="DejaVu Sans"/>
              </a:rPr>
              <a:t>уражену</a:t>
            </a:r>
            <a:r>
              <a:rPr lang="ru-RU" sz="2000" spc="-1" dirty="0">
                <a:solidFill>
                  <a:srgbClr val="000000"/>
                </a:solidFill>
                <a:latin typeface="Calibri"/>
                <a:ea typeface="DejaVu Sans"/>
              </a:rPr>
              <a:t> сторону, а в другому - </a:t>
            </a:r>
            <a:r>
              <a:rPr lang="ru-RU" sz="2000" spc="-1" dirty="0" err="1">
                <a:solidFill>
                  <a:srgbClr val="000000"/>
                </a:solidFill>
                <a:latin typeface="Calibri"/>
                <a:ea typeface="DejaVu Sans"/>
              </a:rPr>
              <a:t>положення</a:t>
            </a:r>
            <a:r>
              <a:rPr lang="ru-RU" sz="2000" spc="-1" dirty="0">
                <a:solidFill>
                  <a:srgbClr val="000000"/>
                </a:solidFill>
                <a:latin typeface="Calibri"/>
                <a:ea typeface="DejaVu Sans"/>
              </a:rPr>
              <a:t> на </a:t>
            </a:r>
            <a:r>
              <a:rPr lang="ru-RU" sz="2000" spc="-1" dirty="0" err="1">
                <a:solidFill>
                  <a:srgbClr val="000000"/>
                </a:solidFill>
                <a:latin typeface="Calibri"/>
                <a:ea typeface="DejaVu Sans"/>
              </a:rPr>
              <a:t>спині</a:t>
            </a:r>
            <a:r>
              <a:rPr lang="ru-RU" sz="2000" spc="-1" dirty="0">
                <a:solidFill>
                  <a:srgbClr val="000000"/>
                </a:solidFill>
                <a:latin typeface="Calibri"/>
                <a:ea typeface="DejaVu Sans"/>
              </a:rPr>
              <a:t> з </a:t>
            </a:r>
            <a:r>
              <a:rPr lang="ru-RU" sz="2000" spc="-1" dirty="0" err="1">
                <a:solidFill>
                  <a:srgbClr val="000000"/>
                </a:solidFill>
                <a:latin typeface="Calibri"/>
                <a:ea typeface="DejaVu Sans"/>
              </a:rPr>
              <a:t>напівзігнутими</a:t>
            </a:r>
            <a:r>
              <a:rPr lang="ru-RU" sz="2000" spc="-1" dirty="0">
                <a:solidFill>
                  <a:srgbClr val="000000"/>
                </a:solidFill>
                <a:latin typeface="Calibri"/>
                <a:ea typeface="DejaVu Sans"/>
              </a:rPr>
              <a:t> ногами. </a:t>
            </a:r>
            <a:endParaRPr lang="ru-RU" sz="2000" spc="-1" dirty="0">
              <a:latin typeface="Arial"/>
            </a:endParaRPr>
          </a:p>
          <a:p>
            <a:pPr marL="343080" indent="-342000" algn="just"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spc="-1" dirty="0">
                <a:solidFill>
                  <a:srgbClr val="000000"/>
                </a:solidFill>
                <a:latin typeface="Calibri"/>
                <a:ea typeface="DejaVu Sans"/>
              </a:rPr>
              <a:t>При травмах грудей </a:t>
            </a:r>
            <a:r>
              <a:rPr lang="ru-RU" sz="2000" spc="-1" dirty="0" err="1">
                <a:solidFill>
                  <a:srgbClr val="000000"/>
                </a:solidFill>
                <a:latin typeface="Calibri"/>
                <a:ea typeface="DejaVu Sans"/>
              </a:rPr>
              <a:t>потерпілого</a:t>
            </a:r>
            <a:r>
              <a:rPr lang="ru-RU" sz="20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spc="-1" dirty="0" err="1">
                <a:solidFill>
                  <a:srgbClr val="000000"/>
                </a:solidFill>
                <a:latin typeface="Calibri"/>
                <a:ea typeface="DejaVu Sans"/>
              </a:rPr>
              <a:t>необхідно</a:t>
            </a:r>
            <a:r>
              <a:rPr lang="ru-RU" sz="20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spc="-1" dirty="0" err="1">
                <a:solidFill>
                  <a:srgbClr val="000000"/>
                </a:solidFill>
                <a:latin typeface="Calibri"/>
                <a:ea typeface="DejaVu Sans"/>
              </a:rPr>
              <a:t>звільнити</a:t>
            </a:r>
            <a:r>
              <a:rPr lang="ru-RU" sz="20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spc="-1" dirty="0" err="1">
                <a:solidFill>
                  <a:srgbClr val="000000"/>
                </a:solidFill>
                <a:latin typeface="Calibri"/>
                <a:ea typeface="DejaVu Sans"/>
              </a:rPr>
              <a:t>від</a:t>
            </a:r>
            <a:r>
              <a:rPr lang="ru-RU" sz="20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spc="-1" dirty="0" err="1">
                <a:solidFill>
                  <a:srgbClr val="000000"/>
                </a:solidFill>
                <a:latin typeface="Calibri"/>
                <a:ea typeface="DejaVu Sans"/>
              </a:rPr>
              <a:t>тісного</a:t>
            </a:r>
            <a:r>
              <a:rPr lang="ru-RU" sz="20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spc="-1" dirty="0" err="1">
                <a:solidFill>
                  <a:srgbClr val="000000"/>
                </a:solidFill>
                <a:latin typeface="Calibri"/>
                <a:ea typeface="DejaVu Sans"/>
              </a:rPr>
              <a:t>одягу</a:t>
            </a:r>
            <a:r>
              <a:rPr lang="ru-RU" sz="2000" spc="-1" dirty="0">
                <a:solidFill>
                  <a:srgbClr val="000000"/>
                </a:solidFill>
                <a:latin typeface="Calibri"/>
                <a:ea typeface="DejaVu Sans"/>
              </a:rPr>
              <a:t> і </a:t>
            </a:r>
            <a:r>
              <a:rPr lang="ru-RU" sz="2000" spc="-1" dirty="0" err="1">
                <a:solidFill>
                  <a:srgbClr val="000000"/>
                </a:solidFill>
                <a:latin typeface="Calibri"/>
                <a:ea typeface="DejaVu Sans"/>
              </a:rPr>
              <a:t>забезпечити</a:t>
            </a:r>
            <a:r>
              <a:rPr lang="ru-RU" sz="20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spc="-1" dirty="0" err="1">
                <a:solidFill>
                  <a:srgbClr val="000000"/>
                </a:solidFill>
                <a:latin typeface="Calibri"/>
                <a:ea typeface="DejaVu Sans"/>
              </a:rPr>
              <a:t>йому</a:t>
            </a:r>
            <a:r>
              <a:rPr lang="ru-RU" sz="2000" spc="-1" dirty="0">
                <a:solidFill>
                  <a:srgbClr val="000000"/>
                </a:solidFill>
                <a:latin typeface="Calibri"/>
                <a:ea typeface="DejaVu Sans"/>
              </a:rPr>
              <a:t> доступ </a:t>
            </a:r>
            <a:r>
              <a:rPr lang="ru-RU" sz="2000" spc="-1" dirty="0" err="1">
                <a:solidFill>
                  <a:srgbClr val="000000"/>
                </a:solidFill>
                <a:latin typeface="Calibri"/>
                <a:ea typeface="DejaVu Sans"/>
              </a:rPr>
              <a:t>свіжого</a:t>
            </a:r>
            <a:r>
              <a:rPr lang="ru-RU" sz="20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spc="-1" dirty="0" err="1">
                <a:solidFill>
                  <a:srgbClr val="000000"/>
                </a:solidFill>
                <a:latin typeface="Calibri"/>
                <a:ea typeface="DejaVu Sans"/>
              </a:rPr>
              <a:t>повітря</a:t>
            </a:r>
            <a:r>
              <a:rPr lang="ru-RU" sz="2000" spc="-1" dirty="0">
                <a:solidFill>
                  <a:srgbClr val="000000"/>
                </a:solidFill>
                <a:latin typeface="Calibri"/>
                <a:ea typeface="DejaVu Sans"/>
              </a:rPr>
              <a:t>. </a:t>
            </a:r>
            <a:r>
              <a:rPr lang="ru-RU" sz="2000" spc="-1" dirty="0" err="1">
                <a:solidFill>
                  <a:srgbClr val="000000"/>
                </a:solidFill>
                <a:latin typeface="Calibri"/>
                <a:ea typeface="DejaVu Sans"/>
              </a:rPr>
              <a:t>Після</a:t>
            </a:r>
            <a:r>
              <a:rPr lang="ru-RU" sz="20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spc="-1" dirty="0" err="1">
                <a:solidFill>
                  <a:srgbClr val="000000"/>
                </a:solidFill>
                <a:latin typeface="Calibri"/>
                <a:ea typeface="DejaVu Sans"/>
              </a:rPr>
              <a:t>цього</a:t>
            </a:r>
            <a:r>
              <a:rPr lang="ru-RU" sz="20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spc="-1" dirty="0" err="1">
                <a:solidFill>
                  <a:srgbClr val="000000"/>
                </a:solidFill>
                <a:latin typeface="Calibri"/>
                <a:ea typeface="DejaVu Sans"/>
              </a:rPr>
              <a:t>залишається</a:t>
            </a:r>
            <a:r>
              <a:rPr lang="ru-RU" sz="20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spc="-1" dirty="0" err="1">
                <a:solidFill>
                  <a:srgbClr val="000000"/>
                </a:solidFill>
                <a:latin typeface="Calibri"/>
                <a:ea typeface="DejaVu Sans"/>
              </a:rPr>
              <a:t>тільки</a:t>
            </a:r>
            <a:r>
              <a:rPr lang="ru-RU" sz="20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spc="-1" dirty="0" err="1">
                <a:solidFill>
                  <a:srgbClr val="000000"/>
                </a:solidFill>
                <a:latin typeface="Calibri"/>
                <a:ea typeface="DejaVu Sans"/>
              </a:rPr>
              <a:t>контролювати</a:t>
            </a:r>
            <a:r>
              <a:rPr lang="ru-RU" sz="2000" spc="-1" dirty="0">
                <a:solidFill>
                  <a:srgbClr val="000000"/>
                </a:solidFill>
                <a:latin typeface="Calibri"/>
                <a:ea typeface="DejaVu Sans"/>
              </a:rPr>
              <a:t> стан </a:t>
            </a:r>
            <a:r>
              <a:rPr lang="ru-RU" sz="2000" spc="-1" dirty="0" err="1">
                <a:solidFill>
                  <a:srgbClr val="000000"/>
                </a:solidFill>
                <a:latin typeface="Calibri"/>
                <a:ea typeface="DejaVu Sans"/>
              </a:rPr>
              <a:t>постраждалої</a:t>
            </a:r>
            <a:r>
              <a:rPr lang="ru-RU" sz="20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spc="-1" dirty="0" err="1">
                <a:solidFill>
                  <a:srgbClr val="000000"/>
                </a:solidFill>
                <a:latin typeface="Calibri"/>
                <a:ea typeface="DejaVu Sans"/>
              </a:rPr>
              <a:t>людини</a:t>
            </a:r>
            <a:r>
              <a:rPr lang="ru-RU" sz="2000" spc="-1" dirty="0">
                <a:solidFill>
                  <a:srgbClr val="000000"/>
                </a:solidFill>
                <a:latin typeface="Calibri"/>
                <a:ea typeface="DejaVu Sans"/>
              </a:rPr>
              <a:t> до </a:t>
            </a:r>
            <a:r>
              <a:rPr lang="ru-RU" sz="2000" spc="-1" dirty="0" err="1">
                <a:solidFill>
                  <a:srgbClr val="000000"/>
                </a:solidFill>
                <a:latin typeface="Calibri"/>
                <a:ea typeface="DejaVu Sans"/>
              </a:rPr>
              <a:t>приїзду</a:t>
            </a:r>
            <a:r>
              <a:rPr lang="ru-RU" sz="20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spc="-1" dirty="0" err="1">
                <a:solidFill>
                  <a:srgbClr val="000000"/>
                </a:solidFill>
                <a:latin typeface="Calibri"/>
                <a:ea typeface="DejaVu Sans"/>
              </a:rPr>
              <a:t>швидкої</a:t>
            </a:r>
            <a:r>
              <a:rPr lang="ru-RU" sz="2000" spc="-1" dirty="0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lang="ru-RU" sz="2000" spc="-1" dirty="0" err="1">
                <a:solidFill>
                  <a:srgbClr val="000000"/>
                </a:solidFill>
                <a:latin typeface="Calibri"/>
                <a:ea typeface="DejaVu Sans"/>
              </a:rPr>
              <a:t>можна</a:t>
            </a:r>
            <a:r>
              <a:rPr lang="ru-RU" sz="20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spc="-1" dirty="0" err="1">
                <a:solidFill>
                  <a:srgbClr val="000000"/>
                </a:solidFill>
                <a:latin typeface="Calibri"/>
                <a:ea typeface="DejaVu Sans"/>
              </a:rPr>
              <a:t>давати</a:t>
            </a:r>
            <a:r>
              <a:rPr lang="ru-RU" sz="20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spc="-1" dirty="0" err="1">
                <a:solidFill>
                  <a:srgbClr val="000000"/>
                </a:solidFill>
                <a:latin typeface="Calibri"/>
                <a:ea typeface="DejaVu Sans"/>
              </a:rPr>
              <a:t>доступні</a:t>
            </a:r>
            <a:r>
              <a:rPr lang="ru-RU" sz="20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spc="-1" dirty="0" err="1">
                <a:solidFill>
                  <a:srgbClr val="000000"/>
                </a:solidFill>
                <a:latin typeface="Calibri"/>
                <a:ea typeface="DejaVu Sans"/>
              </a:rPr>
              <a:t>болезаспокійливі</a:t>
            </a:r>
            <a:r>
              <a:rPr lang="ru-RU" sz="20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spc="-1" dirty="0" err="1">
                <a:solidFill>
                  <a:srgbClr val="000000"/>
                </a:solidFill>
                <a:latin typeface="Calibri"/>
                <a:ea typeface="DejaVu Sans"/>
              </a:rPr>
              <a:t>засоби</a:t>
            </a:r>
            <a:r>
              <a:rPr lang="ru-RU" sz="2000" spc="-1" dirty="0">
                <a:solidFill>
                  <a:srgbClr val="000000"/>
                </a:solidFill>
                <a:latin typeface="Calibri"/>
                <a:ea typeface="DejaVu Sans"/>
              </a:rPr>
              <a:t>, а при травмах живота </a:t>
            </a:r>
            <a:r>
              <a:rPr lang="ru-RU" sz="2000" spc="-1" dirty="0" err="1">
                <a:solidFill>
                  <a:srgbClr val="000000"/>
                </a:solidFill>
                <a:latin typeface="Calibri"/>
                <a:ea typeface="DejaVu Sans"/>
              </a:rPr>
              <a:t>прикладати</a:t>
            </a:r>
            <a:r>
              <a:rPr lang="ru-RU" sz="2000" spc="-1" dirty="0">
                <a:solidFill>
                  <a:srgbClr val="000000"/>
                </a:solidFill>
                <a:latin typeface="Calibri"/>
                <a:ea typeface="DejaVu Sans"/>
              </a:rPr>
              <a:t> холод на </a:t>
            </a:r>
            <a:r>
              <a:rPr lang="ru-RU" sz="2000" spc="-1" dirty="0" err="1">
                <a:solidFill>
                  <a:srgbClr val="000000"/>
                </a:solidFill>
                <a:latin typeface="Calibri"/>
                <a:ea typeface="DejaVu Sans"/>
              </a:rPr>
              <a:t>живіт</a:t>
            </a:r>
            <a:r>
              <a:rPr lang="ru-RU" sz="2000" spc="-1" dirty="0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lang="ru-RU" sz="2000" spc="-1" dirty="0">
              <a:latin typeface="Arial"/>
            </a:endParaRPr>
          </a:p>
          <a:p>
            <a:pPr marL="343080" indent="-342000" algn="just"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spc="-1" dirty="0" err="1">
                <a:solidFill>
                  <a:srgbClr val="000000"/>
                </a:solidFill>
                <a:latin typeface="Calibri"/>
                <a:ea typeface="DejaVu Sans"/>
              </a:rPr>
              <a:t>Крім</a:t>
            </a:r>
            <a:r>
              <a:rPr lang="ru-RU" sz="20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spc="-1" dirty="0" err="1">
                <a:solidFill>
                  <a:srgbClr val="000000"/>
                </a:solidFill>
                <a:latin typeface="Calibri"/>
                <a:ea typeface="DejaVu Sans"/>
              </a:rPr>
              <a:t>усього</a:t>
            </a:r>
            <a:r>
              <a:rPr lang="ru-RU" sz="20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spc="-1" dirty="0" err="1">
                <a:solidFill>
                  <a:srgbClr val="000000"/>
                </a:solidFill>
                <a:latin typeface="Calibri"/>
                <a:ea typeface="DejaVu Sans"/>
              </a:rPr>
              <a:t>перерахованого</a:t>
            </a:r>
            <a:r>
              <a:rPr lang="ru-RU" sz="20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spc="-1" dirty="0" err="1">
                <a:solidFill>
                  <a:srgbClr val="000000"/>
                </a:solidFill>
                <a:latin typeface="Calibri"/>
                <a:ea typeface="DejaVu Sans"/>
              </a:rPr>
              <a:t>вище</a:t>
            </a:r>
            <a:r>
              <a:rPr lang="ru-RU" sz="2000" spc="-1" dirty="0">
                <a:solidFill>
                  <a:srgbClr val="000000"/>
                </a:solidFill>
                <a:latin typeface="Calibri"/>
                <a:ea typeface="DejaVu Sans"/>
              </a:rPr>
              <a:t>, перша </a:t>
            </a:r>
            <a:r>
              <a:rPr lang="ru-RU" sz="2000" spc="-1" dirty="0" err="1">
                <a:solidFill>
                  <a:srgbClr val="000000"/>
                </a:solidFill>
                <a:latin typeface="Calibri"/>
                <a:ea typeface="DejaVu Sans"/>
              </a:rPr>
              <a:t>допомога</a:t>
            </a:r>
            <a:r>
              <a:rPr lang="ru-RU" sz="2000" spc="-1" dirty="0">
                <a:solidFill>
                  <a:srgbClr val="000000"/>
                </a:solidFill>
                <a:latin typeface="Calibri"/>
                <a:ea typeface="DejaVu Sans"/>
              </a:rPr>
              <a:t> при травмах грудей і живота </a:t>
            </a:r>
            <a:r>
              <a:rPr lang="ru-RU" sz="2000" spc="-1" dirty="0" err="1">
                <a:solidFill>
                  <a:srgbClr val="000000"/>
                </a:solidFill>
                <a:latin typeface="Calibri"/>
                <a:ea typeface="DejaVu Sans"/>
              </a:rPr>
              <a:t>передбачає</a:t>
            </a:r>
            <a:r>
              <a:rPr lang="ru-RU" sz="20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spc="-1" dirty="0" err="1">
                <a:solidFill>
                  <a:srgbClr val="000000"/>
                </a:solidFill>
                <a:latin typeface="Calibri"/>
                <a:ea typeface="DejaVu Sans"/>
              </a:rPr>
              <a:t>забезпечення</a:t>
            </a:r>
            <a:r>
              <a:rPr lang="ru-RU" sz="20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spc="-1" dirty="0" err="1">
                <a:solidFill>
                  <a:srgbClr val="000000"/>
                </a:solidFill>
                <a:latin typeface="Calibri"/>
                <a:ea typeface="DejaVu Sans"/>
              </a:rPr>
              <a:t>повного</a:t>
            </a:r>
            <a:r>
              <a:rPr lang="ru-RU" sz="20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spc="-1" dirty="0" err="1">
                <a:solidFill>
                  <a:srgbClr val="000000"/>
                </a:solidFill>
                <a:latin typeface="Calibri"/>
                <a:ea typeface="DejaVu Sans"/>
              </a:rPr>
              <a:t>спокою</a:t>
            </a:r>
            <a:r>
              <a:rPr lang="ru-RU" sz="20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spc="-1" dirty="0" err="1">
                <a:solidFill>
                  <a:srgbClr val="000000"/>
                </a:solidFill>
                <a:latin typeface="Calibri"/>
                <a:ea typeface="DejaVu Sans"/>
              </a:rPr>
              <a:t>потерпілому</a:t>
            </a:r>
            <a:r>
              <a:rPr lang="ru-RU" sz="2000" spc="-1" dirty="0">
                <a:solidFill>
                  <a:srgbClr val="000000"/>
                </a:solidFill>
                <a:latin typeface="Calibri"/>
                <a:ea typeface="DejaVu Sans"/>
              </a:rPr>
              <a:t> та </a:t>
            </a:r>
            <a:r>
              <a:rPr lang="ru-RU" sz="2000" spc="-1" dirty="0" err="1">
                <a:solidFill>
                  <a:srgbClr val="000000"/>
                </a:solidFill>
                <a:latin typeface="Calibri"/>
                <a:ea typeface="DejaVu Sans"/>
              </a:rPr>
              <a:t>його</a:t>
            </a:r>
            <a:r>
              <a:rPr lang="ru-RU" sz="20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spc="-1" dirty="0" err="1">
                <a:solidFill>
                  <a:srgbClr val="000000"/>
                </a:solidFill>
                <a:latin typeface="Calibri"/>
                <a:ea typeface="DejaVu Sans"/>
              </a:rPr>
              <a:t>зігрівання</a:t>
            </a:r>
            <a:r>
              <a:rPr lang="ru-RU" sz="2000" spc="-1" dirty="0">
                <a:solidFill>
                  <a:srgbClr val="000000"/>
                </a:solidFill>
                <a:latin typeface="Calibri"/>
                <a:ea typeface="DejaVu Sans"/>
              </a:rPr>
              <a:t>, для </a:t>
            </a:r>
            <a:r>
              <a:rPr lang="ru-RU" sz="2000" spc="-1" dirty="0" err="1">
                <a:solidFill>
                  <a:srgbClr val="000000"/>
                </a:solidFill>
                <a:latin typeface="Calibri"/>
                <a:ea typeface="DejaVu Sans"/>
              </a:rPr>
              <a:t>чого</a:t>
            </a:r>
            <a:r>
              <a:rPr lang="ru-RU" sz="20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spc="-1" dirty="0" err="1">
                <a:solidFill>
                  <a:srgbClr val="000000"/>
                </a:solidFill>
                <a:latin typeface="Calibri"/>
                <a:ea typeface="DejaVu Sans"/>
              </a:rPr>
              <a:t>людину</a:t>
            </a:r>
            <a:r>
              <a:rPr lang="ru-RU" sz="20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spc="-1" dirty="0" err="1">
                <a:solidFill>
                  <a:srgbClr val="000000"/>
                </a:solidFill>
                <a:latin typeface="Calibri"/>
                <a:ea typeface="DejaVu Sans"/>
              </a:rPr>
              <a:t>можна</a:t>
            </a:r>
            <a:r>
              <a:rPr lang="ru-RU" sz="20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spc="-1" dirty="0" err="1">
                <a:solidFill>
                  <a:srgbClr val="000000"/>
                </a:solidFill>
                <a:latin typeface="Calibri"/>
                <a:ea typeface="DejaVu Sans"/>
              </a:rPr>
              <a:t>укутати</a:t>
            </a:r>
            <a:r>
              <a:rPr lang="ru-RU" sz="20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spc="-1" dirty="0" err="1">
                <a:solidFill>
                  <a:srgbClr val="000000"/>
                </a:solidFill>
                <a:latin typeface="Calibri"/>
                <a:ea typeface="DejaVu Sans"/>
              </a:rPr>
              <a:t>ковдрами</a:t>
            </a:r>
            <a:r>
              <a:rPr lang="ru-RU" sz="2000" spc="-1" dirty="0">
                <a:solidFill>
                  <a:srgbClr val="000000"/>
                </a:solidFill>
                <a:latin typeface="Calibri"/>
                <a:ea typeface="DejaVu Sans"/>
              </a:rPr>
              <a:t>. </a:t>
            </a:r>
            <a:endParaRPr lang="ru-RU" sz="2000" spc="-1" dirty="0">
              <a:latin typeface="Arial"/>
            </a:endParaRPr>
          </a:p>
        </p:txBody>
      </p:sp>
      <p:pic>
        <p:nvPicPr>
          <p:cNvPr id="466" name="Picture 2"/>
          <p:cNvPicPr/>
          <p:nvPr/>
        </p:nvPicPr>
        <p:blipFill>
          <a:blip r:embed="rId2"/>
          <a:stretch/>
        </p:blipFill>
        <p:spPr>
          <a:xfrm>
            <a:off x="6818987" y="1260763"/>
            <a:ext cx="4597157" cy="4059776"/>
          </a:xfrm>
          <a:prstGeom prst="rect">
            <a:avLst/>
          </a:prstGeom>
          <a:ln w="9360">
            <a:noFill/>
          </a:ln>
        </p:spPr>
      </p:pic>
    </p:spTree>
    <p:extLst>
      <p:ext uri="{BB962C8B-B14F-4D97-AF65-F5344CB8AC3E}">
        <p14:creationId xmlns:p14="http://schemas.microsoft.com/office/powerpoint/2010/main" val="246942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CustomShape 1"/>
          <p:cNvSpPr/>
          <p:nvPr/>
        </p:nvSpPr>
        <p:spPr>
          <a:xfrm>
            <a:off x="665018" y="432600"/>
            <a:ext cx="10446328" cy="673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2000" algn="just">
              <a:lnSpc>
                <a:spcPct val="85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Надання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допомоги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 при 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пораненні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грудної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клітки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 і живота 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відрізняється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від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допомоги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, яка 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необхідна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 при травмах. </a:t>
            </a:r>
            <a:endParaRPr lang="ru-RU" sz="1900" spc="-1" dirty="0">
              <a:latin typeface="Arial"/>
            </a:endParaRPr>
          </a:p>
          <a:p>
            <a:pPr marL="343080" indent="-342000" algn="just">
              <a:lnSpc>
                <a:spcPct val="85000"/>
              </a:lnSpc>
              <a:buClr>
                <a:srgbClr val="FF0000"/>
              </a:buClr>
              <a:buFont typeface="Arial"/>
              <a:buChar char="•"/>
            </a:pPr>
            <a:r>
              <a:rPr lang="ru-RU" sz="1900" b="1" spc="-1" dirty="0" err="1">
                <a:solidFill>
                  <a:srgbClr val="FF0000"/>
                </a:solidFill>
                <a:latin typeface="Calibri"/>
                <a:ea typeface="DejaVu Sans"/>
              </a:rPr>
              <a:t>Поранення</a:t>
            </a:r>
            <a:r>
              <a:rPr lang="ru-RU" sz="1900" b="1" spc="-1" dirty="0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lang="ru-RU" sz="1900" b="1" spc="-1" dirty="0" err="1">
                <a:solidFill>
                  <a:srgbClr val="FF0000"/>
                </a:solidFill>
                <a:latin typeface="Calibri"/>
                <a:ea typeface="DejaVu Sans"/>
              </a:rPr>
              <a:t>грудної</a:t>
            </a:r>
            <a:r>
              <a:rPr lang="ru-RU" sz="1900" b="1" spc="-1" dirty="0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lang="ru-RU" sz="1900" b="1" spc="-1" dirty="0" err="1">
                <a:solidFill>
                  <a:srgbClr val="FF0000"/>
                </a:solidFill>
                <a:latin typeface="Calibri"/>
                <a:ea typeface="DejaVu Sans"/>
              </a:rPr>
              <a:t>клітини</a:t>
            </a:r>
            <a:r>
              <a:rPr lang="ru-RU" sz="1900" b="1" spc="-1" dirty="0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представляють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серйозну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небезпеку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 для 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життя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потерпілого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оскільки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 не 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виключають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пошкодження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 таких 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життєво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важливих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органів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, як 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серце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легені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що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може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 стати причиною 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внутрішньої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кровотечі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 і, як 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наслідок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швидкої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смерті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. 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Ознаками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 того, 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що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органи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пошкоджені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, є те, 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що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під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 час 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вдиху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потерпілого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 в рану 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засмоктується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повітря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, при 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цьому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можна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почути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характерний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 звук, на 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видиху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 ж кров 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може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пузиритися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, при 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цьому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дихання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 у 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людини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часте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поверхневе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, а 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шкіра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обличчя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бліда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 з 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синюшним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відтінком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. 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Навіть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якщо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всі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органи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залишилися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 без 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пошкодження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поранення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грудної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клітки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 все одно 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надзвичайно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небезпечні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, так як в 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плевральну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порожнину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починає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проникати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повітря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що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може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спровокувати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розвиток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відкритого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900" b="1" i="1" spc="-1" dirty="0">
                <a:solidFill>
                  <a:srgbClr val="000000"/>
                </a:solidFill>
                <a:latin typeface="Calibri"/>
                <a:ea typeface="DejaVu Sans"/>
              </a:rPr>
              <a:t>пневмотораксу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 (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скупчення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 в 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плевральній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порожнині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повітря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) та 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його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ускладнення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 - плевропульмонального шоку (шок 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виникає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більш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ніж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 у 60% 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постраждалих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 з 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відкритим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пневматороксом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) . </a:t>
            </a:r>
            <a:endParaRPr lang="ru-RU" sz="1900" spc="-1" dirty="0">
              <a:latin typeface="Arial"/>
            </a:endParaRPr>
          </a:p>
          <a:p>
            <a:pPr marL="343080" indent="-342000" algn="just">
              <a:lnSpc>
                <a:spcPct val="85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Не 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менш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небезпечні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 і </a:t>
            </a:r>
            <a:r>
              <a:rPr lang="ru-RU" sz="1900" b="1" spc="-1" dirty="0" err="1">
                <a:solidFill>
                  <a:srgbClr val="FF0000"/>
                </a:solidFill>
                <a:latin typeface="Calibri"/>
                <a:ea typeface="DejaVu Sans"/>
              </a:rPr>
              <a:t>поранення</a:t>
            </a:r>
            <a:r>
              <a:rPr lang="ru-RU" sz="1900" b="1" spc="-1" dirty="0">
                <a:solidFill>
                  <a:srgbClr val="FF0000"/>
                </a:solidFill>
                <a:latin typeface="Calibri"/>
                <a:ea typeface="DejaVu Sans"/>
              </a:rPr>
              <a:t> живота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, при 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яких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може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відбутися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ушкодження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внутрішніх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органів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розташованих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 в 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черевній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порожнині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. 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Також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 при 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пораненні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 живота 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може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спостерігатися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випадіння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внутрішніх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органів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. Перша 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допомога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 при 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пораненнях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 грудей і живота 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полягає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 в 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первинної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герметизації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 рани, яку 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можна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здійснити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приклавши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долоню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 до рани.</a:t>
            </a:r>
            <a:endParaRPr lang="ru-RU" sz="1900" spc="-1" dirty="0">
              <a:latin typeface="Arial"/>
            </a:endParaRPr>
          </a:p>
          <a:p>
            <a:pPr marL="343080" indent="-342000" algn="just">
              <a:lnSpc>
                <a:spcPct val="85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У 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разі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900" b="1" i="1" spc="-1" dirty="0" err="1">
                <a:solidFill>
                  <a:srgbClr val="000000"/>
                </a:solidFill>
                <a:latin typeface="Calibri"/>
                <a:ea typeface="DejaVu Sans"/>
              </a:rPr>
              <a:t>випадіння</a:t>
            </a:r>
            <a:r>
              <a:rPr lang="ru-RU" sz="1900" b="1" i="1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900" b="1" i="1" spc="-1" dirty="0" err="1">
                <a:solidFill>
                  <a:srgbClr val="000000"/>
                </a:solidFill>
                <a:latin typeface="Calibri"/>
                <a:ea typeface="DejaVu Sans"/>
              </a:rPr>
              <a:t>внутрішніх</a:t>
            </a:r>
            <a:r>
              <a:rPr lang="ru-RU" sz="1900" b="1" i="1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900" b="1" i="1" spc="-1" dirty="0" err="1">
                <a:solidFill>
                  <a:srgbClr val="000000"/>
                </a:solidFill>
                <a:latin typeface="Calibri"/>
                <a:ea typeface="DejaVu Sans"/>
              </a:rPr>
              <a:t>органів</a:t>
            </a:r>
            <a:r>
              <a:rPr lang="ru-RU" sz="1900" b="1" i="1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з рани не 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можна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вправляти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їх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, не 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виймати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 з рани 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сторонні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предмети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, а 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потрібно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накласти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стерильну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серветку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щоб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попередити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здавлювання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кладуть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 ватно-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марлеве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кільце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що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оточує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органи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 і 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дає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змогу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щільно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забинтувати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живіт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. Таким 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потерпілим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 категорично заборонено 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давати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пити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їсти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 й 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ліки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 через рот. 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Можна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 ввести 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знеболювальні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речовини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внутрішньом'язово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. 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Транспортують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їх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обережно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 на носилках, 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підклавши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під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900" spc="-1" dirty="0" err="1">
                <a:solidFill>
                  <a:srgbClr val="000000"/>
                </a:solidFill>
                <a:latin typeface="Calibri"/>
                <a:ea typeface="DejaVu Sans"/>
              </a:rPr>
              <a:t>коліна</a:t>
            </a:r>
            <a:r>
              <a:rPr lang="ru-RU" sz="1900" spc="-1" dirty="0">
                <a:solidFill>
                  <a:srgbClr val="000000"/>
                </a:solidFill>
                <a:latin typeface="Calibri"/>
                <a:ea typeface="DejaVu Sans"/>
              </a:rPr>
              <a:t> валик.</a:t>
            </a:r>
            <a:endParaRPr lang="ru-RU" sz="1900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796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52789" y="205390"/>
            <a:ext cx="87576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Зупинка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кровотечі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шиї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b="1" dirty="0"/>
              <a:t>В </a:t>
            </a:r>
            <a:r>
              <a:rPr lang="ru-RU" b="1" dirty="0" err="1"/>
              <a:t>області</a:t>
            </a:r>
            <a:r>
              <a:rPr lang="ru-RU" b="1" dirty="0"/>
              <a:t> </a:t>
            </a:r>
            <a:r>
              <a:rPr lang="ru-RU" b="1" dirty="0" err="1"/>
              <a:t>шиї</a:t>
            </a:r>
            <a:r>
              <a:rPr lang="ru-RU" b="1" dirty="0"/>
              <a:t> </a:t>
            </a:r>
            <a:r>
              <a:rPr lang="ru-RU" b="1" dirty="0" err="1"/>
              <a:t>людини</a:t>
            </a:r>
            <a:r>
              <a:rPr lang="ru-RU" b="1" dirty="0"/>
              <a:t> </a:t>
            </a:r>
            <a:r>
              <a:rPr lang="ru-RU" b="1" dirty="0" err="1"/>
              <a:t>знаходяться</a:t>
            </a:r>
            <a:r>
              <a:rPr lang="ru-RU" b="1" dirty="0"/>
              <a:t> </a:t>
            </a:r>
            <a:r>
              <a:rPr lang="ru-RU" b="1" dirty="0" err="1"/>
              <a:t>такі</a:t>
            </a:r>
            <a:r>
              <a:rPr lang="ru-RU" b="1" dirty="0"/>
              <a:t> </a:t>
            </a:r>
            <a:r>
              <a:rPr lang="ru-RU" b="1" dirty="0" err="1"/>
              <a:t>магістральні</a:t>
            </a:r>
            <a:r>
              <a:rPr lang="ru-RU" b="1" dirty="0"/>
              <a:t> </a:t>
            </a:r>
            <a:r>
              <a:rPr lang="ru-RU" b="1" dirty="0" err="1"/>
              <a:t>судини</a:t>
            </a:r>
            <a:r>
              <a:rPr lang="ru-RU" b="1" dirty="0"/>
              <a:t> як </a:t>
            </a:r>
            <a:r>
              <a:rPr lang="ru-RU" b="1" dirty="0"/>
              <a:t>сонна </a:t>
            </a:r>
            <a:r>
              <a:rPr lang="ru-RU" b="1" dirty="0" err="1"/>
              <a:t>артерія</a:t>
            </a:r>
            <a:r>
              <a:rPr lang="ru-RU" b="1" dirty="0"/>
              <a:t> </a:t>
            </a:r>
            <a:r>
              <a:rPr lang="ru-RU" b="1" dirty="0"/>
              <a:t>та яремна </a:t>
            </a:r>
            <a:r>
              <a:rPr lang="ru-RU" b="1" dirty="0"/>
              <a:t>вена. 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08602" y="4607792"/>
            <a:ext cx="34772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1. </a:t>
            </a:r>
            <a:r>
              <a:rPr lang="ru-RU" b="1" dirty="0" err="1"/>
              <a:t>Внутрішня</a:t>
            </a:r>
            <a:r>
              <a:rPr lang="ru-RU" b="1" dirty="0"/>
              <a:t> сонна </a:t>
            </a:r>
            <a:r>
              <a:rPr lang="ru-RU" b="1" dirty="0" err="1"/>
              <a:t>артерія</a:t>
            </a:r>
            <a:endParaRPr lang="ru-RU" b="1" dirty="0"/>
          </a:p>
          <a:p>
            <a:r>
              <a:rPr lang="ru-RU" b="1" dirty="0"/>
              <a:t>2. </a:t>
            </a:r>
            <a:r>
              <a:rPr lang="ru-RU" b="1" dirty="0" err="1"/>
              <a:t>Зовнішня</a:t>
            </a:r>
            <a:r>
              <a:rPr lang="ru-RU" b="1" dirty="0"/>
              <a:t> сонна </a:t>
            </a:r>
            <a:r>
              <a:rPr lang="ru-RU" b="1" dirty="0" err="1"/>
              <a:t>артерія</a:t>
            </a:r>
            <a:endParaRPr lang="ru-RU" b="1" dirty="0"/>
          </a:p>
          <a:p>
            <a:r>
              <a:rPr lang="ru-RU" b="1" dirty="0"/>
              <a:t>3. </a:t>
            </a:r>
            <a:r>
              <a:rPr lang="ru-RU" b="1" dirty="0" err="1"/>
              <a:t>Загальна</a:t>
            </a:r>
            <a:r>
              <a:rPr lang="ru-RU" b="1" dirty="0"/>
              <a:t> сонна </a:t>
            </a:r>
            <a:r>
              <a:rPr lang="ru-RU" b="1" dirty="0" err="1"/>
              <a:t>артерія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1591" t="31998" r="51683" b="23511"/>
          <a:stretch/>
        </p:blipFill>
        <p:spPr>
          <a:xfrm>
            <a:off x="7108601" y="1128061"/>
            <a:ext cx="3477296" cy="32546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52789" y="1286364"/>
            <a:ext cx="53737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При </a:t>
            </a:r>
            <a:r>
              <a:rPr lang="ru-RU" b="1" dirty="0" err="1"/>
              <a:t>пошкодженні</a:t>
            </a:r>
            <a:r>
              <a:rPr lang="ru-RU" b="1" dirty="0"/>
              <a:t> </a:t>
            </a:r>
            <a:r>
              <a:rPr lang="ru-RU" b="1" dirty="0" err="1"/>
              <a:t>вищевказаних</a:t>
            </a:r>
            <a:r>
              <a:rPr lang="ru-RU" b="1" dirty="0"/>
              <a:t> </a:t>
            </a:r>
            <a:r>
              <a:rPr lang="ru-RU" b="1" dirty="0" err="1"/>
              <a:t>судин</a:t>
            </a:r>
            <a:r>
              <a:rPr lang="ru-RU" b="1" dirty="0"/>
              <a:t> </a:t>
            </a:r>
            <a:r>
              <a:rPr lang="ru-RU" b="1" dirty="0" err="1"/>
              <a:t>виникає</a:t>
            </a:r>
            <a:r>
              <a:rPr lang="ru-RU" b="1" dirty="0"/>
              <a:t> </a:t>
            </a:r>
            <a:r>
              <a:rPr lang="ru-RU" b="1" dirty="0" err="1"/>
              <a:t>значна</a:t>
            </a:r>
            <a:r>
              <a:rPr lang="ru-RU" b="1" dirty="0"/>
              <a:t> та </a:t>
            </a:r>
            <a:r>
              <a:rPr lang="ru-RU" b="1" dirty="0" err="1"/>
              <a:t>інтенсивна</a:t>
            </a:r>
            <a:r>
              <a:rPr lang="ru-RU" b="1" dirty="0"/>
              <a:t> </a:t>
            </a:r>
            <a:r>
              <a:rPr lang="ru-RU" b="1" dirty="0" err="1"/>
              <a:t>кровотеча</a:t>
            </a:r>
            <a:r>
              <a:rPr lang="ru-RU" b="1" dirty="0"/>
              <a:t>, яка через </a:t>
            </a:r>
            <a:r>
              <a:rPr lang="ru-RU" b="1" dirty="0" err="1"/>
              <a:t>хвилини</a:t>
            </a:r>
            <a:r>
              <a:rPr lang="ru-RU" b="1" dirty="0"/>
              <a:t> </a:t>
            </a:r>
            <a:r>
              <a:rPr lang="ru-RU" b="1" dirty="0" err="1"/>
              <a:t>може</a:t>
            </a:r>
            <a:r>
              <a:rPr lang="ru-RU" b="1" dirty="0"/>
              <a:t> </a:t>
            </a:r>
            <a:r>
              <a:rPr lang="ru-RU" b="1" dirty="0" err="1"/>
              <a:t>призвести</a:t>
            </a:r>
            <a:r>
              <a:rPr lang="ru-RU" b="1" dirty="0"/>
              <a:t> до </a:t>
            </a:r>
            <a:r>
              <a:rPr lang="ru-RU" b="1" dirty="0" err="1"/>
              <a:t>летальних</a:t>
            </a:r>
            <a:r>
              <a:rPr lang="ru-RU" b="1" dirty="0"/>
              <a:t> </a:t>
            </a:r>
            <a:r>
              <a:rPr lang="ru-RU" b="1" dirty="0" err="1"/>
              <a:t>наслідків</a:t>
            </a:r>
            <a:r>
              <a:rPr lang="ru-RU" b="1" dirty="0"/>
              <a:t>.</a:t>
            </a:r>
          </a:p>
          <a:p>
            <a:pPr algn="just"/>
            <a:r>
              <a:rPr lang="ru-RU" b="1" dirty="0" err="1"/>
              <a:t>Джгут</a:t>
            </a:r>
            <a:r>
              <a:rPr lang="ru-RU" b="1" dirty="0"/>
              <a:t> </a:t>
            </a:r>
            <a:r>
              <a:rPr lang="ru-RU" b="1" dirty="0" err="1"/>
              <a:t>навколо</a:t>
            </a:r>
            <a:r>
              <a:rPr lang="ru-RU" b="1" dirty="0"/>
              <a:t> </a:t>
            </a:r>
            <a:r>
              <a:rPr lang="ru-RU" b="1" dirty="0" err="1"/>
              <a:t>шиї</a:t>
            </a:r>
            <a:r>
              <a:rPr lang="ru-RU" b="1" dirty="0"/>
              <a:t> </a:t>
            </a:r>
            <a:r>
              <a:rPr lang="ru-RU" b="1" dirty="0" err="1"/>
              <a:t>накладати</a:t>
            </a:r>
            <a:r>
              <a:rPr lang="ru-RU" b="1" dirty="0"/>
              <a:t> заборонено!!!</a:t>
            </a:r>
          </a:p>
          <a:p>
            <a:pPr algn="just"/>
            <a:r>
              <a:rPr lang="ru-RU" b="1" dirty="0"/>
              <a:t>На </a:t>
            </a:r>
            <a:r>
              <a:rPr lang="ru-RU" b="1" dirty="0"/>
              <a:t>рис. </a:t>
            </a:r>
            <a:r>
              <a:rPr lang="ru-RU" b="1" dirty="0" err="1"/>
              <a:t>зображено</a:t>
            </a:r>
            <a:r>
              <a:rPr lang="ru-RU" b="1" dirty="0"/>
              <a:t> </a:t>
            </a:r>
            <a:r>
              <a:rPr lang="ru-RU" b="1" dirty="0" err="1"/>
              <a:t>спосіб</a:t>
            </a:r>
            <a:r>
              <a:rPr lang="ru-RU" b="1" dirty="0"/>
              <a:t> </a:t>
            </a:r>
            <a:r>
              <a:rPr lang="ru-RU" b="1" dirty="0" err="1"/>
              <a:t>накладання</a:t>
            </a:r>
            <a:r>
              <a:rPr lang="ru-RU" b="1" dirty="0"/>
              <a:t> </a:t>
            </a:r>
            <a:r>
              <a:rPr lang="ru-RU" b="1" dirty="0" err="1"/>
              <a:t>пов’язки</a:t>
            </a:r>
            <a:r>
              <a:rPr lang="ru-RU" b="1" dirty="0"/>
              <a:t> на область </a:t>
            </a:r>
            <a:r>
              <a:rPr lang="ru-RU" b="1" dirty="0" err="1"/>
              <a:t>шиї</a:t>
            </a:r>
            <a:r>
              <a:rPr lang="ru-RU" b="1" dirty="0"/>
              <a:t>. 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36043" t="45027" r="34658" b="20496"/>
          <a:stretch/>
        </p:blipFill>
        <p:spPr>
          <a:xfrm>
            <a:off x="2101133" y="3446255"/>
            <a:ext cx="4906852" cy="324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20536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5647" t="37457" r="24660" b="16064"/>
          <a:stretch/>
        </p:blipFill>
        <p:spPr>
          <a:xfrm>
            <a:off x="2539384" y="940159"/>
            <a:ext cx="7394522" cy="486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27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CustomShape 1"/>
          <p:cNvSpPr/>
          <p:nvPr/>
        </p:nvSpPr>
        <p:spPr>
          <a:xfrm>
            <a:off x="1122218" y="500040"/>
            <a:ext cx="9098662" cy="576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2000" algn="just">
              <a:lnSpc>
                <a:spcPct val="90000"/>
              </a:lnSpc>
              <a:spcBef>
                <a:spcPts val="561"/>
              </a:spcBef>
            </a:pPr>
            <a:r>
              <a:rPr lang="ru-RU" sz="2800" spc="-1" dirty="0">
                <a:solidFill>
                  <a:srgbClr val="FF0000"/>
                </a:solidFill>
                <a:latin typeface="Calibri"/>
                <a:ea typeface="DejaVu Sans"/>
              </a:rPr>
              <a:t>        Травма </a:t>
            </a:r>
            <a:r>
              <a:rPr lang="ru-RU" sz="2800" spc="-1" dirty="0" err="1">
                <a:solidFill>
                  <a:srgbClr val="FF0000"/>
                </a:solidFill>
                <a:latin typeface="Calibri"/>
                <a:ea typeface="DejaVu Sans"/>
              </a:rPr>
              <a:t>може</a:t>
            </a:r>
            <a:r>
              <a:rPr lang="ru-RU" sz="2800" spc="-1" dirty="0">
                <a:solidFill>
                  <a:srgbClr val="FF0000"/>
                </a:solidFill>
                <a:latin typeface="Calibri"/>
                <a:ea typeface="DejaVu Sans"/>
              </a:rPr>
              <a:t> бути </a:t>
            </a:r>
            <a:r>
              <a:rPr lang="ru-RU" sz="2800" spc="-1" dirty="0" err="1">
                <a:solidFill>
                  <a:srgbClr val="FF0000"/>
                </a:solidFill>
                <a:latin typeface="Calibri"/>
                <a:ea typeface="DejaVu Sans"/>
              </a:rPr>
              <a:t>одиничною</a:t>
            </a:r>
            <a:r>
              <a:rPr lang="ru-RU" sz="2800" spc="-1" dirty="0">
                <a:solidFill>
                  <a:srgbClr val="FF0000"/>
                </a:solidFill>
                <a:latin typeface="Calibri"/>
                <a:ea typeface="DejaVu Sans"/>
              </a:rPr>
              <a:t>, </a:t>
            </a:r>
            <a:r>
              <a:rPr lang="ru-RU" sz="2800" spc="-1" dirty="0" err="1">
                <a:solidFill>
                  <a:srgbClr val="FF0000"/>
                </a:solidFill>
                <a:latin typeface="Calibri"/>
                <a:ea typeface="DejaVu Sans"/>
              </a:rPr>
              <a:t>множинною</a:t>
            </a:r>
            <a:r>
              <a:rPr lang="ru-RU" sz="2800" spc="-1" dirty="0">
                <a:solidFill>
                  <a:srgbClr val="FF0000"/>
                </a:solidFill>
                <a:latin typeface="Calibri"/>
                <a:ea typeface="DejaVu Sans"/>
              </a:rPr>
              <a:t>, </a:t>
            </a:r>
            <a:r>
              <a:rPr lang="ru-RU" sz="2800" spc="-1" dirty="0" err="1">
                <a:solidFill>
                  <a:srgbClr val="FF0000"/>
                </a:solidFill>
                <a:latin typeface="Calibri"/>
                <a:ea typeface="DejaVu Sans"/>
              </a:rPr>
              <a:t>поєднаною</a:t>
            </a:r>
            <a:r>
              <a:rPr lang="ru-RU" sz="2800" spc="-1" dirty="0">
                <a:solidFill>
                  <a:srgbClr val="FF0000"/>
                </a:solidFill>
                <a:latin typeface="Calibri"/>
                <a:ea typeface="DejaVu Sans"/>
              </a:rPr>
              <a:t> і </a:t>
            </a:r>
            <a:r>
              <a:rPr lang="ru-RU" sz="2800" spc="-1" dirty="0" err="1">
                <a:solidFill>
                  <a:srgbClr val="FF0000"/>
                </a:solidFill>
                <a:latin typeface="Calibri"/>
                <a:ea typeface="DejaVu Sans"/>
              </a:rPr>
              <a:t>комбінованою</a:t>
            </a:r>
            <a:r>
              <a:rPr lang="ru-RU" sz="2800" spc="-1" dirty="0">
                <a:solidFill>
                  <a:srgbClr val="FF0000"/>
                </a:solidFill>
                <a:latin typeface="Calibri"/>
                <a:ea typeface="DejaVu Sans"/>
              </a:rPr>
              <a:t>.</a:t>
            </a:r>
            <a:endParaRPr lang="ru-RU" sz="2800" spc="-1" dirty="0">
              <a:latin typeface="Arial"/>
            </a:endParaRPr>
          </a:p>
          <a:p>
            <a:pPr marL="343080" indent="-342000" algn="just">
              <a:lnSpc>
                <a:spcPct val="90000"/>
              </a:lnSpc>
              <a:spcBef>
                <a:spcPts val="561"/>
              </a:spcBef>
            </a:pPr>
            <a:r>
              <a:rPr lang="ru-RU" sz="2800" spc="-1" dirty="0">
                <a:solidFill>
                  <a:srgbClr val="220600"/>
                </a:solidFill>
                <a:latin typeface="Calibri"/>
                <a:ea typeface="DejaVu Sans"/>
              </a:rPr>
              <a:t>        </a:t>
            </a:r>
            <a:r>
              <a:rPr lang="ru-RU" sz="2800" b="1" u="sng" spc="-1" dirty="0" err="1">
                <a:solidFill>
                  <a:srgbClr val="220600"/>
                </a:solidFill>
                <a:latin typeface="Calibri"/>
                <a:ea typeface="DejaVu Sans"/>
              </a:rPr>
              <a:t>Одинична</a:t>
            </a:r>
            <a:r>
              <a:rPr lang="ru-RU" sz="2800" spc="-1" dirty="0">
                <a:solidFill>
                  <a:srgbClr val="220600"/>
                </a:solidFill>
                <a:latin typeface="Calibri"/>
                <a:ea typeface="DejaVu Sans"/>
              </a:rPr>
              <a:t>, </a:t>
            </a:r>
            <a:r>
              <a:rPr lang="ru-RU" sz="2800" spc="-1" dirty="0" err="1">
                <a:solidFill>
                  <a:srgbClr val="220600"/>
                </a:solidFill>
                <a:latin typeface="Calibri"/>
                <a:ea typeface="DejaVu Sans"/>
              </a:rPr>
              <a:t>або</a:t>
            </a:r>
            <a:r>
              <a:rPr lang="ru-RU" sz="2800" spc="-1" dirty="0">
                <a:solidFill>
                  <a:srgbClr val="220600"/>
                </a:solidFill>
                <a:latin typeface="Calibri"/>
                <a:ea typeface="DejaVu Sans"/>
              </a:rPr>
              <a:t> </a:t>
            </a:r>
            <a:r>
              <a:rPr lang="ru-RU" sz="2800" b="1" u="sng" spc="-1" dirty="0" err="1">
                <a:solidFill>
                  <a:srgbClr val="220600"/>
                </a:solidFill>
                <a:latin typeface="Calibri"/>
                <a:ea typeface="DejaVu Sans"/>
              </a:rPr>
              <a:t>ізольована</a:t>
            </a:r>
            <a:r>
              <a:rPr lang="ru-RU" sz="2800" spc="-1" dirty="0">
                <a:solidFill>
                  <a:srgbClr val="220600"/>
                </a:solidFill>
                <a:latin typeface="Calibri"/>
                <a:ea typeface="DejaVu Sans"/>
              </a:rPr>
              <a:t>, травма - </a:t>
            </a:r>
            <a:r>
              <a:rPr lang="ru-RU" sz="2800" spc="-1" dirty="0" err="1">
                <a:solidFill>
                  <a:srgbClr val="220600"/>
                </a:solidFill>
                <a:latin typeface="Calibri"/>
                <a:ea typeface="DejaVu Sans"/>
              </a:rPr>
              <a:t>це</a:t>
            </a:r>
            <a:r>
              <a:rPr lang="ru-RU" sz="2800" spc="-1" dirty="0">
                <a:solidFill>
                  <a:srgbClr val="220600"/>
                </a:solidFill>
                <a:latin typeface="Calibri"/>
                <a:ea typeface="DejaVu Sans"/>
              </a:rPr>
              <a:t> </a:t>
            </a:r>
            <a:r>
              <a:rPr lang="ru-RU" sz="2800" spc="-1" dirty="0" err="1">
                <a:solidFill>
                  <a:srgbClr val="220600"/>
                </a:solidFill>
                <a:latin typeface="Calibri"/>
                <a:ea typeface="DejaVu Sans"/>
              </a:rPr>
              <a:t>ушкодження</a:t>
            </a:r>
            <a:r>
              <a:rPr lang="ru-RU" sz="2800" spc="-1" dirty="0">
                <a:solidFill>
                  <a:srgbClr val="220600"/>
                </a:solidFill>
                <a:latin typeface="Calibri"/>
                <a:ea typeface="DejaVu Sans"/>
              </a:rPr>
              <a:t> одного органа </a:t>
            </a:r>
            <a:r>
              <a:rPr lang="ru-RU" sz="2800" spc="-1" dirty="0" err="1">
                <a:solidFill>
                  <a:srgbClr val="220600"/>
                </a:solidFill>
                <a:latin typeface="Calibri"/>
                <a:ea typeface="DejaVu Sans"/>
              </a:rPr>
              <a:t>або</a:t>
            </a:r>
            <a:r>
              <a:rPr lang="ru-RU" sz="2800" spc="-1" dirty="0">
                <a:solidFill>
                  <a:srgbClr val="220600"/>
                </a:solidFill>
                <a:latin typeface="Calibri"/>
                <a:ea typeface="DejaVu Sans"/>
              </a:rPr>
              <a:t> </a:t>
            </a:r>
            <a:r>
              <a:rPr lang="ru-RU" sz="2800" spc="-1" dirty="0" err="1">
                <a:solidFill>
                  <a:srgbClr val="220600"/>
                </a:solidFill>
                <a:latin typeface="Calibri"/>
                <a:ea typeface="DejaVu Sans"/>
              </a:rPr>
              <a:t>кінцівки</a:t>
            </a:r>
            <a:r>
              <a:rPr lang="ru-RU" sz="2800" spc="-1" dirty="0">
                <a:solidFill>
                  <a:srgbClr val="220600"/>
                </a:solidFill>
                <a:latin typeface="Calibri"/>
                <a:ea typeface="DejaVu Sans"/>
              </a:rPr>
              <a:t> в межах одного сегменту. </a:t>
            </a:r>
            <a:endParaRPr lang="ru-RU" sz="2800" spc="-1" dirty="0">
              <a:latin typeface="Arial"/>
            </a:endParaRPr>
          </a:p>
          <a:p>
            <a:pPr marL="343080" indent="-342000" algn="just">
              <a:lnSpc>
                <a:spcPct val="90000"/>
              </a:lnSpc>
              <a:spcBef>
                <a:spcPts val="561"/>
              </a:spcBef>
            </a:pPr>
            <a:r>
              <a:rPr lang="ru-RU" sz="2800" spc="-1" dirty="0">
                <a:solidFill>
                  <a:srgbClr val="220600"/>
                </a:solidFill>
                <a:latin typeface="Calibri"/>
                <a:ea typeface="DejaVu Sans"/>
              </a:rPr>
              <a:t>       </a:t>
            </a:r>
            <a:r>
              <a:rPr lang="ru-RU" sz="2800" b="1" u="sng" spc="-1" dirty="0" err="1">
                <a:solidFill>
                  <a:srgbClr val="220600"/>
                </a:solidFill>
                <a:latin typeface="Calibri"/>
                <a:ea typeface="DejaVu Sans"/>
              </a:rPr>
              <a:t>Множинна</a:t>
            </a:r>
            <a:r>
              <a:rPr lang="ru-RU" sz="2800" b="1" u="sng" spc="-1" dirty="0">
                <a:solidFill>
                  <a:srgbClr val="220600"/>
                </a:solidFill>
                <a:latin typeface="Calibri"/>
                <a:ea typeface="DejaVu Sans"/>
              </a:rPr>
              <a:t> травма</a:t>
            </a:r>
            <a:r>
              <a:rPr lang="ru-RU" sz="2800" spc="-1" dirty="0">
                <a:solidFill>
                  <a:srgbClr val="220600"/>
                </a:solidFill>
                <a:latin typeface="Calibri"/>
                <a:ea typeface="DejaVu Sans"/>
              </a:rPr>
              <a:t> </a:t>
            </a:r>
            <a:r>
              <a:rPr lang="ru-RU" sz="2800" spc="-1" dirty="0" err="1">
                <a:solidFill>
                  <a:srgbClr val="220600"/>
                </a:solidFill>
                <a:latin typeface="Calibri"/>
                <a:ea typeface="DejaVu Sans"/>
              </a:rPr>
              <a:t>характеризується</a:t>
            </a:r>
            <a:r>
              <a:rPr lang="ru-RU" sz="2800" spc="-1" dirty="0">
                <a:solidFill>
                  <a:srgbClr val="220600"/>
                </a:solidFill>
                <a:latin typeface="Calibri"/>
                <a:ea typeface="DejaVu Sans"/>
              </a:rPr>
              <a:t> </a:t>
            </a:r>
            <a:r>
              <a:rPr lang="ru-RU" sz="2800" spc="-1" dirty="0" err="1">
                <a:solidFill>
                  <a:srgbClr val="220600"/>
                </a:solidFill>
                <a:latin typeface="Calibri"/>
                <a:ea typeface="DejaVu Sans"/>
              </a:rPr>
              <a:t>ушкодженням</a:t>
            </a:r>
            <a:r>
              <a:rPr lang="ru-RU" sz="2800" spc="-1" dirty="0">
                <a:solidFill>
                  <a:srgbClr val="220600"/>
                </a:solidFill>
                <a:latin typeface="Calibri"/>
                <a:ea typeface="DejaVu Sans"/>
              </a:rPr>
              <a:t> </a:t>
            </a:r>
            <a:r>
              <a:rPr lang="ru-RU" sz="2800" spc="-1" dirty="0" err="1">
                <a:solidFill>
                  <a:srgbClr val="220600"/>
                </a:solidFill>
                <a:latin typeface="Calibri"/>
                <a:ea typeface="DejaVu Sans"/>
              </a:rPr>
              <a:t>багатьох</a:t>
            </a:r>
            <a:r>
              <a:rPr lang="ru-RU" sz="2800" spc="-1" dirty="0">
                <a:solidFill>
                  <a:srgbClr val="220600"/>
                </a:solidFill>
                <a:latin typeface="Calibri"/>
                <a:ea typeface="DejaVu Sans"/>
              </a:rPr>
              <a:t> </a:t>
            </a:r>
            <a:r>
              <a:rPr lang="ru-RU" sz="2800" spc="-1" dirty="0" err="1">
                <a:solidFill>
                  <a:srgbClr val="220600"/>
                </a:solidFill>
                <a:latin typeface="Calibri"/>
                <a:ea typeface="DejaVu Sans"/>
              </a:rPr>
              <a:t>ділянок</a:t>
            </a:r>
            <a:r>
              <a:rPr lang="ru-RU" sz="2800" spc="-1" dirty="0">
                <a:solidFill>
                  <a:srgbClr val="220600"/>
                </a:solidFill>
                <a:latin typeface="Calibri"/>
                <a:ea typeface="DejaVu Sans"/>
              </a:rPr>
              <a:t> </a:t>
            </a:r>
            <a:r>
              <a:rPr lang="ru-RU" sz="2800" spc="-1" dirty="0" err="1">
                <a:solidFill>
                  <a:srgbClr val="220600"/>
                </a:solidFill>
                <a:latin typeface="Calibri"/>
                <a:ea typeface="DejaVu Sans"/>
              </a:rPr>
              <a:t>тіла</a:t>
            </a:r>
            <a:r>
              <a:rPr lang="ru-RU" sz="2800" spc="-1" dirty="0">
                <a:solidFill>
                  <a:srgbClr val="220600"/>
                </a:solidFill>
                <a:latin typeface="Calibri"/>
                <a:ea typeface="DejaVu Sans"/>
              </a:rPr>
              <a:t> в межах </a:t>
            </a:r>
            <a:r>
              <a:rPr lang="ru-RU" sz="2800" spc="-1" dirty="0" err="1">
                <a:solidFill>
                  <a:srgbClr val="220600"/>
                </a:solidFill>
                <a:latin typeface="Calibri"/>
                <a:ea typeface="DejaVu Sans"/>
              </a:rPr>
              <a:t>однієї</a:t>
            </a:r>
            <a:r>
              <a:rPr lang="ru-RU" sz="2800" spc="-1" dirty="0">
                <a:solidFill>
                  <a:srgbClr val="220600"/>
                </a:solidFill>
                <a:latin typeface="Calibri"/>
                <a:ea typeface="DejaVu Sans"/>
              </a:rPr>
              <a:t> </a:t>
            </a:r>
            <a:r>
              <a:rPr lang="ru-RU" sz="2800" spc="-1" dirty="0" err="1">
                <a:solidFill>
                  <a:srgbClr val="220600"/>
                </a:solidFill>
                <a:latin typeface="Calibri"/>
                <a:ea typeface="DejaVu Sans"/>
              </a:rPr>
              <a:t>системи</a:t>
            </a:r>
            <a:r>
              <a:rPr lang="ru-RU" sz="2800" spc="-1" dirty="0">
                <a:solidFill>
                  <a:srgbClr val="220600"/>
                </a:solidFill>
                <a:latin typeface="Calibri"/>
                <a:ea typeface="DejaVu Sans"/>
              </a:rPr>
              <a:t>. </a:t>
            </a:r>
            <a:endParaRPr lang="ru-RU" sz="2800" spc="-1" dirty="0">
              <a:latin typeface="Arial"/>
            </a:endParaRPr>
          </a:p>
          <a:p>
            <a:pPr marL="343080" indent="-342000" algn="just">
              <a:lnSpc>
                <a:spcPct val="90000"/>
              </a:lnSpc>
              <a:spcBef>
                <a:spcPts val="561"/>
              </a:spcBef>
            </a:pPr>
            <a:r>
              <a:rPr lang="ru-RU" sz="2800" spc="-1" dirty="0">
                <a:solidFill>
                  <a:srgbClr val="220600"/>
                </a:solidFill>
                <a:latin typeface="Calibri"/>
                <a:ea typeface="DejaVu Sans"/>
              </a:rPr>
              <a:t>        </a:t>
            </a:r>
            <a:r>
              <a:rPr lang="ru-RU" sz="2800" b="1" u="sng" spc="-1" dirty="0" err="1">
                <a:solidFill>
                  <a:srgbClr val="220600"/>
                </a:solidFill>
                <a:latin typeface="Calibri"/>
                <a:ea typeface="DejaVu Sans"/>
              </a:rPr>
              <a:t>Поєднана</a:t>
            </a:r>
            <a:r>
              <a:rPr lang="ru-RU" sz="2800" b="1" u="sng" spc="-1" dirty="0">
                <a:solidFill>
                  <a:srgbClr val="220600"/>
                </a:solidFill>
                <a:latin typeface="Calibri"/>
                <a:ea typeface="DejaVu Sans"/>
              </a:rPr>
              <a:t> травма </a:t>
            </a:r>
            <a:r>
              <a:rPr lang="ru-RU" sz="2800" spc="-1" dirty="0">
                <a:solidFill>
                  <a:srgbClr val="220600"/>
                </a:solidFill>
                <a:latin typeface="Calibri"/>
                <a:ea typeface="DejaVu Sans"/>
              </a:rPr>
              <a:t>- </a:t>
            </a:r>
            <a:r>
              <a:rPr lang="ru-RU" sz="2800" spc="-1" dirty="0" err="1">
                <a:solidFill>
                  <a:srgbClr val="220600"/>
                </a:solidFill>
                <a:latin typeface="Calibri"/>
                <a:ea typeface="DejaVu Sans"/>
              </a:rPr>
              <a:t>це</a:t>
            </a:r>
            <a:r>
              <a:rPr lang="ru-RU" sz="2800" spc="-1" dirty="0">
                <a:solidFill>
                  <a:srgbClr val="220600"/>
                </a:solidFill>
                <a:latin typeface="Calibri"/>
                <a:ea typeface="DejaVu Sans"/>
              </a:rPr>
              <a:t> </a:t>
            </a:r>
            <a:r>
              <a:rPr lang="ru-RU" sz="2800" spc="-1" dirty="0" err="1">
                <a:solidFill>
                  <a:srgbClr val="220600"/>
                </a:solidFill>
                <a:latin typeface="Calibri"/>
                <a:ea typeface="DejaVu Sans"/>
              </a:rPr>
              <a:t>ушкодження</a:t>
            </a:r>
            <a:r>
              <a:rPr lang="ru-RU" sz="2800" spc="-1" dirty="0">
                <a:solidFill>
                  <a:srgbClr val="220600"/>
                </a:solidFill>
                <a:latin typeface="Calibri"/>
                <a:ea typeface="DejaVu Sans"/>
              </a:rPr>
              <a:t> опорно-</a:t>
            </a:r>
            <a:r>
              <a:rPr lang="ru-RU" sz="2800" spc="-1" dirty="0" err="1">
                <a:solidFill>
                  <a:srgbClr val="220600"/>
                </a:solidFill>
                <a:latin typeface="Calibri"/>
                <a:ea typeface="DejaVu Sans"/>
              </a:rPr>
              <a:t>рухового</a:t>
            </a:r>
            <a:r>
              <a:rPr lang="ru-RU" sz="2800" spc="-1" dirty="0">
                <a:solidFill>
                  <a:srgbClr val="220600"/>
                </a:solidFill>
                <a:latin typeface="Calibri"/>
                <a:ea typeface="DejaVu Sans"/>
              </a:rPr>
              <a:t> </a:t>
            </a:r>
            <a:r>
              <a:rPr lang="ru-RU" sz="2800" spc="-1" dirty="0" err="1">
                <a:solidFill>
                  <a:srgbClr val="220600"/>
                </a:solidFill>
                <a:latin typeface="Calibri"/>
                <a:ea typeface="DejaVu Sans"/>
              </a:rPr>
              <a:t>апарату</a:t>
            </a:r>
            <a:r>
              <a:rPr lang="ru-RU" sz="2800" spc="-1" dirty="0">
                <a:solidFill>
                  <a:srgbClr val="220600"/>
                </a:solidFill>
                <a:latin typeface="Calibri"/>
                <a:ea typeface="DejaVu Sans"/>
              </a:rPr>
              <a:t> і </a:t>
            </a:r>
            <a:r>
              <a:rPr lang="ru-RU" sz="2800" spc="-1" dirty="0" err="1">
                <a:solidFill>
                  <a:srgbClr val="220600"/>
                </a:solidFill>
                <a:latin typeface="Calibri"/>
                <a:ea typeface="DejaVu Sans"/>
              </a:rPr>
              <a:t>внутрішніх</a:t>
            </a:r>
            <a:r>
              <a:rPr lang="ru-RU" sz="2800" spc="-1" dirty="0">
                <a:solidFill>
                  <a:srgbClr val="220600"/>
                </a:solidFill>
                <a:latin typeface="Calibri"/>
                <a:ea typeface="DejaVu Sans"/>
              </a:rPr>
              <a:t> </a:t>
            </a:r>
            <a:r>
              <a:rPr lang="ru-RU" sz="2800" spc="-1" dirty="0" err="1">
                <a:solidFill>
                  <a:srgbClr val="220600"/>
                </a:solidFill>
                <a:latin typeface="Calibri"/>
                <a:ea typeface="DejaVu Sans"/>
              </a:rPr>
              <a:t>органів</a:t>
            </a:r>
            <a:r>
              <a:rPr lang="ru-RU" sz="2800" spc="-1" dirty="0">
                <a:solidFill>
                  <a:srgbClr val="220600"/>
                </a:solidFill>
                <a:latin typeface="Calibri"/>
                <a:ea typeface="DejaVu Sans"/>
              </a:rPr>
              <a:t>. </a:t>
            </a:r>
            <a:endParaRPr lang="ru-RU" sz="2800" spc="-1" dirty="0">
              <a:latin typeface="Arial"/>
            </a:endParaRPr>
          </a:p>
          <a:p>
            <a:pPr marL="343080" indent="-342000" algn="just">
              <a:lnSpc>
                <a:spcPct val="90000"/>
              </a:lnSpc>
              <a:spcBef>
                <a:spcPts val="561"/>
              </a:spcBef>
            </a:pPr>
            <a:r>
              <a:rPr lang="ru-RU" sz="2800" spc="-1" dirty="0">
                <a:solidFill>
                  <a:srgbClr val="220600"/>
                </a:solidFill>
                <a:latin typeface="Calibri"/>
                <a:ea typeface="DejaVu Sans"/>
              </a:rPr>
              <a:t>        </a:t>
            </a:r>
            <a:r>
              <a:rPr lang="ru-RU" sz="2800" b="1" u="sng" spc="-1" dirty="0" err="1">
                <a:solidFill>
                  <a:srgbClr val="220600"/>
                </a:solidFill>
                <a:latin typeface="Calibri"/>
                <a:ea typeface="DejaVu Sans"/>
              </a:rPr>
              <a:t>Комбінована</a:t>
            </a:r>
            <a:r>
              <a:rPr lang="ru-RU" sz="2800" b="1" u="sng" spc="-1" dirty="0">
                <a:solidFill>
                  <a:srgbClr val="220600"/>
                </a:solidFill>
                <a:latin typeface="Calibri"/>
                <a:ea typeface="DejaVu Sans"/>
              </a:rPr>
              <a:t> травма</a:t>
            </a:r>
            <a:r>
              <a:rPr lang="ru-RU" sz="2800" spc="-1" dirty="0">
                <a:solidFill>
                  <a:srgbClr val="220600"/>
                </a:solidFill>
                <a:latin typeface="Calibri"/>
                <a:ea typeface="DejaVu Sans"/>
              </a:rPr>
              <a:t> </a:t>
            </a:r>
            <a:r>
              <a:rPr lang="ru-RU" sz="2800" spc="-1" dirty="0" err="1">
                <a:solidFill>
                  <a:srgbClr val="220600"/>
                </a:solidFill>
                <a:latin typeface="Calibri"/>
                <a:ea typeface="DejaVu Sans"/>
              </a:rPr>
              <a:t>виникає</a:t>
            </a:r>
            <a:r>
              <a:rPr lang="ru-RU" sz="2800" spc="-1" dirty="0">
                <a:solidFill>
                  <a:srgbClr val="220600"/>
                </a:solidFill>
                <a:latin typeface="Calibri"/>
                <a:ea typeface="DejaVu Sans"/>
              </a:rPr>
              <a:t> </a:t>
            </a:r>
            <a:r>
              <a:rPr lang="ru-RU" sz="2800" spc="-1" dirty="0" err="1">
                <a:solidFill>
                  <a:srgbClr val="220600"/>
                </a:solidFill>
                <a:latin typeface="Calibri"/>
                <a:ea typeface="DejaVu Sans"/>
              </a:rPr>
              <a:t>під</a:t>
            </a:r>
            <a:r>
              <a:rPr lang="ru-RU" sz="2800" spc="-1" dirty="0">
                <a:solidFill>
                  <a:srgbClr val="220600"/>
                </a:solidFill>
                <a:latin typeface="Calibri"/>
                <a:ea typeface="DejaVu Sans"/>
              </a:rPr>
              <a:t> </a:t>
            </a:r>
            <a:r>
              <a:rPr lang="ru-RU" sz="2800" spc="-1" dirty="0" err="1">
                <a:solidFill>
                  <a:srgbClr val="220600"/>
                </a:solidFill>
                <a:latin typeface="Calibri"/>
                <a:ea typeface="DejaVu Sans"/>
              </a:rPr>
              <a:t>дією</a:t>
            </a:r>
            <a:r>
              <a:rPr lang="ru-RU" sz="2800" spc="-1" dirty="0">
                <a:solidFill>
                  <a:srgbClr val="220600"/>
                </a:solidFill>
                <a:latin typeface="Calibri"/>
                <a:ea typeface="DejaVu Sans"/>
              </a:rPr>
              <a:t> </a:t>
            </a:r>
            <a:r>
              <a:rPr lang="ru-RU" sz="2800" spc="-1" dirty="0" err="1">
                <a:solidFill>
                  <a:srgbClr val="220600"/>
                </a:solidFill>
                <a:latin typeface="Calibri"/>
                <a:ea typeface="DejaVu Sans"/>
              </a:rPr>
              <a:t>механічних</a:t>
            </a:r>
            <a:r>
              <a:rPr lang="ru-RU" sz="2800" spc="-1" dirty="0">
                <a:solidFill>
                  <a:srgbClr val="220600"/>
                </a:solidFill>
                <a:latin typeface="Calibri"/>
                <a:ea typeface="DejaVu Sans"/>
              </a:rPr>
              <a:t> і </a:t>
            </a:r>
            <a:r>
              <a:rPr lang="ru-RU" sz="2800" spc="-1" dirty="0" err="1">
                <a:solidFill>
                  <a:srgbClr val="220600"/>
                </a:solidFill>
                <a:latin typeface="Calibri"/>
                <a:ea typeface="DejaVu Sans"/>
              </a:rPr>
              <a:t>немеханічних</a:t>
            </a:r>
            <a:r>
              <a:rPr lang="ru-RU" sz="2800" spc="-1" dirty="0">
                <a:solidFill>
                  <a:srgbClr val="220600"/>
                </a:solidFill>
                <a:latin typeface="Calibri"/>
                <a:ea typeface="DejaVu Sans"/>
              </a:rPr>
              <a:t> </a:t>
            </a:r>
            <a:r>
              <a:rPr lang="ru-RU" sz="2800" spc="-1" dirty="0" err="1">
                <a:solidFill>
                  <a:srgbClr val="220600"/>
                </a:solidFill>
                <a:latin typeface="Calibri"/>
                <a:ea typeface="DejaVu Sans"/>
              </a:rPr>
              <a:t>факторів</a:t>
            </a:r>
            <a:endParaRPr lang="ru-RU" sz="2800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590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7" dur="1" fill="hold"/>
                                        <p:tgtEl>
                                          <p:spTgt spid="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12" dur="1" fill="hold"/>
                                        <p:tgtEl>
                                          <p:spTgt spid="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17" dur="1" fill="hold"/>
                                        <p:tgtEl>
                                          <p:spTgt spid="3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22" dur="1" fill="hold"/>
                                        <p:tgtEl>
                                          <p:spTgt spid="3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27" dur="1" fill="hold"/>
                                        <p:tgtEl>
                                          <p:spTgt spid="3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str">
                                      <p:cBhvr additive="repl">
                                        <p:cTn id="31" dur="1"/>
                                        <p:tgtEl>
                                          <p:spTgt spid="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4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str">
                                      <p:cBhvr additive="repl">
                                        <p:cTn id="34" dur="1"/>
                                        <p:tgtEl>
                                          <p:spTgt spid="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4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str">
                                      <p:cBhvr additive="repl">
                                        <p:cTn id="37" dur="1"/>
                                        <p:tgtEl>
                                          <p:spTgt spid="3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4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str">
                                      <p:cBhvr additive="repl">
                                        <p:cTn id="40" dur="1"/>
                                        <p:tgtEl>
                                          <p:spTgt spid="3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4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str">
                                      <p:cBhvr additive="repl">
                                        <p:cTn id="43" dur="1"/>
                                        <p:tgtEl>
                                          <p:spTgt spid="3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CustomShape 1"/>
          <p:cNvSpPr/>
          <p:nvPr/>
        </p:nvSpPr>
        <p:spPr>
          <a:xfrm>
            <a:off x="0" y="335520"/>
            <a:ext cx="8228520" cy="79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1" spc="-1" dirty="0">
                <a:solidFill>
                  <a:srgbClr val="FF0000"/>
                </a:solidFill>
                <a:latin typeface="Calibri"/>
                <a:ea typeface="DejaVu Sans"/>
              </a:rPr>
              <a:t>Носова </a:t>
            </a:r>
            <a:r>
              <a:rPr lang="ru-RU" sz="4400" b="1" spc="-1" dirty="0" err="1">
                <a:solidFill>
                  <a:srgbClr val="FF0000"/>
                </a:solidFill>
                <a:latin typeface="Calibri"/>
                <a:ea typeface="DejaVu Sans"/>
              </a:rPr>
              <a:t>кровотеча</a:t>
            </a:r>
            <a:endParaRPr lang="ru-RU" sz="4400" spc="-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469" name="CustomShape 2"/>
          <p:cNvSpPr/>
          <p:nvPr/>
        </p:nvSpPr>
        <p:spPr>
          <a:xfrm>
            <a:off x="867731" y="1145727"/>
            <a:ext cx="5356800" cy="5274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81000" lnSpcReduction="20000"/>
          </a:bodyPr>
          <a:lstStyle/>
          <a:p>
            <a:pPr marL="365760" indent="-254880" algn="just">
              <a:spcBef>
                <a:spcPts val="561"/>
              </a:spcBef>
            </a:pP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   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Якщо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 з носа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пішла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 кров, не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можна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кластися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горілиць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. В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такій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позиції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можна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захлинитися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власною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кров'ю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. Треба так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сісти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щоб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 голова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знаходилася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вище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тулуба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щоб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уся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 кров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вільно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витекла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 з носа. </a:t>
            </a:r>
            <a:r>
              <a:rPr dirty="0"/>
              <a:t/>
            </a:r>
            <a:br>
              <a:rPr dirty="0"/>
            </a:b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До носа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слід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прикласти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хустинку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 і в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цьому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 самому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часі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масувати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перенісся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.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Можна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також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 до носа ввести тампон.</a:t>
            </a:r>
            <a:endParaRPr lang="ru-RU" sz="2800" spc="-1" dirty="0">
              <a:latin typeface="Arial"/>
            </a:endParaRPr>
          </a:p>
          <a:p>
            <a:pPr marL="365760" indent="-254880" algn="just">
              <a:spcBef>
                <a:spcPts val="561"/>
              </a:spcBef>
            </a:pPr>
            <a:r>
              <a:rPr dirty="0"/>
              <a:t/>
            </a:r>
            <a:br>
              <a:rPr dirty="0"/>
            </a:b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Після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затамування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кровотечі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можна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прийняти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 як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мінімум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п'ять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 таблеток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вітаміну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 C (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цей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вітамін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ущільнює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кровоносні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судини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).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Таку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 дозу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вітаміну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можна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приймати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ще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декілька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днів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опісля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.  </a:t>
            </a:r>
            <a:endParaRPr lang="ru-RU" sz="2800" spc="-1" dirty="0">
              <a:latin typeface="Arial"/>
            </a:endParaRPr>
          </a:p>
        </p:txBody>
      </p:sp>
      <p:pic>
        <p:nvPicPr>
          <p:cNvPr id="470" name="Picture 2"/>
          <p:cNvPicPr/>
          <p:nvPr/>
        </p:nvPicPr>
        <p:blipFill>
          <a:blip r:embed="rId2"/>
          <a:stretch/>
        </p:blipFill>
        <p:spPr>
          <a:xfrm>
            <a:off x="7460544" y="335520"/>
            <a:ext cx="3915093" cy="3272635"/>
          </a:xfrm>
          <a:prstGeom prst="rect">
            <a:avLst/>
          </a:prstGeom>
          <a:ln>
            <a:noFill/>
          </a:ln>
        </p:spPr>
      </p:pic>
      <p:pic>
        <p:nvPicPr>
          <p:cNvPr id="471" name="Рисунок 4"/>
          <p:cNvPicPr/>
          <p:nvPr/>
        </p:nvPicPr>
        <p:blipFill>
          <a:blip r:embed="rId3"/>
          <a:stretch/>
        </p:blipFill>
        <p:spPr>
          <a:xfrm>
            <a:off x="7568410" y="3837709"/>
            <a:ext cx="3807227" cy="2582378"/>
          </a:xfrm>
          <a:prstGeom prst="rect">
            <a:avLst/>
          </a:prstGeom>
          <a:ln w="9360">
            <a:noFill/>
          </a:ln>
        </p:spPr>
      </p:pic>
    </p:spTree>
    <p:extLst>
      <p:ext uri="{BB962C8B-B14F-4D97-AF65-F5344CB8AC3E}">
        <p14:creationId xmlns:p14="http://schemas.microsoft.com/office/powerpoint/2010/main" val="1565979452"/>
      </p:ext>
    </p:extLst>
  </p:cSld>
  <p:clrMapOvr>
    <a:masterClrMapping/>
  </p:clrMapOvr>
  <p:transition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CustomShape 1"/>
          <p:cNvSpPr/>
          <p:nvPr/>
        </p:nvSpPr>
        <p:spPr>
          <a:xfrm>
            <a:off x="2024040" y="215640"/>
            <a:ext cx="5285160" cy="713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4000" b="1" spc="-1" dirty="0" err="1">
                <a:solidFill>
                  <a:srgbClr val="FF0000"/>
                </a:solidFill>
                <a:latin typeface="Calibri"/>
                <a:ea typeface="DejaVu Sans"/>
              </a:rPr>
              <a:t>Шлункова</a:t>
            </a:r>
            <a:r>
              <a:rPr lang="ru-RU" sz="4000" b="1" spc="-1" dirty="0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lang="ru-RU" sz="4000" b="1" spc="-1" dirty="0" err="1">
                <a:solidFill>
                  <a:srgbClr val="FF0000"/>
                </a:solidFill>
                <a:latin typeface="Calibri"/>
                <a:ea typeface="DejaVu Sans"/>
              </a:rPr>
              <a:t>кровотеча</a:t>
            </a:r>
            <a:endParaRPr lang="ru-RU" sz="4000" spc="-1" dirty="0">
              <a:latin typeface="Arial"/>
            </a:endParaRPr>
          </a:p>
        </p:txBody>
      </p:sp>
      <p:sp>
        <p:nvSpPr>
          <p:cNvPr id="473" name="CustomShape 2"/>
          <p:cNvSpPr/>
          <p:nvPr/>
        </p:nvSpPr>
        <p:spPr>
          <a:xfrm>
            <a:off x="555780" y="1215360"/>
            <a:ext cx="7057080" cy="564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7920" algn="just">
              <a:spcBef>
                <a:spcPts val="561"/>
              </a:spcBef>
            </a:pP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Ознаками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шлункової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кровотечі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 є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блювота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свіжою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або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згорнутою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кров'ю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чорні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рідкі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фекалії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блідість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прискорене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серцебиття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зниження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артеріального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тиску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слабкість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втрата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свідомості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lang="ru-RU" sz="2800" spc="-1" dirty="0">
              <a:latin typeface="Arial"/>
            </a:endParaRPr>
          </a:p>
          <a:p>
            <a:pPr marL="7920" algn="just">
              <a:spcBef>
                <a:spcPts val="561"/>
              </a:spcBef>
            </a:pP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Хворому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забезпечують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повний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спокій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 та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горизонтальне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положення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.  На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живіт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кладуть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пузир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із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льодом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дають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ковтати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дрібні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шматочки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льоду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. Таких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хворих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 заборонено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кормити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 та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поїти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lang="ru-RU" sz="2800" spc="-1" dirty="0">
              <a:latin typeface="Arial"/>
            </a:endParaRPr>
          </a:p>
        </p:txBody>
      </p:sp>
      <p:pic>
        <p:nvPicPr>
          <p:cNvPr id="474" name="Содержимое 9"/>
          <p:cNvPicPr/>
          <p:nvPr/>
        </p:nvPicPr>
        <p:blipFill>
          <a:blip r:embed="rId2"/>
          <a:stretch/>
        </p:blipFill>
        <p:spPr>
          <a:xfrm>
            <a:off x="8167800" y="0"/>
            <a:ext cx="2202480" cy="3310560"/>
          </a:xfrm>
          <a:prstGeom prst="rect">
            <a:avLst/>
          </a:prstGeom>
          <a:ln>
            <a:noFill/>
          </a:ln>
        </p:spPr>
      </p:pic>
      <p:pic>
        <p:nvPicPr>
          <p:cNvPr id="475" name="Содержимое 10"/>
          <p:cNvPicPr/>
          <p:nvPr/>
        </p:nvPicPr>
        <p:blipFill>
          <a:blip r:embed="rId3"/>
          <a:stretch/>
        </p:blipFill>
        <p:spPr>
          <a:xfrm>
            <a:off x="8042160" y="3143160"/>
            <a:ext cx="2624760" cy="34563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9531604"/>
      </p:ext>
    </p:extLst>
  </p:cSld>
  <p:clrMapOvr>
    <a:masterClrMapping/>
  </p:clrMapOvr>
  <p:transition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CustomShape 1"/>
          <p:cNvSpPr/>
          <p:nvPr/>
        </p:nvSpPr>
        <p:spPr>
          <a:xfrm>
            <a:off x="1177637" y="405960"/>
            <a:ext cx="8228520" cy="78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5400" spc="-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DejaVu Sans"/>
              </a:rPr>
              <a:t>Легенева</a:t>
            </a:r>
            <a:r>
              <a:rPr lang="ru-RU" sz="5400" spc="-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DejaVu Sans"/>
              </a:rPr>
              <a:t> </a:t>
            </a:r>
            <a:r>
              <a:rPr lang="ru-RU" sz="5400" spc="-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DejaVu Sans"/>
              </a:rPr>
              <a:t>кровотеча</a:t>
            </a:r>
            <a:endParaRPr lang="ru-RU" sz="5400" spc="-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477" name="Picture 2"/>
          <p:cNvPicPr/>
          <p:nvPr/>
        </p:nvPicPr>
        <p:blipFill>
          <a:blip r:embed="rId2"/>
          <a:stretch/>
        </p:blipFill>
        <p:spPr>
          <a:xfrm>
            <a:off x="904920" y="1700465"/>
            <a:ext cx="4037400" cy="3918600"/>
          </a:xfrm>
          <a:prstGeom prst="rect">
            <a:avLst/>
          </a:prstGeom>
          <a:ln>
            <a:noFill/>
          </a:ln>
        </p:spPr>
      </p:pic>
      <p:sp>
        <p:nvSpPr>
          <p:cNvPr id="478" name="CustomShape 2"/>
          <p:cNvSpPr/>
          <p:nvPr/>
        </p:nvSpPr>
        <p:spPr>
          <a:xfrm>
            <a:off x="5558771" y="1369440"/>
            <a:ext cx="5995920" cy="548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3000"/>
          </a:bodyPr>
          <a:lstStyle/>
          <a:p>
            <a:pPr marL="343080" indent="-342000" algn="just">
              <a:spcBef>
                <a:spcPts val="561"/>
              </a:spcBef>
            </a:pP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    Причиною є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туберкульоз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пневмонія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пухлини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чужородні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тіла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 та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травми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. </a:t>
            </a:r>
            <a:endParaRPr lang="ru-RU" sz="2800" spc="-1" dirty="0">
              <a:latin typeface="Arial"/>
            </a:endParaRPr>
          </a:p>
          <a:p>
            <a:pPr marL="343080" indent="-342000" algn="just">
              <a:spcBef>
                <a:spcPts val="561"/>
              </a:spcBef>
            </a:pP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Кровотеча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може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початися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 з невеликого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кровохаркання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. </a:t>
            </a:r>
            <a:endParaRPr lang="ru-RU" sz="2800" spc="-1" dirty="0">
              <a:latin typeface="Arial"/>
            </a:endParaRPr>
          </a:p>
          <a:p>
            <a:pPr marL="343080" indent="-342000" algn="just">
              <a:spcBef>
                <a:spcPts val="561"/>
              </a:spcBef>
            </a:pP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При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значній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кровотечі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хворий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переляканий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блідий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.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З'являється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слабкість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запаморочення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. </a:t>
            </a:r>
            <a:endParaRPr lang="ru-RU" sz="2800" spc="-1" dirty="0">
              <a:latin typeface="Arial"/>
            </a:endParaRPr>
          </a:p>
          <a:p>
            <a:pPr marL="343080" indent="-342000" algn="just">
              <a:spcBef>
                <a:spcPts val="561"/>
              </a:spcBef>
            </a:pP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Хворому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необхідно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забезпечити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повний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спокій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напівсидяче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положення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. На груди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покласти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міхур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із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льодом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. Заборонено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говорити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рухатися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кашляти</a:t>
            </a:r>
            <a:r>
              <a:rPr lang="ru-RU" sz="2800" spc="-1" dirty="0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lang="ru-RU" sz="2800" spc="-1" dirty="0">
              <a:latin typeface="Arial"/>
            </a:endParaRPr>
          </a:p>
        </p:txBody>
      </p:sp>
      <p:sp>
        <p:nvSpPr>
          <p:cNvPr id="479" name="CustomShape 3"/>
          <p:cNvSpPr/>
          <p:nvPr/>
        </p:nvSpPr>
        <p:spPr>
          <a:xfrm>
            <a:off x="2381160" y="2500200"/>
            <a:ext cx="8020440" cy="84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402243875"/>
      </p:ext>
    </p:extLst>
  </p:cSld>
  <p:clrMapOvr>
    <a:masterClrMapping/>
  </p:clrMapOvr>
  <p:transition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9710" y="477308"/>
            <a:ext cx="1069570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Крововтрата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400" b="1" dirty="0">
                <a:solidFill>
                  <a:srgbClr val="FF0000"/>
                </a:solidFill>
              </a:rPr>
              <a:t>Як ми </a:t>
            </a:r>
            <a:r>
              <a:rPr lang="ru-RU" sz="2400" b="1" dirty="0" err="1">
                <a:solidFill>
                  <a:srgbClr val="FF0000"/>
                </a:solidFill>
              </a:rPr>
              <a:t>вже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вивчали</a:t>
            </a:r>
            <a:r>
              <a:rPr lang="ru-RU" sz="2400" b="1" dirty="0">
                <a:solidFill>
                  <a:srgbClr val="FF0000"/>
                </a:solidFill>
              </a:rPr>
              <a:t>, </a:t>
            </a:r>
            <a:r>
              <a:rPr lang="ru-RU" sz="2400" b="1" dirty="0" err="1">
                <a:solidFill>
                  <a:srgbClr val="FF0000"/>
                </a:solidFill>
              </a:rPr>
              <a:t>кровотечі</a:t>
            </a:r>
            <a:r>
              <a:rPr lang="ru-RU" sz="2400" b="1" dirty="0"/>
              <a:t> </a:t>
            </a:r>
            <a:r>
              <a:rPr lang="ru-RU" sz="2400" b="1" dirty="0" err="1"/>
              <a:t>класифікують</a:t>
            </a:r>
            <a:r>
              <a:rPr lang="ru-RU" sz="2400" b="1" dirty="0"/>
              <a:t> за </a:t>
            </a:r>
            <a:r>
              <a:rPr lang="ru-RU" sz="2400" b="1" dirty="0" err="1"/>
              <a:t>кількома</a:t>
            </a:r>
            <a:r>
              <a:rPr lang="ru-RU" sz="2400" b="1" dirty="0"/>
              <a:t> </a:t>
            </a:r>
            <a:r>
              <a:rPr lang="ru-RU" sz="2400" b="1" dirty="0" err="1"/>
              <a:t>основними</a:t>
            </a:r>
            <a:r>
              <a:rPr lang="ru-RU" sz="2400" b="1" dirty="0"/>
              <a:t> принципами: </a:t>
            </a:r>
            <a:r>
              <a:rPr lang="ru-RU" sz="2400" b="1" dirty="0" err="1"/>
              <a:t>анатомічним</a:t>
            </a:r>
            <a:r>
              <a:rPr lang="ru-RU" sz="2400" b="1" dirty="0"/>
              <a:t> типом </a:t>
            </a:r>
            <a:r>
              <a:rPr lang="ru-RU" sz="2400" b="1" dirty="0" err="1"/>
              <a:t>ушкодженої</a:t>
            </a:r>
            <a:r>
              <a:rPr lang="ru-RU" sz="2400" b="1" dirty="0"/>
              <a:t> </a:t>
            </a:r>
            <a:r>
              <a:rPr lang="ru-RU" sz="2400" b="1" dirty="0" err="1"/>
              <a:t>судини</a:t>
            </a:r>
            <a:r>
              <a:rPr lang="ru-RU" sz="2400" b="1" dirty="0"/>
              <a:t>, </a:t>
            </a:r>
            <a:r>
              <a:rPr lang="ru-RU" sz="2400" b="1" dirty="0" err="1"/>
              <a:t>клінічними</a:t>
            </a:r>
            <a:r>
              <a:rPr lang="ru-RU" sz="2400" b="1" dirty="0"/>
              <a:t> </a:t>
            </a:r>
            <a:r>
              <a:rPr lang="ru-RU" sz="2400" b="1" dirty="0" err="1"/>
              <a:t>проявами</a:t>
            </a:r>
            <a:r>
              <a:rPr lang="ru-RU" sz="2400" b="1" dirty="0"/>
              <a:t> та часом </a:t>
            </a:r>
            <a:r>
              <a:rPr lang="ru-RU" sz="2400" b="1" dirty="0" err="1"/>
              <a:t>виникнення</a:t>
            </a:r>
            <a:r>
              <a:rPr lang="ru-RU" sz="2400" b="1" dirty="0"/>
              <a:t>.</a:t>
            </a:r>
          </a:p>
          <a:p>
            <a:pPr algn="just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За типом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ушкодженої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судини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Анатомічна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just"/>
            <a:r>
              <a:rPr lang="ru-RU" sz="2400" b="1" dirty="0" err="1"/>
              <a:t>Ця</a:t>
            </a:r>
            <a:r>
              <a:rPr lang="ru-RU" sz="2400" b="1" dirty="0"/>
              <a:t> </a:t>
            </a:r>
            <a:r>
              <a:rPr lang="ru-RU" sz="2400" b="1" dirty="0" err="1"/>
              <a:t>класифікація</a:t>
            </a:r>
            <a:r>
              <a:rPr lang="ru-RU" sz="2400" b="1" dirty="0"/>
              <a:t> є критично </a:t>
            </a:r>
            <a:r>
              <a:rPr lang="ru-RU" sz="2400" b="1" dirty="0" err="1"/>
              <a:t>важливою</a:t>
            </a:r>
            <a:r>
              <a:rPr lang="ru-RU" sz="2400" b="1" dirty="0"/>
              <a:t> для </a:t>
            </a:r>
            <a:r>
              <a:rPr lang="ru-RU" sz="2400" b="1" dirty="0" err="1"/>
              <a:t>вибору</a:t>
            </a:r>
            <a:r>
              <a:rPr lang="ru-RU" sz="2400" b="1" dirty="0"/>
              <a:t> методу </a:t>
            </a:r>
            <a:r>
              <a:rPr lang="ru-RU" sz="2400" b="1" dirty="0" err="1"/>
              <a:t>зупинки</a:t>
            </a:r>
            <a:r>
              <a:rPr lang="ru-RU" sz="2400" b="1" dirty="0"/>
              <a:t> </a:t>
            </a:r>
            <a:r>
              <a:rPr lang="ru-RU" sz="2400" b="1" dirty="0" err="1"/>
              <a:t>кровотечі</a:t>
            </a:r>
            <a:r>
              <a:rPr lang="ru-RU" sz="2400" b="1" dirty="0"/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b="1" dirty="0" err="1">
                <a:solidFill>
                  <a:srgbClr val="7030A0"/>
                </a:solidFill>
              </a:rPr>
              <a:t>Артеріальна</a:t>
            </a:r>
            <a:r>
              <a:rPr lang="ru-RU" sz="2400" b="1" dirty="0">
                <a:solidFill>
                  <a:srgbClr val="7030A0"/>
                </a:solidFill>
              </a:rPr>
              <a:t>: </a:t>
            </a:r>
            <a:r>
              <a:rPr lang="ru-RU" sz="2400" b="1" dirty="0"/>
              <a:t>Кров </a:t>
            </a:r>
            <a:r>
              <a:rPr lang="ru-RU" sz="2400" b="1" dirty="0" err="1"/>
              <a:t>яскраво-червоного</a:t>
            </a:r>
            <a:r>
              <a:rPr lang="ru-RU" sz="2400" b="1" dirty="0"/>
              <a:t> (</a:t>
            </a:r>
            <a:r>
              <a:rPr lang="ru-RU" sz="2400" b="1" dirty="0" err="1"/>
              <a:t>червоного</a:t>
            </a:r>
            <a:r>
              <a:rPr lang="ru-RU" sz="2400" b="1" dirty="0"/>
              <a:t>) </a:t>
            </a:r>
            <a:r>
              <a:rPr lang="ru-RU" sz="2400" b="1" dirty="0" err="1"/>
              <a:t>кольору</a:t>
            </a:r>
            <a:r>
              <a:rPr lang="ru-RU" sz="2400" b="1" dirty="0"/>
              <a:t>, </a:t>
            </a:r>
            <a:r>
              <a:rPr lang="ru-RU" sz="2400" b="1" dirty="0" err="1"/>
              <a:t>витікає</a:t>
            </a:r>
            <a:r>
              <a:rPr lang="ru-RU" sz="2400" b="1" dirty="0"/>
              <a:t> </a:t>
            </a:r>
            <a:r>
              <a:rPr lang="ru-RU" sz="2400" b="1" dirty="0" err="1"/>
              <a:t>пульсуючим</a:t>
            </a:r>
            <a:r>
              <a:rPr lang="ru-RU" sz="2400" b="1" dirty="0"/>
              <a:t> </a:t>
            </a:r>
            <a:r>
              <a:rPr lang="ru-RU" sz="2400" b="1" dirty="0" err="1"/>
              <a:t>струменем</a:t>
            </a:r>
            <a:r>
              <a:rPr lang="ru-RU" sz="2400" b="1" dirty="0"/>
              <a:t> ("фонтаном"). </a:t>
            </a:r>
            <a:r>
              <a:rPr lang="ru-RU" sz="2400" b="1" dirty="0" err="1"/>
              <a:t>Найнебезпечніша</a:t>
            </a:r>
            <a:r>
              <a:rPr lang="ru-RU" sz="2400" b="1" dirty="0"/>
              <a:t> через </a:t>
            </a:r>
            <a:r>
              <a:rPr lang="ru-RU" sz="2400" b="1" dirty="0" err="1"/>
              <a:t>швидку</a:t>
            </a:r>
            <a:r>
              <a:rPr lang="ru-RU" sz="2400" b="1" dirty="0"/>
              <a:t> </a:t>
            </a:r>
            <a:r>
              <a:rPr lang="ru-RU" sz="2400" b="1" dirty="0" err="1"/>
              <a:t>втрату</a:t>
            </a:r>
            <a:r>
              <a:rPr lang="ru-RU" sz="2400" b="1" dirty="0"/>
              <a:t> великого </a:t>
            </a:r>
            <a:r>
              <a:rPr lang="ru-RU" sz="2400" b="1" dirty="0" err="1"/>
              <a:t>об'єму</a:t>
            </a:r>
            <a:r>
              <a:rPr lang="ru-RU" sz="2400" b="1" dirty="0"/>
              <a:t> </a:t>
            </a:r>
            <a:r>
              <a:rPr lang="ru-RU" sz="2400" b="1" dirty="0" err="1"/>
              <a:t>крові</a:t>
            </a:r>
            <a:r>
              <a:rPr lang="ru-RU" sz="2400" b="1" dirty="0"/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b="1" dirty="0" err="1">
                <a:solidFill>
                  <a:srgbClr val="7030A0"/>
                </a:solidFill>
              </a:rPr>
              <a:t>Венозна</a:t>
            </a:r>
            <a:r>
              <a:rPr lang="ru-RU" sz="2400" b="1" dirty="0">
                <a:solidFill>
                  <a:srgbClr val="7030A0"/>
                </a:solidFill>
              </a:rPr>
              <a:t>: </a:t>
            </a:r>
            <a:r>
              <a:rPr lang="ru-RU" sz="2400" b="1" dirty="0"/>
              <a:t>Кров темно-вишневого </a:t>
            </a:r>
            <a:r>
              <a:rPr lang="ru-RU" sz="2400" b="1" dirty="0" err="1"/>
              <a:t>кольору</a:t>
            </a:r>
            <a:r>
              <a:rPr lang="ru-RU" sz="2400" b="1" dirty="0"/>
              <a:t>, </a:t>
            </a:r>
            <a:r>
              <a:rPr lang="ru-RU" sz="2400" b="1" dirty="0" err="1"/>
              <a:t>витікає</a:t>
            </a:r>
            <a:r>
              <a:rPr lang="ru-RU" sz="2400" b="1" dirty="0"/>
              <a:t> </a:t>
            </a:r>
            <a:r>
              <a:rPr lang="ru-RU" sz="2400" b="1" dirty="0" err="1"/>
              <a:t>повільно</a:t>
            </a:r>
            <a:r>
              <a:rPr lang="ru-RU" sz="2400" b="1" dirty="0"/>
              <a:t>, </a:t>
            </a:r>
            <a:r>
              <a:rPr lang="ru-RU" sz="2400" b="1" dirty="0" err="1"/>
              <a:t>безперервним</a:t>
            </a:r>
            <a:r>
              <a:rPr lang="ru-RU" sz="2400" b="1" dirty="0"/>
              <a:t> </a:t>
            </a:r>
            <a:r>
              <a:rPr lang="ru-RU" sz="2400" b="1" dirty="0" err="1"/>
              <a:t>струменем</a:t>
            </a:r>
            <a:r>
              <a:rPr lang="ru-RU" sz="2400" b="1" dirty="0"/>
              <a:t>. </a:t>
            </a:r>
            <a:r>
              <a:rPr lang="ru-RU" sz="2400" b="1" dirty="0" err="1"/>
              <a:t>Пульсація</a:t>
            </a:r>
            <a:r>
              <a:rPr lang="ru-RU" sz="2400" b="1" dirty="0"/>
              <a:t> </a:t>
            </a:r>
            <a:r>
              <a:rPr lang="ru-RU" sz="2400" b="1" dirty="0" err="1"/>
              <a:t>відсутня</a:t>
            </a:r>
            <a:r>
              <a:rPr lang="ru-RU" sz="2400" b="1" dirty="0"/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b="1" dirty="0" err="1">
                <a:solidFill>
                  <a:srgbClr val="7030A0"/>
                </a:solidFill>
              </a:rPr>
              <a:t>Капілярна</a:t>
            </a:r>
            <a:r>
              <a:rPr lang="ru-RU" sz="2400" b="1" dirty="0">
                <a:solidFill>
                  <a:srgbClr val="7030A0"/>
                </a:solidFill>
              </a:rPr>
              <a:t>: </a:t>
            </a:r>
            <a:r>
              <a:rPr lang="ru-RU" sz="2400" b="1" dirty="0"/>
              <a:t>Кров </a:t>
            </a:r>
            <a:r>
              <a:rPr lang="ru-RU" sz="2400" b="1" dirty="0" err="1"/>
              <a:t>виступає</a:t>
            </a:r>
            <a:r>
              <a:rPr lang="ru-RU" sz="2400" b="1" dirty="0"/>
              <a:t> </a:t>
            </a:r>
            <a:r>
              <a:rPr lang="ru-RU" sz="2400" b="1" dirty="0" err="1"/>
              <a:t>рівномірно</a:t>
            </a:r>
            <a:r>
              <a:rPr lang="ru-RU" sz="2400" b="1" dirty="0"/>
              <a:t> по </a:t>
            </a:r>
            <a:r>
              <a:rPr lang="ru-RU" sz="2400" b="1" dirty="0" err="1"/>
              <a:t>всій</a:t>
            </a:r>
            <a:r>
              <a:rPr lang="ru-RU" sz="2400" b="1" dirty="0"/>
              <a:t> </a:t>
            </a:r>
            <a:r>
              <a:rPr lang="ru-RU" sz="2400" b="1" dirty="0" err="1"/>
              <a:t>поверхні</a:t>
            </a:r>
            <a:r>
              <a:rPr lang="ru-RU" sz="2400" b="1" dirty="0"/>
              <a:t> рани (симптом "</a:t>
            </a:r>
            <a:r>
              <a:rPr lang="ru-RU" sz="2400" b="1" dirty="0" err="1"/>
              <a:t>роси</a:t>
            </a:r>
            <a:r>
              <a:rPr lang="ru-RU" sz="2400" b="1" dirty="0"/>
              <a:t>"). </a:t>
            </a:r>
            <a:r>
              <a:rPr lang="ru-RU" sz="2400" b="1" dirty="0" err="1"/>
              <a:t>Зазвичай</a:t>
            </a:r>
            <a:r>
              <a:rPr lang="ru-RU" sz="2400" b="1" dirty="0"/>
              <a:t> не </a:t>
            </a:r>
            <a:r>
              <a:rPr lang="ru-RU" sz="2400" b="1" dirty="0" err="1"/>
              <a:t>загрожує</a:t>
            </a:r>
            <a:r>
              <a:rPr lang="ru-RU" sz="2400" b="1" dirty="0"/>
              <a:t> </a:t>
            </a:r>
            <a:r>
              <a:rPr lang="ru-RU" sz="2400" b="1" dirty="0" err="1"/>
              <a:t>життю</a:t>
            </a:r>
            <a:r>
              <a:rPr lang="ru-RU" sz="2400" b="1" dirty="0"/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b="1" u="sng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Паренхіматозна</a:t>
            </a:r>
            <a:r>
              <a:rPr lang="ru-RU" sz="24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2400" b="1" dirty="0" err="1"/>
              <a:t>Спостерігається</a:t>
            </a:r>
            <a:r>
              <a:rPr lang="ru-RU" sz="2400" b="1" dirty="0"/>
              <a:t> при </a:t>
            </a:r>
            <a:r>
              <a:rPr lang="ru-RU" sz="2400" b="1" dirty="0" err="1"/>
              <a:t>пошкодженні</a:t>
            </a:r>
            <a:r>
              <a:rPr lang="ru-RU" sz="2400" b="1" dirty="0"/>
              <a:t> </a:t>
            </a:r>
            <a:r>
              <a:rPr lang="ru-RU" sz="2400" b="1" dirty="0" err="1"/>
              <a:t>внутрішніх</a:t>
            </a:r>
            <a:r>
              <a:rPr lang="ru-RU" sz="2400" b="1" dirty="0"/>
              <a:t> </a:t>
            </a:r>
            <a:r>
              <a:rPr lang="ru-RU" sz="2400" b="1" dirty="0" err="1"/>
              <a:t>органів</a:t>
            </a:r>
            <a:r>
              <a:rPr lang="ru-RU" sz="2400" b="1" dirty="0"/>
              <a:t> (</a:t>
            </a:r>
            <a:r>
              <a:rPr lang="ru-RU" sz="2400" b="1" dirty="0" err="1"/>
              <a:t>печінка</a:t>
            </a:r>
            <a:r>
              <a:rPr lang="ru-RU" sz="2400" b="1" dirty="0"/>
              <a:t>, </a:t>
            </a:r>
            <a:r>
              <a:rPr lang="ru-RU" sz="2400" b="1" dirty="0" err="1"/>
              <a:t>селезінка</a:t>
            </a:r>
            <a:r>
              <a:rPr lang="ru-RU" sz="2400" b="1" dirty="0"/>
              <a:t>, </a:t>
            </a:r>
            <a:r>
              <a:rPr lang="ru-RU" sz="2400" b="1" dirty="0" err="1"/>
              <a:t>нирки</a:t>
            </a:r>
            <a:r>
              <a:rPr lang="ru-RU" sz="2400" b="1" dirty="0"/>
              <a:t>, </a:t>
            </a:r>
            <a:r>
              <a:rPr lang="ru-RU" sz="2400" b="1" dirty="0" err="1"/>
              <a:t>легені</a:t>
            </a:r>
            <a:r>
              <a:rPr lang="ru-RU" sz="2400" b="1" dirty="0"/>
              <a:t>). Кровоточить </a:t>
            </a:r>
            <a:r>
              <a:rPr lang="ru-RU" sz="2400" b="1" dirty="0" err="1"/>
              <a:t>уся</a:t>
            </a:r>
            <a:r>
              <a:rPr lang="ru-RU" sz="2400" b="1" dirty="0"/>
              <a:t> </a:t>
            </a:r>
            <a:r>
              <a:rPr lang="ru-RU" sz="2400" b="1" dirty="0" err="1"/>
              <a:t>поверхня</a:t>
            </a:r>
            <a:r>
              <a:rPr lang="ru-RU" sz="2400" b="1" dirty="0"/>
              <a:t> рани органа; </a:t>
            </a:r>
            <a:r>
              <a:rPr lang="ru-RU" sz="2400" b="1" dirty="0" err="1"/>
              <a:t>такі</a:t>
            </a:r>
            <a:r>
              <a:rPr lang="ru-RU" sz="2400" b="1" dirty="0"/>
              <a:t> </a:t>
            </a:r>
            <a:r>
              <a:rPr lang="ru-RU" sz="2400" b="1" dirty="0" err="1"/>
              <a:t>кровотечі</a:t>
            </a:r>
            <a:r>
              <a:rPr lang="ru-RU" sz="2400" b="1" dirty="0"/>
              <a:t> </a:t>
            </a:r>
            <a:r>
              <a:rPr lang="ru-RU" sz="2400" b="1" dirty="0" err="1"/>
              <a:t>дуже</a:t>
            </a:r>
            <a:r>
              <a:rPr lang="ru-RU" sz="2400" b="1" dirty="0"/>
              <a:t> </a:t>
            </a:r>
            <a:r>
              <a:rPr lang="ru-RU" sz="2400" b="1" dirty="0" err="1"/>
              <a:t>важко</a:t>
            </a:r>
            <a:r>
              <a:rPr lang="ru-RU" sz="2400" b="1" dirty="0"/>
              <a:t> </a:t>
            </a:r>
            <a:r>
              <a:rPr lang="ru-RU" sz="2400" b="1" dirty="0" err="1"/>
              <a:t>зупинити</a:t>
            </a:r>
            <a:r>
              <a:rPr lang="ru-RU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676998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0437" y="347729"/>
            <a:ext cx="10377054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За </a:t>
            </a:r>
            <a:r>
              <a:rPr lang="ru-RU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клінічними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проявами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800" b="1" dirty="0" err="1"/>
              <a:t>Визначається</a:t>
            </a:r>
            <a:r>
              <a:rPr lang="ru-RU" sz="2800" b="1" dirty="0"/>
              <a:t> </a:t>
            </a:r>
            <a:r>
              <a:rPr lang="ru-RU" sz="2800" b="1" dirty="0" err="1"/>
              <a:t>напрямком</a:t>
            </a:r>
            <a:r>
              <a:rPr lang="ru-RU" sz="2800" b="1" dirty="0"/>
              <a:t> </a:t>
            </a:r>
            <a:r>
              <a:rPr lang="ru-RU" sz="2800" b="1" dirty="0" err="1"/>
              <a:t>виливу</a:t>
            </a:r>
            <a:r>
              <a:rPr lang="ru-RU" sz="2800" b="1" dirty="0"/>
              <a:t> </a:t>
            </a:r>
            <a:r>
              <a:rPr lang="ru-RU" sz="2800" b="1" dirty="0" err="1"/>
              <a:t>крові</a:t>
            </a:r>
            <a:r>
              <a:rPr lang="ru-RU" sz="2800" b="1" dirty="0"/>
              <a:t> та </a:t>
            </a:r>
            <a:r>
              <a:rPr lang="ru-RU" sz="2800" b="1" dirty="0" err="1"/>
              <a:t>можливістю</a:t>
            </a:r>
            <a:r>
              <a:rPr lang="ru-RU" sz="2800" b="1" dirty="0"/>
              <a:t> </a:t>
            </a:r>
            <a:r>
              <a:rPr lang="ru-RU" sz="2800" b="1" dirty="0" err="1"/>
              <a:t>її</a:t>
            </a:r>
            <a:r>
              <a:rPr lang="ru-RU" sz="2800" b="1" dirty="0"/>
              <a:t> </a:t>
            </a:r>
            <a:r>
              <a:rPr lang="ru-RU" sz="2800" b="1" dirty="0" err="1"/>
              <a:t>візуалізації</a:t>
            </a:r>
            <a:r>
              <a:rPr lang="ru-RU" sz="2800" b="1" dirty="0"/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8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Зовнішня</a:t>
            </a:r>
            <a:r>
              <a:rPr lang="ru-RU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2800" b="1" dirty="0"/>
              <a:t>Кров </a:t>
            </a:r>
            <a:r>
              <a:rPr lang="ru-RU" sz="2800" b="1" dirty="0" err="1"/>
              <a:t>виливається</a:t>
            </a:r>
            <a:r>
              <a:rPr lang="ru-RU" sz="2800" b="1" dirty="0"/>
              <a:t> </a:t>
            </a:r>
            <a:r>
              <a:rPr lang="ru-RU" sz="2800" b="1" dirty="0" err="1"/>
              <a:t>безпосередньо</a:t>
            </a:r>
            <a:r>
              <a:rPr lang="ru-RU" sz="2800" b="1" dirty="0"/>
              <a:t> у </a:t>
            </a:r>
            <a:r>
              <a:rPr lang="ru-RU" sz="2800" b="1" dirty="0" err="1"/>
              <a:t>зовнішнє</a:t>
            </a:r>
            <a:r>
              <a:rPr lang="ru-RU" sz="2800" b="1" dirty="0"/>
              <a:t> </a:t>
            </a:r>
            <a:r>
              <a:rPr lang="ru-RU" sz="2800" b="1" dirty="0" err="1"/>
              <a:t>середовище</a:t>
            </a:r>
            <a:r>
              <a:rPr lang="ru-RU" sz="2800" b="1" dirty="0"/>
              <a:t> через рану </a:t>
            </a:r>
            <a:r>
              <a:rPr lang="ru-RU" sz="2800" b="1" dirty="0" err="1"/>
              <a:t>шкіри</a:t>
            </a:r>
            <a:r>
              <a:rPr lang="ru-RU" sz="2800" b="1" dirty="0"/>
              <a:t> </a:t>
            </a:r>
            <a:r>
              <a:rPr lang="ru-RU" sz="2800" b="1" dirty="0" err="1"/>
              <a:t>або</a:t>
            </a:r>
            <a:r>
              <a:rPr lang="ru-RU" sz="2800" b="1" dirty="0"/>
              <a:t> </a:t>
            </a:r>
            <a:r>
              <a:rPr lang="ru-RU" sz="2800" b="1" dirty="0" err="1"/>
              <a:t>слизових</a:t>
            </a:r>
            <a:r>
              <a:rPr lang="ru-RU" sz="2800" b="1" dirty="0"/>
              <a:t> </a:t>
            </a:r>
            <a:r>
              <a:rPr lang="ru-RU" sz="2800" b="1" dirty="0" err="1"/>
              <a:t>оболонок</a:t>
            </a:r>
            <a:r>
              <a:rPr lang="ru-RU" sz="2800" b="1" dirty="0"/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8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Внутрішня</a:t>
            </a:r>
            <a:r>
              <a:rPr lang="ru-RU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/>
              <a:t>Кров </a:t>
            </a:r>
            <a:r>
              <a:rPr lang="ru-RU" sz="2800" b="1" dirty="0" err="1"/>
              <a:t>виливається</a:t>
            </a:r>
            <a:r>
              <a:rPr lang="ru-RU" sz="2800" b="1" dirty="0"/>
              <a:t> у </a:t>
            </a:r>
            <a:r>
              <a:rPr lang="ru-RU" sz="2800" b="1" dirty="0" err="1"/>
              <a:t>закриті</a:t>
            </a:r>
            <a:r>
              <a:rPr lang="ru-RU" sz="2800" b="1" dirty="0"/>
              <a:t> </a:t>
            </a:r>
            <a:r>
              <a:rPr lang="ru-RU" sz="2800" b="1" dirty="0" err="1"/>
              <a:t>порожнини</a:t>
            </a:r>
            <a:r>
              <a:rPr lang="ru-RU" sz="2800" b="1" dirty="0"/>
              <a:t> </a:t>
            </a:r>
            <a:r>
              <a:rPr lang="ru-RU" sz="2800" b="1" dirty="0" err="1"/>
              <a:t>тіла</a:t>
            </a:r>
            <a:r>
              <a:rPr lang="ru-RU" sz="2800" b="1" dirty="0"/>
              <a:t> (</a:t>
            </a:r>
            <a:r>
              <a:rPr lang="ru-RU" sz="2800" b="1" dirty="0" err="1"/>
              <a:t>плевральну</a:t>
            </a:r>
            <a:r>
              <a:rPr lang="ru-RU" sz="2800" b="1" dirty="0"/>
              <a:t>, </a:t>
            </a:r>
            <a:r>
              <a:rPr lang="ru-RU" sz="2800" b="1" dirty="0" err="1"/>
              <a:t>черевну</a:t>
            </a:r>
            <a:r>
              <a:rPr lang="ru-RU" sz="2800" b="1" dirty="0"/>
              <a:t>, </a:t>
            </a:r>
            <a:r>
              <a:rPr lang="ru-RU" sz="2800" b="1" dirty="0" err="1"/>
              <a:t>порожнину</a:t>
            </a:r>
            <a:r>
              <a:rPr lang="ru-RU" sz="2800" b="1" dirty="0"/>
              <a:t> </a:t>
            </a:r>
            <a:r>
              <a:rPr lang="ru-RU" sz="2800" b="1" dirty="0" err="1"/>
              <a:t>суглоба</a:t>
            </a:r>
            <a:r>
              <a:rPr lang="ru-RU" sz="2800" b="1" dirty="0"/>
              <a:t> </a:t>
            </a:r>
            <a:r>
              <a:rPr lang="ru-RU" sz="2800" b="1" dirty="0" err="1"/>
              <a:t>тощо</a:t>
            </a:r>
            <a:r>
              <a:rPr lang="ru-RU" sz="2800" b="1" dirty="0"/>
              <a:t>). </a:t>
            </a:r>
            <a:r>
              <a:rPr lang="ru-RU" sz="2800" b="1" dirty="0" err="1"/>
              <a:t>Візуально</a:t>
            </a:r>
            <a:r>
              <a:rPr lang="ru-RU" sz="2800" b="1" dirty="0"/>
              <a:t> </a:t>
            </a:r>
            <a:r>
              <a:rPr lang="ru-RU" sz="2800" b="1" dirty="0" err="1"/>
              <a:t>кровотечу</a:t>
            </a:r>
            <a:r>
              <a:rPr lang="ru-RU" sz="2800" b="1" dirty="0"/>
              <a:t> не видно, але стан </a:t>
            </a:r>
            <a:r>
              <a:rPr lang="ru-RU" sz="2800" b="1" dirty="0" err="1"/>
              <a:t>постраждалого</a:t>
            </a:r>
            <a:r>
              <a:rPr lang="ru-RU" sz="2800" b="1" dirty="0"/>
              <a:t> </a:t>
            </a:r>
            <a:r>
              <a:rPr lang="ru-RU" sz="2800" b="1" dirty="0" err="1"/>
              <a:t>швидко</a:t>
            </a:r>
            <a:r>
              <a:rPr lang="ru-RU" sz="2800" b="1" dirty="0"/>
              <a:t> </a:t>
            </a:r>
            <a:r>
              <a:rPr lang="ru-RU" sz="2800" b="1" dirty="0" err="1"/>
              <a:t>погіршується</a:t>
            </a:r>
            <a:r>
              <a:rPr lang="ru-RU" sz="2800" b="1" dirty="0"/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8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Прихована</a:t>
            </a:r>
            <a:r>
              <a:rPr lang="ru-RU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/>
              <a:t>Не </a:t>
            </a:r>
            <a:r>
              <a:rPr lang="ru-RU" sz="2800" b="1" dirty="0" err="1"/>
              <a:t>має</a:t>
            </a:r>
            <a:r>
              <a:rPr lang="ru-RU" sz="2800" b="1" dirty="0"/>
              <a:t> </a:t>
            </a:r>
            <a:r>
              <a:rPr lang="ru-RU" sz="2800" b="1" dirty="0" err="1"/>
              <a:t>чітких</a:t>
            </a:r>
            <a:r>
              <a:rPr lang="ru-RU" sz="2800" b="1" dirty="0"/>
              <a:t> </a:t>
            </a:r>
            <a:r>
              <a:rPr lang="ru-RU" sz="2800" b="1" dirty="0" err="1"/>
              <a:t>зовнішніх</a:t>
            </a:r>
            <a:r>
              <a:rPr lang="ru-RU" sz="2800" b="1" dirty="0"/>
              <a:t> </a:t>
            </a:r>
            <a:r>
              <a:rPr lang="ru-RU" sz="2800" b="1" dirty="0" err="1"/>
              <a:t>ознак</a:t>
            </a:r>
            <a:r>
              <a:rPr lang="ru-RU" sz="2800" b="1" dirty="0"/>
              <a:t>. Кров </a:t>
            </a:r>
            <a:r>
              <a:rPr lang="ru-RU" sz="2800" b="1" dirty="0" err="1"/>
              <a:t>може</a:t>
            </a:r>
            <a:r>
              <a:rPr lang="ru-RU" sz="2800" b="1" dirty="0"/>
              <a:t> </a:t>
            </a:r>
            <a:r>
              <a:rPr lang="ru-RU" sz="2800" b="1" dirty="0" err="1"/>
              <a:t>виливатися</a:t>
            </a:r>
            <a:r>
              <a:rPr lang="ru-RU" sz="2800" b="1" dirty="0"/>
              <a:t> у </a:t>
            </a:r>
            <a:r>
              <a:rPr lang="ru-RU" sz="2800" b="1" dirty="0" err="1"/>
              <a:t>порожнисті</a:t>
            </a:r>
            <a:r>
              <a:rPr lang="ru-RU" sz="2800" b="1" dirty="0"/>
              <a:t> </a:t>
            </a:r>
            <a:r>
              <a:rPr lang="ru-RU" sz="2800" b="1" dirty="0" err="1"/>
              <a:t>органи</a:t>
            </a:r>
            <a:r>
              <a:rPr lang="ru-RU" sz="2800" b="1" dirty="0"/>
              <a:t> (</a:t>
            </a:r>
            <a:r>
              <a:rPr lang="ru-RU" sz="2800" b="1" dirty="0" err="1"/>
              <a:t>шлунок</a:t>
            </a:r>
            <a:r>
              <a:rPr lang="ru-RU" sz="2800" b="1" dirty="0"/>
              <a:t>, кишечник) і </a:t>
            </a:r>
            <a:r>
              <a:rPr lang="ru-RU" sz="2800" b="1" dirty="0" err="1"/>
              <a:t>виявляється</a:t>
            </a:r>
            <a:r>
              <a:rPr lang="ru-RU" sz="2800" b="1" dirty="0"/>
              <a:t> </a:t>
            </a:r>
            <a:r>
              <a:rPr lang="ru-RU" sz="2800" b="1" dirty="0" err="1"/>
              <a:t>лише</a:t>
            </a:r>
            <a:r>
              <a:rPr lang="ru-RU" sz="2800" b="1" dirty="0"/>
              <a:t> </a:t>
            </a:r>
            <a:r>
              <a:rPr lang="ru-RU" sz="2800" b="1" dirty="0" err="1"/>
              <a:t>спеціальними</a:t>
            </a:r>
            <a:r>
              <a:rPr lang="ru-RU" sz="2800" b="1" dirty="0"/>
              <a:t> </a:t>
            </a:r>
            <a:r>
              <a:rPr lang="ru-RU" sz="2800" b="1" dirty="0" err="1"/>
              <a:t>лабораторними</a:t>
            </a:r>
            <a:r>
              <a:rPr lang="ru-RU" sz="2800" b="1" dirty="0"/>
              <a:t> </a:t>
            </a:r>
            <a:r>
              <a:rPr lang="ru-RU" sz="2800" b="1" dirty="0" err="1"/>
              <a:t>або</a:t>
            </a:r>
            <a:r>
              <a:rPr lang="ru-RU" sz="2800" b="1" dirty="0"/>
              <a:t> </a:t>
            </a:r>
            <a:r>
              <a:rPr lang="ru-RU" sz="2800" b="1" dirty="0" err="1"/>
              <a:t>інструментальними</a:t>
            </a:r>
            <a:r>
              <a:rPr lang="ru-RU" sz="2800" b="1" dirty="0"/>
              <a:t> методами.</a:t>
            </a:r>
          </a:p>
        </p:txBody>
      </p:sp>
    </p:spTree>
    <p:extLst>
      <p:ext uri="{BB962C8B-B14F-4D97-AF65-F5344CB8AC3E}">
        <p14:creationId xmlns:p14="http://schemas.microsoft.com/office/powerpoint/2010/main" val="173719095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599" y="254650"/>
            <a:ext cx="112914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FF0000"/>
                </a:solidFill>
              </a:rPr>
              <a:t>3. За часом </a:t>
            </a:r>
            <a:r>
              <a:rPr lang="ru-RU" sz="2800" b="1" dirty="0" err="1">
                <a:solidFill>
                  <a:srgbClr val="FF0000"/>
                </a:solidFill>
              </a:rPr>
              <a:t>виникнення</a:t>
            </a:r>
            <a:endParaRPr lang="ru-RU" sz="2800" b="1" dirty="0">
              <a:solidFill>
                <a:srgbClr val="FF0000"/>
              </a:solidFill>
            </a:endParaRPr>
          </a:p>
          <a:p>
            <a:pPr algn="just"/>
            <a:r>
              <a:rPr lang="ru-RU" sz="2800" b="1" dirty="0" err="1"/>
              <a:t>Класифікація</a:t>
            </a:r>
            <a:r>
              <a:rPr lang="ru-RU" sz="2800" b="1" dirty="0"/>
              <a:t> </a:t>
            </a:r>
            <a:r>
              <a:rPr lang="ru-RU" sz="2800" b="1" dirty="0" err="1"/>
              <a:t>допомагає</a:t>
            </a:r>
            <a:r>
              <a:rPr lang="ru-RU" sz="2800" b="1" dirty="0"/>
              <a:t> </a:t>
            </a:r>
            <a:r>
              <a:rPr lang="ru-RU" sz="2800" b="1" dirty="0" err="1"/>
              <a:t>прогнозувати</a:t>
            </a:r>
            <a:r>
              <a:rPr lang="ru-RU" sz="2800" b="1" dirty="0"/>
              <a:t> </a:t>
            </a:r>
            <a:r>
              <a:rPr lang="ru-RU" sz="2800" b="1" dirty="0" err="1"/>
              <a:t>ризики</a:t>
            </a:r>
            <a:r>
              <a:rPr lang="ru-RU" sz="2800" b="1" dirty="0"/>
              <a:t> та </a:t>
            </a:r>
            <a:r>
              <a:rPr lang="ru-RU" sz="2800" b="1" dirty="0" err="1"/>
              <a:t>ускладнення</a:t>
            </a:r>
            <a:r>
              <a:rPr lang="ru-RU" sz="2800" b="1" dirty="0"/>
              <a:t> в </a:t>
            </a:r>
            <a:r>
              <a:rPr lang="ru-RU" sz="2800" b="1" dirty="0" err="1"/>
              <a:t>післяопераційному</a:t>
            </a:r>
            <a:r>
              <a:rPr lang="ru-RU" sz="2800" b="1" dirty="0"/>
              <a:t> </a:t>
            </a:r>
            <a:r>
              <a:rPr lang="ru-RU" sz="2800" b="1" dirty="0" err="1"/>
              <a:t>або</a:t>
            </a:r>
            <a:r>
              <a:rPr lang="ru-RU" sz="2800" b="1" dirty="0"/>
              <a:t> </a:t>
            </a:r>
            <a:r>
              <a:rPr lang="ru-RU" sz="2800" b="1" dirty="0" err="1"/>
              <a:t>посттравматичному</a:t>
            </a:r>
            <a:r>
              <a:rPr lang="ru-RU" sz="2800" b="1" dirty="0"/>
              <a:t> </a:t>
            </a:r>
            <a:r>
              <a:rPr lang="ru-RU" sz="2800" b="1" dirty="0" err="1"/>
              <a:t>періоді</a:t>
            </a:r>
            <a:r>
              <a:rPr lang="ru-RU" sz="2800" b="1" dirty="0"/>
              <a:t>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6858626"/>
              </p:ext>
            </p:extLst>
          </p:nvPr>
        </p:nvGraphicFramePr>
        <p:xfrm>
          <a:off x="609599" y="1805899"/>
          <a:ext cx="10861964" cy="4632960"/>
        </p:xfrm>
        <a:graphic>
          <a:graphicData uri="http://schemas.openxmlformats.org/drawingml/2006/table">
            <a:tbl>
              <a:tblPr/>
              <a:tblGrid>
                <a:gridCol w="3323183">
                  <a:extLst>
                    <a:ext uri="{9D8B030D-6E8A-4147-A177-3AD203B41FA5}">
                      <a16:colId xmlns:a16="http://schemas.microsoft.com/office/drawing/2014/main" val="2312325859"/>
                    </a:ext>
                  </a:extLst>
                </a:gridCol>
                <a:gridCol w="3918126">
                  <a:extLst>
                    <a:ext uri="{9D8B030D-6E8A-4147-A177-3AD203B41FA5}">
                      <a16:colId xmlns:a16="http://schemas.microsoft.com/office/drawing/2014/main" val="4010652857"/>
                    </a:ext>
                  </a:extLst>
                </a:gridCol>
                <a:gridCol w="3620655">
                  <a:extLst>
                    <a:ext uri="{9D8B030D-6E8A-4147-A177-3AD203B41FA5}">
                      <a16:colId xmlns:a16="http://schemas.microsoft.com/office/drawing/2014/main" val="18779653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sz="3200" dirty="0">
                          <a:solidFill>
                            <a:srgbClr val="0070C0"/>
                          </a:solidFill>
                        </a:rPr>
                        <a:t>Тип </a:t>
                      </a:r>
                      <a:r>
                        <a:rPr lang="ru-RU" sz="3200" dirty="0" err="1">
                          <a:solidFill>
                            <a:srgbClr val="0070C0"/>
                          </a:solidFill>
                        </a:rPr>
                        <a:t>кровотечі</a:t>
                      </a:r>
                      <a:endParaRPr lang="ru-RU" sz="32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3200" b="1" dirty="0">
                          <a:solidFill>
                            <a:srgbClr val="0070C0"/>
                          </a:solidFill>
                        </a:rPr>
                        <a:t>Час </a:t>
                      </a:r>
                      <a:r>
                        <a:rPr lang="ru-RU" sz="3200" b="1" dirty="0" err="1">
                          <a:solidFill>
                            <a:srgbClr val="0070C0"/>
                          </a:solidFill>
                        </a:rPr>
                        <a:t>виникнення</a:t>
                      </a:r>
                      <a:endParaRPr lang="ru-RU" sz="32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3200" b="1" dirty="0">
                          <a:solidFill>
                            <a:srgbClr val="0070C0"/>
                          </a:solidFill>
                        </a:rPr>
                        <a:t>Причина </a:t>
                      </a:r>
                      <a:r>
                        <a:rPr lang="ru-RU" sz="3200" b="1" dirty="0" err="1">
                          <a:solidFill>
                            <a:srgbClr val="0070C0"/>
                          </a:solidFill>
                        </a:rPr>
                        <a:t>виникнення</a:t>
                      </a:r>
                      <a:endParaRPr lang="ru-RU" sz="32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260449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2400" b="1" dirty="0" err="1">
                          <a:solidFill>
                            <a:srgbClr val="7030A0"/>
                          </a:solidFill>
                        </a:rPr>
                        <a:t>Первинна</a:t>
                      </a:r>
                      <a:endParaRPr lang="ru-RU" sz="24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b="1" dirty="0" err="1"/>
                        <a:t>Одразу</a:t>
                      </a:r>
                      <a:r>
                        <a:rPr lang="ru-RU" sz="2400" b="1" dirty="0"/>
                        <a:t> </a:t>
                      </a:r>
                      <a:r>
                        <a:rPr lang="ru-RU" sz="2400" b="1" dirty="0" err="1"/>
                        <a:t>після</a:t>
                      </a:r>
                      <a:r>
                        <a:rPr lang="ru-RU" sz="2400" b="1" dirty="0"/>
                        <a:t> </a:t>
                      </a:r>
                      <a:r>
                        <a:rPr lang="ru-RU" sz="2400" b="1" dirty="0" err="1"/>
                        <a:t>травми</a:t>
                      </a:r>
                      <a:endParaRPr lang="ru-RU" sz="24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b="1" dirty="0" err="1"/>
                        <a:t>Безпосереднє</a:t>
                      </a:r>
                      <a:r>
                        <a:rPr lang="ru-RU" sz="2400" b="1" dirty="0"/>
                        <a:t> </a:t>
                      </a:r>
                      <a:r>
                        <a:rPr lang="ru-RU" sz="2400" b="1" dirty="0" err="1"/>
                        <a:t>ушкодження</a:t>
                      </a:r>
                      <a:r>
                        <a:rPr lang="ru-RU" sz="2400" b="1" dirty="0"/>
                        <a:t> </a:t>
                      </a:r>
                      <a:r>
                        <a:rPr lang="ru-RU" sz="2400" b="1" dirty="0" err="1"/>
                        <a:t>стінки</a:t>
                      </a:r>
                      <a:r>
                        <a:rPr lang="ru-RU" sz="2400" b="1" dirty="0"/>
                        <a:t> </a:t>
                      </a:r>
                      <a:r>
                        <a:rPr lang="ru-RU" sz="2400" b="1" dirty="0" err="1"/>
                        <a:t>судини</a:t>
                      </a:r>
                      <a:r>
                        <a:rPr lang="ru-RU" sz="2400" b="1" dirty="0"/>
                        <a:t>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808043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2400" b="1" dirty="0" err="1">
                          <a:solidFill>
                            <a:srgbClr val="7030A0"/>
                          </a:solidFill>
                        </a:rPr>
                        <a:t>Рання</a:t>
                      </a:r>
                      <a:r>
                        <a:rPr lang="ru-RU" sz="2400" b="1" dirty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ru-RU" sz="2400" b="1" dirty="0" err="1">
                          <a:solidFill>
                            <a:srgbClr val="7030A0"/>
                          </a:solidFill>
                        </a:rPr>
                        <a:t>вторинна</a:t>
                      </a:r>
                      <a:endParaRPr lang="ru-RU" sz="24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b="1" dirty="0" err="1"/>
                        <a:t>Перші</a:t>
                      </a:r>
                      <a:r>
                        <a:rPr lang="ru-RU" sz="2400" b="1" dirty="0"/>
                        <a:t> </a:t>
                      </a:r>
                      <a:r>
                        <a:rPr lang="ru-RU" sz="2400" b="1" dirty="0" err="1"/>
                        <a:t>години</a:t>
                      </a:r>
                      <a:r>
                        <a:rPr lang="ru-RU" sz="2400" b="1" dirty="0"/>
                        <a:t> </a:t>
                      </a:r>
                      <a:r>
                        <a:rPr lang="ru-RU" sz="2400" b="1" dirty="0" err="1"/>
                        <a:t>або</a:t>
                      </a:r>
                      <a:r>
                        <a:rPr lang="ru-RU" sz="2400" b="1" dirty="0"/>
                        <a:t> </a:t>
                      </a:r>
                      <a:r>
                        <a:rPr lang="ru-RU" sz="2400" b="1" dirty="0" err="1"/>
                        <a:t>доби</a:t>
                      </a:r>
                      <a:r>
                        <a:rPr lang="ru-RU" sz="2400" b="1" dirty="0"/>
                        <a:t> (до </a:t>
                      </a:r>
                      <a:r>
                        <a:rPr lang="ru-RU" sz="2400" b="1" dirty="0" err="1"/>
                        <a:t>розвитку</a:t>
                      </a:r>
                      <a:r>
                        <a:rPr lang="ru-RU" sz="2400" b="1" dirty="0"/>
                        <a:t> </a:t>
                      </a:r>
                      <a:r>
                        <a:rPr lang="ru-RU" sz="2400" b="1" dirty="0" err="1"/>
                        <a:t>інфекції</a:t>
                      </a:r>
                      <a:r>
                        <a:rPr lang="ru-RU" sz="2400" b="1" dirty="0"/>
                        <a:t>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b="1" dirty="0" err="1"/>
                        <a:t>Виштовхування</a:t>
                      </a:r>
                      <a:r>
                        <a:rPr lang="ru-RU" sz="2400" b="1" dirty="0"/>
                        <a:t> тромбу через </a:t>
                      </a:r>
                      <a:r>
                        <a:rPr lang="ru-RU" sz="2400" b="1" dirty="0" err="1"/>
                        <a:t>підвищення</a:t>
                      </a:r>
                      <a:r>
                        <a:rPr lang="ru-RU" sz="2400" b="1" dirty="0"/>
                        <a:t> </a:t>
                      </a:r>
                      <a:r>
                        <a:rPr lang="ru-RU" sz="2400" b="1" dirty="0" err="1"/>
                        <a:t>тиску</a:t>
                      </a:r>
                      <a:r>
                        <a:rPr lang="ru-RU" sz="2400" b="1" dirty="0"/>
                        <a:t> </a:t>
                      </a:r>
                      <a:r>
                        <a:rPr lang="ru-RU" sz="2400" b="1" dirty="0" err="1"/>
                        <a:t>або</a:t>
                      </a:r>
                      <a:r>
                        <a:rPr lang="ru-RU" sz="2400" b="1" dirty="0"/>
                        <a:t> </a:t>
                      </a:r>
                      <a:r>
                        <a:rPr lang="ru-RU" sz="2400" b="1" dirty="0" err="1"/>
                        <a:t>зміщення</a:t>
                      </a:r>
                      <a:r>
                        <a:rPr lang="ru-RU" sz="2400" b="1" dirty="0"/>
                        <a:t> </a:t>
                      </a:r>
                      <a:r>
                        <a:rPr lang="ru-RU" sz="2400" b="1" dirty="0" err="1"/>
                        <a:t>пов'язки</a:t>
                      </a:r>
                      <a:r>
                        <a:rPr lang="ru-RU" sz="2400" b="1" dirty="0"/>
                        <a:t>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319149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2400" b="1" dirty="0" err="1">
                          <a:solidFill>
                            <a:srgbClr val="7030A0"/>
                          </a:solidFill>
                        </a:rPr>
                        <a:t>Пізня</a:t>
                      </a:r>
                      <a:r>
                        <a:rPr lang="ru-RU" sz="2400" b="1" dirty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ru-RU" sz="2400" b="1" dirty="0" err="1">
                          <a:solidFill>
                            <a:srgbClr val="7030A0"/>
                          </a:solidFill>
                        </a:rPr>
                        <a:t>вторинна</a:t>
                      </a:r>
                      <a:endParaRPr lang="ru-RU" sz="24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b="1" dirty="0"/>
                        <a:t>Через </a:t>
                      </a:r>
                      <a:r>
                        <a:rPr lang="ru-RU" sz="2400" b="1" dirty="0" err="1"/>
                        <a:t>кілька</a:t>
                      </a:r>
                      <a:r>
                        <a:rPr lang="ru-RU" sz="2400" b="1" dirty="0"/>
                        <a:t> </a:t>
                      </a:r>
                      <a:r>
                        <a:rPr lang="ru-RU" sz="2400" b="1" dirty="0" err="1"/>
                        <a:t>діб</a:t>
                      </a:r>
                      <a:r>
                        <a:rPr lang="ru-RU" sz="2400" b="1" dirty="0"/>
                        <a:t> (</a:t>
                      </a:r>
                      <a:r>
                        <a:rPr lang="ru-RU" sz="2400" b="1" dirty="0" err="1"/>
                        <a:t>після</a:t>
                      </a:r>
                      <a:r>
                        <a:rPr lang="ru-RU" sz="2400" b="1" dirty="0"/>
                        <a:t> </a:t>
                      </a:r>
                      <a:r>
                        <a:rPr lang="ru-RU" sz="2400" b="1" dirty="0" err="1"/>
                        <a:t>розвитку</a:t>
                      </a:r>
                      <a:r>
                        <a:rPr lang="ru-RU" sz="2400" b="1" dirty="0"/>
                        <a:t> </a:t>
                      </a:r>
                      <a:r>
                        <a:rPr lang="ru-RU" sz="2400" b="1" dirty="0" err="1"/>
                        <a:t>інфекції</a:t>
                      </a:r>
                      <a:r>
                        <a:rPr lang="ru-RU" sz="2400" b="1" dirty="0"/>
                        <a:t>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b="1" dirty="0" err="1"/>
                        <a:t>Гнійне</a:t>
                      </a:r>
                      <a:r>
                        <a:rPr lang="ru-RU" sz="2400" b="1" dirty="0"/>
                        <a:t> </a:t>
                      </a:r>
                      <a:r>
                        <a:rPr lang="ru-RU" sz="2400" b="1" dirty="0" err="1"/>
                        <a:t>розплавлення</a:t>
                      </a:r>
                      <a:r>
                        <a:rPr lang="ru-RU" sz="2400" b="1" dirty="0"/>
                        <a:t> тромбу </a:t>
                      </a:r>
                      <a:r>
                        <a:rPr lang="ru-RU" sz="2400" b="1" dirty="0" err="1"/>
                        <a:t>або</a:t>
                      </a:r>
                      <a:r>
                        <a:rPr lang="ru-RU" sz="2400" b="1" dirty="0"/>
                        <a:t> </a:t>
                      </a:r>
                      <a:r>
                        <a:rPr lang="ru-RU" sz="2400" b="1" dirty="0" err="1"/>
                        <a:t>стінки</a:t>
                      </a:r>
                      <a:r>
                        <a:rPr lang="ru-RU" sz="2400" b="1" dirty="0"/>
                        <a:t> </a:t>
                      </a:r>
                      <a:r>
                        <a:rPr lang="ru-RU" sz="2400" b="1" dirty="0" err="1"/>
                        <a:t>судини</a:t>
                      </a:r>
                      <a:r>
                        <a:rPr lang="ru-RU" sz="2400" b="1" dirty="0"/>
                        <a:t> </a:t>
                      </a:r>
                      <a:r>
                        <a:rPr lang="ru-RU" sz="2400" b="1" dirty="0" err="1"/>
                        <a:t>запальним</a:t>
                      </a:r>
                      <a:r>
                        <a:rPr lang="ru-RU" sz="2400" b="1" dirty="0"/>
                        <a:t> </a:t>
                      </a:r>
                      <a:r>
                        <a:rPr lang="ru-RU" sz="2400" b="1" dirty="0" err="1"/>
                        <a:t>процесом</a:t>
                      </a:r>
                      <a:r>
                        <a:rPr lang="ru-RU" sz="2400" b="1" dirty="0"/>
                        <a:t>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63157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615454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6255" y="273386"/>
            <a:ext cx="11416146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>
                <a:solidFill>
                  <a:srgbClr val="7030A0"/>
                </a:solidFill>
              </a:rPr>
              <a:t>П</a:t>
            </a:r>
            <a:r>
              <a:rPr lang="ru-RU" sz="3200" b="1" dirty="0" err="1">
                <a:solidFill>
                  <a:srgbClr val="7030A0"/>
                </a:solidFill>
              </a:rPr>
              <a:t>аренхіматозні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кровотечі</a:t>
            </a:r>
            <a:endParaRPr lang="ru-RU" sz="3200" b="1" dirty="0">
              <a:solidFill>
                <a:srgbClr val="7030A0"/>
              </a:solidFill>
            </a:endParaRPr>
          </a:p>
          <a:p>
            <a:pPr algn="just"/>
            <a:r>
              <a:rPr lang="ru-RU" sz="2000" b="1" dirty="0"/>
              <a:t>При </a:t>
            </a:r>
            <a:r>
              <a:rPr lang="ru-RU" sz="2000" b="1" dirty="0" err="1"/>
              <a:t>капілярних</a:t>
            </a:r>
            <a:r>
              <a:rPr lang="ru-RU" sz="2000" b="1" dirty="0"/>
              <a:t> та </a:t>
            </a:r>
            <a:r>
              <a:rPr lang="ru-RU" sz="2000" b="1" dirty="0" err="1"/>
              <a:t>паренхіматозних</a:t>
            </a:r>
            <a:r>
              <a:rPr lang="ru-RU" sz="2000" b="1" dirty="0"/>
              <a:t> </a:t>
            </a:r>
            <a:r>
              <a:rPr lang="ru-RU" sz="2000" b="1" dirty="0"/>
              <a:t>типах </a:t>
            </a:r>
            <a:r>
              <a:rPr lang="ru-RU" sz="2000" b="1" dirty="0" err="1"/>
              <a:t>кровотеч</a:t>
            </a:r>
            <a:r>
              <a:rPr lang="ru-RU" sz="2000" b="1" dirty="0"/>
              <a:t> кровоточить </a:t>
            </a:r>
            <a:r>
              <a:rPr lang="ru-RU" sz="2000" b="1" dirty="0" err="1"/>
              <a:t>уся</a:t>
            </a:r>
            <a:r>
              <a:rPr lang="ru-RU" sz="2000" b="1" dirty="0"/>
              <a:t> </a:t>
            </a:r>
            <a:r>
              <a:rPr lang="ru-RU" sz="2000" b="1" dirty="0" err="1"/>
              <a:t>ранова</a:t>
            </a:r>
            <a:r>
              <a:rPr lang="ru-RU" sz="2000" b="1" dirty="0"/>
              <a:t> </a:t>
            </a:r>
            <a:r>
              <a:rPr lang="ru-RU" sz="2000" b="1" dirty="0" err="1"/>
              <a:t>поверхня</a:t>
            </a:r>
            <a:r>
              <a:rPr lang="ru-RU" sz="2000" b="1" dirty="0"/>
              <a:t>. </a:t>
            </a:r>
            <a:r>
              <a:rPr lang="ru-RU" sz="2000" b="1" dirty="0" err="1"/>
              <a:t>Основна</a:t>
            </a:r>
            <a:r>
              <a:rPr lang="ru-RU" sz="2000" b="1" dirty="0"/>
              <a:t> </a:t>
            </a:r>
            <a:r>
              <a:rPr lang="ru-RU" sz="2000" b="1" dirty="0" err="1"/>
              <a:t>небезпека</a:t>
            </a:r>
            <a:r>
              <a:rPr lang="ru-RU" sz="2000" b="1" dirty="0"/>
              <a:t> </a:t>
            </a:r>
            <a:r>
              <a:rPr lang="ru-RU" sz="2000" b="1" dirty="0" err="1"/>
              <a:t>полягає</a:t>
            </a:r>
            <a:r>
              <a:rPr lang="ru-RU" sz="2000" b="1" dirty="0"/>
              <a:t> в тому, </a:t>
            </a:r>
            <a:r>
              <a:rPr lang="ru-RU" sz="2000" b="1" dirty="0" err="1"/>
              <a:t>що</a:t>
            </a:r>
            <a:r>
              <a:rPr lang="ru-RU" sz="2000" b="1" dirty="0"/>
              <a:t> </a:t>
            </a:r>
            <a:r>
              <a:rPr lang="ru-RU" sz="2000" b="1" dirty="0" err="1"/>
              <a:t>дрібні</a:t>
            </a:r>
            <a:r>
              <a:rPr lang="ru-RU" sz="2000" b="1" dirty="0"/>
              <a:t> </a:t>
            </a:r>
            <a:r>
              <a:rPr lang="ru-RU" sz="2000" b="1" dirty="0" err="1"/>
              <a:t>судини</a:t>
            </a:r>
            <a:r>
              <a:rPr lang="ru-RU" sz="2000" b="1" dirty="0"/>
              <a:t> </a:t>
            </a:r>
            <a:r>
              <a:rPr lang="ru-RU" sz="2000" b="1" dirty="0" err="1"/>
              <a:t>фіксовані</a:t>
            </a:r>
            <a:r>
              <a:rPr lang="ru-RU" sz="2000" b="1" dirty="0"/>
              <a:t> у </a:t>
            </a:r>
            <a:r>
              <a:rPr lang="ru-RU" sz="2000" b="1" dirty="0" err="1"/>
              <a:t>стромі</a:t>
            </a:r>
            <a:r>
              <a:rPr lang="ru-RU" sz="2000" b="1" dirty="0"/>
              <a:t> (</a:t>
            </a:r>
            <a:r>
              <a:rPr lang="ru-RU" sz="2000" b="1" dirty="0" err="1"/>
              <a:t>каркасі</a:t>
            </a:r>
            <a:r>
              <a:rPr lang="ru-RU" sz="2000" b="1" dirty="0"/>
              <a:t>) </a:t>
            </a:r>
            <a:r>
              <a:rPr lang="ru-RU" sz="2000" b="1" dirty="0" err="1"/>
              <a:t>органів</a:t>
            </a:r>
            <a:r>
              <a:rPr lang="ru-RU" sz="2000" b="1" dirty="0"/>
              <a:t> і не </a:t>
            </a:r>
            <a:r>
              <a:rPr lang="ru-RU" sz="2000" b="1" dirty="0" err="1"/>
              <a:t>спадаються</a:t>
            </a:r>
            <a:r>
              <a:rPr lang="ru-RU" sz="2000" b="1" dirty="0"/>
              <a:t>, </a:t>
            </a:r>
            <a:r>
              <a:rPr lang="ru-RU" sz="2000" b="1" dirty="0" err="1"/>
              <a:t>що</a:t>
            </a:r>
            <a:r>
              <a:rPr lang="ru-RU" sz="2000" b="1" dirty="0"/>
              <a:t> </a:t>
            </a:r>
            <a:r>
              <a:rPr lang="ru-RU" sz="2000" b="1" dirty="0" err="1"/>
              <a:t>перешкоджає</a:t>
            </a:r>
            <a:r>
              <a:rPr lang="ru-RU" sz="2000" b="1" dirty="0"/>
              <a:t> </a:t>
            </a:r>
            <a:r>
              <a:rPr lang="ru-RU" sz="2000" b="1" dirty="0" err="1"/>
              <a:t>їх</a:t>
            </a:r>
            <a:r>
              <a:rPr lang="ru-RU" sz="2000" b="1" dirty="0"/>
              <a:t> природному </a:t>
            </a:r>
            <a:r>
              <a:rPr lang="ru-RU" sz="2000" b="1" dirty="0" err="1"/>
              <a:t>тромбуванню</a:t>
            </a:r>
            <a:r>
              <a:rPr lang="ru-RU" sz="2000" b="1" dirty="0"/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b="1" dirty="0" err="1">
                <a:solidFill>
                  <a:srgbClr val="7030A0"/>
                </a:solidFill>
              </a:rPr>
              <a:t>Паренхіматозна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err="1">
                <a:solidFill>
                  <a:srgbClr val="7030A0"/>
                </a:solidFill>
              </a:rPr>
              <a:t>кровотеча</a:t>
            </a:r>
            <a:r>
              <a:rPr lang="ru-RU" sz="2000" b="1" dirty="0">
                <a:solidFill>
                  <a:srgbClr val="7030A0"/>
                </a:solidFill>
              </a:rPr>
              <a:t>: </a:t>
            </a:r>
            <a:r>
              <a:rPr lang="ru-RU" sz="2000" b="1" dirty="0" err="1"/>
              <a:t>виникає</a:t>
            </a:r>
            <a:r>
              <a:rPr lang="ru-RU" sz="2000" b="1" dirty="0"/>
              <a:t> при </a:t>
            </a:r>
            <a:r>
              <a:rPr lang="ru-RU" sz="2000" b="1" dirty="0" err="1"/>
              <a:t>ушкодженні</a:t>
            </a:r>
            <a:r>
              <a:rPr lang="ru-RU" sz="2000" b="1" dirty="0"/>
              <a:t> </a:t>
            </a:r>
            <a:r>
              <a:rPr lang="ru-RU" sz="2000" b="1" dirty="0" err="1"/>
              <a:t>внутрішніх</a:t>
            </a:r>
            <a:r>
              <a:rPr lang="ru-RU" sz="2000" b="1" dirty="0"/>
              <a:t> </a:t>
            </a:r>
            <a:r>
              <a:rPr lang="ru-RU" sz="2000" b="1" dirty="0" err="1"/>
              <a:t>органів</a:t>
            </a:r>
            <a:r>
              <a:rPr lang="ru-RU" sz="2000" b="1" dirty="0"/>
              <a:t> (</a:t>
            </a:r>
            <a:r>
              <a:rPr lang="ru-RU" sz="2000" b="1" dirty="0" err="1">
                <a:solidFill>
                  <a:srgbClr val="FF0000"/>
                </a:solidFill>
              </a:rPr>
              <a:t>печінка</a:t>
            </a:r>
            <a:r>
              <a:rPr lang="ru-RU" sz="2000" b="1" dirty="0">
                <a:solidFill>
                  <a:srgbClr val="FF0000"/>
                </a:solidFill>
              </a:rPr>
              <a:t>, </a:t>
            </a:r>
            <a:r>
              <a:rPr lang="ru-RU" sz="2000" b="1" dirty="0" err="1">
                <a:solidFill>
                  <a:srgbClr val="FF0000"/>
                </a:solidFill>
              </a:rPr>
              <a:t>селезінка</a:t>
            </a:r>
            <a:r>
              <a:rPr lang="ru-RU" sz="2000" b="1" dirty="0">
                <a:solidFill>
                  <a:srgbClr val="FF0000"/>
                </a:solidFill>
              </a:rPr>
              <a:t>, </a:t>
            </a:r>
            <a:r>
              <a:rPr lang="ru-RU" sz="2000" b="1" dirty="0" err="1">
                <a:solidFill>
                  <a:srgbClr val="FF0000"/>
                </a:solidFill>
              </a:rPr>
              <a:t>нирки</a:t>
            </a:r>
            <a:r>
              <a:rPr lang="ru-RU" sz="2000" b="1" dirty="0"/>
              <a:t>), </a:t>
            </a:r>
            <a:r>
              <a:rPr lang="ru-RU" sz="2000" b="1" dirty="0" err="1"/>
              <a:t>які</a:t>
            </a:r>
            <a:r>
              <a:rPr lang="ru-RU" sz="2000" b="1" dirty="0"/>
              <a:t> </a:t>
            </a:r>
            <a:r>
              <a:rPr lang="ru-RU" sz="2000" b="1" dirty="0" err="1"/>
              <a:t>мають</a:t>
            </a:r>
            <a:r>
              <a:rPr lang="ru-RU" sz="2000" b="1" dirty="0"/>
              <a:t> </a:t>
            </a:r>
            <a:r>
              <a:rPr lang="ru-RU" sz="2000" b="1" dirty="0" err="1"/>
              <a:t>густу</a:t>
            </a:r>
            <a:r>
              <a:rPr lang="ru-RU" sz="2000" b="1" dirty="0"/>
              <a:t> </a:t>
            </a:r>
            <a:r>
              <a:rPr lang="ru-RU" sz="2000" b="1" dirty="0" err="1"/>
              <a:t>сітку</a:t>
            </a:r>
            <a:r>
              <a:rPr lang="ru-RU" sz="2000" b="1" dirty="0"/>
              <a:t> </a:t>
            </a:r>
            <a:r>
              <a:rPr lang="ru-RU" sz="2000" b="1" dirty="0" err="1"/>
              <a:t>артерій</a:t>
            </a:r>
            <a:r>
              <a:rPr lang="ru-RU" sz="2000" b="1" dirty="0"/>
              <a:t> та вен. </a:t>
            </a:r>
            <a:r>
              <a:rPr lang="ru-RU" sz="2000" b="1" dirty="0" err="1"/>
              <a:t>Найчастіше</a:t>
            </a:r>
            <a:r>
              <a:rPr lang="ru-RU" sz="2000" b="1" dirty="0"/>
              <a:t> вона є </a:t>
            </a:r>
            <a:r>
              <a:rPr lang="ru-RU" sz="2000" b="1" dirty="0" err="1">
                <a:solidFill>
                  <a:srgbClr val="FF0000"/>
                </a:solidFill>
              </a:rPr>
              <a:t>змішаною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/>
              <a:t>і </a:t>
            </a:r>
            <a:r>
              <a:rPr lang="ru-RU" sz="2000" b="1" dirty="0" err="1"/>
              <a:t>швидко</a:t>
            </a:r>
            <a:r>
              <a:rPr lang="ru-RU" sz="2000" b="1" dirty="0"/>
              <a:t> </a:t>
            </a:r>
            <a:r>
              <a:rPr lang="ru-RU" sz="2000" b="1" dirty="0" err="1"/>
              <a:t>призводить</a:t>
            </a:r>
            <a:r>
              <a:rPr lang="ru-RU" sz="2000" b="1" dirty="0"/>
              <a:t> до </a:t>
            </a:r>
            <a:r>
              <a:rPr lang="ru-RU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гострої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анемії</a:t>
            </a:r>
            <a:r>
              <a:rPr lang="ru-RU" sz="2000" b="1" dirty="0"/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uk-UA" sz="2000" b="1" dirty="0"/>
          </a:p>
          <a:p>
            <a:r>
              <a:rPr lang="ru-RU" sz="2400" b="1" dirty="0" err="1">
                <a:solidFill>
                  <a:srgbClr val="FF0000"/>
                </a:solidFill>
              </a:rPr>
              <a:t>Внутрішні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кровотечі</a:t>
            </a:r>
            <a:r>
              <a:rPr lang="ru-RU" sz="2400" b="1" dirty="0">
                <a:solidFill>
                  <a:srgbClr val="FF0000"/>
                </a:solidFill>
              </a:rPr>
              <a:t> за </a:t>
            </a:r>
            <a:r>
              <a:rPr lang="ru-RU" sz="2400" b="1" dirty="0" err="1">
                <a:solidFill>
                  <a:srgbClr val="FF0000"/>
                </a:solidFill>
              </a:rPr>
              <a:t>локалізацією</a:t>
            </a:r>
            <a:endParaRPr lang="ru-RU" sz="2400" b="1" dirty="0">
              <a:solidFill>
                <a:srgbClr val="FF0000"/>
              </a:solidFill>
            </a:endParaRPr>
          </a:p>
          <a:p>
            <a:pPr algn="just"/>
            <a:r>
              <a:rPr lang="ru-RU" sz="2000" b="1" dirty="0" err="1"/>
              <a:t>Залежно</a:t>
            </a:r>
            <a:r>
              <a:rPr lang="ru-RU" sz="2000" b="1" dirty="0"/>
              <a:t> </a:t>
            </a:r>
            <a:r>
              <a:rPr lang="ru-RU" sz="2000" b="1" dirty="0" err="1"/>
              <a:t>від</a:t>
            </a:r>
            <a:r>
              <a:rPr lang="ru-RU" sz="2000" b="1" dirty="0"/>
              <a:t> </a:t>
            </a:r>
            <a:r>
              <a:rPr lang="ru-RU" sz="2000" b="1" dirty="0" err="1"/>
              <a:t>порожнини</a:t>
            </a:r>
            <a:r>
              <a:rPr lang="ru-RU" sz="2000" b="1" dirty="0"/>
              <a:t>, в яку </a:t>
            </a:r>
            <a:r>
              <a:rPr lang="ru-RU" sz="2000" b="1" dirty="0" err="1"/>
              <a:t>виливається</a:t>
            </a:r>
            <a:r>
              <a:rPr lang="ru-RU" sz="2000" b="1" dirty="0"/>
              <a:t> кров, </a:t>
            </a:r>
            <a:r>
              <a:rPr lang="ru-RU" sz="2000" b="1" dirty="0" err="1"/>
              <a:t>використовують</a:t>
            </a:r>
            <a:r>
              <a:rPr lang="ru-RU" sz="2000" b="1" dirty="0"/>
              <a:t> </a:t>
            </a:r>
            <a:r>
              <a:rPr lang="ru-RU" sz="2000" b="1" dirty="0" err="1"/>
              <a:t>спеціальну</a:t>
            </a:r>
            <a:r>
              <a:rPr lang="ru-RU" sz="2000" b="1" dirty="0"/>
              <a:t> </a:t>
            </a:r>
            <a:r>
              <a:rPr lang="ru-RU" sz="2000" b="1" dirty="0" err="1"/>
              <a:t>термінологію</a:t>
            </a:r>
            <a:r>
              <a:rPr lang="ru-RU" sz="2000" b="1" dirty="0"/>
              <a:t>:</a:t>
            </a:r>
            <a:endParaRPr lang="ru-RU" sz="2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505461"/>
              </p:ext>
            </p:extLst>
          </p:nvPr>
        </p:nvGraphicFramePr>
        <p:xfrm>
          <a:off x="1067972" y="3814023"/>
          <a:ext cx="9904829" cy="2773680"/>
        </p:xfrm>
        <a:graphic>
          <a:graphicData uri="http://schemas.openxmlformats.org/drawingml/2006/table">
            <a:tbl>
              <a:tblPr/>
              <a:tblGrid>
                <a:gridCol w="3396159">
                  <a:extLst>
                    <a:ext uri="{9D8B030D-6E8A-4147-A177-3AD203B41FA5}">
                      <a16:colId xmlns:a16="http://schemas.microsoft.com/office/drawing/2014/main" val="3876183426"/>
                    </a:ext>
                  </a:extLst>
                </a:gridCol>
                <a:gridCol w="6508670">
                  <a:extLst>
                    <a:ext uri="{9D8B030D-6E8A-4147-A177-3AD203B41FA5}">
                      <a16:colId xmlns:a16="http://schemas.microsoft.com/office/drawing/2014/main" val="2830364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sz="3200" b="1" dirty="0" err="1">
                          <a:solidFill>
                            <a:srgbClr val="00B050"/>
                          </a:solidFill>
                        </a:rPr>
                        <a:t>Термін</a:t>
                      </a:r>
                      <a:endParaRPr lang="ru-RU" sz="32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err="1">
                          <a:solidFill>
                            <a:srgbClr val="00B050"/>
                          </a:solidFill>
                        </a:rPr>
                        <a:t>Місце</a:t>
                      </a:r>
                      <a:r>
                        <a:rPr lang="ru-RU" sz="3200" b="1" dirty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ru-RU" sz="3200" b="1" dirty="0" err="1">
                          <a:solidFill>
                            <a:srgbClr val="00B050"/>
                          </a:solidFill>
                        </a:rPr>
                        <a:t>виливу</a:t>
                      </a:r>
                      <a:r>
                        <a:rPr lang="ru-RU" sz="3200" b="1" dirty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ru-RU" sz="3200" b="1" dirty="0" err="1">
                          <a:solidFill>
                            <a:srgbClr val="00B050"/>
                          </a:solidFill>
                        </a:rPr>
                        <a:t>крові</a:t>
                      </a:r>
                      <a:endParaRPr lang="ru-RU" sz="32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296857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rgbClr val="0070C0"/>
                          </a:solidFill>
                        </a:rPr>
                        <a:t>Гемоторакс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err="1"/>
                        <a:t>Грудна</a:t>
                      </a:r>
                      <a:r>
                        <a:rPr lang="ru-RU" sz="2400" b="1" dirty="0"/>
                        <a:t> (</a:t>
                      </a:r>
                      <a:r>
                        <a:rPr lang="ru-RU" sz="2400" b="1" dirty="0" err="1"/>
                        <a:t>плевральна</a:t>
                      </a:r>
                      <a:r>
                        <a:rPr lang="ru-RU" sz="2400" b="1" dirty="0"/>
                        <a:t>) </a:t>
                      </a:r>
                      <a:r>
                        <a:rPr lang="ru-RU" sz="2400" b="1" dirty="0" err="1"/>
                        <a:t>порожнина</a:t>
                      </a:r>
                      <a:endParaRPr lang="ru-RU" sz="24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31743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2400" b="1" dirty="0" err="1">
                          <a:solidFill>
                            <a:srgbClr val="0070C0"/>
                          </a:solidFill>
                        </a:rPr>
                        <a:t>Гемоперитонеум</a:t>
                      </a:r>
                      <a:endParaRPr lang="ru-RU" sz="24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err="1"/>
                        <a:t>Черевна</a:t>
                      </a:r>
                      <a:r>
                        <a:rPr lang="ru-RU" sz="2400" b="1" dirty="0"/>
                        <a:t> </a:t>
                      </a:r>
                      <a:r>
                        <a:rPr lang="ru-RU" sz="2400" b="1" dirty="0" err="1"/>
                        <a:t>порожнина</a:t>
                      </a:r>
                      <a:endParaRPr lang="ru-RU" sz="24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381363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2400" b="1" dirty="0" err="1">
                          <a:solidFill>
                            <a:srgbClr val="0070C0"/>
                          </a:solidFill>
                        </a:rPr>
                        <a:t>Гемоперикард</a:t>
                      </a:r>
                      <a:endParaRPr lang="ru-RU" sz="24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err="1"/>
                        <a:t>Порожнина</a:t>
                      </a:r>
                      <a:r>
                        <a:rPr lang="ru-RU" sz="2400" b="1" dirty="0"/>
                        <a:t> </a:t>
                      </a:r>
                      <a:r>
                        <a:rPr lang="ru-RU" sz="2400" b="1" dirty="0" err="1"/>
                        <a:t>навколосерцевої</a:t>
                      </a:r>
                      <a:r>
                        <a:rPr lang="ru-RU" sz="2400" b="1" dirty="0"/>
                        <a:t> </a:t>
                      </a:r>
                      <a:r>
                        <a:rPr lang="ru-RU" sz="2400" b="1" dirty="0" smtClean="0"/>
                        <a:t>сумки</a:t>
                      </a:r>
                      <a:r>
                        <a:rPr lang="ru-RU" sz="2400" b="1" baseline="0" dirty="0" smtClean="0"/>
                        <a:t> </a:t>
                      </a:r>
                      <a:r>
                        <a:rPr lang="ru-RU" sz="2400" b="1" dirty="0" smtClean="0"/>
                        <a:t>(перикарда</a:t>
                      </a:r>
                      <a:r>
                        <a:rPr lang="ru-RU" sz="2400" b="1" dirty="0"/>
                        <a:t>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287892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rgbClr val="0070C0"/>
                          </a:solidFill>
                        </a:rPr>
                        <a:t>Гемартроз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err="1"/>
                        <a:t>Порожнина</a:t>
                      </a:r>
                      <a:r>
                        <a:rPr lang="ru-RU" sz="2400" b="1" dirty="0"/>
                        <a:t> </a:t>
                      </a:r>
                      <a:r>
                        <a:rPr lang="ru-RU" sz="2400" b="1" dirty="0" err="1"/>
                        <a:t>суглоба</a:t>
                      </a:r>
                      <a:endParaRPr lang="ru-RU" sz="24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05761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64834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5964" y="399246"/>
            <a:ext cx="10778836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err="1">
                <a:solidFill>
                  <a:srgbClr val="00B050"/>
                </a:solidFill>
              </a:rPr>
              <a:t>Назви</a:t>
            </a:r>
            <a:r>
              <a:rPr lang="ru-RU" sz="2800" b="1" dirty="0">
                <a:solidFill>
                  <a:srgbClr val="00B050"/>
                </a:solidFill>
              </a:rPr>
              <a:t> </a:t>
            </a:r>
            <a:r>
              <a:rPr lang="ru-RU" sz="2800" b="1" dirty="0" err="1">
                <a:solidFill>
                  <a:srgbClr val="00B050"/>
                </a:solidFill>
              </a:rPr>
              <a:t>кровотеч</a:t>
            </a:r>
            <a:r>
              <a:rPr lang="ru-RU" sz="2800" b="1" dirty="0">
                <a:solidFill>
                  <a:srgbClr val="00B050"/>
                </a:solidFill>
              </a:rPr>
              <a:t> </a:t>
            </a:r>
            <a:r>
              <a:rPr lang="ru-RU" sz="2800" b="1" dirty="0" err="1">
                <a:solidFill>
                  <a:srgbClr val="00B050"/>
                </a:solidFill>
              </a:rPr>
              <a:t>залежно</a:t>
            </a:r>
            <a:r>
              <a:rPr lang="ru-RU" sz="2800" b="1" dirty="0">
                <a:solidFill>
                  <a:srgbClr val="00B050"/>
                </a:solidFill>
              </a:rPr>
              <a:t> </a:t>
            </a:r>
            <a:r>
              <a:rPr lang="ru-RU" sz="2800" b="1" dirty="0" err="1">
                <a:solidFill>
                  <a:srgbClr val="00B050"/>
                </a:solidFill>
              </a:rPr>
              <a:t>від</a:t>
            </a:r>
            <a:r>
              <a:rPr lang="ru-RU" sz="2800" b="1" dirty="0">
                <a:solidFill>
                  <a:srgbClr val="00B050"/>
                </a:solidFill>
              </a:rPr>
              <a:t> органа-</a:t>
            </a:r>
            <a:r>
              <a:rPr lang="ru-RU" sz="2800" b="1" dirty="0" err="1">
                <a:solidFill>
                  <a:srgbClr val="00B050"/>
                </a:solidFill>
              </a:rPr>
              <a:t>джерела</a:t>
            </a:r>
            <a:endParaRPr lang="ru-RU" sz="2800" b="1" dirty="0">
              <a:solidFill>
                <a:srgbClr val="00B050"/>
              </a:solidFill>
            </a:endParaRPr>
          </a:p>
          <a:p>
            <a:pPr algn="just"/>
            <a:r>
              <a:rPr lang="ru-RU" sz="2000" b="1" dirty="0"/>
              <a:t>Для </a:t>
            </a:r>
            <a:r>
              <a:rPr lang="ru-RU" sz="2000" b="1" dirty="0" err="1"/>
              <a:t>клінічної</a:t>
            </a:r>
            <a:r>
              <a:rPr lang="ru-RU" sz="2000" b="1" dirty="0"/>
              <a:t> </a:t>
            </a:r>
            <a:r>
              <a:rPr lang="ru-RU" sz="2000" b="1" dirty="0" err="1"/>
              <a:t>діагностики</a:t>
            </a:r>
            <a:r>
              <a:rPr lang="ru-RU" sz="2000" b="1" dirty="0"/>
              <a:t> </a:t>
            </a:r>
            <a:r>
              <a:rPr lang="ru-RU" sz="2000" b="1" dirty="0" err="1"/>
              <a:t>важливо</a:t>
            </a:r>
            <a:r>
              <a:rPr lang="ru-RU" sz="2000" b="1" dirty="0"/>
              <a:t> </a:t>
            </a:r>
            <a:r>
              <a:rPr lang="ru-RU" sz="2000" b="1" dirty="0" err="1"/>
              <a:t>розрізняти</a:t>
            </a:r>
            <a:r>
              <a:rPr lang="ru-RU" sz="2000" b="1" dirty="0"/>
              <a:t> </a:t>
            </a:r>
            <a:r>
              <a:rPr lang="ru-RU" sz="2000" b="1" dirty="0" err="1"/>
              <a:t>специфічні</a:t>
            </a:r>
            <a:r>
              <a:rPr lang="ru-RU" sz="2000" b="1" dirty="0"/>
              <a:t> </a:t>
            </a:r>
            <a:r>
              <a:rPr lang="ru-RU" sz="2000" b="1" dirty="0" err="1"/>
              <a:t>терміни</a:t>
            </a:r>
            <a:r>
              <a:rPr lang="ru-RU" sz="2000" b="1" dirty="0"/>
              <a:t>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b="1" dirty="0" err="1">
                <a:solidFill>
                  <a:srgbClr val="FF0000"/>
                </a:solidFill>
              </a:rPr>
              <a:t>Епістаксис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/>
              <a:t>— </a:t>
            </a:r>
            <a:r>
              <a:rPr lang="ru-RU" sz="2000" b="1" dirty="0" err="1"/>
              <a:t>носова</a:t>
            </a:r>
            <a:r>
              <a:rPr lang="ru-RU" sz="2000" b="1" dirty="0"/>
              <a:t> </a:t>
            </a:r>
            <a:r>
              <a:rPr lang="ru-RU" sz="2000" b="1" dirty="0" err="1"/>
              <a:t>кровотеча</a:t>
            </a:r>
            <a:r>
              <a:rPr lang="ru-RU" sz="2000" b="1" dirty="0"/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b="1" dirty="0" err="1">
                <a:solidFill>
                  <a:srgbClr val="FF0000"/>
                </a:solidFill>
              </a:rPr>
              <a:t>Гематемезис</a:t>
            </a:r>
            <a:r>
              <a:rPr lang="ru-RU" sz="2000" b="1" dirty="0"/>
              <a:t> — </a:t>
            </a:r>
            <a:r>
              <a:rPr lang="ru-RU" sz="2000" b="1" dirty="0" err="1"/>
              <a:t>кривава</a:t>
            </a:r>
            <a:r>
              <a:rPr lang="ru-RU" sz="2000" b="1" dirty="0"/>
              <a:t> </a:t>
            </a:r>
            <a:r>
              <a:rPr lang="ru-RU" sz="2000" b="1" dirty="0" err="1"/>
              <a:t>блювота</a:t>
            </a:r>
            <a:r>
              <a:rPr lang="ru-RU" sz="2000" b="1" dirty="0"/>
              <a:t> (</a:t>
            </a:r>
            <a:r>
              <a:rPr lang="ru-RU" sz="2000" b="1" dirty="0" err="1"/>
              <a:t>шлункова</a:t>
            </a:r>
            <a:r>
              <a:rPr lang="ru-RU" sz="2000" b="1" dirty="0"/>
              <a:t> </a:t>
            </a:r>
            <a:r>
              <a:rPr lang="ru-RU" sz="2000" b="1" dirty="0" err="1"/>
              <a:t>кровотеча</a:t>
            </a:r>
            <a:r>
              <a:rPr lang="ru-RU" sz="2000" b="1" dirty="0"/>
              <a:t>).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b="1" dirty="0" err="1">
                <a:solidFill>
                  <a:srgbClr val="FF0000"/>
                </a:solidFill>
              </a:rPr>
              <a:t>Гемаптое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/>
              <a:t>— </a:t>
            </a:r>
            <a:r>
              <a:rPr lang="ru-RU" sz="2000" b="1" dirty="0" err="1"/>
              <a:t>легенева</a:t>
            </a:r>
            <a:r>
              <a:rPr lang="ru-RU" sz="2000" b="1" dirty="0"/>
              <a:t> </a:t>
            </a:r>
            <a:r>
              <a:rPr lang="ru-RU" sz="2000" b="1" dirty="0" err="1"/>
              <a:t>кровотеча</a:t>
            </a:r>
            <a:r>
              <a:rPr lang="ru-RU" sz="2000" b="1" dirty="0"/>
              <a:t> (</a:t>
            </a:r>
            <a:r>
              <a:rPr lang="ru-RU" sz="2000" b="1" dirty="0" err="1"/>
              <a:t>кровохаркання</a:t>
            </a:r>
            <a:r>
              <a:rPr lang="ru-RU" sz="2000" b="1" dirty="0"/>
              <a:t>).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b="1" dirty="0" err="1">
                <a:solidFill>
                  <a:srgbClr val="FF0000"/>
                </a:solidFill>
              </a:rPr>
              <a:t>Гематурія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/>
              <a:t>— </a:t>
            </a:r>
            <a:r>
              <a:rPr lang="ru-RU" sz="2000" b="1" dirty="0" err="1"/>
              <a:t>виділення</a:t>
            </a:r>
            <a:r>
              <a:rPr lang="ru-RU" sz="2000" b="1" dirty="0"/>
              <a:t> </a:t>
            </a:r>
            <a:r>
              <a:rPr lang="ru-RU" sz="2000" b="1" dirty="0" err="1"/>
              <a:t>крові</a:t>
            </a:r>
            <a:r>
              <a:rPr lang="ru-RU" sz="2000" b="1" dirty="0"/>
              <a:t> з сечею (</a:t>
            </a:r>
            <a:r>
              <a:rPr lang="ru-RU" sz="2000" b="1" dirty="0" err="1"/>
              <a:t>сечовивідні</a:t>
            </a:r>
            <a:r>
              <a:rPr lang="ru-RU" sz="2000" b="1" dirty="0"/>
              <a:t> шляхи).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b="1" dirty="0" err="1">
                <a:solidFill>
                  <a:srgbClr val="FF0000"/>
                </a:solidFill>
              </a:rPr>
              <a:t>Метрорагія</a:t>
            </a:r>
            <a:r>
              <a:rPr lang="ru-RU" sz="2000" b="1" dirty="0"/>
              <a:t> — </a:t>
            </a:r>
            <a:r>
              <a:rPr lang="ru-RU" sz="2000" b="1" dirty="0" err="1"/>
              <a:t>маткова</a:t>
            </a:r>
            <a:r>
              <a:rPr lang="ru-RU" sz="2000" b="1" dirty="0"/>
              <a:t> </a:t>
            </a:r>
            <a:r>
              <a:rPr lang="ru-RU" sz="2000" b="1" dirty="0" err="1"/>
              <a:t>кровотеча</a:t>
            </a:r>
            <a:r>
              <a:rPr lang="ru-RU" sz="2000" b="1" dirty="0"/>
              <a:t>.</a:t>
            </a:r>
          </a:p>
          <a:p>
            <a:pPr algn="just"/>
            <a:endParaRPr lang="uk-UA" sz="2800" b="1" dirty="0">
              <a:solidFill>
                <a:srgbClr val="FF0000"/>
              </a:solidFill>
            </a:endParaRPr>
          </a:p>
          <a:p>
            <a:pPr algn="just"/>
            <a:r>
              <a:rPr lang="ru-RU" sz="2800" b="1" dirty="0" err="1">
                <a:solidFill>
                  <a:srgbClr val="FF0000"/>
                </a:solidFill>
              </a:rPr>
              <a:t>Крововиливи</a:t>
            </a:r>
            <a:r>
              <a:rPr lang="ru-RU" sz="2800" b="1" dirty="0">
                <a:solidFill>
                  <a:srgbClr val="FF0000"/>
                </a:solidFill>
              </a:rPr>
              <a:t> у </a:t>
            </a:r>
            <a:r>
              <a:rPr lang="ru-RU" sz="2800" b="1" dirty="0" err="1">
                <a:solidFill>
                  <a:srgbClr val="FF0000"/>
                </a:solidFill>
              </a:rPr>
              <a:t>тканини</a:t>
            </a:r>
            <a:r>
              <a:rPr lang="ru-RU" sz="2800" b="1" dirty="0">
                <a:solidFill>
                  <a:srgbClr val="FF0000"/>
                </a:solidFill>
              </a:rPr>
              <a:t> та </a:t>
            </a:r>
            <a:r>
              <a:rPr lang="ru-RU" sz="2800" b="1" dirty="0" err="1">
                <a:solidFill>
                  <a:srgbClr val="FF0000"/>
                </a:solidFill>
              </a:rPr>
              <a:t>формування</a:t>
            </a:r>
            <a:r>
              <a:rPr lang="ru-RU" sz="2800" b="1" dirty="0">
                <a:solidFill>
                  <a:srgbClr val="FF0000"/>
                </a:solidFill>
              </a:rPr>
              <a:t> гематом</a:t>
            </a:r>
          </a:p>
          <a:p>
            <a:pPr algn="just"/>
            <a:r>
              <a:rPr lang="ru-RU" sz="2000" b="1" dirty="0"/>
              <a:t>Коли кров </a:t>
            </a:r>
            <a:r>
              <a:rPr lang="ru-RU" sz="2000" b="1" dirty="0" err="1"/>
              <a:t>проникає</a:t>
            </a:r>
            <a:r>
              <a:rPr lang="ru-RU" sz="2000" b="1" dirty="0"/>
              <a:t> у </a:t>
            </a:r>
            <a:r>
              <a:rPr lang="ru-RU" sz="2000" b="1" dirty="0" err="1"/>
              <a:t>міжтканинні</a:t>
            </a:r>
            <a:r>
              <a:rPr lang="ru-RU" sz="2000" b="1" dirty="0"/>
              <a:t> </a:t>
            </a:r>
            <a:r>
              <a:rPr lang="ru-RU" sz="2000" b="1" dirty="0" err="1"/>
              <a:t>простори</a:t>
            </a:r>
            <a:r>
              <a:rPr lang="ru-RU" sz="2000" b="1" dirty="0"/>
              <a:t>, вона </a:t>
            </a:r>
            <a:r>
              <a:rPr lang="ru-RU" sz="2000" b="1" dirty="0" err="1"/>
              <a:t>інфільтрує</a:t>
            </a:r>
            <a:r>
              <a:rPr lang="ru-RU" sz="2000" b="1" dirty="0"/>
              <a:t> </a:t>
            </a:r>
            <a:r>
              <a:rPr lang="ru-RU" sz="2000" b="1" dirty="0" err="1"/>
              <a:t>їх</a:t>
            </a:r>
            <a:r>
              <a:rPr lang="ru-RU" sz="2000" b="1" dirty="0"/>
              <a:t> </a:t>
            </a:r>
            <a:r>
              <a:rPr lang="ru-RU" sz="2000" b="1" dirty="0" err="1"/>
              <a:t>або</a:t>
            </a:r>
            <a:r>
              <a:rPr lang="ru-RU" sz="2000" b="1" dirty="0"/>
              <a:t> </a:t>
            </a:r>
            <a:r>
              <a:rPr lang="ru-RU" sz="2000" b="1" dirty="0" err="1"/>
              <a:t>розшаровує</a:t>
            </a:r>
            <a:r>
              <a:rPr lang="ru-RU" sz="2000" b="1" dirty="0"/>
              <a:t>.</a:t>
            </a:r>
          </a:p>
          <a:p>
            <a:pPr algn="just"/>
            <a:r>
              <a:rPr lang="ru-RU" sz="2000" b="1" dirty="0">
                <a:solidFill>
                  <a:srgbClr val="FF0000"/>
                </a:solidFill>
              </a:rPr>
              <a:t>Гематома</a:t>
            </a:r>
            <a:r>
              <a:rPr lang="ru-RU" sz="2000" b="1" dirty="0"/>
              <a:t> — </a:t>
            </a:r>
            <a:r>
              <a:rPr lang="ru-RU" sz="2000" b="1" dirty="0" err="1"/>
              <a:t>це</a:t>
            </a:r>
            <a:r>
              <a:rPr lang="ru-RU" sz="2000" b="1" dirty="0"/>
              <a:t> </a:t>
            </a:r>
            <a:r>
              <a:rPr lang="ru-RU" sz="2000" b="1" dirty="0" err="1"/>
              <a:t>обмежена</a:t>
            </a:r>
            <a:r>
              <a:rPr lang="ru-RU" sz="2000" b="1" dirty="0"/>
              <a:t> </a:t>
            </a:r>
            <a:r>
              <a:rPr lang="ru-RU" sz="2000" b="1" dirty="0" err="1"/>
              <a:t>порожнина</a:t>
            </a:r>
            <a:r>
              <a:rPr lang="ru-RU" sz="2000" b="1" dirty="0"/>
              <a:t> в тканинах, </a:t>
            </a:r>
            <a:r>
              <a:rPr lang="ru-RU" sz="2000" b="1" dirty="0" err="1"/>
              <a:t>наповнена</a:t>
            </a:r>
            <a:r>
              <a:rPr lang="ru-RU" sz="2000" b="1" dirty="0"/>
              <a:t> </a:t>
            </a:r>
            <a:r>
              <a:rPr lang="ru-RU" sz="2000" b="1" dirty="0" err="1"/>
              <a:t>кров'ю</a:t>
            </a:r>
            <a:r>
              <a:rPr lang="ru-RU" sz="2000" b="1" dirty="0"/>
              <a:t>. </a:t>
            </a:r>
            <a:r>
              <a:rPr lang="ru-RU" sz="2000" b="1" dirty="0" err="1"/>
              <a:t>Її</a:t>
            </a:r>
            <a:r>
              <a:rPr lang="ru-RU" sz="2000" b="1" dirty="0"/>
              <a:t> </a:t>
            </a:r>
            <a:r>
              <a:rPr lang="ru-RU" sz="2000" b="1" dirty="0" err="1"/>
              <a:t>розмір</a:t>
            </a:r>
            <a:r>
              <a:rPr lang="ru-RU" sz="2000" b="1" dirty="0"/>
              <a:t> </a:t>
            </a:r>
            <a:r>
              <a:rPr lang="ru-RU" sz="2000" b="1" dirty="0" err="1"/>
              <a:t>залежить</a:t>
            </a:r>
            <a:r>
              <a:rPr lang="ru-RU" sz="2000" b="1" dirty="0"/>
              <a:t> </a:t>
            </a:r>
            <a:r>
              <a:rPr lang="ru-RU" sz="2000" b="1" dirty="0" err="1"/>
              <a:t>від</a:t>
            </a:r>
            <a:r>
              <a:rPr lang="ru-RU" sz="2000" b="1" dirty="0"/>
              <a:t> </a:t>
            </a:r>
            <a:r>
              <a:rPr lang="ru-RU" sz="2000" b="1" dirty="0" err="1"/>
              <a:t>діаметра</a:t>
            </a:r>
            <a:r>
              <a:rPr lang="ru-RU" sz="2000" b="1" dirty="0"/>
              <a:t> </a:t>
            </a:r>
            <a:r>
              <a:rPr lang="ru-RU" sz="2000" b="1" dirty="0" err="1"/>
              <a:t>ушкодженої</a:t>
            </a:r>
            <a:r>
              <a:rPr lang="ru-RU" sz="2000" b="1" dirty="0"/>
              <a:t> </a:t>
            </a:r>
            <a:r>
              <a:rPr lang="ru-RU" sz="2000" b="1" dirty="0" err="1"/>
              <a:t>судини</a:t>
            </a:r>
            <a:r>
              <a:rPr lang="ru-RU" sz="2000" b="1" dirty="0"/>
              <a:t>, </a:t>
            </a:r>
            <a:r>
              <a:rPr lang="ru-RU" sz="2000" b="1" dirty="0" err="1"/>
              <a:t>кров’яного</a:t>
            </a:r>
            <a:r>
              <a:rPr lang="ru-RU" sz="2000" b="1" dirty="0"/>
              <a:t> </a:t>
            </a:r>
            <a:r>
              <a:rPr lang="ru-RU" sz="2000" b="1" dirty="0" err="1"/>
              <a:t>тиску</a:t>
            </a:r>
            <a:r>
              <a:rPr lang="ru-RU" sz="2000" b="1" dirty="0"/>
              <a:t> та </a:t>
            </a:r>
            <a:r>
              <a:rPr lang="ru-RU" sz="2000" b="1" dirty="0" err="1"/>
              <a:t>еластичності</a:t>
            </a:r>
            <a:r>
              <a:rPr lang="ru-RU" sz="2000" b="1" dirty="0"/>
              <a:t> </a:t>
            </a:r>
            <a:r>
              <a:rPr lang="ru-RU" sz="2000" b="1" dirty="0" err="1"/>
              <a:t>навколишніх</a:t>
            </a:r>
            <a:r>
              <a:rPr lang="ru-RU" sz="2000" b="1" dirty="0"/>
              <a:t> тканин.</a:t>
            </a:r>
          </a:p>
          <a:p>
            <a:pPr algn="just"/>
            <a:r>
              <a:rPr lang="ru-RU" sz="2000" b="1" dirty="0" err="1">
                <a:solidFill>
                  <a:srgbClr val="FF0000"/>
                </a:solidFill>
              </a:rPr>
              <a:t>Можливі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наслідки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гематоми</a:t>
            </a:r>
            <a:r>
              <a:rPr lang="ru-RU" sz="2000" b="1" dirty="0">
                <a:solidFill>
                  <a:srgbClr val="FF0000"/>
                </a:solidFill>
              </a:rPr>
              <a:t>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b="1" dirty="0" err="1">
                <a:solidFill>
                  <a:srgbClr val="7030A0"/>
                </a:solidFill>
              </a:rPr>
              <a:t>Розсмоктування</a:t>
            </a:r>
            <a:r>
              <a:rPr lang="ru-RU" sz="2000" b="1" dirty="0"/>
              <a:t>: </a:t>
            </a:r>
            <a:r>
              <a:rPr lang="ru-RU" sz="2000" b="1" dirty="0" err="1"/>
              <a:t>якщо</a:t>
            </a:r>
            <a:r>
              <a:rPr lang="ru-RU" sz="2000" b="1" dirty="0"/>
              <a:t> дефект </a:t>
            </a:r>
            <a:r>
              <a:rPr lang="ru-RU" sz="2000" b="1" dirty="0" err="1"/>
              <a:t>судини</a:t>
            </a:r>
            <a:r>
              <a:rPr lang="ru-RU" sz="2000" b="1" dirty="0"/>
              <a:t> </a:t>
            </a:r>
            <a:r>
              <a:rPr lang="ru-RU" sz="2000" b="1" dirty="0" err="1"/>
              <a:t>закрився</a:t>
            </a:r>
            <a:r>
              <a:rPr lang="ru-RU" sz="2000" b="1" dirty="0"/>
              <a:t> тромбом, а </a:t>
            </a:r>
            <a:r>
              <a:rPr lang="ru-RU" sz="2000" b="1" dirty="0" err="1"/>
              <a:t>організм</a:t>
            </a:r>
            <a:r>
              <a:rPr lang="ru-RU" sz="2000" b="1" dirty="0"/>
              <a:t> </a:t>
            </a:r>
            <a:r>
              <a:rPr lang="ru-RU" sz="2000" b="1" dirty="0" err="1"/>
              <a:t>здатен</a:t>
            </a:r>
            <a:r>
              <a:rPr lang="ru-RU" sz="2000" b="1" dirty="0"/>
              <a:t> </a:t>
            </a:r>
            <a:r>
              <a:rPr lang="ru-RU" sz="2000" b="1" dirty="0" err="1"/>
              <a:t>утилізувати</a:t>
            </a:r>
            <a:r>
              <a:rPr lang="ru-RU" sz="2000" b="1" dirty="0"/>
              <a:t> </a:t>
            </a:r>
            <a:r>
              <a:rPr lang="ru-RU" sz="2000" b="1" dirty="0" err="1"/>
              <a:t>вилиту</a:t>
            </a:r>
            <a:r>
              <a:rPr lang="ru-RU" sz="2000" b="1" dirty="0"/>
              <a:t> кров.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b="1" dirty="0" err="1">
                <a:solidFill>
                  <a:srgbClr val="7030A0"/>
                </a:solidFill>
              </a:rPr>
              <a:t>Організація</a:t>
            </a:r>
            <a:r>
              <a:rPr lang="ru-RU" sz="2000" b="1" dirty="0">
                <a:solidFill>
                  <a:srgbClr val="7030A0"/>
                </a:solidFill>
              </a:rPr>
              <a:t> (</a:t>
            </a:r>
            <a:r>
              <a:rPr lang="ru-RU" sz="2000" b="1" dirty="0" err="1">
                <a:solidFill>
                  <a:srgbClr val="7030A0"/>
                </a:solidFill>
              </a:rPr>
              <a:t>кіста</a:t>
            </a:r>
            <a:r>
              <a:rPr lang="ru-RU" sz="2000" b="1" dirty="0">
                <a:solidFill>
                  <a:srgbClr val="7030A0"/>
                </a:solidFill>
              </a:rPr>
              <a:t>): </a:t>
            </a:r>
            <a:r>
              <a:rPr lang="ru-RU" sz="2000" b="1" dirty="0" err="1"/>
              <a:t>утворення</a:t>
            </a:r>
            <a:r>
              <a:rPr lang="ru-RU" sz="2000" b="1" dirty="0"/>
              <a:t> </a:t>
            </a:r>
            <a:r>
              <a:rPr lang="ru-RU" sz="2000" b="1" dirty="0" err="1"/>
              <a:t>щільної</a:t>
            </a:r>
            <a:r>
              <a:rPr lang="ru-RU" sz="2000" b="1" dirty="0"/>
              <a:t> </a:t>
            </a:r>
            <a:r>
              <a:rPr lang="ru-RU" sz="2000" b="1" dirty="0" err="1"/>
              <a:t>капсули</a:t>
            </a:r>
            <a:r>
              <a:rPr lang="ru-RU" sz="2000" b="1" dirty="0"/>
              <a:t> </a:t>
            </a:r>
            <a:r>
              <a:rPr lang="ru-RU" sz="2000" b="1" dirty="0" err="1"/>
              <a:t>навколо</a:t>
            </a:r>
            <a:r>
              <a:rPr lang="ru-RU" sz="2000" b="1" dirty="0"/>
              <a:t> </a:t>
            </a:r>
            <a:r>
              <a:rPr lang="ru-RU" sz="2000" b="1" dirty="0" err="1"/>
              <a:t>кров'яного</a:t>
            </a:r>
            <a:r>
              <a:rPr lang="ru-RU" sz="2000" b="1" dirty="0"/>
              <a:t> </a:t>
            </a:r>
            <a:r>
              <a:rPr lang="ru-RU" sz="2000" b="1" dirty="0" err="1"/>
              <a:t>згустку</a:t>
            </a:r>
            <a:r>
              <a:rPr lang="ru-RU" sz="2000" b="1" dirty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b="1" dirty="0" err="1">
                <a:solidFill>
                  <a:srgbClr val="7030A0"/>
                </a:solidFill>
              </a:rPr>
              <a:t>Нагноєння</a:t>
            </a:r>
            <a:r>
              <a:rPr lang="ru-RU" sz="2000" b="1" dirty="0">
                <a:solidFill>
                  <a:srgbClr val="7030A0"/>
                </a:solidFill>
              </a:rPr>
              <a:t>: </a:t>
            </a:r>
            <a:r>
              <a:rPr lang="ru-RU" sz="2000" b="1" dirty="0"/>
              <a:t>при </a:t>
            </a:r>
            <a:r>
              <a:rPr lang="ru-RU" sz="2000" b="1" dirty="0" err="1"/>
              <a:t>попаданні</a:t>
            </a:r>
            <a:r>
              <a:rPr lang="ru-RU" sz="2000" b="1" dirty="0"/>
              <a:t> </a:t>
            </a:r>
            <a:r>
              <a:rPr lang="ru-RU" sz="2000" b="1" dirty="0" err="1"/>
              <a:t>інфекції</a:t>
            </a:r>
            <a:r>
              <a:rPr lang="ru-RU" sz="2000" b="1" dirty="0"/>
              <a:t> гематома </a:t>
            </a:r>
            <a:r>
              <a:rPr lang="ru-RU" sz="2000" b="1" dirty="0" err="1"/>
              <a:t>перетворюється</a:t>
            </a:r>
            <a:r>
              <a:rPr lang="ru-RU" sz="2000" b="1" dirty="0"/>
              <a:t> на </a:t>
            </a:r>
            <a:r>
              <a:rPr lang="ru-RU" sz="2000" b="1" dirty="0" err="1">
                <a:solidFill>
                  <a:srgbClr val="7030A0"/>
                </a:solidFill>
              </a:rPr>
              <a:t>абсцес</a:t>
            </a:r>
            <a:r>
              <a:rPr lang="ru-RU" sz="2000" b="1" dirty="0"/>
              <a:t> (</a:t>
            </a:r>
            <a:r>
              <a:rPr lang="ru-RU" sz="2000" b="1" dirty="0" err="1"/>
              <a:t>обмежене</a:t>
            </a:r>
            <a:r>
              <a:rPr lang="ru-RU" sz="2000" b="1" dirty="0"/>
              <a:t> </a:t>
            </a:r>
            <a:r>
              <a:rPr lang="ru-RU" sz="2000" b="1" dirty="0" err="1"/>
              <a:t>гнійне</a:t>
            </a:r>
            <a:r>
              <a:rPr lang="ru-RU" sz="2000" b="1" dirty="0"/>
              <a:t> </a:t>
            </a:r>
            <a:r>
              <a:rPr lang="ru-RU" sz="2000" b="1" dirty="0" err="1"/>
              <a:t>запалення</a:t>
            </a:r>
            <a:r>
              <a:rPr lang="ru-RU" sz="2000" b="1" dirty="0"/>
              <a:t>).</a:t>
            </a:r>
          </a:p>
          <a:p>
            <a:pPr algn="just"/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232135467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25236" y="334850"/>
            <a:ext cx="10335491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err="1">
                <a:solidFill>
                  <a:srgbClr val="FF0000"/>
                </a:solidFill>
              </a:rPr>
              <a:t>Ознаки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глибоких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розладів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кровообігу</a:t>
            </a:r>
            <a:r>
              <a:rPr lang="ru-RU" sz="2800" b="1" dirty="0">
                <a:solidFill>
                  <a:srgbClr val="FF0000"/>
                </a:solidFill>
              </a:rPr>
              <a:t>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400" b="1" dirty="0" err="1"/>
              <a:t>Шкіра</a:t>
            </a:r>
            <a:r>
              <a:rPr lang="ru-RU" sz="2400" b="1" dirty="0"/>
              <a:t> </a:t>
            </a:r>
            <a:r>
              <a:rPr lang="ru-RU" sz="2400" b="1" dirty="0" err="1"/>
              <a:t>набуває</a:t>
            </a:r>
            <a:r>
              <a:rPr lang="ru-RU" sz="2400" b="1" dirty="0"/>
              <a:t> "</a:t>
            </a:r>
            <a:r>
              <a:rPr lang="ru-RU" sz="2400" b="1" dirty="0" err="1"/>
              <a:t>мармурового</a:t>
            </a:r>
            <a:r>
              <a:rPr lang="ru-RU" sz="2400" b="1" dirty="0"/>
              <a:t>" </a:t>
            </a:r>
            <a:r>
              <a:rPr lang="ru-RU" sz="2400" b="1" dirty="0" err="1"/>
              <a:t>відтінку</a:t>
            </a:r>
            <a:r>
              <a:rPr lang="ru-RU" sz="2400" b="1" dirty="0"/>
              <a:t> </a:t>
            </a:r>
            <a:r>
              <a:rPr lang="ru-RU" sz="2400" b="1" dirty="0" err="1"/>
              <a:t>або</a:t>
            </a:r>
            <a:r>
              <a:rPr lang="ru-RU" sz="2400" b="1" dirty="0"/>
              <a:t> </a:t>
            </a:r>
            <a:r>
              <a:rPr lang="ru-RU" sz="2400" b="1" dirty="0" err="1"/>
              <a:t>стає</a:t>
            </a:r>
            <a:r>
              <a:rPr lang="ru-RU" sz="2400" b="1" dirty="0"/>
              <a:t> </a:t>
            </a:r>
            <a:r>
              <a:rPr lang="ru-RU" sz="2400" b="1" dirty="0" err="1"/>
              <a:t>сірувато</a:t>
            </a:r>
            <a:r>
              <a:rPr lang="ru-RU" sz="2400" b="1" dirty="0"/>
              <a:t>-синюшною (</a:t>
            </a:r>
            <a:r>
              <a:rPr lang="ru-RU" sz="2400" b="1" dirty="0" err="1"/>
              <a:t>ціаноз</a:t>
            </a:r>
            <a:r>
              <a:rPr lang="ru-RU" sz="2400" b="1" dirty="0"/>
              <a:t>).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FF0000"/>
                </a:solidFill>
              </a:rPr>
              <a:t>Симптом "</a:t>
            </a:r>
            <a:r>
              <a:rPr lang="ru-RU" sz="2400" b="1" dirty="0" err="1">
                <a:solidFill>
                  <a:srgbClr val="FF0000"/>
                </a:solidFill>
              </a:rPr>
              <a:t>білої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плями</a:t>
            </a:r>
            <a:r>
              <a:rPr lang="ru-RU" sz="2400" b="1" dirty="0">
                <a:solidFill>
                  <a:srgbClr val="FF0000"/>
                </a:solidFill>
              </a:rPr>
              <a:t>": </a:t>
            </a:r>
            <a:r>
              <a:rPr lang="ru-RU" sz="2400" b="1" dirty="0" err="1"/>
              <a:t>після</a:t>
            </a:r>
            <a:r>
              <a:rPr lang="ru-RU" sz="2400" b="1" dirty="0"/>
              <a:t> </a:t>
            </a:r>
            <a:r>
              <a:rPr lang="ru-RU" sz="2400" b="1" dirty="0" err="1"/>
              <a:t>натискання</a:t>
            </a:r>
            <a:r>
              <a:rPr lang="ru-RU" sz="2400" b="1" dirty="0"/>
              <a:t> на </a:t>
            </a:r>
            <a:r>
              <a:rPr lang="ru-RU" sz="2400" b="1" dirty="0" err="1"/>
              <a:t>ніготь</a:t>
            </a:r>
            <a:r>
              <a:rPr lang="ru-RU" sz="2400" b="1" dirty="0"/>
              <a:t> </a:t>
            </a:r>
            <a:r>
              <a:rPr lang="ru-RU" sz="2400" b="1" dirty="0" err="1"/>
              <a:t>капіляри</a:t>
            </a:r>
            <a:r>
              <a:rPr lang="ru-RU" sz="2400" b="1" dirty="0"/>
              <a:t> </a:t>
            </a:r>
            <a:r>
              <a:rPr lang="ru-RU" sz="2400" b="1" dirty="0" err="1"/>
              <a:t>нігтьового</a:t>
            </a:r>
            <a:r>
              <a:rPr lang="ru-RU" sz="2400" b="1" dirty="0"/>
              <a:t> ложа </a:t>
            </a:r>
            <a:r>
              <a:rPr lang="ru-RU" sz="2400" b="1" dirty="0" err="1"/>
              <a:t>наповнюються</a:t>
            </a:r>
            <a:r>
              <a:rPr lang="ru-RU" sz="2400" b="1" dirty="0"/>
              <a:t> </a:t>
            </a:r>
            <a:r>
              <a:rPr lang="ru-RU" sz="2400" b="1" dirty="0" err="1"/>
              <a:t>кров’ю</a:t>
            </a:r>
            <a:r>
              <a:rPr lang="ru-RU" sz="2400" b="1" dirty="0"/>
              <a:t> </a:t>
            </a:r>
            <a:r>
              <a:rPr lang="ru-RU" sz="2400" b="1" dirty="0" err="1"/>
              <a:t>повільно</a:t>
            </a:r>
            <a:r>
              <a:rPr lang="ru-RU" sz="2400" b="1" dirty="0"/>
              <a:t> (</a:t>
            </a:r>
            <a:r>
              <a:rPr lang="ru-RU" sz="2400" b="1" dirty="0" err="1"/>
              <a:t>понад</a:t>
            </a:r>
            <a:r>
              <a:rPr lang="ru-RU" sz="2400" b="1" dirty="0"/>
              <a:t> 2 </a:t>
            </a:r>
            <a:r>
              <a:rPr lang="ru-RU" sz="2400" b="1" dirty="0" err="1"/>
              <a:t>секунди</a:t>
            </a:r>
            <a:r>
              <a:rPr lang="ru-RU" sz="2400" b="1" dirty="0"/>
              <a:t>).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uk-UA" sz="2400" b="1" dirty="0"/>
          </a:p>
          <a:p>
            <a:pPr algn="just"/>
            <a:r>
              <a:rPr lang="ru-RU" sz="2800" b="1" dirty="0" err="1" smtClean="0">
                <a:solidFill>
                  <a:srgbClr val="7030A0"/>
                </a:solidFill>
              </a:rPr>
              <a:t>Проблеми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діагностики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прихованих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кровотеч</a:t>
            </a:r>
            <a:endParaRPr lang="ru-RU" sz="2800" b="1" dirty="0">
              <a:solidFill>
                <a:srgbClr val="7030A0"/>
              </a:solidFill>
            </a:endParaRPr>
          </a:p>
          <a:p>
            <a:pPr algn="just"/>
            <a:r>
              <a:rPr lang="ru-RU" sz="2400" b="1" dirty="0" err="1"/>
              <a:t>Найбільші</a:t>
            </a:r>
            <a:r>
              <a:rPr lang="ru-RU" sz="2400" b="1" dirty="0"/>
              <a:t> </a:t>
            </a:r>
            <a:r>
              <a:rPr lang="ru-RU" sz="2400" b="1" dirty="0" err="1"/>
              <a:t>труднощі</a:t>
            </a:r>
            <a:r>
              <a:rPr lang="ru-RU" sz="2400" b="1" dirty="0"/>
              <a:t> </a:t>
            </a:r>
            <a:r>
              <a:rPr lang="ru-RU" sz="2400" b="1" dirty="0" err="1"/>
              <a:t>виникають</a:t>
            </a:r>
            <a:r>
              <a:rPr lang="ru-RU" sz="2400" b="1" dirty="0"/>
              <a:t> при </a:t>
            </a:r>
            <a:r>
              <a:rPr lang="ru-RU" sz="2400" b="1" dirty="0" err="1"/>
              <a:t>кровотечах</a:t>
            </a:r>
            <a:r>
              <a:rPr lang="ru-RU" sz="2400" b="1" dirty="0"/>
              <a:t>, </a:t>
            </a:r>
            <a:r>
              <a:rPr lang="ru-RU" sz="2400" b="1" dirty="0" err="1"/>
              <a:t>які</a:t>
            </a:r>
            <a:r>
              <a:rPr lang="ru-RU" sz="2400" b="1" dirty="0"/>
              <a:t> не </a:t>
            </a:r>
            <a:r>
              <a:rPr lang="ru-RU" sz="2400" b="1" dirty="0" err="1"/>
              <a:t>мають</a:t>
            </a:r>
            <a:r>
              <a:rPr lang="ru-RU" sz="2400" b="1" dirty="0"/>
              <a:t> прямого </a:t>
            </a:r>
            <a:r>
              <a:rPr lang="ru-RU" sz="2400" b="1" dirty="0" err="1"/>
              <a:t>виходу</a:t>
            </a:r>
            <a:r>
              <a:rPr lang="ru-RU" sz="2400" b="1" dirty="0"/>
              <a:t> </a:t>
            </a:r>
            <a:r>
              <a:rPr lang="ru-RU" sz="2400" b="1" dirty="0" err="1"/>
              <a:t>назовні</a:t>
            </a:r>
            <a:r>
              <a:rPr lang="ru-RU" sz="2400" b="1" dirty="0"/>
              <a:t> до </a:t>
            </a:r>
            <a:r>
              <a:rPr lang="ru-RU" sz="2400" b="1" dirty="0" err="1"/>
              <a:t>певного</a:t>
            </a:r>
            <a:r>
              <a:rPr lang="ru-RU" sz="2400" b="1" dirty="0"/>
              <a:t> моменту:</a:t>
            </a:r>
          </a:p>
          <a:p>
            <a:pPr algn="just"/>
            <a:r>
              <a:rPr lang="ru-RU" sz="2400" b="1" dirty="0" err="1"/>
              <a:t>Розриви</a:t>
            </a:r>
            <a:r>
              <a:rPr lang="ru-RU" sz="2400" b="1" dirty="0"/>
              <a:t> </a:t>
            </a:r>
            <a:r>
              <a:rPr lang="ru-RU" sz="2400" b="1" dirty="0"/>
              <a:t>аневризм </a:t>
            </a:r>
            <a:r>
              <a:rPr lang="ru-RU" sz="2400" b="1" dirty="0" err="1"/>
              <a:t>черевних</a:t>
            </a:r>
            <a:r>
              <a:rPr lang="ru-RU" sz="2400" b="1" dirty="0"/>
              <a:t> </a:t>
            </a:r>
            <a:r>
              <a:rPr lang="ru-RU" sz="2400" b="1" dirty="0" err="1"/>
              <a:t>судин</a:t>
            </a:r>
            <a:r>
              <a:rPr lang="ru-RU" sz="2400" b="1" dirty="0"/>
              <a:t>.</a:t>
            </a:r>
          </a:p>
          <a:p>
            <a:pPr algn="just"/>
            <a:r>
              <a:rPr lang="ru-RU" sz="2400" b="1" dirty="0" err="1"/>
              <a:t>Субкапсулярні</a:t>
            </a:r>
            <a:r>
              <a:rPr lang="ru-RU" sz="2400" b="1" dirty="0"/>
              <a:t> </a:t>
            </a:r>
            <a:r>
              <a:rPr lang="ru-RU" sz="2400" b="1" dirty="0" err="1"/>
              <a:t>пошкодження</a:t>
            </a:r>
            <a:r>
              <a:rPr lang="ru-RU" sz="2400" b="1" dirty="0"/>
              <a:t> </a:t>
            </a:r>
            <a:r>
              <a:rPr lang="ru-RU" sz="2400" b="1" dirty="0" err="1"/>
              <a:t>печінки</a:t>
            </a:r>
            <a:r>
              <a:rPr lang="ru-RU" sz="2400" b="1" dirty="0"/>
              <a:t> та </a:t>
            </a:r>
            <a:r>
              <a:rPr lang="ru-RU" sz="2400" b="1" dirty="0" err="1"/>
              <a:t>селезінки</a:t>
            </a:r>
            <a:r>
              <a:rPr lang="ru-RU" sz="2400" b="1" dirty="0"/>
              <a:t> (</a:t>
            </a:r>
            <a:r>
              <a:rPr lang="ru-RU" sz="2400" b="1" dirty="0" err="1"/>
              <a:t>ризик</a:t>
            </a:r>
            <a:r>
              <a:rPr lang="ru-RU" sz="2400" b="1" dirty="0"/>
              <a:t> </a:t>
            </a:r>
            <a:r>
              <a:rPr lang="ru-RU" sz="2400" b="1" dirty="0" err="1"/>
              <a:t>двомоментного</a:t>
            </a:r>
            <a:r>
              <a:rPr lang="ru-RU" sz="2400" b="1" dirty="0"/>
              <a:t> </a:t>
            </a:r>
            <a:r>
              <a:rPr lang="ru-RU" sz="2400" b="1" dirty="0" err="1"/>
              <a:t>розриву</a:t>
            </a:r>
            <a:r>
              <a:rPr lang="ru-RU" sz="2400" b="1" dirty="0"/>
              <a:t>).</a:t>
            </a:r>
          </a:p>
          <a:p>
            <a:pPr algn="just"/>
            <a:r>
              <a:rPr lang="ru-RU" sz="2400" b="1" dirty="0" err="1"/>
              <a:t>Шлунково-кишкові</a:t>
            </a:r>
            <a:r>
              <a:rPr lang="ru-RU" sz="2400" b="1" dirty="0"/>
              <a:t> </a:t>
            </a:r>
            <a:r>
              <a:rPr lang="ru-RU" sz="2400" b="1" dirty="0" err="1"/>
              <a:t>кровотечі</a:t>
            </a:r>
            <a:r>
              <a:rPr lang="ru-RU" sz="2400" b="1" dirty="0"/>
              <a:t> (до моменту </a:t>
            </a:r>
            <a:r>
              <a:rPr lang="ru-RU" sz="2400" b="1" dirty="0" err="1"/>
              <a:t>появи</a:t>
            </a:r>
            <a:r>
              <a:rPr lang="ru-RU" sz="2400" b="1" dirty="0"/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мелени</a:t>
            </a:r>
            <a:r>
              <a:rPr lang="ru-RU" sz="2400" b="1" dirty="0"/>
              <a:t> — </a:t>
            </a:r>
            <a:r>
              <a:rPr lang="ru-RU" sz="2400" b="1" dirty="0" err="1"/>
              <a:t>дьогтеподібного</a:t>
            </a:r>
            <a:r>
              <a:rPr lang="ru-RU" sz="2400" b="1" dirty="0"/>
              <a:t> </a:t>
            </a:r>
            <a:r>
              <a:rPr lang="ru-RU" sz="2400" b="1" dirty="0" err="1"/>
              <a:t>випорожнення</a:t>
            </a:r>
            <a:r>
              <a:rPr lang="ru-RU" sz="2400" b="1" dirty="0"/>
              <a:t> </a:t>
            </a:r>
            <a:r>
              <a:rPr lang="ru-RU" sz="2400" b="1" dirty="0" err="1"/>
              <a:t>або</a:t>
            </a:r>
            <a:r>
              <a:rPr lang="ru-RU" sz="2400" b="1" dirty="0"/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гематемезису</a:t>
            </a:r>
            <a:r>
              <a:rPr lang="ru-RU" sz="2400" b="1" dirty="0"/>
              <a:t> — </a:t>
            </a:r>
            <a:r>
              <a:rPr lang="ru-RU" sz="2400" b="1" dirty="0" err="1"/>
              <a:t>кривавого</a:t>
            </a:r>
            <a:r>
              <a:rPr lang="ru-RU" sz="2400" b="1" dirty="0"/>
              <a:t> </a:t>
            </a:r>
            <a:r>
              <a:rPr lang="ru-RU" sz="2400" b="1" dirty="0" err="1"/>
              <a:t>блювання</a:t>
            </a:r>
            <a:r>
              <a:rPr lang="ru-RU" sz="2400" b="1" dirty="0"/>
              <a:t>).</a:t>
            </a:r>
          </a:p>
          <a:p>
            <a:endParaRPr lang="uk-UA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939579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6473" y="425003"/>
            <a:ext cx="111806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>
                <a:solidFill>
                  <a:srgbClr val="7030A0"/>
                </a:solidFill>
                <a:latin typeface="Google Sans Text"/>
              </a:rPr>
              <a:t>Методи</a:t>
            </a:r>
            <a:r>
              <a:rPr lang="ru-RU" sz="3200" b="1" dirty="0">
                <a:solidFill>
                  <a:srgbClr val="7030A0"/>
                </a:solidFill>
                <a:latin typeface="Google Sans Text"/>
              </a:rPr>
              <a:t> </a:t>
            </a:r>
            <a:r>
              <a:rPr lang="ru-RU" sz="3200" b="1" dirty="0" err="1">
                <a:solidFill>
                  <a:srgbClr val="7030A0"/>
                </a:solidFill>
                <a:latin typeface="Google Sans Text"/>
              </a:rPr>
              <a:t>оцінки</a:t>
            </a:r>
            <a:r>
              <a:rPr lang="ru-RU" sz="3200" b="1" dirty="0">
                <a:solidFill>
                  <a:srgbClr val="7030A0"/>
                </a:solidFill>
                <a:latin typeface="Google Sans Text"/>
              </a:rPr>
              <a:t> </a:t>
            </a:r>
            <a:r>
              <a:rPr lang="ru-RU" sz="3200" b="1" dirty="0" err="1">
                <a:solidFill>
                  <a:srgbClr val="7030A0"/>
                </a:solidFill>
                <a:latin typeface="Google Sans Text"/>
              </a:rPr>
              <a:t>величини</a:t>
            </a:r>
            <a:r>
              <a:rPr lang="ru-RU" sz="3200" b="1" dirty="0">
                <a:solidFill>
                  <a:srgbClr val="7030A0"/>
                </a:solidFill>
                <a:latin typeface="Google Sans Text"/>
              </a:rPr>
              <a:t> </a:t>
            </a:r>
            <a:r>
              <a:rPr lang="ru-RU" sz="3200" b="1" dirty="0" err="1">
                <a:solidFill>
                  <a:srgbClr val="7030A0"/>
                </a:solidFill>
                <a:latin typeface="Google Sans Text"/>
              </a:rPr>
              <a:t>крововтрати</a:t>
            </a:r>
            <a:endParaRPr lang="ru-RU" sz="3200" b="1" dirty="0">
              <a:solidFill>
                <a:srgbClr val="7030A0"/>
              </a:solidFill>
              <a:latin typeface="Google Sans"/>
            </a:endParaRPr>
          </a:p>
          <a:p>
            <a:pPr algn="just"/>
            <a:endParaRPr lang="ru-RU" sz="2000" b="1" dirty="0">
              <a:latin typeface="Google Sans Text"/>
            </a:endParaRPr>
          </a:p>
          <a:p>
            <a:pPr algn="just"/>
            <a:r>
              <a:rPr lang="ru-RU" sz="2000" b="1" dirty="0" err="1">
                <a:latin typeface="Google Sans Text"/>
              </a:rPr>
              <a:t>Оцінка</a:t>
            </a:r>
            <a:r>
              <a:rPr lang="ru-RU" sz="2000" b="1" dirty="0">
                <a:latin typeface="Google Sans Text"/>
              </a:rPr>
              <a:t> </a:t>
            </a:r>
            <a:r>
              <a:rPr lang="ru-RU" sz="2000" b="1" dirty="0" err="1">
                <a:latin typeface="Google Sans Text"/>
              </a:rPr>
              <a:t>об’єму</a:t>
            </a:r>
            <a:r>
              <a:rPr lang="ru-RU" sz="2000" b="1" dirty="0">
                <a:latin typeface="Google Sans Text"/>
              </a:rPr>
              <a:t> </a:t>
            </a:r>
            <a:r>
              <a:rPr lang="ru-RU" sz="2000" b="1" dirty="0" err="1">
                <a:latin typeface="Google Sans Text"/>
              </a:rPr>
              <a:t>крововтрати</a:t>
            </a:r>
            <a:r>
              <a:rPr lang="ru-RU" sz="2000" b="1" dirty="0">
                <a:latin typeface="Google Sans Text"/>
              </a:rPr>
              <a:t> на </a:t>
            </a:r>
            <a:r>
              <a:rPr lang="ru-RU" sz="2000" b="1" dirty="0" err="1">
                <a:latin typeface="Google Sans Text"/>
              </a:rPr>
              <a:t>догоспітальному</a:t>
            </a:r>
            <a:r>
              <a:rPr lang="ru-RU" sz="2000" b="1" dirty="0">
                <a:latin typeface="Google Sans Text"/>
              </a:rPr>
              <a:t> та </a:t>
            </a:r>
            <a:r>
              <a:rPr lang="ru-RU" sz="2000" b="1" dirty="0" err="1">
                <a:latin typeface="Google Sans Text"/>
              </a:rPr>
              <a:t>госпітальному</a:t>
            </a:r>
            <a:r>
              <a:rPr lang="ru-RU" sz="2000" b="1" dirty="0">
                <a:latin typeface="Google Sans Text"/>
              </a:rPr>
              <a:t> </a:t>
            </a:r>
            <a:r>
              <a:rPr lang="ru-RU" sz="2000" b="1" dirty="0" err="1">
                <a:latin typeface="Google Sans Text"/>
              </a:rPr>
              <a:t>етапах</a:t>
            </a:r>
            <a:r>
              <a:rPr lang="ru-RU" sz="2000" b="1" dirty="0">
                <a:latin typeface="Google Sans Text"/>
              </a:rPr>
              <a:t> </a:t>
            </a:r>
            <a:r>
              <a:rPr lang="ru-RU" sz="2000" b="1" dirty="0" err="1">
                <a:latin typeface="Google Sans Text"/>
              </a:rPr>
              <a:t>здійснюється</a:t>
            </a:r>
            <a:r>
              <a:rPr lang="ru-RU" sz="2000" b="1" dirty="0">
                <a:latin typeface="Google Sans Text"/>
              </a:rPr>
              <a:t> за </a:t>
            </a:r>
            <a:r>
              <a:rPr lang="ru-RU" sz="2000" b="1" dirty="0" err="1">
                <a:latin typeface="Google Sans Text"/>
              </a:rPr>
              <a:t>допомогою</a:t>
            </a:r>
            <a:r>
              <a:rPr lang="ru-RU" sz="2000" b="1" dirty="0">
                <a:latin typeface="Google Sans Text"/>
              </a:rPr>
              <a:t> </a:t>
            </a:r>
            <a:r>
              <a:rPr lang="ru-RU" sz="2000" b="1" dirty="0" err="1">
                <a:latin typeface="Google Sans Text"/>
              </a:rPr>
              <a:t>клінічних</a:t>
            </a:r>
            <a:r>
              <a:rPr lang="ru-RU" sz="2000" b="1" dirty="0">
                <a:latin typeface="Google Sans Text"/>
              </a:rPr>
              <a:t>, </a:t>
            </a:r>
            <a:r>
              <a:rPr lang="ru-RU" sz="2000" b="1" dirty="0" err="1">
                <a:latin typeface="Google Sans Text"/>
              </a:rPr>
              <a:t>розрахункових</a:t>
            </a:r>
            <a:r>
              <a:rPr lang="ru-RU" sz="2000" b="1" dirty="0">
                <a:latin typeface="Google Sans Text"/>
              </a:rPr>
              <a:t> та </a:t>
            </a:r>
            <a:r>
              <a:rPr lang="ru-RU" sz="2000" b="1" dirty="0" err="1">
                <a:latin typeface="Google Sans Text"/>
              </a:rPr>
              <a:t>лабораторних</a:t>
            </a:r>
            <a:r>
              <a:rPr lang="ru-RU" sz="2000" b="1" dirty="0">
                <a:latin typeface="Google Sans Text"/>
              </a:rPr>
              <a:t> </a:t>
            </a:r>
            <a:r>
              <a:rPr lang="ru-RU" sz="2000" b="1" dirty="0" err="1">
                <a:latin typeface="Google Sans Text"/>
              </a:rPr>
              <a:t>методів</a:t>
            </a:r>
            <a:r>
              <a:rPr lang="ru-RU" sz="2000" b="1" dirty="0">
                <a:latin typeface="Google Sans Text"/>
              </a:rPr>
              <a:t>.</a:t>
            </a:r>
          </a:p>
          <a:p>
            <a:pPr algn="just"/>
            <a:r>
              <a:rPr lang="ru-RU" sz="2000" b="1" dirty="0">
                <a:solidFill>
                  <a:srgbClr val="7030A0"/>
                </a:solidFill>
                <a:latin typeface="Google Sans Text"/>
              </a:rPr>
              <a:t>1. </a:t>
            </a:r>
            <a:r>
              <a:rPr lang="ru-RU" sz="2000" b="1" dirty="0" err="1">
                <a:solidFill>
                  <a:srgbClr val="7030A0"/>
                </a:solidFill>
                <a:latin typeface="Google Sans Text"/>
              </a:rPr>
              <a:t>Шоковий</a:t>
            </a:r>
            <a:r>
              <a:rPr lang="ru-RU" sz="2000" b="1" dirty="0">
                <a:solidFill>
                  <a:srgbClr val="7030A0"/>
                </a:solidFill>
                <a:latin typeface="Google Sans Text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Google Sans Text"/>
              </a:rPr>
              <a:t>індекс</a:t>
            </a:r>
            <a:r>
              <a:rPr lang="ru-RU" sz="2000" b="1" dirty="0">
                <a:solidFill>
                  <a:srgbClr val="7030A0"/>
                </a:solidFill>
                <a:latin typeface="Google Sans Text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Google Sans Text"/>
              </a:rPr>
              <a:t>Альговера</a:t>
            </a:r>
            <a:r>
              <a:rPr lang="ru-RU" sz="2000" b="1" dirty="0">
                <a:solidFill>
                  <a:srgbClr val="7030A0"/>
                </a:solidFill>
                <a:latin typeface="Google Sans Text"/>
              </a:rPr>
              <a:t> (</a:t>
            </a:r>
            <a:r>
              <a:rPr lang="en-US" sz="2000" b="1" dirty="0" err="1">
                <a:solidFill>
                  <a:srgbClr val="7030A0"/>
                </a:solidFill>
                <a:latin typeface="Google Sans Text"/>
              </a:rPr>
              <a:t>Algower</a:t>
            </a:r>
            <a:r>
              <a:rPr lang="en-US" sz="2000" b="1" dirty="0">
                <a:solidFill>
                  <a:srgbClr val="7030A0"/>
                </a:solidFill>
                <a:latin typeface="Google Sans Text"/>
              </a:rPr>
              <a:t>, 1967)</a:t>
            </a:r>
            <a:endParaRPr lang="en-US" sz="2000" b="1" dirty="0">
              <a:solidFill>
                <a:srgbClr val="7030A0"/>
              </a:solidFill>
              <a:latin typeface="Google Sans"/>
            </a:endParaRPr>
          </a:p>
          <a:p>
            <a:pPr algn="just"/>
            <a:r>
              <a:rPr lang="ru-RU" sz="2000" b="1" dirty="0" err="1">
                <a:latin typeface="Google Sans Text"/>
              </a:rPr>
              <a:t>Індекс</a:t>
            </a:r>
            <a:r>
              <a:rPr lang="ru-RU" sz="2000" b="1" dirty="0">
                <a:latin typeface="Google Sans Text"/>
              </a:rPr>
              <a:t> </a:t>
            </a:r>
            <a:r>
              <a:rPr lang="ru-RU" sz="2000" b="1" dirty="0" err="1">
                <a:latin typeface="Google Sans Text"/>
              </a:rPr>
              <a:t>ґрунтується</a:t>
            </a:r>
            <a:r>
              <a:rPr lang="ru-RU" sz="2000" b="1" dirty="0">
                <a:latin typeface="Google Sans Text"/>
              </a:rPr>
              <a:t> на </a:t>
            </a:r>
            <a:r>
              <a:rPr lang="ru-RU" sz="2000" b="1" dirty="0" err="1">
                <a:latin typeface="Google Sans Text"/>
              </a:rPr>
              <a:t>відношенні</a:t>
            </a:r>
            <a:r>
              <a:rPr lang="ru-RU" sz="2000" b="1" dirty="0">
                <a:latin typeface="Google Sans Text"/>
              </a:rPr>
              <a:t> </a:t>
            </a:r>
            <a:r>
              <a:rPr lang="ru-RU" sz="2000" b="1" dirty="0" err="1">
                <a:latin typeface="Google Sans Text"/>
              </a:rPr>
              <a:t>частоти</a:t>
            </a:r>
            <a:r>
              <a:rPr lang="ru-RU" sz="2000" b="1" dirty="0">
                <a:latin typeface="Google Sans Text"/>
              </a:rPr>
              <a:t> пульсу </a:t>
            </a:r>
            <a:r>
              <a:rPr lang="ru-RU" sz="2000" b="1" dirty="0">
                <a:latin typeface="Google Sans Text"/>
              </a:rPr>
              <a:t>(</a:t>
            </a:r>
            <a:r>
              <a:rPr lang="en-US" sz="2000" b="1" dirty="0">
                <a:latin typeface="Google Sans Text"/>
              </a:rPr>
              <a:t>Ps) </a:t>
            </a:r>
            <a:r>
              <a:rPr lang="ru-RU" sz="2000" b="1" dirty="0">
                <a:latin typeface="Google Sans Text"/>
              </a:rPr>
              <a:t>до </a:t>
            </a:r>
            <a:r>
              <a:rPr lang="ru-RU" sz="2000" b="1" dirty="0" err="1">
                <a:latin typeface="Google Sans Text"/>
              </a:rPr>
              <a:t>рівня</a:t>
            </a:r>
            <a:r>
              <a:rPr lang="ru-RU" sz="2000" b="1" dirty="0">
                <a:latin typeface="Google Sans Text"/>
              </a:rPr>
              <a:t> </a:t>
            </a:r>
            <a:r>
              <a:rPr lang="ru-RU" sz="2000" b="1" dirty="0" err="1">
                <a:latin typeface="Google Sans Text"/>
              </a:rPr>
              <a:t>систолічного</a:t>
            </a:r>
            <a:r>
              <a:rPr lang="ru-RU" sz="2000" b="1" dirty="0">
                <a:latin typeface="Google Sans Text"/>
              </a:rPr>
              <a:t> </a:t>
            </a:r>
            <a:r>
              <a:rPr lang="ru-RU" sz="2000" b="1" dirty="0" err="1">
                <a:latin typeface="Google Sans Text"/>
              </a:rPr>
              <a:t>артеріального</a:t>
            </a:r>
            <a:r>
              <a:rPr lang="ru-RU" sz="2000" b="1" dirty="0">
                <a:latin typeface="Google Sans Text"/>
              </a:rPr>
              <a:t> </a:t>
            </a:r>
            <a:r>
              <a:rPr lang="ru-RU" sz="2000" b="1" dirty="0" err="1">
                <a:latin typeface="Google Sans Text"/>
              </a:rPr>
              <a:t>тиску</a:t>
            </a:r>
            <a:r>
              <a:rPr lang="ru-RU" sz="2000" b="1" dirty="0">
                <a:latin typeface="Google Sans Text"/>
              </a:rPr>
              <a:t> </a:t>
            </a:r>
            <a:r>
              <a:rPr lang="ru-RU" sz="2000" b="1" dirty="0">
                <a:latin typeface="Google Sans Text"/>
              </a:rPr>
              <a:t>(</a:t>
            </a:r>
            <a:r>
              <a:rPr lang="ru-RU" sz="2000" b="1" dirty="0" err="1">
                <a:latin typeface="Google Sans Text"/>
              </a:rPr>
              <a:t>АТсист</a:t>
            </a:r>
            <a:r>
              <a:rPr lang="ru-RU" sz="2000" b="1" dirty="0">
                <a:latin typeface="Google Sans Text"/>
              </a:rPr>
              <a:t>).</a:t>
            </a:r>
          </a:p>
          <a:p>
            <a:endParaRPr lang="uk-UA" sz="2000" dirty="0">
              <a:latin typeface="Google Sans Text"/>
            </a:endParaRPr>
          </a:p>
          <a:p>
            <a:pPr algn="ctr"/>
            <a:r>
              <a:rPr lang="ru-RU" sz="3200" b="1" dirty="0" err="1">
                <a:solidFill>
                  <a:srgbClr val="FF0000"/>
                </a:solidFill>
              </a:rPr>
              <a:t>Індекс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>
                <a:solidFill>
                  <a:srgbClr val="FF0000"/>
                </a:solidFill>
              </a:rPr>
              <a:t>= </a:t>
            </a:r>
            <a:r>
              <a:rPr lang="en-US" sz="3200" b="1" dirty="0">
                <a:solidFill>
                  <a:srgbClr val="FF0000"/>
                </a:solidFill>
              </a:rPr>
              <a:t>Ps</a:t>
            </a:r>
            <a:r>
              <a:rPr lang="uk-UA" sz="3200" b="1" dirty="0">
                <a:solidFill>
                  <a:srgbClr val="FF0000"/>
                </a:solidFill>
              </a:rPr>
              <a:t>/</a:t>
            </a:r>
            <a:r>
              <a:rPr lang="ru-RU" sz="3200" b="1" dirty="0" err="1">
                <a:solidFill>
                  <a:srgbClr val="FF0000"/>
                </a:solidFill>
              </a:rPr>
              <a:t>Атсист</a:t>
            </a:r>
            <a:endParaRPr lang="uk-UA" sz="3200" b="1" dirty="0"/>
          </a:p>
          <a:p>
            <a:pPr algn="just"/>
            <a:endParaRPr lang="ru-RU" dirty="0"/>
          </a:p>
          <a:p>
            <a:endParaRPr lang="ru-RU" dirty="0">
              <a:latin typeface="Google Sans Text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26473" y="4454089"/>
            <a:ext cx="11194472" cy="1585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2000" b="1" dirty="0">
                <a:solidFill>
                  <a:srgbClr val="7030A0"/>
                </a:solidFill>
                <a:latin typeface="Google Sans Text"/>
              </a:rPr>
              <a:t>Норма: </a:t>
            </a:r>
            <a:r>
              <a:rPr lang="ru-RU" altLang="ru-RU" sz="2000" b="1" dirty="0" err="1">
                <a:latin typeface="Google Sans Text"/>
              </a:rPr>
              <a:t>відношення</a:t>
            </a:r>
            <a:r>
              <a:rPr lang="ru-RU" altLang="ru-RU" sz="2000" b="1" dirty="0">
                <a:latin typeface="Google Sans Text"/>
              </a:rPr>
              <a:t> становить </a:t>
            </a:r>
            <a:r>
              <a:rPr lang="ru-RU" altLang="ru-RU" sz="2000" b="1" dirty="0" err="1">
                <a:latin typeface="Google Sans Text"/>
              </a:rPr>
              <a:t>приблизно</a:t>
            </a:r>
            <a:r>
              <a:rPr lang="ru-RU" altLang="ru-RU" sz="2000" b="1" dirty="0">
                <a:latin typeface="Google Sans Text"/>
              </a:rPr>
              <a:t> </a:t>
            </a:r>
            <a:r>
              <a:rPr lang="ru-RU" altLang="ru-RU" sz="2000" b="1" dirty="0">
                <a:solidFill>
                  <a:srgbClr val="7030A0"/>
                </a:solidFill>
                <a:latin typeface="Google Sans Text"/>
              </a:rPr>
              <a:t>0,5–0,54</a:t>
            </a:r>
            <a:r>
              <a:rPr lang="ru-RU" altLang="ru-RU" sz="2000" b="1" dirty="0">
                <a:latin typeface="Google Sans Text"/>
              </a:rPr>
              <a:t> (</a:t>
            </a:r>
            <a:r>
              <a:rPr lang="ru-RU" altLang="ru-RU" sz="2000" b="1" dirty="0" err="1">
                <a:latin typeface="Google Sans Text"/>
              </a:rPr>
              <a:t>наприклад</a:t>
            </a:r>
            <a:r>
              <a:rPr lang="ru-RU" altLang="ru-RU" sz="2000" b="1" dirty="0">
                <a:latin typeface="Google Sans Text"/>
              </a:rPr>
              <a:t>, 60/120).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2000" b="1" dirty="0" err="1">
                <a:solidFill>
                  <a:srgbClr val="7030A0"/>
                </a:solidFill>
                <a:latin typeface="Google Sans Text"/>
              </a:rPr>
              <a:t>Індекс</a:t>
            </a:r>
            <a:r>
              <a:rPr lang="ru-RU" altLang="ru-RU" sz="2000" b="1" dirty="0">
                <a:solidFill>
                  <a:srgbClr val="7030A0"/>
                </a:solidFill>
                <a:latin typeface="Google Sans Text"/>
              </a:rPr>
              <a:t> ≈ 1,0 </a:t>
            </a:r>
            <a:r>
              <a:rPr lang="ru-RU" altLang="ru-RU" sz="2000" b="1" dirty="0">
                <a:latin typeface="Google Sans Text"/>
              </a:rPr>
              <a:t>(</a:t>
            </a:r>
            <a:r>
              <a:rPr lang="ru-RU" altLang="ru-RU" sz="2000" b="1" dirty="0" err="1">
                <a:latin typeface="Google Sans Text"/>
              </a:rPr>
              <a:t>Ps</a:t>
            </a:r>
            <a:r>
              <a:rPr lang="ru-RU" altLang="ru-RU" sz="2000" b="1" dirty="0">
                <a:latin typeface="Google Sans Text"/>
              </a:rPr>
              <a:t>/АТ = 100/100): </a:t>
            </a:r>
            <a:r>
              <a:rPr lang="ru-RU" altLang="ru-RU" sz="2000" b="1" dirty="0" err="1">
                <a:latin typeface="Google Sans Text"/>
              </a:rPr>
              <a:t>крововтрата</a:t>
            </a:r>
            <a:r>
              <a:rPr lang="ru-RU" altLang="ru-RU" sz="2000" b="1" dirty="0">
                <a:latin typeface="Google Sans Text"/>
              </a:rPr>
              <a:t> становить </a:t>
            </a:r>
            <a:r>
              <a:rPr lang="ru-RU" altLang="ru-RU" sz="2000" b="1" dirty="0" err="1">
                <a:latin typeface="Google Sans Text"/>
              </a:rPr>
              <a:t>близько</a:t>
            </a:r>
            <a:r>
              <a:rPr lang="ru-RU" altLang="ru-RU" sz="2000" b="1" dirty="0">
                <a:latin typeface="Google Sans Text"/>
              </a:rPr>
              <a:t> </a:t>
            </a:r>
            <a:r>
              <a:rPr lang="ru-RU" altLang="ru-RU" sz="2000" b="1" dirty="0">
                <a:solidFill>
                  <a:srgbClr val="FF0000"/>
                </a:solidFill>
                <a:latin typeface="Google Sans Text"/>
              </a:rPr>
              <a:t>20% ОЦК </a:t>
            </a:r>
            <a:r>
              <a:rPr lang="ru-RU" altLang="ru-RU" sz="2000" b="1" dirty="0">
                <a:latin typeface="Google Sans Text"/>
              </a:rPr>
              <a:t>(1,0–1,2 л для </a:t>
            </a:r>
            <a:r>
              <a:rPr lang="ru-RU" altLang="ru-RU" sz="2000" b="1" dirty="0" err="1">
                <a:latin typeface="Google Sans Text"/>
              </a:rPr>
              <a:t>дорослого</a:t>
            </a:r>
            <a:r>
              <a:rPr lang="ru-RU" altLang="ru-RU" sz="2000" b="1" dirty="0">
                <a:latin typeface="Google Sans Text"/>
              </a:rPr>
              <a:t>).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2000" b="1" dirty="0" err="1">
                <a:solidFill>
                  <a:srgbClr val="7030A0"/>
                </a:solidFill>
                <a:latin typeface="Google Sans Text"/>
              </a:rPr>
              <a:t>Індекс</a:t>
            </a:r>
            <a:r>
              <a:rPr lang="ru-RU" altLang="ru-RU" sz="2000" b="1" dirty="0">
                <a:solidFill>
                  <a:srgbClr val="7030A0"/>
                </a:solidFill>
                <a:latin typeface="Google Sans Text"/>
              </a:rPr>
              <a:t> ≈ 1,5 </a:t>
            </a:r>
            <a:r>
              <a:rPr lang="ru-RU" altLang="ru-RU" sz="2000" b="1" dirty="0">
                <a:latin typeface="Google Sans Text"/>
              </a:rPr>
              <a:t>(</a:t>
            </a:r>
            <a:r>
              <a:rPr lang="ru-RU" altLang="ru-RU" sz="2000" b="1" dirty="0" err="1">
                <a:latin typeface="Google Sans Text"/>
              </a:rPr>
              <a:t>Ps</a:t>
            </a:r>
            <a:r>
              <a:rPr lang="ru-RU" altLang="ru-RU" sz="2000" b="1" dirty="0">
                <a:latin typeface="Google Sans Text"/>
              </a:rPr>
              <a:t>/АТ = 120/80): </a:t>
            </a:r>
            <a:r>
              <a:rPr lang="ru-RU" altLang="ru-RU" sz="2000" b="1" dirty="0" err="1">
                <a:latin typeface="Google Sans Text"/>
              </a:rPr>
              <a:t>крововтрата</a:t>
            </a:r>
            <a:r>
              <a:rPr lang="ru-RU" altLang="ru-RU" sz="2000" b="1" dirty="0">
                <a:latin typeface="Google Sans Text"/>
              </a:rPr>
              <a:t> становить </a:t>
            </a:r>
            <a:r>
              <a:rPr lang="ru-RU" altLang="ru-RU" sz="2000" b="1" dirty="0">
                <a:solidFill>
                  <a:srgbClr val="FF0000"/>
                </a:solidFill>
                <a:latin typeface="Google Sans Text"/>
              </a:rPr>
              <a:t>30–40% ОЦК </a:t>
            </a:r>
            <a:r>
              <a:rPr lang="ru-RU" altLang="ru-RU" sz="2000" b="1" dirty="0">
                <a:latin typeface="Google Sans Text"/>
              </a:rPr>
              <a:t>(1,5–2,0 л).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2000" b="1" dirty="0" err="1">
                <a:solidFill>
                  <a:srgbClr val="7030A0"/>
                </a:solidFill>
                <a:latin typeface="Google Sans Text"/>
              </a:rPr>
              <a:t>Індекс</a:t>
            </a:r>
            <a:r>
              <a:rPr lang="ru-RU" altLang="ru-RU" sz="2000" b="1" dirty="0">
                <a:solidFill>
                  <a:srgbClr val="7030A0"/>
                </a:solidFill>
                <a:latin typeface="Google Sans Text"/>
              </a:rPr>
              <a:t> ≈ 2,0 </a:t>
            </a:r>
            <a:r>
              <a:rPr lang="ru-RU" altLang="ru-RU" sz="2000" b="1" dirty="0">
                <a:latin typeface="Google Sans Text"/>
              </a:rPr>
              <a:t>(</a:t>
            </a:r>
            <a:r>
              <a:rPr lang="ru-RU" altLang="ru-RU" sz="2000" b="1" dirty="0" err="1">
                <a:latin typeface="Google Sans Text"/>
              </a:rPr>
              <a:t>Ps</a:t>
            </a:r>
            <a:r>
              <a:rPr lang="ru-RU" altLang="ru-RU" sz="2000" b="1" dirty="0">
                <a:latin typeface="Google Sans Text"/>
              </a:rPr>
              <a:t>/АТ = 120/60): </a:t>
            </a:r>
            <a:r>
              <a:rPr lang="ru-RU" altLang="ru-RU" sz="2000" b="1" dirty="0" err="1">
                <a:latin typeface="Google Sans Text"/>
              </a:rPr>
              <a:t>крововтрата</a:t>
            </a:r>
            <a:r>
              <a:rPr lang="ru-RU" altLang="ru-RU" sz="2000" b="1" dirty="0">
                <a:latin typeface="Google Sans Text"/>
              </a:rPr>
              <a:t> </a:t>
            </a:r>
            <a:r>
              <a:rPr lang="ru-RU" altLang="ru-RU" sz="2000" b="1" dirty="0" err="1">
                <a:latin typeface="Google Sans Text"/>
              </a:rPr>
              <a:t>досягає</a:t>
            </a:r>
            <a:r>
              <a:rPr lang="ru-RU" altLang="ru-RU" sz="2000" b="1" dirty="0">
                <a:latin typeface="Google Sans Text"/>
              </a:rPr>
              <a:t> </a:t>
            </a:r>
            <a:r>
              <a:rPr lang="ru-RU" altLang="ru-RU" sz="2000" b="1" dirty="0">
                <a:solidFill>
                  <a:srgbClr val="FF0000"/>
                </a:solidFill>
                <a:latin typeface="Google Sans Text"/>
              </a:rPr>
              <a:t>50% ОЦК </a:t>
            </a:r>
            <a:r>
              <a:rPr lang="ru-RU" altLang="ru-RU" sz="2000" b="1" dirty="0">
                <a:latin typeface="Google Sans Text"/>
              </a:rPr>
              <a:t>(</a:t>
            </a:r>
            <a:r>
              <a:rPr lang="ru-RU" altLang="ru-RU" sz="2000" b="1" dirty="0" err="1">
                <a:latin typeface="Google Sans Text"/>
              </a:rPr>
              <a:t>близько</a:t>
            </a:r>
            <a:r>
              <a:rPr lang="ru-RU" altLang="ru-RU" sz="2000" b="1" dirty="0">
                <a:latin typeface="Google Sans Text"/>
              </a:rPr>
              <a:t> 2,5 л)</a:t>
            </a:r>
            <a:r>
              <a:rPr lang="ru-RU" altLang="ru-RU" sz="2000" dirty="0">
                <a:latin typeface="Google Sans Text"/>
              </a:rPr>
              <a:t>.</a:t>
            </a:r>
            <a:endParaRPr lang="ru-RU" altLang="ru-RU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251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CustomShape 1"/>
          <p:cNvSpPr/>
          <p:nvPr/>
        </p:nvSpPr>
        <p:spPr>
          <a:xfrm>
            <a:off x="1981200" y="285840"/>
            <a:ext cx="8228520" cy="856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i="1" spc="-1">
                <a:solidFill>
                  <a:srgbClr val="FF0000"/>
                </a:solidFill>
                <a:latin typeface="Calibri"/>
                <a:ea typeface="DejaVu Sans"/>
              </a:rPr>
              <a:t>Класифікація травматизму</a:t>
            </a:r>
            <a:endParaRPr lang="ru-RU" sz="3600" spc="-1">
              <a:latin typeface="Arial"/>
            </a:endParaRPr>
          </a:p>
        </p:txBody>
      </p:sp>
      <p:sp>
        <p:nvSpPr>
          <p:cNvPr id="321" name="CustomShape 2"/>
          <p:cNvSpPr/>
          <p:nvPr/>
        </p:nvSpPr>
        <p:spPr>
          <a:xfrm>
            <a:off x="831273" y="1141920"/>
            <a:ext cx="9378447" cy="5181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2500" lnSpcReduction="10000"/>
          </a:bodyPr>
          <a:lstStyle/>
          <a:p>
            <a:pPr marL="514440" indent="-513360">
              <a:spcBef>
                <a:spcPts val="641"/>
              </a:spcBef>
            </a:pPr>
            <a:r>
              <a:rPr lang="ru-RU" sz="3200" b="1" i="1" spc="-1" dirty="0" err="1">
                <a:solidFill>
                  <a:srgbClr val="0070C0"/>
                </a:solidFill>
                <a:latin typeface="Calibri"/>
                <a:ea typeface="DejaVu Sans"/>
              </a:rPr>
              <a:t>Виробничий</a:t>
            </a:r>
            <a:r>
              <a:rPr lang="ru-RU" sz="3200" b="1" i="1" spc="-1" dirty="0">
                <a:solidFill>
                  <a:srgbClr val="0070C0"/>
                </a:solidFill>
                <a:latin typeface="Calibri"/>
                <a:ea typeface="DejaVu Sans"/>
              </a:rPr>
              <a:t> травматизм:</a:t>
            </a:r>
            <a:endParaRPr lang="ru-RU" sz="3200" spc="-1" dirty="0">
              <a:latin typeface="Arial"/>
            </a:endParaRPr>
          </a:p>
          <a:p>
            <a:pPr marL="514440" indent="-513360"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spc="-1" dirty="0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lang="ru-RU" sz="3200" spc="-1" dirty="0" err="1">
                <a:solidFill>
                  <a:srgbClr val="000000"/>
                </a:solidFill>
                <a:latin typeface="Calibri"/>
                <a:ea typeface="DejaVu Sans"/>
              </a:rPr>
              <a:t>Промисловий</a:t>
            </a:r>
            <a:endParaRPr lang="ru-RU" sz="3200" spc="-1" dirty="0">
              <a:latin typeface="Arial"/>
            </a:endParaRPr>
          </a:p>
          <a:p>
            <a:pPr marL="514440" indent="-513360"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spc="-1" dirty="0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lang="ru-RU" sz="3200" spc="-1" dirty="0" err="1">
                <a:solidFill>
                  <a:srgbClr val="000000"/>
                </a:solidFill>
                <a:latin typeface="Calibri"/>
                <a:ea typeface="DejaVu Sans"/>
              </a:rPr>
              <a:t>Сільськогосподарський</a:t>
            </a:r>
            <a:endParaRPr lang="ru-RU" sz="3200" spc="-1" dirty="0">
              <a:latin typeface="Arial"/>
            </a:endParaRPr>
          </a:p>
          <a:p>
            <a:pPr marL="514440" indent="-513360">
              <a:spcBef>
                <a:spcPts val="641"/>
              </a:spcBef>
            </a:pPr>
            <a:r>
              <a:rPr lang="ru-RU" sz="3200" b="1" i="1" spc="-1" dirty="0" err="1">
                <a:solidFill>
                  <a:srgbClr val="0070C0"/>
                </a:solidFill>
                <a:latin typeface="Calibri"/>
                <a:ea typeface="DejaVu Sans"/>
              </a:rPr>
              <a:t>Невиробничий</a:t>
            </a:r>
            <a:r>
              <a:rPr lang="ru-RU" sz="3200" b="1" i="1" spc="-1" dirty="0">
                <a:solidFill>
                  <a:srgbClr val="0070C0"/>
                </a:solidFill>
                <a:latin typeface="Calibri"/>
                <a:ea typeface="DejaVu Sans"/>
              </a:rPr>
              <a:t> травматизм</a:t>
            </a:r>
            <a:r>
              <a:rPr lang="ru-RU" sz="3200" spc="-1" dirty="0">
                <a:solidFill>
                  <a:srgbClr val="000000"/>
                </a:solidFill>
                <a:latin typeface="Calibri"/>
                <a:ea typeface="DejaVu Sans"/>
              </a:rPr>
              <a:t>:</a:t>
            </a:r>
            <a:endParaRPr lang="ru-RU" sz="3200" spc="-1" dirty="0">
              <a:latin typeface="Arial"/>
            </a:endParaRPr>
          </a:p>
          <a:p>
            <a:pPr marL="514440" indent="-513360"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spc="-1" dirty="0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lang="ru-RU" sz="3200" spc="-1" dirty="0" err="1">
                <a:solidFill>
                  <a:srgbClr val="000000"/>
                </a:solidFill>
                <a:latin typeface="Calibri"/>
                <a:ea typeface="DejaVu Sans"/>
              </a:rPr>
              <a:t>Побутовий</a:t>
            </a:r>
            <a:endParaRPr lang="ru-RU" sz="3200" spc="-1" dirty="0">
              <a:latin typeface="Arial"/>
            </a:endParaRPr>
          </a:p>
          <a:p>
            <a:pPr marL="514440" indent="-513360"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spc="-1" dirty="0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lang="ru-RU" sz="3200" spc="-1" dirty="0" err="1">
                <a:solidFill>
                  <a:srgbClr val="000000"/>
                </a:solidFill>
                <a:latin typeface="Calibri"/>
                <a:ea typeface="DejaVu Sans"/>
              </a:rPr>
              <a:t>Спортивний</a:t>
            </a:r>
            <a:endParaRPr lang="ru-RU" sz="3200" spc="-1" dirty="0">
              <a:latin typeface="Arial"/>
            </a:endParaRPr>
          </a:p>
          <a:p>
            <a:pPr marL="514440" indent="-513360"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spc="-1" dirty="0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lang="ru-RU" sz="3200" spc="-1" dirty="0" err="1">
                <a:solidFill>
                  <a:srgbClr val="000000"/>
                </a:solidFill>
                <a:latin typeface="Calibri"/>
                <a:ea typeface="DejaVu Sans"/>
              </a:rPr>
              <a:t>Дорожньо-транспортний</a:t>
            </a:r>
            <a:endParaRPr lang="ru-RU" sz="3200" spc="-1" dirty="0">
              <a:latin typeface="Arial"/>
            </a:endParaRPr>
          </a:p>
          <a:p>
            <a:pPr marL="514440" indent="-513360">
              <a:spcBef>
                <a:spcPts val="641"/>
              </a:spcBef>
            </a:pPr>
            <a:r>
              <a:rPr lang="ru-RU" sz="3200" b="1" i="1" spc="-1" dirty="0">
                <a:solidFill>
                  <a:srgbClr val="0070C0"/>
                </a:solidFill>
                <a:latin typeface="Calibri"/>
                <a:ea typeface="DejaVu Sans"/>
              </a:rPr>
              <a:t>Дитячий травматизм:</a:t>
            </a:r>
            <a:endParaRPr lang="ru-RU" sz="3200" spc="-1" dirty="0">
              <a:latin typeface="Arial"/>
            </a:endParaRPr>
          </a:p>
          <a:p>
            <a:pPr marL="514440" indent="-513360"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spc="-1" dirty="0">
                <a:solidFill>
                  <a:srgbClr val="000000"/>
                </a:solidFill>
                <a:latin typeface="Calibri"/>
                <a:ea typeface="DejaVu Sans"/>
              </a:rPr>
              <a:t>	В </a:t>
            </a:r>
            <a:r>
              <a:rPr lang="ru-RU" sz="3200" spc="-1" dirty="0" err="1">
                <a:solidFill>
                  <a:srgbClr val="000000"/>
                </a:solidFill>
                <a:latin typeface="Calibri"/>
                <a:ea typeface="DejaVu Sans"/>
              </a:rPr>
              <a:t>організованому</a:t>
            </a:r>
            <a:r>
              <a:rPr lang="ru-RU" sz="32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3200" spc="-1" dirty="0" err="1">
                <a:solidFill>
                  <a:srgbClr val="000000"/>
                </a:solidFill>
                <a:latin typeface="Calibri"/>
                <a:ea typeface="DejaVu Sans"/>
              </a:rPr>
              <a:t>колективі</a:t>
            </a:r>
            <a:endParaRPr lang="ru-RU" sz="3200" spc="-1" dirty="0">
              <a:latin typeface="Arial"/>
            </a:endParaRPr>
          </a:p>
          <a:p>
            <a:pPr marL="514440" indent="-513360"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spc="-1" dirty="0">
                <a:solidFill>
                  <a:srgbClr val="000000"/>
                </a:solidFill>
                <a:latin typeface="Calibri"/>
                <a:ea typeface="DejaVu Sans"/>
              </a:rPr>
              <a:t>	В не </a:t>
            </a:r>
            <a:r>
              <a:rPr lang="ru-RU" sz="3200" spc="-1" dirty="0" err="1">
                <a:solidFill>
                  <a:srgbClr val="000000"/>
                </a:solidFill>
                <a:latin typeface="Calibri"/>
                <a:ea typeface="DejaVu Sans"/>
              </a:rPr>
              <a:t>організованому</a:t>
            </a:r>
            <a:r>
              <a:rPr lang="ru-RU" sz="32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3200" spc="-1" dirty="0" err="1">
                <a:solidFill>
                  <a:srgbClr val="000000"/>
                </a:solidFill>
                <a:latin typeface="Calibri"/>
                <a:ea typeface="DejaVu Sans"/>
              </a:rPr>
              <a:t>колективі</a:t>
            </a:r>
            <a:endParaRPr lang="ru-RU" sz="3200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496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4181" y="526472"/>
            <a:ext cx="11152909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err="1" smtClean="0">
                <a:solidFill>
                  <a:srgbClr val="0070C0"/>
                </a:solidFill>
                <a:latin typeface="var(--nkmQOe)"/>
              </a:rPr>
              <a:t>Шоковий</a:t>
            </a:r>
            <a:r>
              <a:rPr lang="ru-RU" sz="2800" b="1" dirty="0" smtClean="0">
                <a:solidFill>
                  <a:srgbClr val="0070C0"/>
                </a:solidFill>
                <a:latin typeface="var(--nkmQOe)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var(--nkmQOe)"/>
              </a:rPr>
              <a:t>індекс</a:t>
            </a:r>
            <a:r>
              <a:rPr lang="ru-RU" sz="2800" b="1" dirty="0">
                <a:solidFill>
                  <a:srgbClr val="0070C0"/>
                </a:solidFill>
                <a:latin typeface="var(--nkmQOe)"/>
              </a:rPr>
              <a:t> (</a:t>
            </a:r>
            <a:r>
              <a:rPr lang="ru-RU" sz="2800" b="1" dirty="0" err="1">
                <a:solidFill>
                  <a:srgbClr val="0070C0"/>
                </a:solidFill>
                <a:latin typeface="var(--nkmQOe)"/>
              </a:rPr>
              <a:t>індекс</a:t>
            </a:r>
            <a:r>
              <a:rPr lang="ru-RU" sz="2800" b="1" dirty="0">
                <a:solidFill>
                  <a:srgbClr val="0070C0"/>
                </a:solidFill>
                <a:latin typeface="var(--nkmQOe)"/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  <a:latin typeface="var(--nkmQOe)"/>
              </a:rPr>
              <a:t>Альговера</a:t>
            </a:r>
            <a:r>
              <a:rPr lang="ru-RU" sz="2800" b="1" dirty="0" smtClean="0">
                <a:solidFill>
                  <a:srgbClr val="0070C0"/>
                </a:solidFill>
                <a:latin typeface="var(--nkmQOe)"/>
              </a:rPr>
              <a:t>) </a:t>
            </a:r>
            <a:r>
              <a:rPr lang="ru-RU" sz="2400" dirty="0" smtClean="0">
                <a:solidFill>
                  <a:srgbClr val="1F1F1F"/>
                </a:solidFill>
                <a:latin typeface="var(--nkmQOe)"/>
              </a:rPr>
              <a:t>— </a:t>
            </a:r>
            <a:r>
              <a:rPr lang="ru-RU" sz="2400" dirty="0" err="1">
                <a:solidFill>
                  <a:srgbClr val="1F1F1F"/>
                </a:solidFill>
                <a:latin typeface="var(--nkmQOe)"/>
              </a:rPr>
              <a:t>це</a:t>
            </a:r>
            <a:r>
              <a:rPr lang="ru-RU" sz="2400" dirty="0">
                <a:solidFill>
                  <a:srgbClr val="1F1F1F"/>
                </a:solidFill>
                <a:latin typeface="var(--nkmQOe)"/>
              </a:rPr>
              <a:t> </a:t>
            </a:r>
            <a:r>
              <a:rPr lang="ru-RU" sz="2400" dirty="0" err="1">
                <a:solidFill>
                  <a:srgbClr val="1F1F1F"/>
                </a:solidFill>
                <a:latin typeface="var(--nkmQOe)"/>
              </a:rPr>
              <a:t>простий</a:t>
            </a:r>
            <a:r>
              <a:rPr lang="ru-RU" sz="2400" dirty="0">
                <a:solidFill>
                  <a:srgbClr val="1F1F1F"/>
                </a:solidFill>
                <a:latin typeface="var(--nkmQOe)"/>
              </a:rPr>
              <a:t> </a:t>
            </a:r>
            <a:r>
              <a:rPr lang="ru-RU" sz="2400" dirty="0" err="1">
                <a:solidFill>
                  <a:srgbClr val="1F1F1F"/>
                </a:solidFill>
                <a:latin typeface="var(--nkmQOe)"/>
              </a:rPr>
              <a:t>клінічний</a:t>
            </a:r>
            <a:r>
              <a:rPr lang="ru-RU" sz="2400" dirty="0">
                <a:solidFill>
                  <a:srgbClr val="1F1F1F"/>
                </a:solidFill>
                <a:latin typeface="var(--nkmQOe)"/>
              </a:rPr>
              <a:t> </a:t>
            </a:r>
            <a:r>
              <a:rPr lang="ru-RU" sz="2400" dirty="0" err="1">
                <a:solidFill>
                  <a:srgbClr val="1F1F1F"/>
                </a:solidFill>
                <a:latin typeface="var(--nkmQOe)"/>
              </a:rPr>
              <a:t>показник</a:t>
            </a:r>
            <a:r>
              <a:rPr lang="ru-RU" sz="2400" dirty="0">
                <a:solidFill>
                  <a:srgbClr val="1F1F1F"/>
                </a:solidFill>
                <a:latin typeface="var(--nkmQOe)"/>
              </a:rPr>
              <a:t>, </a:t>
            </a:r>
            <a:r>
              <a:rPr lang="ru-RU" sz="2400" dirty="0" err="1">
                <a:solidFill>
                  <a:srgbClr val="1F1F1F"/>
                </a:solidFill>
                <a:latin typeface="var(--nkmQOe)"/>
              </a:rPr>
              <a:t>що</a:t>
            </a:r>
            <a:r>
              <a:rPr lang="ru-RU" sz="2400" dirty="0">
                <a:solidFill>
                  <a:srgbClr val="1F1F1F"/>
                </a:solidFill>
                <a:latin typeface="var(--nkmQOe)"/>
              </a:rPr>
              <a:t> </a:t>
            </a:r>
            <a:r>
              <a:rPr lang="ru-RU" sz="2400" dirty="0" err="1">
                <a:solidFill>
                  <a:srgbClr val="1F1F1F"/>
                </a:solidFill>
                <a:latin typeface="var(--nkmQOe)"/>
              </a:rPr>
              <a:t>дорівнює</a:t>
            </a:r>
            <a:r>
              <a:rPr lang="ru-RU" sz="2400" dirty="0">
                <a:solidFill>
                  <a:srgbClr val="1F1F1F"/>
                </a:solidFill>
                <a:latin typeface="var(--nkmQOe)"/>
              </a:rPr>
              <a:t> </a:t>
            </a:r>
            <a:r>
              <a:rPr lang="ru-RU" sz="2400" dirty="0" err="1">
                <a:solidFill>
                  <a:srgbClr val="1F1F1F"/>
                </a:solidFill>
                <a:latin typeface="var(--nkmQOe)"/>
              </a:rPr>
              <a:t>відношенню</a:t>
            </a:r>
            <a:r>
              <a:rPr lang="ru-RU" sz="2400" dirty="0">
                <a:solidFill>
                  <a:srgbClr val="1F1F1F"/>
                </a:solidFill>
                <a:latin typeface="var(--nkmQOe)"/>
              </a:rPr>
              <a:t> </a:t>
            </a:r>
            <a:r>
              <a:rPr lang="ru-RU" sz="2400" dirty="0" err="1">
                <a:solidFill>
                  <a:srgbClr val="1F1F1F"/>
                </a:solidFill>
                <a:latin typeface="var(--nkmQOe)"/>
              </a:rPr>
              <a:t>частоти</a:t>
            </a:r>
            <a:r>
              <a:rPr lang="ru-RU" sz="2400" dirty="0">
                <a:solidFill>
                  <a:srgbClr val="1F1F1F"/>
                </a:solidFill>
                <a:latin typeface="var(--nkmQOe)"/>
              </a:rPr>
              <a:t> </a:t>
            </a:r>
            <a:r>
              <a:rPr lang="ru-RU" sz="2400" dirty="0" err="1">
                <a:solidFill>
                  <a:srgbClr val="1F1F1F"/>
                </a:solidFill>
                <a:latin typeface="var(--nkmQOe)"/>
              </a:rPr>
              <a:t>серцевих</a:t>
            </a:r>
            <a:r>
              <a:rPr lang="ru-RU" sz="2400" dirty="0">
                <a:solidFill>
                  <a:srgbClr val="1F1F1F"/>
                </a:solidFill>
                <a:latin typeface="var(--nkmQOe)"/>
              </a:rPr>
              <a:t> </a:t>
            </a:r>
            <a:r>
              <a:rPr lang="ru-RU" sz="2400" dirty="0" err="1">
                <a:solidFill>
                  <a:srgbClr val="1F1F1F"/>
                </a:solidFill>
                <a:latin typeface="var(--nkmQOe)"/>
              </a:rPr>
              <a:t>скорочень</a:t>
            </a:r>
            <a:r>
              <a:rPr lang="ru-RU" sz="2400" dirty="0">
                <a:solidFill>
                  <a:srgbClr val="1F1F1F"/>
                </a:solidFill>
                <a:latin typeface="var(--nkmQOe)"/>
              </a:rPr>
              <a:t> (ЧСС/пульс) до </a:t>
            </a:r>
            <a:r>
              <a:rPr lang="ru-RU" sz="2400" dirty="0" err="1">
                <a:solidFill>
                  <a:srgbClr val="1F1F1F"/>
                </a:solidFill>
                <a:latin typeface="var(--nkmQOe)"/>
              </a:rPr>
              <a:t>систолічного</a:t>
            </a:r>
            <a:r>
              <a:rPr lang="ru-RU" sz="2400" dirty="0">
                <a:solidFill>
                  <a:srgbClr val="1F1F1F"/>
                </a:solidFill>
                <a:latin typeface="var(--nkmQOe)"/>
              </a:rPr>
              <a:t> </a:t>
            </a:r>
            <a:r>
              <a:rPr lang="ru-RU" sz="2400" dirty="0" err="1">
                <a:solidFill>
                  <a:srgbClr val="1F1F1F"/>
                </a:solidFill>
                <a:latin typeface="var(--nkmQOe)"/>
              </a:rPr>
              <a:t>артеріального</a:t>
            </a:r>
            <a:r>
              <a:rPr lang="ru-RU" sz="2400" dirty="0">
                <a:solidFill>
                  <a:srgbClr val="1F1F1F"/>
                </a:solidFill>
                <a:latin typeface="var(--nkmQOe)"/>
              </a:rPr>
              <a:t> </a:t>
            </a:r>
            <a:r>
              <a:rPr lang="ru-RU" sz="2400" dirty="0" err="1">
                <a:solidFill>
                  <a:srgbClr val="1F1F1F"/>
                </a:solidFill>
                <a:latin typeface="var(--nkmQOe)"/>
              </a:rPr>
              <a:t>тиску</a:t>
            </a:r>
            <a:r>
              <a:rPr lang="ru-RU" sz="2400" dirty="0">
                <a:solidFill>
                  <a:srgbClr val="1F1F1F"/>
                </a:solidFill>
                <a:latin typeface="var(--nkmQOe)"/>
              </a:rPr>
              <a:t> (САТ). </a:t>
            </a:r>
            <a:r>
              <a:rPr lang="ru-RU" sz="2400" dirty="0" err="1">
                <a:solidFill>
                  <a:srgbClr val="1F1F1F"/>
                </a:solidFill>
                <a:latin typeface="var(--nkmQOe)"/>
              </a:rPr>
              <a:t>Використовується</a:t>
            </a:r>
            <a:r>
              <a:rPr lang="ru-RU" sz="2400" dirty="0">
                <a:solidFill>
                  <a:srgbClr val="1F1F1F"/>
                </a:solidFill>
                <a:latin typeface="var(--nkmQOe)"/>
              </a:rPr>
              <a:t> для </a:t>
            </a:r>
            <a:r>
              <a:rPr lang="ru-RU" sz="2400" dirty="0" err="1">
                <a:solidFill>
                  <a:srgbClr val="1F1F1F"/>
                </a:solidFill>
                <a:latin typeface="var(--nkmQOe)"/>
              </a:rPr>
              <a:t>швидкої</a:t>
            </a:r>
            <a:r>
              <a:rPr lang="ru-RU" sz="2400" dirty="0">
                <a:solidFill>
                  <a:srgbClr val="1F1F1F"/>
                </a:solidFill>
                <a:latin typeface="var(--nkmQOe)"/>
              </a:rPr>
              <a:t> </a:t>
            </a:r>
            <a:r>
              <a:rPr lang="ru-RU" sz="2400" dirty="0" err="1">
                <a:solidFill>
                  <a:srgbClr val="1F1F1F"/>
                </a:solidFill>
                <a:latin typeface="var(--nkmQOe)"/>
              </a:rPr>
              <a:t>оцінки</a:t>
            </a:r>
            <a:r>
              <a:rPr lang="ru-RU" sz="2400" dirty="0">
                <a:solidFill>
                  <a:srgbClr val="1F1F1F"/>
                </a:solidFill>
                <a:latin typeface="var(--nkmQOe)"/>
              </a:rPr>
              <a:t> </a:t>
            </a:r>
            <a:r>
              <a:rPr lang="ru-RU" sz="2400" dirty="0" err="1">
                <a:solidFill>
                  <a:srgbClr val="1F1F1F"/>
                </a:solidFill>
                <a:latin typeface="var(--nkmQOe)"/>
              </a:rPr>
              <a:t>ступеня</a:t>
            </a:r>
            <a:r>
              <a:rPr lang="ru-RU" sz="2400" dirty="0">
                <a:solidFill>
                  <a:srgbClr val="1F1F1F"/>
                </a:solidFill>
                <a:latin typeface="var(--nkmQOe)"/>
              </a:rPr>
              <a:t> </a:t>
            </a:r>
            <a:r>
              <a:rPr lang="ru-RU" sz="2400" dirty="0" err="1">
                <a:solidFill>
                  <a:srgbClr val="1F1F1F"/>
                </a:solidFill>
                <a:latin typeface="var(--nkmQOe)"/>
              </a:rPr>
              <a:t>крововтрати</a:t>
            </a:r>
            <a:r>
              <a:rPr lang="ru-RU" sz="2400" dirty="0">
                <a:solidFill>
                  <a:srgbClr val="1F1F1F"/>
                </a:solidFill>
                <a:latin typeface="var(--nkmQOe)"/>
              </a:rPr>
              <a:t> та </a:t>
            </a:r>
            <a:r>
              <a:rPr lang="ru-RU" sz="2400" dirty="0" err="1">
                <a:solidFill>
                  <a:srgbClr val="1F1F1F"/>
                </a:solidFill>
                <a:latin typeface="var(--nkmQOe)"/>
              </a:rPr>
              <a:t>тяжкості</a:t>
            </a:r>
            <a:r>
              <a:rPr lang="ru-RU" sz="2400" dirty="0">
                <a:solidFill>
                  <a:srgbClr val="1F1F1F"/>
                </a:solidFill>
                <a:latin typeface="var(--nkmQOe)"/>
              </a:rPr>
              <a:t> шоку. </a:t>
            </a:r>
            <a:r>
              <a:rPr lang="ru-RU" sz="2400" dirty="0" err="1">
                <a:solidFill>
                  <a:srgbClr val="1F1F1F"/>
                </a:solidFill>
                <a:latin typeface="var(--nkmQOe)"/>
              </a:rPr>
              <a:t>Нормальне</a:t>
            </a:r>
            <a:r>
              <a:rPr lang="ru-RU" sz="2400" dirty="0">
                <a:solidFill>
                  <a:srgbClr val="1F1F1F"/>
                </a:solidFill>
                <a:latin typeface="var(--nkmQOe)"/>
              </a:rPr>
              <a:t> </a:t>
            </a:r>
            <a:r>
              <a:rPr lang="ru-RU" sz="2400" dirty="0" err="1">
                <a:solidFill>
                  <a:srgbClr val="1F1F1F"/>
                </a:solidFill>
                <a:latin typeface="var(--nkmQOe)"/>
              </a:rPr>
              <a:t>значення</a:t>
            </a:r>
            <a:r>
              <a:rPr lang="ru-RU" sz="2400" dirty="0">
                <a:solidFill>
                  <a:srgbClr val="1F1F1F"/>
                </a:solidFill>
                <a:latin typeface="var(--nkmQOe)"/>
              </a:rPr>
              <a:t> становить 0,5–0,7, а </a:t>
            </a:r>
            <a:r>
              <a:rPr lang="ru-RU" sz="2400" dirty="0" err="1">
                <a:solidFill>
                  <a:srgbClr val="1F1F1F"/>
                </a:solidFill>
                <a:latin typeface="var(--nkmQOe)"/>
              </a:rPr>
              <a:t>підвищення</a:t>
            </a:r>
            <a:r>
              <a:rPr lang="ru-RU" sz="2400" dirty="0">
                <a:solidFill>
                  <a:srgbClr val="1F1F1F"/>
                </a:solidFill>
                <a:latin typeface="var(--nkmQOe)"/>
              </a:rPr>
              <a:t> </a:t>
            </a:r>
            <a:r>
              <a:rPr lang="ru-RU" sz="2400" dirty="0" err="1">
                <a:solidFill>
                  <a:srgbClr val="1F1F1F"/>
                </a:solidFill>
                <a:latin typeface="var(--nkmQOe)"/>
              </a:rPr>
              <a:t>понад</a:t>
            </a:r>
            <a:r>
              <a:rPr lang="ru-RU" sz="2400" dirty="0">
                <a:solidFill>
                  <a:srgbClr val="1F1F1F"/>
                </a:solidFill>
                <a:latin typeface="var(--nkmQOe)"/>
              </a:rPr>
              <a:t> 1,0 </a:t>
            </a:r>
            <a:r>
              <a:rPr lang="ru-RU" sz="2400" dirty="0" err="1">
                <a:solidFill>
                  <a:srgbClr val="1F1F1F"/>
                </a:solidFill>
                <a:latin typeface="var(--nkmQOe)"/>
              </a:rPr>
              <a:t>вказує</a:t>
            </a:r>
            <a:r>
              <a:rPr lang="ru-RU" sz="2400" dirty="0">
                <a:solidFill>
                  <a:srgbClr val="1F1F1F"/>
                </a:solidFill>
                <a:latin typeface="var(--nkmQOe)"/>
              </a:rPr>
              <a:t> на </a:t>
            </a:r>
            <a:r>
              <a:rPr lang="ru-RU" sz="2400" dirty="0" err="1">
                <a:solidFill>
                  <a:srgbClr val="1F1F1F"/>
                </a:solidFill>
                <a:latin typeface="var(--nkmQOe)"/>
              </a:rPr>
              <a:t>декомпенсацію</a:t>
            </a:r>
            <a:r>
              <a:rPr lang="ru-RU" sz="2400" dirty="0" smtClean="0">
                <a:solidFill>
                  <a:srgbClr val="1F1F1F"/>
                </a:solidFill>
                <a:latin typeface="var(--nkmQOe)"/>
              </a:rPr>
              <a:t>.</a:t>
            </a:r>
            <a:endParaRPr lang="en-US" sz="2400" dirty="0" smtClean="0">
              <a:solidFill>
                <a:srgbClr val="1F1F1F"/>
              </a:solidFill>
              <a:latin typeface="var(--nkmQOe)"/>
            </a:endParaRPr>
          </a:p>
          <a:p>
            <a:pPr algn="just"/>
            <a:endParaRPr lang="en-US" sz="2400" dirty="0">
              <a:solidFill>
                <a:srgbClr val="1F1F1F"/>
              </a:solidFill>
              <a:latin typeface="var(--nkmQOe)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err="1">
                <a:latin typeface="var(--nkmQOe)"/>
              </a:rPr>
              <a:t>Важливі</a:t>
            </a:r>
            <a:r>
              <a:rPr lang="ru-RU" altLang="ru-RU" sz="2400" b="1" dirty="0">
                <a:latin typeface="var(--nkmQOe)"/>
              </a:rPr>
              <a:t> </a:t>
            </a:r>
            <a:r>
              <a:rPr lang="ru-RU" altLang="ru-RU" sz="2400" b="1" dirty="0" err="1">
                <a:latin typeface="var(--nkmQOe)"/>
              </a:rPr>
              <a:t>примітки</a:t>
            </a:r>
            <a:r>
              <a:rPr lang="ru-RU" altLang="ru-RU" sz="2400" b="1" dirty="0">
                <a:latin typeface="var(--nkmQOe)"/>
              </a:rPr>
              <a:t>:</a:t>
            </a:r>
            <a:endParaRPr lang="ru-RU" altLang="ru-RU" sz="20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2400" b="1" dirty="0" err="1">
                <a:solidFill>
                  <a:srgbClr val="0A0A0A"/>
                </a:solidFill>
                <a:latin typeface="var(--nkmQOe)"/>
              </a:rPr>
              <a:t>Неінформативність</a:t>
            </a:r>
            <a:r>
              <a:rPr lang="ru-RU" altLang="ru-RU" sz="2400" b="1" dirty="0">
                <a:solidFill>
                  <a:srgbClr val="0A0A0A"/>
                </a:solidFill>
                <a:latin typeface="var(--nkmQOe)"/>
              </a:rPr>
              <a:t>:</a:t>
            </a:r>
            <a:r>
              <a:rPr lang="ru-RU" altLang="ru-RU" sz="2400" dirty="0">
                <a:solidFill>
                  <a:srgbClr val="0A0A0A"/>
                </a:solidFill>
                <a:latin typeface="var(--nkmQOe)"/>
              </a:rPr>
              <a:t> </a:t>
            </a:r>
            <a:r>
              <a:rPr lang="ru-RU" altLang="ru-RU" sz="2400" dirty="0" err="1">
                <a:solidFill>
                  <a:srgbClr val="0A0A0A"/>
                </a:solidFill>
                <a:latin typeface="var(--nkmQOe)"/>
              </a:rPr>
              <a:t>Індекс</a:t>
            </a:r>
            <a:r>
              <a:rPr lang="ru-RU" altLang="ru-RU" sz="2400" dirty="0">
                <a:solidFill>
                  <a:srgbClr val="0A0A0A"/>
                </a:solidFill>
                <a:latin typeface="var(--nkmQOe)"/>
              </a:rPr>
              <a:t> </a:t>
            </a:r>
            <a:r>
              <a:rPr lang="ru-RU" altLang="ru-RU" sz="2400" dirty="0" err="1">
                <a:solidFill>
                  <a:srgbClr val="0A0A0A"/>
                </a:solidFill>
                <a:latin typeface="var(--nkmQOe)"/>
              </a:rPr>
              <a:t>може</a:t>
            </a:r>
            <a:r>
              <a:rPr lang="ru-RU" altLang="ru-RU" sz="2400" dirty="0">
                <a:solidFill>
                  <a:srgbClr val="0A0A0A"/>
                </a:solidFill>
                <a:latin typeface="var(--nkmQOe)"/>
              </a:rPr>
              <a:t> бути </a:t>
            </a:r>
            <a:r>
              <a:rPr lang="ru-RU" altLang="ru-RU" sz="2400" dirty="0" err="1">
                <a:solidFill>
                  <a:srgbClr val="0A0A0A"/>
                </a:solidFill>
                <a:latin typeface="var(--nkmQOe)"/>
              </a:rPr>
              <a:t>неточним</a:t>
            </a:r>
            <a:r>
              <a:rPr lang="ru-RU" altLang="ru-RU" sz="2400" dirty="0">
                <a:solidFill>
                  <a:srgbClr val="0A0A0A"/>
                </a:solidFill>
                <a:latin typeface="var(--nkmQOe)"/>
              </a:rPr>
              <a:t> у </a:t>
            </a:r>
            <a:r>
              <a:rPr lang="ru-RU" altLang="ru-RU" sz="2400" dirty="0" err="1">
                <a:solidFill>
                  <a:srgbClr val="0A0A0A"/>
                </a:solidFill>
                <a:latin typeface="var(--nkmQOe)"/>
              </a:rPr>
              <a:t>пацієнтів</a:t>
            </a:r>
            <a:r>
              <a:rPr lang="ru-RU" altLang="ru-RU" sz="2400" dirty="0">
                <a:solidFill>
                  <a:srgbClr val="0A0A0A"/>
                </a:solidFill>
                <a:latin typeface="var(--nkmQOe)"/>
              </a:rPr>
              <a:t> </a:t>
            </a:r>
            <a:r>
              <a:rPr lang="ru-RU" altLang="ru-RU" sz="2400" dirty="0" err="1">
                <a:solidFill>
                  <a:srgbClr val="0A0A0A"/>
                </a:solidFill>
                <a:latin typeface="var(--nkmQOe)"/>
              </a:rPr>
              <a:t>із</a:t>
            </a:r>
            <a:r>
              <a:rPr lang="ru-RU" altLang="ru-RU" sz="2400" dirty="0">
                <a:solidFill>
                  <a:srgbClr val="0A0A0A"/>
                </a:solidFill>
                <a:latin typeface="var(--nkmQOe)"/>
              </a:rPr>
              <a:t> </a:t>
            </a:r>
            <a:r>
              <a:rPr lang="ru-RU" altLang="ru-RU" sz="2400" dirty="0" err="1">
                <a:solidFill>
                  <a:srgbClr val="0A0A0A"/>
                </a:solidFill>
                <a:latin typeface="var(--nkmQOe)"/>
              </a:rPr>
              <a:t>хронічною</a:t>
            </a:r>
            <a:r>
              <a:rPr lang="ru-RU" altLang="ru-RU" sz="2400" dirty="0">
                <a:solidFill>
                  <a:srgbClr val="0A0A0A"/>
                </a:solidFill>
                <a:latin typeface="var(--nkmQOe)"/>
              </a:rPr>
              <a:t> </a:t>
            </a:r>
            <a:r>
              <a:rPr lang="ru-RU" altLang="ru-RU" sz="2400" dirty="0" err="1">
                <a:solidFill>
                  <a:srgbClr val="0A0A0A"/>
                </a:solidFill>
                <a:latin typeface="var(--nkmQOe)"/>
              </a:rPr>
              <a:t>гіпертонією</a:t>
            </a:r>
            <a:r>
              <a:rPr lang="ru-RU" altLang="ru-RU" sz="2400" dirty="0">
                <a:solidFill>
                  <a:srgbClr val="0A0A0A"/>
                </a:solidFill>
                <a:latin typeface="var(--nkmQOe)"/>
              </a:rPr>
              <a:t> </a:t>
            </a:r>
            <a:r>
              <a:rPr lang="ru-RU" altLang="ru-RU" sz="2400" dirty="0" err="1">
                <a:solidFill>
                  <a:srgbClr val="0A0A0A"/>
                </a:solidFill>
                <a:latin typeface="var(--nkmQOe)"/>
              </a:rPr>
              <a:t>або</a:t>
            </a:r>
            <a:r>
              <a:rPr lang="ru-RU" altLang="ru-RU" sz="2400" dirty="0">
                <a:solidFill>
                  <a:srgbClr val="0A0A0A"/>
                </a:solidFill>
                <a:latin typeface="var(--nkmQOe)"/>
              </a:rPr>
              <a:t> при </a:t>
            </a:r>
            <a:r>
              <a:rPr lang="ru-RU" altLang="ru-RU" sz="2400" dirty="0" err="1">
                <a:solidFill>
                  <a:srgbClr val="0A0A0A"/>
                </a:solidFill>
                <a:latin typeface="var(--nkmQOe)"/>
              </a:rPr>
              <a:t>патологіях</a:t>
            </a:r>
            <a:r>
              <a:rPr lang="ru-RU" altLang="ru-RU" sz="2400" dirty="0">
                <a:solidFill>
                  <a:srgbClr val="0A0A0A"/>
                </a:solidFill>
                <a:latin typeface="var(--nkmQOe)"/>
              </a:rPr>
              <a:t> </a:t>
            </a:r>
            <a:r>
              <a:rPr lang="ru-RU" altLang="ru-RU" sz="2400" dirty="0" err="1">
                <a:solidFill>
                  <a:srgbClr val="0A0A0A"/>
                </a:solidFill>
                <a:latin typeface="var(--nkmQOe)"/>
              </a:rPr>
              <a:t>щитоподібної</a:t>
            </a:r>
            <a:r>
              <a:rPr lang="ru-RU" altLang="ru-RU" sz="2400" dirty="0">
                <a:solidFill>
                  <a:srgbClr val="0A0A0A"/>
                </a:solidFill>
                <a:latin typeface="var(--nkmQOe)"/>
              </a:rPr>
              <a:t> </a:t>
            </a:r>
            <a:r>
              <a:rPr lang="ru-RU" altLang="ru-RU" sz="2400" dirty="0" err="1">
                <a:solidFill>
                  <a:srgbClr val="0A0A0A"/>
                </a:solidFill>
                <a:latin typeface="var(--nkmQOe)"/>
              </a:rPr>
              <a:t>залози</a:t>
            </a:r>
            <a:r>
              <a:rPr lang="ru-RU" altLang="ru-RU" sz="2400" dirty="0">
                <a:solidFill>
                  <a:srgbClr val="0A0A0A"/>
                </a:solidFill>
                <a:latin typeface="var(--nkmQOe)"/>
              </a:rPr>
              <a:t> (тиреотоксикоз).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2400" b="1" dirty="0">
                <a:solidFill>
                  <a:srgbClr val="0A0A0A"/>
                </a:solidFill>
                <a:latin typeface="var(--nkmQOe)"/>
              </a:rPr>
              <a:t>Сфера </a:t>
            </a:r>
            <a:r>
              <a:rPr lang="ru-RU" altLang="ru-RU" sz="2400" b="1" dirty="0" err="1">
                <a:solidFill>
                  <a:srgbClr val="0A0A0A"/>
                </a:solidFill>
                <a:latin typeface="var(--nkmQOe)"/>
              </a:rPr>
              <a:t>застосування</a:t>
            </a:r>
            <a:r>
              <a:rPr lang="ru-RU" altLang="ru-RU" sz="2400" b="1" dirty="0">
                <a:solidFill>
                  <a:srgbClr val="0A0A0A"/>
                </a:solidFill>
                <a:latin typeface="var(--nkmQOe)"/>
              </a:rPr>
              <a:t>:</a:t>
            </a:r>
            <a:r>
              <a:rPr lang="ru-RU" altLang="ru-RU" sz="2400" dirty="0">
                <a:solidFill>
                  <a:srgbClr val="0A0A0A"/>
                </a:solidFill>
                <a:latin typeface="var(--nkmQOe)"/>
              </a:rPr>
              <a:t> </a:t>
            </a:r>
            <a:r>
              <a:rPr lang="ru-RU" altLang="ru-RU" sz="2400" dirty="0" err="1">
                <a:solidFill>
                  <a:srgbClr val="0A0A0A"/>
                </a:solidFill>
                <a:latin typeface="var(--nkmQOe)"/>
              </a:rPr>
              <a:t>Використовується</a:t>
            </a:r>
            <a:r>
              <a:rPr lang="ru-RU" altLang="ru-RU" sz="2400" dirty="0">
                <a:solidFill>
                  <a:srgbClr val="0A0A0A"/>
                </a:solidFill>
                <a:latin typeface="var(--nkmQOe)"/>
              </a:rPr>
              <a:t> для </a:t>
            </a:r>
            <a:r>
              <a:rPr lang="ru-RU" altLang="ru-RU" sz="2400" dirty="0" err="1">
                <a:solidFill>
                  <a:srgbClr val="0A0A0A"/>
                </a:solidFill>
                <a:latin typeface="var(--nkmQOe)"/>
              </a:rPr>
              <a:t>оцінки</a:t>
            </a:r>
            <a:r>
              <a:rPr lang="ru-RU" altLang="ru-RU" sz="2400" dirty="0">
                <a:solidFill>
                  <a:srgbClr val="0A0A0A"/>
                </a:solidFill>
                <a:latin typeface="var(--nkmQOe)"/>
              </a:rPr>
              <a:t> шоку (</a:t>
            </a:r>
            <a:r>
              <a:rPr lang="ru-RU" altLang="ru-RU" sz="2400" dirty="0" err="1">
                <a:solidFill>
                  <a:srgbClr val="0A0A0A"/>
                </a:solidFill>
                <a:latin typeface="var(--nkmQOe)"/>
              </a:rPr>
              <a:t>травматичного</a:t>
            </a:r>
            <a:r>
              <a:rPr lang="ru-RU" altLang="ru-RU" sz="2400" dirty="0">
                <a:solidFill>
                  <a:srgbClr val="0A0A0A"/>
                </a:solidFill>
                <a:latin typeface="var(--nkmQOe)"/>
              </a:rPr>
              <a:t>, </a:t>
            </a:r>
            <a:r>
              <a:rPr lang="ru-RU" altLang="ru-RU" sz="2400" dirty="0" err="1">
                <a:solidFill>
                  <a:srgbClr val="0A0A0A"/>
                </a:solidFill>
                <a:latin typeface="var(--nkmQOe)"/>
              </a:rPr>
              <a:t>геморагічного</a:t>
            </a:r>
            <a:r>
              <a:rPr lang="ru-RU" altLang="ru-RU" sz="2400" dirty="0">
                <a:solidFill>
                  <a:srgbClr val="0A0A0A"/>
                </a:solidFill>
                <a:latin typeface="var(--nkmQOe)"/>
              </a:rPr>
              <a:t>, </a:t>
            </a:r>
            <a:r>
              <a:rPr lang="ru-RU" altLang="ru-RU" sz="2400" dirty="0" err="1">
                <a:solidFill>
                  <a:srgbClr val="0A0A0A"/>
                </a:solidFill>
                <a:latin typeface="var(--nkmQOe)"/>
              </a:rPr>
              <a:t>септичного</a:t>
            </a:r>
            <a:r>
              <a:rPr lang="ru-RU" altLang="ru-RU" sz="2400" dirty="0">
                <a:solidFill>
                  <a:srgbClr val="0A0A0A"/>
                </a:solidFill>
                <a:latin typeface="var(--nkmQOe)"/>
              </a:rPr>
              <a:t>) та для </a:t>
            </a:r>
            <a:r>
              <a:rPr lang="ru-RU" altLang="ru-RU" sz="2400" dirty="0" err="1">
                <a:solidFill>
                  <a:srgbClr val="0A0A0A"/>
                </a:solidFill>
                <a:latin typeface="var(--nkmQOe)"/>
              </a:rPr>
              <a:t>прогнозування</a:t>
            </a:r>
            <a:r>
              <a:rPr lang="ru-RU" altLang="ru-RU" sz="2400" dirty="0">
                <a:solidFill>
                  <a:srgbClr val="0A0A0A"/>
                </a:solidFill>
                <a:latin typeface="var(--nkmQOe)"/>
              </a:rPr>
              <a:t> стану перед </a:t>
            </a:r>
            <a:r>
              <a:rPr lang="ru-RU" altLang="ru-RU" sz="2400" dirty="0" err="1">
                <a:solidFill>
                  <a:srgbClr val="0A0A0A"/>
                </a:solidFill>
                <a:latin typeface="var(--nkmQOe)"/>
              </a:rPr>
              <a:t>інтубацією</a:t>
            </a:r>
            <a:r>
              <a:rPr lang="ru-RU" altLang="ru-RU" sz="2400" dirty="0">
                <a:solidFill>
                  <a:srgbClr val="0A0A0A"/>
                </a:solidFill>
                <a:latin typeface="var(--nkmQOe)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2400" b="1" dirty="0">
                <a:solidFill>
                  <a:srgbClr val="0A0A0A"/>
                </a:solidFill>
                <a:latin typeface="var(--nkmQOe)"/>
              </a:rPr>
              <a:t>У </a:t>
            </a:r>
            <a:r>
              <a:rPr lang="ru-RU" altLang="ru-RU" sz="2400" b="1" dirty="0" err="1">
                <a:solidFill>
                  <a:srgbClr val="0A0A0A"/>
                </a:solidFill>
                <a:latin typeface="var(--nkmQOe)"/>
              </a:rPr>
              <a:t>дітей</a:t>
            </a:r>
            <a:r>
              <a:rPr lang="ru-RU" altLang="ru-RU" sz="2400" b="1" dirty="0">
                <a:solidFill>
                  <a:srgbClr val="0A0A0A"/>
                </a:solidFill>
                <a:latin typeface="var(--nkmQOe)"/>
              </a:rPr>
              <a:t>:</a:t>
            </a:r>
            <a:r>
              <a:rPr lang="ru-RU" altLang="ru-RU" sz="2400" dirty="0">
                <a:solidFill>
                  <a:srgbClr val="0A0A0A"/>
                </a:solidFill>
                <a:latin typeface="var(--nkmQOe)"/>
              </a:rPr>
              <a:t> </a:t>
            </a:r>
            <a:r>
              <a:rPr lang="ru-RU" altLang="ru-RU" sz="2400" dirty="0" err="1">
                <a:solidFill>
                  <a:srgbClr val="0A0A0A"/>
                </a:solidFill>
                <a:latin typeface="var(--nkmQOe)"/>
              </a:rPr>
              <a:t>Використовується</a:t>
            </a:r>
            <a:r>
              <a:rPr lang="ru-RU" altLang="ru-RU" sz="2400" dirty="0">
                <a:solidFill>
                  <a:srgbClr val="0A0A0A"/>
                </a:solidFill>
                <a:latin typeface="var(--nkmQOe)"/>
              </a:rPr>
              <a:t> </a:t>
            </a:r>
            <a:r>
              <a:rPr lang="ru-RU" altLang="ru-RU" sz="2400" dirty="0" err="1">
                <a:solidFill>
                  <a:srgbClr val="0A0A0A"/>
                </a:solidFill>
                <a:latin typeface="var(--nkmQOe)"/>
              </a:rPr>
              <a:t>спеціальний</a:t>
            </a:r>
            <a:r>
              <a:rPr lang="ru-RU" altLang="ru-RU" sz="2400" dirty="0">
                <a:solidFill>
                  <a:srgbClr val="0A0A0A"/>
                </a:solidFill>
                <a:latin typeface="var(--nkmQOe)"/>
              </a:rPr>
              <a:t> </a:t>
            </a:r>
            <a:r>
              <a:rPr lang="ru-RU" altLang="ru-RU" sz="2400" dirty="0" err="1">
                <a:solidFill>
                  <a:srgbClr val="0A0A0A"/>
                </a:solidFill>
                <a:latin typeface="var(--nkmQOe)"/>
              </a:rPr>
              <a:t>індекс</a:t>
            </a:r>
            <a:r>
              <a:rPr lang="ru-RU" altLang="ru-RU" sz="2400" dirty="0">
                <a:solidFill>
                  <a:srgbClr val="0A0A0A"/>
                </a:solidFill>
                <a:latin typeface="var(--nkmQOe)"/>
              </a:rPr>
              <a:t> шоку з </a:t>
            </a:r>
            <a:r>
              <a:rPr lang="ru-RU" altLang="ru-RU" sz="2400" dirty="0" err="1">
                <a:solidFill>
                  <a:srgbClr val="0A0A0A"/>
                </a:solidFill>
                <a:latin typeface="var(--nkmQOe)"/>
              </a:rPr>
              <a:t>поправкою</a:t>
            </a:r>
            <a:r>
              <a:rPr lang="ru-RU" altLang="ru-RU" sz="2400" dirty="0">
                <a:solidFill>
                  <a:srgbClr val="0A0A0A"/>
                </a:solidFill>
                <a:latin typeface="var(--nkmQOe)"/>
              </a:rPr>
              <a:t> на </a:t>
            </a:r>
            <a:r>
              <a:rPr lang="ru-RU" altLang="ru-RU" sz="2400" dirty="0" err="1">
                <a:solidFill>
                  <a:srgbClr val="0A0A0A"/>
                </a:solidFill>
                <a:latin typeface="var(--nkmQOe)"/>
              </a:rPr>
              <a:t>вік</a:t>
            </a:r>
            <a:r>
              <a:rPr lang="ru-RU" altLang="ru-RU" sz="2400" dirty="0">
                <a:solidFill>
                  <a:srgbClr val="0A0A0A"/>
                </a:solidFill>
                <a:latin typeface="var(--nkmQOe)"/>
              </a:rPr>
              <a:t> (SIPA</a:t>
            </a:r>
            <a:r>
              <a:rPr lang="ru-RU" altLang="ru-RU" sz="2400" dirty="0" smtClean="0">
                <a:solidFill>
                  <a:srgbClr val="0A0A0A"/>
                </a:solidFill>
                <a:latin typeface="var(--nkmQOe)"/>
              </a:rPr>
              <a:t>).</a:t>
            </a:r>
            <a:endParaRPr lang="ru-RU" sz="2400" dirty="0" smtClean="0">
              <a:solidFill>
                <a:srgbClr val="1F1F1F"/>
              </a:solidFill>
              <a:latin typeface="var(--nkmQOe)"/>
            </a:endParaRPr>
          </a:p>
          <a:p>
            <a:pPr algn="just"/>
            <a:endParaRPr lang="uk-UA" dirty="0">
              <a:solidFill>
                <a:srgbClr val="1F1F1F"/>
              </a:solidFill>
              <a:latin typeface="var(--nkmQOe)"/>
            </a:endParaRPr>
          </a:p>
          <a:p>
            <a:pPr algn="just"/>
            <a:endParaRPr lang="ru-RU" dirty="0" smtClean="0">
              <a:solidFill>
                <a:srgbClr val="1F1F1F"/>
              </a:solidFill>
              <a:latin typeface="var(--nkmQOe)"/>
            </a:endParaRPr>
          </a:p>
          <a:p>
            <a:pPr algn="just"/>
            <a:endParaRPr lang="uk-UA" b="0" i="0" dirty="0">
              <a:solidFill>
                <a:srgbClr val="1F1F1F"/>
              </a:solidFill>
              <a:effectLst/>
              <a:latin typeface="var(--nkmQOe)"/>
            </a:endParaRPr>
          </a:p>
          <a:p>
            <a:pPr algn="just"/>
            <a:endParaRPr lang="ru-RU" b="0" i="0" dirty="0">
              <a:solidFill>
                <a:srgbClr val="1F1F1F"/>
              </a:solidFill>
              <a:effectLst/>
              <a:latin typeface="var(--nkmQOe)"/>
            </a:endParaRPr>
          </a:p>
        </p:txBody>
      </p:sp>
    </p:spTree>
    <p:extLst>
      <p:ext uri="{BB962C8B-B14F-4D97-AF65-F5344CB8AC3E}">
        <p14:creationId xmlns:p14="http://schemas.microsoft.com/office/powerpoint/2010/main" val="329305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68777" y="167272"/>
            <a:ext cx="78303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Класифікація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крововтрати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(А.Г. Брюсов,1998р.)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4562" t="24076" r="23868" b="7967"/>
          <a:stretch/>
        </p:blipFill>
        <p:spPr>
          <a:xfrm>
            <a:off x="1731819" y="592856"/>
            <a:ext cx="9027531" cy="620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30334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0659" y="192041"/>
            <a:ext cx="42548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Ступені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тяжкості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кровотеч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2482" t="28125" r="24462" b="12368"/>
          <a:stretch/>
        </p:blipFill>
        <p:spPr>
          <a:xfrm>
            <a:off x="1607128" y="715261"/>
            <a:ext cx="8094958" cy="458473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71054" y="5548592"/>
            <a:ext cx="112637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Головна </a:t>
            </a:r>
            <a:r>
              <a:rPr lang="ru-RU" b="1" dirty="0" err="1"/>
              <a:t>небезпека</a:t>
            </a:r>
            <a:r>
              <a:rPr lang="ru-RU" b="1" dirty="0"/>
              <a:t> </a:t>
            </a:r>
            <a:r>
              <a:rPr lang="ru-RU" b="1" dirty="0" err="1"/>
              <a:t>кровотечі</a:t>
            </a:r>
            <a:r>
              <a:rPr lang="ru-RU" b="1" dirty="0"/>
              <a:t> </a:t>
            </a:r>
            <a:r>
              <a:rPr lang="ru-RU" b="1" dirty="0" err="1"/>
              <a:t>пов’язана</a:t>
            </a:r>
            <a:r>
              <a:rPr lang="ru-RU" b="1" dirty="0"/>
              <a:t> з </a:t>
            </a:r>
            <a:r>
              <a:rPr lang="ru-RU" b="1" dirty="0" err="1"/>
              <a:t>гострим</a:t>
            </a:r>
            <a:r>
              <a:rPr lang="ru-RU" b="1" dirty="0"/>
              <a:t> </a:t>
            </a:r>
            <a:r>
              <a:rPr lang="ru-RU" b="1" dirty="0" err="1" smtClean="0"/>
              <a:t>недостатнім</a:t>
            </a:r>
            <a:r>
              <a:rPr lang="en-US" b="1" dirty="0"/>
              <a:t> </a:t>
            </a:r>
            <a:r>
              <a:rPr lang="ru-RU" b="1" dirty="0" err="1" smtClean="0"/>
              <a:t>кровопостачанням</a:t>
            </a:r>
            <a:r>
              <a:rPr lang="ru-RU" b="1" dirty="0" smtClean="0"/>
              <a:t> </a:t>
            </a:r>
            <a:r>
              <a:rPr lang="ru-RU" b="1" dirty="0"/>
              <a:t>тканин — головного </a:t>
            </a:r>
            <a:r>
              <a:rPr lang="ru-RU" b="1" dirty="0" err="1"/>
              <a:t>мозку</a:t>
            </a:r>
            <a:r>
              <a:rPr lang="ru-RU" b="1" dirty="0"/>
              <a:t>, </a:t>
            </a:r>
            <a:r>
              <a:rPr lang="ru-RU" b="1" dirty="0" err="1"/>
              <a:t>серця</a:t>
            </a:r>
            <a:r>
              <a:rPr lang="ru-RU" b="1" dirty="0"/>
              <a:t> та </a:t>
            </a:r>
            <a:r>
              <a:rPr lang="ru-RU" b="1" dirty="0" err="1"/>
              <a:t>легень</a:t>
            </a:r>
            <a:r>
              <a:rPr lang="ru-RU" b="1" dirty="0"/>
              <a:t>.</a:t>
            </a:r>
          </a:p>
          <a:p>
            <a:pPr algn="just"/>
            <a:r>
              <a:rPr lang="ru-RU" b="1" dirty="0" err="1"/>
              <a:t>Швидка</a:t>
            </a:r>
            <a:r>
              <a:rPr lang="ru-RU" b="1" dirty="0"/>
              <a:t> </a:t>
            </a:r>
            <a:r>
              <a:rPr lang="ru-RU" b="1" dirty="0" err="1"/>
              <a:t>втрата</a:t>
            </a:r>
            <a:r>
              <a:rPr lang="ru-RU" b="1" dirty="0"/>
              <a:t> одного-</a:t>
            </a:r>
            <a:r>
              <a:rPr lang="ru-RU" b="1" dirty="0" err="1"/>
              <a:t>двох</a:t>
            </a:r>
            <a:r>
              <a:rPr lang="ru-RU" b="1" dirty="0"/>
              <a:t> </a:t>
            </a:r>
            <a:r>
              <a:rPr lang="ru-RU" b="1" dirty="0" err="1"/>
              <a:t>літрів</a:t>
            </a:r>
            <a:r>
              <a:rPr lang="ru-RU" b="1" dirty="0"/>
              <a:t> </a:t>
            </a:r>
            <a:r>
              <a:rPr lang="ru-RU" b="1" dirty="0" err="1"/>
              <a:t>крові</a:t>
            </a:r>
            <a:r>
              <a:rPr lang="ru-RU" b="1" dirty="0"/>
              <a:t>, особливо при </a:t>
            </a:r>
            <a:r>
              <a:rPr lang="ru-RU" b="1" dirty="0" smtClean="0"/>
              <a:t>тяжких</a:t>
            </a:r>
            <a:r>
              <a:rPr lang="en-US" b="1" dirty="0" smtClean="0"/>
              <a:t> </a:t>
            </a:r>
            <a:r>
              <a:rPr lang="ru-RU" b="1" dirty="0" err="1" smtClean="0"/>
              <a:t>комбінованих</a:t>
            </a:r>
            <a:r>
              <a:rPr lang="ru-RU" b="1" dirty="0" smtClean="0"/>
              <a:t> </a:t>
            </a:r>
            <a:r>
              <a:rPr lang="ru-RU" b="1" dirty="0" err="1"/>
              <a:t>ураженнях</a:t>
            </a:r>
            <a:r>
              <a:rPr lang="ru-RU" b="1" dirty="0"/>
              <a:t>, </a:t>
            </a:r>
            <a:r>
              <a:rPr lang="ru-RU" b="1" dirty="0" err="1"/>
              <a:t>може</a:t>
            </a:r>
            <a:r>
              <a:rPr lang="ru-RU" b="1" dirty="0"/>
              <a:t> </a:t>
            </a:r>
            <a:r>
              <a:rPr lang="ru-RU" b="1" dirty="0" err="1"/>
              <a:t>призвести</a:t>
            </a:r>
            <a:r>
              <a:rPr lang="ru-RU" b="1" dirty="0"/>
              <a:t> до </a:t>
            </a:r>
            <a:r>
              <a:rPr lang="ru-RU" b="1" dirty="0" err="1" smtClean="0"/>
              <a:t>смерті</a:t>
            </a:r>
            <a:r>
              <a:rPr lang="en-US" b="1" dirty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7197121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37309" y="238650"/>
            <a:ext cx="11055927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err="1">
                <a:solidFill>
                  <a:srgbClr val="FF0000"/>
                </a:solidFill>
                <a:latin typeface="Google Sans Text"/>
              </a:rPr>
              <a:t>Розрахунок</a:t>
            </a:r>
            <a:r>
              <a:rPr lang="ru-RU" sz="3200" b="1" dirty="0">
                <a:solidFill>
                  <a:srgbClr val="FF0000"/>
                </a:solidFill>
                <a:latin typeface="Google Sans Text"/>
              </a:rPr>
              <a:t> за формулою Мура (</a:t>
            </a:r>
            <a:r>
              <a:rPr lang="ru-RU" sz="3200" b="1" dirty="0" err="1">
                <a:solidFill>
                  <a:srgbClr val="FF0000"/>
                </a:solidFill>
                <a:latin typeface="Google Sans Text"/>
              </a:rPr>
              <a:t>Moore</a:t>
            </a:r>
            <a:r>
              <a:rPr lang="ru-RU" sz="3200" b="1" dirty="0">
                <a:solidFill>
                  <a:srgbClr val="FF0000"/>
                </a:solidFill>
                <a:latin typeface="Google Sans Text"/>
              </a:rPr>
              <a:t>)</a:t>
            </a:r>
            <a:endParaRPr lang="ru-RU" sz="3200" b="1" dirty="0">
              <a:solidFill>
                <a:srgbClr val="FF0000"/>
              </a:solidFill>
              <a:latin typeface="Google Sans"/>
            </a:endParaRPr>
          </a:p>
          <a:p>
            <a:pPr algn="just"/>
            <a:r>
              <a:rPr lang="ru-RU" sz="2000" b="1" dirty="0" err="1">
                <a:latin typeface="Google Sans Text"/>
              </a:rPr>
              <a:t>Ця</a:t>
            </a:r>
            <a:r>
              <a:rPr lang="ru-RU" sz="2000" b="1" dirty="0">
                <a:latin typeface="Google Sans Text"/>
              </a:rPr>
              <a:t> формула </a:t>
            </a:r>
            <a:r>
              <a:rPr lang="ru-RU" sz="2000" b="1" dirty="0" err="1">
                <a:latin typeface="Google Sans Text"/>
              </a:rPr>
              <a:t>дозволяє</a:t>
            </a:r>
            <a:r>
              <a:rPr lang="ru-RU" sz="2000" b="1" dirty="0">
                <a:latin typeface="Google Sans Text"/>
              </a:rPr>
              <a:t> </a:t>
            </a:r>
            <a:r>
              <a:rPr lang="ru-RU" sz="2000" b="1" dirty="0" err="1">
                <a:latin typeface="Google Sans Text"/>
              </a:rPr>
              <a:t>точніше</a:t>
            </a:r>
            <a:r>
              <a:rPr lang="ru-RU" sz="2000" b="1" dirty="0">
                <a:latin typeface="Google Sans Text"/>
              </a:rPr>
              <a:t> </a:t>
            </a:r>
            <a:r>
              <a:rPr lang="ru-RU" sz="2000" b="1" dirty="0" err="1">
                <a:latin typeface="Google Sans Text"/>
              </a:rPr>
              <a:t>визначити</a:t>
            </a:r>
            <a:r>
              <a:rPr lang="ru-RU" sz="2000" b="1" dirty="0">
                <a:latin typeface="Google Sans Text"/>
              </a:rPr>
              <a:t> </a:t>
            </a:r>
            <a:r>
              <a:rPr lang="ru-RU" sz="2000" b="1" dirty="0" err="1">
                <a:latin typeface="Google Sans Text"/>
              </a:rPr>
              <a:t>дефіцит</a:t>
            </a:r>
            <a:r>
              <a:rPr lang="ru-RU" sz="2000" b="1" dirty="0">
                <a:latin typeface="Google Sans Text"/>
              </a:rPr>
              <a:t> </a:t>
            </a:r>
            <a:r>
              <a:rPr lang="ru-RU" sz="2000" b="1" dirty="0" err="1">
                <a:latin typeface="Google Sans Text"/>
              </a:rPr>
              <a:t>об’єму</a:t>
            </a:r>
            <a:r>
              <a:rPr lang="ru-RU" sz="2000" b="1" dirty="0">
                <a:latin typeface="Google Sans Text"/>
              </a:rPr>
              <a:t> </a:t>
            </a:r>
            <a:r>
              <a:rPr lang="ru-RU" sz="2000" b="1" dirty="0" err="1">
                <a:latin typeface="Google Sans Text"/>
              </a:rPr>
              <a:t>крові</a:t>
            </a:r>
            <a:r>
              <a:rPr lang="ru-RU" sz="2000" b="1" dirty="0">
                <a:latin typeface="Google Sans Text"/>
              </a:rPr>
              <a:t>, </a:t>
            </a:r>
            <a:r>
              <a:rPr lang="ru-RU" sz="2000" b="1" dirty="0" err="1">
                <a:latin typeface="Google Sans Text"/>
              </a:rPr>
              <a:t>використовуючи</a:t>
            </a:r>
            <a:r>
              <a:rPr lang="ru-RU" sz="2000" b="1" dirty="0">
                <a:latin typeface="Google Sans Text"/>
              </a:rPr>
              <a:t> </a:t>
            </a:r>
            <a:r>
              <a:rPr lang="ru-RU" sz="2000" b="1" dirty="0" err="1">
                <a:latin typeface="Google Sans Text"/>
              </a:rPr>
              <a:t>показники</a:t>
            </a:r>
            <a:r>
              <a:rPr lang="ru-RU" sz="2000" b="1" dirty="0">
                <a:latin typeface="Google Sans Text"/>
              </a:rPr>
              <a:t> гематокриту </a:t>
            </a:r>
            <a:r>
              <a:rPr lang="ru-RU" sz="2000" b="1" dirty="0">
                <a:latin typeface="Google Sans Text"/>
              </a:rPr>
              <a:t>(</a:t>
            </a:r>
            <a:r>
              <a:rPr lang="ru-RU" sz="2000" b="1" dirty="0" err="1">
                <a:latin typeface="Google Sans Text"/>
              </a:rPr>
              <a:t>Ht</a:t>
            </a:r>
            <a:r>
              <a:rPr lang="ru-RU" sz="2000" b="1" dirty="0">
                <a:latin typeface="Google Sans Text"/>
              </a:rPr>
              <a:t>).</a:t>
            </a:r>
            <a:endParaRPr lang="uk-UA" sz="2000" b="1" dirty="0">
              <a:latin typeface="Google Sans Text"/>
            </a:endParaRPr>
          </a:p>
          <a:p>
            <a:pPr algn="just"/>
            <a:r>
              <a:rPr lang="en-US" sz="2000" b="1" dirty="0">
                <a:solidFill>
                  <a:srgbClr val="FF0000"/>
                </a:solidFill>
              </a:rPr>
              <a:t>V </a:t>
            </a:r>
            <a:r>
              <a:rPr lang="en-US" sz="2000" b="1" dirty="0">
                <a:solidFill>
                  <a:srgbClr val="FF0000"/>
                </a:solidFill>
              </a:rPr>
              <a:t>= </a:t>
            </a:r>
            <a:r>
              <a:rPr lang="en-US" sz="2000" b="1" dirty="0">
                <a:solidFill>
                  <a:srgbClr val="FF0000"/>
                </a:solidFill>
              </a:rPr>
              <a:t>P </a:t>
            </a:r>
            <a:r>
              <a:rPr lang="uk-UA" sz="2000" b="1" dirty="0">
                <a:solidFill>
                  <a:srgbClr val="FF0000"/>
                </a:solidFill>
              </a:rPr>
              <a:t>+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q </a:t>
            </a:r>
            <a:r>
              <a:rPr lang="uk-UA" sz="2000" b="1" dirty="0">
                <a:solidFill>
                  <a:srgbClr val="FF0000"/>
                </a:solidFill>
              </a:rPr>
              <a:t>+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(</a:t>
            </a:r>
            <a:r>
              <a:rPr lang="en-US" sz="2000" b="1" dirty="0">
                <a:solidFill>
                  <a:srgbClr val="FF0000"/>
                </a:solidFill>
              </a:rPr>
              <a:t>Ht1 </a:t>
            </a:r>
            <a:r>
              <a:rPr lang="en-US" sz="2000" b="1" dirty="0">
                <a:solidFill>
                  <a:srgbClr val="FF0000"/>
                </a:solidFill>
              </a:rPr>
              <a:t>- </a:t>
            </a:r>
            <a:r>
              <a:rPr lang="en-US" sz="2000" b="1" dirty="0">
                <a:solidFill>
                  <a:srgbClr val="FF0000"/>
                </a:solidFill>
              </a:rPr>
              <a:t>Ht2)</a:t>
            </a:r>
            <a:r>
              <a:rPr lang="uk-UA" sz="2000" b="1" dirty="0">
                <a:solidFill>
                  <a:srgbClr val="FF0000"/>
                </a:solidFill>
              </a:rPr>
              <a:t> / </a:t>
            </a:r>
            <a:r>
              <a:rPr lang="en-US" sz="2000" b="1" dirty="0">
                <a:solidFill>
                  <a:srgbClr val="FF0000"/>
                </a:solidFill>
              </a:rPr>
              <a:t>Ht1</a:t>
            </a:r>
            <a:endParaRPr lang="uk-UA" sz="2000" b="1" dirty="0">
              <a:solidFill>
                <a:srgbClr val="FF0000"/>
              </a:solidFill>
            </a:endParaRPr>
          </a:p>
          <a:p>
            <a:pPr algn="just"/>
            <a:r>
              <a:rPr lang="ru-RU" sz="2000" b="1" dirty="0"/>
              <a:t>Де:</a:t>
            </a:r>
            <a:r>
              <a:rPr lang="ru-RU" sz="2000" b="1" dirty="0"/>
              <a:t> </a:t>
            </a:r>
            <a:r>
              <a:rPr lang="en-US" sz="2000" b="1" dirty="0"/>
              <a:t>V </a:t>
            </a:r>
            <a:r>
              <a:rPr lang="en-US" sz="2000" b="1" dirty="0"/>
              <a:t>— </a:t>
            </a:r>
            <a:r>
              <a:rPr lang="ru-RU" sz="2000" b="1" dirty="0" err="1"/>
              <a:t>об’єм</a:t>
            </a:r>
            <a:r>
              <a:rPr lang="ru-RU" sz="2000" b="1" dirty="0"/>
              <a:t> </a:t>
            </a:r>
            <a:r>
              <a:rPr lang="ru-RU" sz="2000" b="1" dirty="0" err="1"/>
              <a:t>крововтрати</a:t>
            </a:r>
            <a:r>
              <a:rPr lang="ru-RU" sz="2000" b="1" dirty="0"/>
              <a:t> (мл);</a:t>
            </a:r>
          </a:p>
          <a:p>
            <a:pPr algn="just"/>
            <a:r>
              <a:rPr lang="en-US" sz="2000" b="1" dirty="0"/>
              <a:t>P </a:t>
            </a:r>
            <a:r>
              <a:rPr lang="en-US" sz="2000" b="1" dirty="0"/>
              <a:t>— </a:t>
            </a:r>
            <a:r>
              <a:rPr lang="ru-RU" sz="2000" b="1" dirty="0"/>
              <a:t>вага </a:t>
            </a:r>
            <a:r>
              <a:rPr lang="ru-RU" sz="2000" b="1" dirty="0" err="1"/>
              <a:t>пацієнта</a:t>
            </a:r>
            <a:r>
              <a:rPr lang="ru-RU" sz="2000" b="1" dirty="0"/>
              <a:t> (кг);</a:t>
            </a:r>
          </a:p>
          <a:p>
            <a:pPr algn="just"/>
            <a:r>
              <a:rPr lang="en-US" sz="2000" b="1" dirty="0"/>
              <a:t>q </a:t>
            </a:r>
            <a:r>
              <a:rPr lang="en-US" sz="2000" b="1" dirty="0"/>
              <a:t>— </a:t>
            </a:r>
            <a:r>
              <a:rPr lang="ru-RU" sz="2000" b="1" dirty="0" err="1"/>
              <a:t>емпіричне</a:t>
            </a:r>
            <a:r>
              <a:rPr lang="ru-RU" sz="2000" b="1" dirty="0"/>
              <a:t> число (</a:t>
            </a:r>
            <a:r>
              <a:rPr lang="ru-RU" sz="2000" b="1" dirty="0" err="1"/>
              <a:t>об’єм</a:t>
            </a:r>
            <a:r>
              <a:rPr lang="ru-RU" sz="2000" b="1" dirty="0"/>
              <a:t> </a:t>
            </a:r>
            <a:r>
              <a:rPr lang="ru-RU" sz="2000" b="1" dirty="0" err="1"/>
              <a:t>крові</a:t>
            </a:r>
            <a:r>
              <a:rPr lang="ru-RU" sz="2000" b="1" dirty="0"/>
              <a:t> на 1 кг </a:t>
            </a:r>
            <a:r>
              <a:rPr lang="ru-RU" sz="2000" b="1" dirty="0" err="1"/>
              <a:t>маси</a:t>
            </a:r>
            <a:r>
              <a:rPr lang="ru-RU" sz="2000" b="1" dirty="0"/>
              <a:t>): </a:t>
            </a:r>
            <a:r>
              <a:rPr lang="ru-RU" sz="2000" b="1" dirty="0">
                <a:solidFill>
                  <a:srgbClr val="FF0000"/>
                </a:solidFill>
              </a:rPr>
              <a:t>70 мл </a:t>
            </a:r>
            <a:r>
              <a:rPr lang="ru-RU" sz="2000" b="1" dirty="0"/>
              <a:t>для </a:t>
            </a:r>
            <a:r>
              <a:rPr lang="ru-RU" sz="2000" b="1" dirty="0" err="1"/>
              <a:t>чоловіків</a:t>
            </a:r>
            <a:r>
              <a:rPr lang="ru-RU" sz="2000" b="1" dirty="0"/>
              <a:t>, </a:t>
            </a:r>
            <a:r>
              <a:rPr lang="ru-RU" sz="2000" b="1" dirty="0">
                <a:solidFill>
                  <a:srgbClr val="FF0000"/>
                </a:solidFill>
              </a:rPr>
              <a:t>65 мл </a:t>
            </a:r>
            <a:r>
              <a:rPr lang="ru-RU" sz="2000" b="1" dirty="0"/>
              <a:t>для </a:t>
            </a:r>
            <a:r>
              <a:rPr lang="ru-RU" sz="2000" b="1" dirty="0" err="1"/>
              <a:t>жінок</a:t>
            </a:r>
            <a:r>
              <a:rPr lang="ru-RU" sz="2000" b="1" dirty="0"/>
              <a:t>;</a:t>
            </a:r>
          </a:p>
          <a:p>
            <a:pPr algn="just"/>
            <a:r>
              <a:rPr lang="en-US" sz="2000" b="1" dirty="0"/>
              <a:t>Ht1</a:t>
            </a:r>
            <a:r>
              <a:rPr lang="uk-UA" sz="2000" b="1" dirty="0"/>
              <a:t> </a:t>
            </a:r>
            <a:r>
              <a:rPr lang="en-US" sz="2000" b="1" dirty="0"/>
              <a:t>— </a:t>
            </a:r>
            <a:r>
              <a:rPr lang="ru-RU" sz="2000" b="1" dirty="0" err="1"/>
              <a:t>нормальний</a:t>
            </a:r>
            <a:r>
              <a:rPr lang="ru-RU" sz="2000" b="1" dirty="0"/>
              <a:t> гематокрит (</a:t>
            </a:r>
            <a:r>
              <a:rPr lang="ru-RU" sz="2000" b="1" dirty="0">
                <a:solidFill>
                  <a:srgbClr val="FF0000"/>
                </a:solidFill>
              </a:rPr>
              <a:t>50</a:t>
            </a:r>
            <a:r>
              <a:rPr lang="ru-RU" sz="2000" b="1" dirty="0"/>
              <a:t> для </a:t>
            </a:r>
            <a:r>
              <a:rPr lang="ru-RU" sz="2000" b="1" dirty="0" err="1"/>
              <a:t>чоловіків</a:t>
            </a:r>
            <a:r>
              <a:rPr lang="ru-RU" sz="2000" b="1" dirty="0"/>
              <a:t>, </a:t>
            </a:r>
            <a:r>
              <a:rPr lang="ru-RU" sz="2000" b="1" dirty="0">
                <a:solidFill>
                  <a:srgbClr val="FF0000"/>
                </a:solidFill>
              </a:rPr>
              <a:t>45</a:t>
            </a:r>
            <a:r>
              <a:rPr lang="ru-RU" sz="2000" b="1" dirty="0"/>
              <a:t> для </a:t>
            </a:r>
            <a:r>
              <a:rPr lang="ru-RU" sz="2000" b="1" dirty="0" err="1"/>
              <a:t>жінок</a:t>
            </a:r>
            <a:r>
              <a:rPr lang="ru-RU" sz="2000" b="1" dirty="0"/>
              <a:t>);</a:t>
            </a:r>
          </a:p>
          <a:p>
            <a:pPr algn="just"/>
            <a:r>
              <a:rPr lang="en-US" sz="2000" b="1" dirty="0"/>
              <a:t>Ht2 </a:t>
            </a:r>
            <a:r>
              <a:rPr lang="en-US" sz="2000" b="1" dirty="0"/>
              <a:t>— </a:t>
            </a:r>
            <a:r>
              <a:rPr lang="ru-RU" sz="2000" b="1" dirty="0" err="1"/>
              <a:t>фактичний</a:t>
            </a:r>
            <a:r>
              <a:rPr lang="ru-RU" sz="2000" b="1" dirty="0"/>
              <a:t> гематокрит </a:t>
            </a:r>
            <a:r>
              <a:rPr lang="ru-RU" sz="2000" b="1" dirty="0" err="1"/>
              <a:t>пацієнта</a:t>
            </a:r>
            <a:r>
              <a:rPr lang="ru-RU" sz="2000" b="1" dirty="0"/>
              <a:t> (</a:t>
            </a:r>
            <a:r>
              <a:rPr lang="ru-RU" sz="2000" b="1" dirty="0" err="1"/>
              <a:t>визначений</a:t>
            </a:r>
            <a:r>
              <a:rPr lang="ru-RU" sz="2000" b="1" dirty="0"/>
              <a:t> через 12–24 </a:t>
            </a:r>
            <a:r>
              <a:rPr lang="ru-RU" sz="2000" b="1" dirty="0" err="1"/>
              <a:t>години</a:t>
            </a:r>
            <a:r>
              <a:rPr lang="ru-RU" sz="2000" b="1" dirty="0"/>
              <a:t> </a:t>
            </a:r>
            <a:r>
              <a:rPr lang="ru-RU" sz="2000" b="1" dirty="0" err="1"/>
              <a:t>після</a:t>
            </a:r>
            <a:r>
              <a:rPr lang="ru-RU" sz="2000" b="1" dirty="0"/>
              <a:t> початку </a:t>
            </a:r>
            <a:r>
              <a:rPr lang="ru-RU" sz="2000" b="1" dirty="0" err="1"/>
              <a:t>кровотечі</a:t>
            </a:r>
            <a:r>
              <a:rPr lang="ru-RU" sz="2000" b="1" dirty="0"/>
              <a:t>).</a:t>
            </a:r>
          </a:p>
          <a:p>
            <a:pPr algn="just"/>
            <a:endParaRPr lang="uk-UA" sz="2400" b="1" dirty="0"/>
          </a:p>
          <a:p>
            <a:pPr algn="just"/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Класифікація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крововтрати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П. 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Маріно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P.L. Marino, 1998)</a:t>
            </a:r>
          </a:p>
          <a:p>
            <a:pPr algn="just"/>
            <a:r>
              <a:rPr lang="ru-RU" sz="2000" b="1" dirty="0" err="1"/>
              <a:t>Класифікація</a:t>
            </a:r>
            <a:r>
              <a:rPr lang="ru-RU" sz="2000" b="1" dirty="0"/>
              <a:t> </a:t>
            </a:r>
            <a:r>
              <a:rPr lang="ru-RU" sz="2000" b="1" dirty="0" err="1"/>
              <a:t>базується</a:t>
            </a:r>
            <a:r>
              <a:rPr lang="ru-RU" sz="2000" b="1" dirty="0"/>
              <a:t> на </a:t>
            </a:r>
            <a:r>
              <a:rPr lang="ru-RU" sz="2000" b="1" dirty="0" err="1"/>
              <a:t>гемодинамічних</a:t>
            </a:r>
            <a:r>
              <a:rPr lang="ru-RU" sz="2000" b="1" dirty="0"/>
              <a:t> </a:t>
            </a:r>
            <a:r>
              <a:rPr lang="ru-RU" sz="2000" b="1" dirty="0" err="1"/>
              <a:t>реакціях</a:t>
            </a:r>
            <a:r>
              <a:rPr lang="ru-RU" sz="2000" b="1" dirty="0"/>
              <a:t> </a:t>
            </a:r>
            <a:r>
              <a:rPr lang="ru-RU" sz="2000" b="1" dirty="0" err="1"/>
              <a:t>організму</a:t>
            </a:r>
            <a:r>
              <a:rPr lang="ru-RU" sz="2000" b="1" dirty="0"/>
              <a:t>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FF0000"/>
                </a:solidFill>
              </a:rPr>
              <a:t>1-й </a:t>
            </a:r>
            <a:r>
              <a:rPr lang="ru-RU" sz="2000" b="1" dirty="0" err="1">
                <a:solidFill>
                  <a:srgbClr val="FF0000"/>
                </a:solidFill>
              </a:rPr>
              <a:t>клас</a:t>
            </a:r>
            <a:r>
              <a:rPr lang="ru-RU" sz="2000" b="1" dirty="0">
                <a:solidFill>
                  <a:srgbClr val="FF0000"/>
                </a:solidFill>
              </a:rPr>
              <a:t>: </a:t>
            </a:r>
            <a:r>
              <a:rPr lang="ru-RU" sz="2000" b="1" dirty="0" err="1"/>
              <a:t>ортостатична</a:t>
            </a:r>
            <a:r>
              <a:rPr lang="ru-RU" sz="2000" b="1" dirty="0"/>
              <a:t> </a:t>
            </a:r>
            <a:r>
              <a:rPr lang="ru-RU" sz="2000" b="1" dirty="0" err="1"/>
              <a:t>тахікардія</a:t>
            </a:r>
            <a:r>
              <a:rPr lang="ru-RU" sz="2000" b="1" dirty="0"/>
              <a:t> (</a:t>
            </a:r>
            <a:r>
              <a:rPr lang="ru-RU" sz="2000" b="1" dirty="0" err="1"/>
              <a:t>прискорення</a:t>
            </a:r>
            <a:r>
              <a:rPr lang="ru-RU" sz="2000" b="1" dirty="0"/>
              <a:t> пульсу при </a:t>
            </a:r>
            <a:r>
              <a:rPr lang="ru-RU" sz="2000" b="1" dirty="0" err="1"/>
              <a:t>переході</a:t>
            </a:r>
            <a:r>
              <a:rPr lang="ru-RU" sz="2000" b="1" dirty="0"/>
              <a:t> з горизонтального </a:t>
            </a:r>
            <a:r>
              <a:rPr lang="ru-RU" sz="2000" b="1" dirty="0" err="1"/>
              <a:t>положення</a:t>
            </a:r>
            <a:r>
              <a:rPr lang="ru-RU" sz="2000" b="1" dirty="0"/>
              <a:t> у </a:t>
            </a:r>
            <a:r>
              <a:rPr lang="ru-RU" sz="2000" b="1" dirty="0" err="1"/>
              <a:t>вертикальне</a:t>
            </a:r>
            <a:r>
              <a:rPr lang="ru-RU" sz="2000" b="1" dirty="0"/>
              <a:t>).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FF0000"/>
                </a:solidFill>
              </a:rPr>
              <a:t>2-й </a:t>
            </a:r>
            <a:r>
              <a:rPr lang="ru-RU" sz="2000" b="1" dirty="0" err="1">
                <a:solidFill>
                  <a:srgbClr val="FF0000"/>
                </a:solidFill>
              </a:rPr>
              <a:t>клас</a:t>
            </a:r>
            <a:r>
              <a:rPr lang="ru-RU" sz="2000" b="1" dirty="0"/>
              <a:t>: </a:t>
            </a:r>
            <a:r>
              <a:rPr lang="ru-RU" sz="2000" b="1" dirty="0" err="1"/>
              <a:t>ортостатична</a:t>
            </a:r>
            <a:r>
              <a:rPr lang="ru-RU" sz="2000" b="1" dirty="0"/>
              <a:t> </a:t>
            </a:r>
            <a:r>
              <a:rPr lang="ru-RU" sz="2000" b="1" dirty="0" err="1"/>
              <a:t>гіпотензія</a:t>
            </a:r>
            <a:r>
              <a:rPr lang="ru-RU" sz="2000" b="1" dirty="0"/>
              <a:t> (</a:t>
            </a:r>
            <a:r>
              <a:rPr lang="ru-RU" sz="2000" b="1" dirty="0" err="1"/>
              <a:t>зниження</a:t>
            </a:r>
            <a:r>
              <a:rPr lang="ru-RU" sz="2000" b="1" dirty="0"/>
              <a:t> АТ на &gt;15 мм рт. ст. при </a:t>
            </a:r>
            <a:r>
              <a:rPr lang="ru-RU" sz="2000" b="1" dirty="0" err="1"/>
              <a:t>переході</a:t>
            </a:r>
            <a:r>
              <a:rPr lang="ru-RU" sz="2000" b="1" dirty="0"/>
              <a:t> у </a:t>
            </a:r>
            <a:r>
              <a:rPr lang="ru-RU" sz="2000" b="1" dirty="0" err="1"/>
              <a:t>вертикальне</a:t>
            </a:r>
            <a:r>
              <a:rPr lang="ru-RU" sz="2000" b="1" dirty="0"/>
              <a:t> </a:t>
            </a:r>
            <a:r>
              <a:rPr lang="ru-RU" sz="2000" b="1" dirty="0" err="1"/>
              <a:t>положення</a:t>
            </a:r>
            <a:r>
              <a:rPr lang="ru-RU" sz="2000" b="1" dirty="0"/>
              <a:t>). </a:t>
            </a:r>
            <a:r>
              <a:rPr lang="ru-RU" sz="2000" b="1" dirty="0" err="1"/>
              <a:t>Діурез</a:t>
            </a:r>
            <a:r>
              <a:rPr lang="ru-RU" sz="2000" b="1" dirty="0"/>
              <a:t> </a:t>
            </a:r>
            <a:r>
              <a:rPr lang="ru-RU" sz="2000" b="1" dirty="0" err="1"/>
              <a:t>зберігається</a:t>
            </a:r>
            <a:r>
              <a:rPr lang="ru-RU" sz="2000" b="1" dirty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FF0000"/>
                </a:solidFill>
              </a:rPr>
              <a:t>3-й </a:t>
            </a:r>
            <a:r>
              <a:rPr lang="ru-RU" sz="2000" b="1" dirty="0" err="1">
                <a:solidFill>
                  <a:srgbClr val="FF0000"/>
                </a:solidFill>
              </a:rPr>
              <a:t>клас</a:t>
            </a:r>
            <a:r>
              <a:rPr lang="ru-RU" sz="2000" b="1" dirty="0"/>
              <a:t>: </a:t>
            </a:r>
            <a:r>
              <a:rPr lang="ru-RU" sz="2000" b="1" dirty="0" err="1"/>
              <a:t>гіпотензія</a:t>
            </a:r>
            <a:r>
              <a:rPr lang="ru-RU" sz="2000" b="1" dirty="0"/>
              <a:t> у </a:t>
            </a:r>
            <a:r>
              <a:rPr lang="ru-RU" sz="2000" b="1" dirty="0" err="1"/>
              <a:t>положенні</a:t>
            </a:r>
            <a:r>
              <a:rPr lang="ru-RU" sz="2000" b="1" dirty="0"/>
              <a:t> </a:t>
            </a:r>
            <a:r>
              <a:rPr lang="ru-RU" sz="2000" b="1" dirty="0" err="1"/>
              <a:t>лежачи</a:t>
            </a:r>
            <a:r>
              <a:rPr lang="ru-RU" sz="2000" b="1" dirty="0"/>
              <a:t> на </a:t>
            </a:r>
            <a:r>
              <a:rPr lang="ru-RU" sz="2000" b="1" dirty="0" err="1"/>
              <a:t>спині</a:t>
            </a:r>
            <a:r>
              <a:rPr lang="ru-RU" sz="2000" b="1" dirty="0"/>
              <a:t>, </a:t>
            </a:r>
            <a:r>
              <a:rPr lang="ru-RU" sz="2000" b="1" dirty="0" err="1"/>
              <a:t>олігурія</a:t>
            </a:r>
            <a:r>
              <a:rPr lang="ru-RU" sz="2000" b="1" dirty="0"/>
              <a:t> (</a:t>
            </a:r>
            <a:r>
              <a:rPr lang="ru-RU" sz="2000" b="1" dirty="0" err="1"/>
              <a:t>зниження</a:t>
            </a:r>
            <a:r>
              <a:rPr lang="ru-RU" sz="2000" b="1" dirty="0"/>
              <a:t> </a:t>
            </a:r>
            <a:r>
              <a:rPr lang="ru-RU" sz="2000" b="1" dirty="0" err="1"/>
              <a:t>діурезу</a:t>
            </a:r>
            <a:r>
              <a:rPr lang="ru-RU" sz="2000" b="1" dirty="0"/>
              <a:t> &lt;400 мл/</a:t>
            </a:r>
            <a:r>
              <a:rPr lang="ru-RU" sz="2000" b="1" dirty="0" err="1"/>
              <a:t>добу</a:t>
            </a:r>
            <a:r>
              <a:rPr lang="ru-RU" sz="2000" b="1" dirty="0"/>
              <a:t>).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FF0000"/>
                </a:solidFill>
              </a:rPr>
              <a:t>4-й </a:t>
            </a:r>
            <a:r>
              <a:rPr lang="ru-RU" sz="2000" b="1" dirty="0" err="1">
                <a:solidFill>
                  <a:srgbClr val="FF0000"/>
                </a:solidFill>
              </a:rPr>
              <a:t>клас</a:t>
            </a:r>
            <a:r>
              <a:rPr lang="ru-RU" sz="2000" b="1" dirty="0">
                <a:solidFill>
                  <a:srgbClr val="FF0000"/>
                </a:solidFill>
              </a:rPr>
              <a:t>: </a:t>
            </a:r>
            <a:r>
              <a:rPr lang="ru-RU" sz="2000" b="1" dirty="0" err="1"/>
              <a:t>колапс</a:t>
            </a:r>
            <a:r>
              <a:rPr lang="ru-RU" sz="2000" b="1" dirty="0"/>
              <a:t>, </a:t>
            </a:r>
            <a:r>
              <a:rPr lang="ru-RU" sz="2000" b="1" dirty="0" err="1"/>
              <a:t>порушення</a:t>
            </a:r>
            <a:r>
              <a:rPr lang="ru-RU" sz="2000" b="1" dirty="0"/>
              <a:t> </a:t>
            </a:r>
            <a:r>
              <a:rPr lang="ru-RU" sz="2000" b="1" dirty="0" err="1"/>
              <a:t>свідомості</a:t>
            </a:r>
            <a:r>
              <a:rPr lang="ru-RU" sz="2000" b="1" dirty="0"/>
              <a:t> аж до </a:t>
            </a:r>
            <a:r>
              <a:rPr lang="ru-RU" sz="2000" b="1" dirty="0" err="1"/>
              <a:t>коми</a:t>
            </a:r>
            <a:r>
              <a:rPr lang="ru-RU" sz="2000" b="1" dirty="0"/>
              <a:t>.</a:t>
            </a:r>
          </a:p>
          <a:p>
            <a:endParaRPr lang="uk-UA" dirty="0"/>
          </a:p>
          <a:p>
            <a:endParaRPr lang="en-US" dirty="0"/>
          </a:p>
          <a:p>
            <a:endParaRPr lang="ru-RU" dirty="0">
              <a:latin typeface="Google Sans Text"/>
            </a:endParaRPr>
          </a:p>
        </p:txBody>
      </p:sp>
    </p:spTree>
    <p:extLst>
      <p:ext uri="{BB962C8B-B14F-4D97-AF65-F5344CB8AC3E}">
        <p14:creationId xmlns:p14="http://schemas.microsoft.com/office/powerpoint/2010/main" val="47978583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0946" y="392221"/>
            <a:ext cx="11665527" cy="629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3600" b="1" dirty="0" err="1">
                <a:solidFill>
                  <a:srgbClr val="FF0000"/>
                </a:solidFill>
              </a:rPr>
              <a:t>Моніторинг</a:t>
            </a:r>
            <a:r>
              <a:rPr lang="ru-RU" sz="3600" b="1" dirty="0">
                <a:solidFill>
                  <a:srgbClr val="FF0000"/>
                </a:solidFill>
              </a:rPr>
              <a:t> </a:t>
            </a:r>
            <a:r>
              <a:rPr lang="ru-RU" sz="3600" b="1" dirty="0" err="1">
                <a:solidFill>
                  <a:srgbClr val="FF0000"/>
                </a:solidFill>
              </a:rPr>
              <a:t>мікроциркуляції</a:t>
            </a:r>
            <a:endParaRPr lang="ru-RU" sz="3600" b="1" dirty="0">
              <a:solidFill>
                <a:srgbClr val="FF0000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ru-RU" sz="2400" b="1" dirty="0"/>
              <a:t>Одним </a:t>
            </a:r>
            <a:r>
              <a:rPr lang="ru-RU" sz="2400" b="1" dirty="0" err="1"/>
              <a:t>із</a:t>
            </a:r>
            <a:r>
              <a:rPr lang="ru-RU" sz="2400" b="1" dirty="0"/>
              <a:t> </a:t>
            </a:r>
            <a:r>
              <a:rPr lang="ru-RU" sz="2400" b="1" dirty="0" err="1"/>
              <a:t>методів</a:t>
            </a:r>
            <a:r>
              <a:rPr lang="ru-RU" sz="2400" b="1" dirty="0"/>
              <a:t> контролю стану </a:t>
            </a:r>
            <a:r>
              <a:rPr lang="ru-RU" sz="2400" b="1" dirty="0" err="1"/>
              <a:t>тканинного</a:t>
            </a:r>
            <a:r>
              <a:rPr lang="ru-RU" sz="2400" b="1" dirty="0"/>
              <a:t> кровотоку є </a:t>
            </a:r>
            <a:r>
              <a:rPr lang="ru-RU" sz="2400" b="1" dirty="0" err="1"/>
              <a:t>реєстрація</a:t>
            </a:r>
            <a:r>
              <a:rPr lang="ru-RU" sz="2400" b="1" dirty="0"/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градієнта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температури</a:t>
            </a:r>
            <a:r>
              <a:rPr lang="ru-RU" sz="2400" b="1" dirty="0">
                <a:solidFill>
                  <a:srgbClr val="FF0000"/>
                </a:solidFill>
              </a:rPr>
              <a:t>:</a:t>
            </a:r>
          </a:p>
          <a:p>
            <a:pPr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400" b="1" dirty="0" err="1"/>
              <a:t>Вимірюється</a:t>
            </a:r>
            <a:r>
              <a:rPr lang="ru-RU" sz="2400" b="1" dirty="0"/>
              <a:t> </a:t>
            </a:r>
            <a:r>
              <a:rPr lang="ru-RU" sz="2400" b="1" dirty="0" err="1"/>
              <a:t>різниця</a:t>
            </a:r>
            <a:r>
              <a:rPr lang="ru-RU" sz="2400" b="1" dirty="0"/>
              <a:t> </a:t>
            </a:r>
            <a:r>
              <a:rPr lang="ru-RU" sz="2400" b="1" dirty="0" err="1"/>
              <a:t>між</a:t>
            </a:r>
            <a:r>
              <a:rPr lang="ru-RU" sz="2400" b="1" dirty="0"/>
              <a:t> ректальною температурою та температурою великого </a:t>
            </a:r>
            <a:r>
              <a:rPr lang="ru-RU" sz="2400" b="1" dirty="0" err="1"/>
              <a:t>пальця</a:t>
            </a:r>
            <a:r>
              <a:rPr lang="ru-RU" sz="2400" b="1" dirty="0"/>
              <a:t> стопи.</a:t>
            </a:r>
          </a:p>
          <a:p>
            <a:pPr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FF0000"/>
                </a:solidFill>
              </a:rPr>
              <a:t>У </a:t>
            </a:r>
            <a:r>
              <a:rPr lang="ru-RU" sz="2400" b="1" dirty="0" err="1">
                <a:solidFill>
                  <a:srgbClr val="FF0000"/>
                </a:solidFill>
              </a:rPr>
              <a:t>нормі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/>
              <a:t>різниця</a:t>
            </a:r>
            <a:r>
              <a:rPr lang="ru-RU" sz="2400" b="1" dirty="0"/>
              <a:t> становить </a:t>
            </a:r>
            <a:r>
              <a:rPr lang="ru-RU" sz="2400" b="1" dirty="0">
                <a:solidFill>
                  <a:srgbClr val="FF0000"/>
                </a:solidFill>
              </a:rPr>
              <a:t>3–4°</a:t>
            </a:r>
            <a:r>
              <a:rPr lang="en-US" sz="2400" b="1" dirty="0">
                <a:solidFill>
                  <a:srgbClr val="FF0000"/>
                </a:solidFill>
              </a:rPr>
              <a:t>C</a:t>
            </a:r>
            <a:r>
              <a:rPr lang="en-US" sz="2400" b="1" dirty="0"/>
              <a:t>.</a:t>
            </a:r>
          </a:p>
          <a:p>
            <a:pPr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FF0000"/>
                </a:solidFill>
              </a:rPr>
              <a:t>При </a:t>
            </a:r>
            <a:r>
              <a:rPr lang="ru-RU" sz="2400" b="1" dirty="0" err="1">
                <a:solidFill>
                  <a:srgbClr val="FF0000"/>
                </a:solidFill>
              </a:rPr>
              <a:t>порушенні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мікроциркуляції</a:t>
            </a:r>
            <a:r>
              <a:rPr lang="ru-RU" sz="2400" b="1" dirty="0"/>
              <a:t> (спазм </a:t>
            </a:r>
            <a:r>
              <a:rPr lang="ru-RU" sz="2400" b="1" dirty="0" err="1"/>
              <a:t>судин</a:t>
            </a:r>
            <a:r>
              <a:rPr lang="ru-RU" sz="2400" b="1" dirty="0"/>
              <a:t>) температура </a:t>
            </a:r>
            <a:r>
              <a:rPr lang="ru-RU" sz="2400" b="1" dirty="0" err="1"/>
              <a:t>пальця</a:t>
            </a:r>
            <a:r>
              <a:rPr lang="ru-RU" sz="2400" b="1" dirty="0"/>
              <a:t> </a:t>
            </a:r>
            <a:r>
              <a:rPr lang="ru-RU" sz="2400" b="1" dirty="0" err="1"/>
              <a:t>різко</a:t>
            </a:r>
            <a:r>
              <a:rPr lang="ru-RU" sz="2400" b="1" dirty="0"/>
              <a:t> </a:t>
            </a:r>
            <a:r>
              <a:rPr lang="ru-RU" sz="2400" b="1" dirty="0" err="1"/>
              <a:t>знижується</a:t>
            </a:r>
            <a:r>
              <a:rPr lang="ru-RU" sz="2400" b="1" dirty="0"/>
              <a:t>, і </a:t>
            </a:r>
            <a:r>
              <a:rPr lang="ru-RU" sz="2400" b="1" dirty="0" err="1"/>
              <a:t>градієнт</a:t>
            </a:r>
            <a:r>
              <a:rPr lang="ru-RU" sz="2400" b="1" dirty="0"/>
              <a:t> </a:t>
            </a:r>
            <a:r>
              <a:rPr lang="ru-RU" sz="2400" b="1" dirty="0" err="1"/>
              <a:t>зростає</a:t>
            </a:r>
            <a:r>
              <a:rPr lang="ru-RU" sz="2400" b="1" dirty="0" smtClean="0"/>
              <a:t>.</a:t>
            </a:r>
            <a:endParaRPr lang="uk-UA" sz="2400" b="1" dirty="0">
              <a:solidFill>
                <a:srgbClr val="FF0000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ru-RU" sz="3200" b="1" dirty="0" err="1">
                <a:solidFill>
                  <a:srgbClr val="FF0000"/>
                </a:solidFill>
              </a:rPr>
              <a:t>Лабораторні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методи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діагностики</a:t>
            </a:r>
            <a:r>
              <a:rPr lang="ru-RU" sz="3200" b="1" dirty="0">
                <a:solidFill>
                  <a:srgbClr val="FF0000"/>
                </a:solidFill>
              </a:rPr>
              <a:t> (</a:t>
            </a:r>
            <a:r>
              <a:rPr lang="ru-RU" sz="3200" b="1" dirty="0" err="1">
                <a:solidFill>
                  <a:srgbClr val="FF0000"/>
                </a:solidFill>
              </a:rPr>
              <a:t>стаціонарний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етап</a:t>
            </a:r>
            <a:r>
              <a:rPr lang="ru-RU" sz="3200" b="1" dirty="0">
                <a:solidFill>
                  <a:srgbClr val="FF0000"/>
                </a:solidFill>
              </a:rPr>
              <a:t>)</a:t>
            </a:r>
          </a:p>
          <a:p>
            <a:pPr algn="just">
              <a:lnSpc>
                <a:spcPct val="90000"/>
              </a:lnSpc>
            </a:pPr>
            <a:r>
              <a:rPr lang="ru-RU" sz="2400" b="1" dirty="0"/>
              <a:t>У </a:t>
            </a:r>
            <a:r>
              <a:rPr lang="ru-RU" sz="2400" b="1" dirty="0" err="1"/>
              <a:t>лікарні</a:t>
            </a:r>
            <a:r>
              <a:rPr lang="ru-RU" sz="2400" b="1" dirty="0"/>
              <a:t> </a:t>
            </a:r>
            <a:r>
              <a:rPr lang="ru-RU" sz="2400" b="1" dirty="0" err="1"/>
              <a:t>об’єм</a:t>
            </a:r>
            <a:r>
              <a:rPr lang="ru-RU" sz="2400" b="1" dirty="0"/>
              <a:t> </a:t>
            </a:r>
            <a:r>
              <a:rPr lang="ru-RU" sz="2400" b="1" dirty="0" err="1"/>
              <a:t>крововтрати</a:t>
            </a:r>
            <a:r>
              <a:rPr lang="ru-RU" sz="2400" b="1" dirty="0"/>
              <a:t> </a:t>
            </a:r>
            <a:r>
              <a:rPr lang="ru-RU" sz="2400" b="1" dirty="0" err="1"/>
              <a:t>уточнюють</a:t>
            </a:r>
            <a:r>
              <a:rPr lang="ru-RU" sz="2400" b="1" dirty="0"/>
              <a:t> за </a:t>
            </a:r>
            <a:r>
              <a:rPr lang="ru-RU" sz="2400" b="1" dirty="0" err="1"/>
              <a:t>допомогою</a:t>
            </a:r>
            <a:r>
              <a:rPr lang="ru-RU" sz="2400" b="1" dirty="0"/>
              <a:t> </a:t>
            </a:r>
            <a:r>
              <a:rPr lang="ru-RU" sz="2400" b="1" dirty="0" err="1"/>
              <a:t>аналізів</a:t>
            </a:r>
            <a:r>
              <a:rPr lang="ru-RU" sz="2400" b="1" dirty="0"/>
              <a:t> на </a:t>
            </a:r>
            <a:r>
              <a:rPr lang="ru-RU" sz="2400" b="1" dirty="0" err="1"/>
              <a:t>рівень</a:t>
            </a:r>
            <a:r>
              <a:rPr lang="ru-RU" sz="2400" b="1" dirty="0"/>
              <a:t> </a:t>
            </a:r>
            <a:r>
              <a:rPr lang="ru-RU" sz="2400" b="1" dirty="0" err="1"/>
              <a:t>гемоглобіну</a:t>
            </a:r>
            <a:r>
              <a:rPr lang="ru-RU" sz="2400" b="1" dirty="0"/>
              <a:t> </a:t>
            </a:r>
            <a:r>
              <a:rPr lang="ru-RU" sz="2400" b="1" dirty="0"/>
              <a:t>(</a:t>
            </a:r>
            <a:r>
              <a:rPr lang="en-US" sz="2400" b="1" dirty="0" err="1"/>
              <a:t>Hb</a:t>
            </a:r>
            <a:r>
              <a:rPr lang="en-US" sz="2400" b="1" dirty="0"/>
              <a:t>), </a:t>
            </a:r>
            <a:r>
              <a:rPr lang="ru-RU" sz="2400" b="1" dirty="0"/>
              <a:t>гематокриту </a:t>
            </a:r>
            <a:r>
              <a:rPr lang="ru-RU" sz="2400" b="1" dirty="0"/>
              <a:t>(</a:t>
            </a:r>
            <a:r>
              <a:rPr lang="en-US" sz="2400" b="1" dirty="0" err="1"/>
              <a:t>Ht</a:t>
            </a:r>
            <a:r>
              <a:rPr lang="en-US" sz="2400" b="1" dirty="0"/>
              <a:t>), </a:t>
            </a:r>
            <a:r>
              <a:rPr lang="ru-RU" sz="2400" b="1" dirty="0" err="1"/>
              <a:t>відносної</a:t>
            </a:r>
            <a:r>
              <a:rPr lang="ru-RU" sz="2400" b="1" dirty="0"/>
              <a:t> </a:t>
            </a:r>
            <a:r>
              <a:rPr lang="ru-RU" sz="2400" b="1" dirty="0" err="1"/>
              <a:t>щільності</a:t>
            </a:r>
            <a:r>
              <a:rPr lang="ru-RU" sz="2400" b="1" dirty="0"/>
              <a:t> та </a:t>
            </a:r>
            <a:r>
              <a:rPr lang="ru-RU" sz="2400" b="1" dirty="0" err="1"/>
              <a:t>в’язкості</a:t>
            </a:r>
            <a:r>
              <a:rPr lang="ru-RU" sz="2400" b="1" dirty="0"/>
              <a:t> </a:t>
            </a:r>
            <a:r>
              <a:rPr lang="ru-RU" sz="2400" b="1" dirty="0" err="1"/>
              <a:t>крові</a:t>
            </a:r>
            <a:r>
              <a:rPr lang="ru-RU" sz="2400" b="1" dirty="0"/>
              <a:t>.</a:t>
            </a:r>
          </a:p>
          <a:p>
            <a:pPr algn="just">
              <a:lnSpc>
                <a:spcPct val="90000"/>
              </a:lnSpc>
            </a:pPr>
            <a:r>
              <a:rPr lang="ru-RU" sz="2400" b="1" dirty="0" err="1">
                <a:solidFill>
                  <a:srgbClr val="FF0000"/>
                </a:solidFill>
              </a:rPr>
              <a:t>Групи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методів</a:t>
            </a:r>
            <a:r>
              <a:rPr lang="ru-RU" sz="2400" b="1" dirty="0">
                <a:solidFill>
                  <a:srgbClr val="FF0000"/>
                </a:solidFill>
              </a:rPr>
              <a:t>:</a:t>
            </a:r>
          </a:p>
          <a:p>
            <a:pPr marL="285750" indent="-285750" algn="just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ru-RU" sz="2400" b="1" dirty="0" err="1">
                <a:solidFill>
                  <a:srgbClr val="FF0000"/>
                </a:solidFill>
              </a:rPr>
              <a:t>Розрахункові</a:t>
            </a:r>
            <a:r>
              <a:rPr lang="ru-RU" sz="2400" b="1" dirty="0">
                <a:solidFill>
                  <a:srgbClr val="FF0000"/>
                </a:solidFill>
              </a:rPr>
              <a:t>: </a:t>
            </a:r>
            <a:r>
              <a:rPr lang="ru-RU" sz="2400" b="1" dirty="0" err="1"/>
              <a:t>застосування</a:t>
            </a:r>
            <a:r>
              <a:rPr lang="ru-RU" sz="2400" b="1" dirty="0"/>
              <a:t> </a:t>
            </a:r>
            <a:r>
              <a:rPr lang="ru-RU" sz="2400" b="1" dirty="0" err="1"/>
              <a:t>математичних</a:t>
            </a:r>
            <a:r>
              <a:rPr lang="ru-RU" sz="2400" b="1" dirty="0"/>
              <a:t> формул на </a:t>
            </a:r>
            <a:r>
              <a:rPr lang="ru-RU" sz="2400" b="1" dirty="0" err="1"/>
              <a:t>основі</a:t>
            </a:r>
            <a:r>
              <a:rPr lang="ru-RU" sz="2400" b="1" dirty="0"/>
              <a:t> </a:t>
            </a:r>
            <a:r>
              <a:rPr lang="ru-RU" sz="2400" b="1" dirty="0" err="1"/>
              <a:t>лабораторних</a:t>
            </a:r>
            <a:r>
              <a:rPr lang="ru-RU" sz="2400" b="1" dirty="0"/>
              <a:t> </a:t>
            </a:r>
            <a:r>
              <a:rPr lang="ru-RU" sz="2400" b="1" dirty="0" err="1"/>
              <a:t>показників</a:t>
            </a:r>
            <a:r>
              <a:rPr lang="ru-RU" sz="2400" b="1" dirty="0"/>
              <a:t>.</a:t>
            </a:r>
          </a:p>
          <a:p>
            <a:pPr marL="285750" indent="-285750" algn="just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ru-RU" sz="2400" b="1" dirty="0" err="1">
                <a:solidFill>
                  <a:srgbClr val="FF0000"/>
                </a:solidFill>
              </a:rPr>
              <a:t>Апаратні</a:t>
            </a:r>
            <a:r>
              <a:rPr lang="ru-RU" sz="2400" b="1" dirty="0">
                <a:solidFill>
                  <a:srgbClr val="FF0000"/>
                </a:solidFill>
              </a:rPr>
              <a:t>: </a:t>
            </a:r>
            <a:r>
              <a:rPr lang="ru-RU" sz="2400" b="1" dirty="0" err="1"/>
              <a:t>електрофізіологічні</a:t>
            </a:r>
            <a:r>
              <a:rPr lang="ru-RU" sz="2400" b="1" dirty="0"/>
              <a:t> та </a:t>
            </a:r>
            <a:r>
              <a:rPr lang="ru-RU" sz="2400" b="1" dirty="0" err="1"/>
              <a:t>імпедансометричні</a:t>
            </a:r>
            <a:r>
              <a:rPr lang="ru-RU" sz="2400" b="1" dirty="0"/>
              <a:t> </a:t>
            </a:r>
            <a:r>
              <a:rPr lang="ru-RU" sz="2400" b="1" dirty="0" err="1"/>
              <a:t>методи</a:t>
            </a:r>
            <a:r>
              <a:rPr lang="ru-RU" sz="2400" b="1" dirty="0"/>
              <a:t>.</a:t>
            </a:r>
          </a:p>
          <a:p>
            <a:pPr marL="285750" indent="-285750" algn="just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ru-RU" sz="2400" b="1" dirty="0" err="1">
                <a:solidFill>
                  <a:srgbClr val="FF0000"/>
                </a:solidFill>
              </a:rPr>
              <a:t>Індикаторні</a:t>
            </a:r>
            <a:r>
              <a:rPr lang="ru-RU" sz="2400" b="1" dirty="0">
                <a:solidFill>
                  <a:srgbClr val="FF0000"/>
                </a:solidFill>
              </a:rPr>
              <a:t>: </a:t>
            </a:r>
            <a:r>
              <a:rPr lang="ru-RU" sz="2400" b="1" dirty="0"/>
              <a:t>метод </a:t>
            </a:r>
            <a:r>
              <a:rPr lang="ru-RU" sz="2400" b="1" dirty="0" err="1"/>
              <a:t>розведення</a:t>
            </a:r>
            <a:r>
              <a:rPr lang="ru-RU" sz="2400" b="1" dirty="0"/>
              <a:t> (</a:t>
            </a:r>
            <a:r>
              <a:rPr lang="ru-RU" sz="2400" b="1" dirty="0" err="1"/>
              <a:t>введення</a:t>
            </a:r>
            <a:r>
              <a:rPr lang="ru-RU" sz="2400" b="1" dirty="0"/>
              <a:t> в русло </a:t>
            </a:r>
            <a:r>
              <a:rPr lang="ru-RU" sz="2400" b="1" dirty="0" err="1"/>
              <a:t>крові</a:t>
            </a:r>
            <a:r>
              <a:rPr lang="ru-RU" sz="2400" b="1" dirty="0"/>
              <a:t> </a:t>
            </a:r>
            <a:r>
              <a:rPr lang="ru-RU" sz="2400" b="1" dirty="0" err="1"/>
              <a:t>барвників</a:t>
            </a:r>
            <a:r>
              <a:rPr lang="ru-RU" sz="2400" b="1" dirty="0"/>
              <a:t>, </a:t>
            </a:r>
            <a:r>
              <a:rPr lang="ru-RU" sz="2400" b="1" dirty="0" err="1"/>
              <a:t>електролітів</a:t>
            </a:r>
            <a:r>
              <a:rPr lang="ru-RU" sz="2400" b="1" dirty="0"/>
              <a:t> </a:t>
            </a:r>
            <a:r>
              <a:rPr lang="ru-RU" sz="2400" b="1" dirty="0" err="1"/>
              <a:t>або</a:t>
            </a:r>
            <a:r>
              <a:rPr lang="ru-RU" sz="2400" b="1" dirty="0"/>
              <a:t> </a:t>
            </a:r>
            <a:r>
              <a:rPr lang="ru-RU" sz="2400" b="1" dirty="0" err="1"/>
              <a:t>радіоізотопів</a:t>
            </a:r>
            <a:r>
              <a:rPr lang="ru-RU" sz="2400" b="1" dirty="0"/>
              <a:t> для </a:t>
            </a:r>
            <a:r>
              <a:rPr lang="ru-RU" sz="2400" b="1" dirty="0" err="1"/>
              <a:t>оцінки</a:t>
            </a:r>
            <a:r>
              <a:rPr lang="ru-RU" sz="2400" b="1" dirty="0"/>
              <a:t> </a:t>
            </a:r>
            <a:r>
              <a:rPr lang="ru-RU" sz="2400" b="1" dirty="0" err="1"/>
              <a:t>об’єму</a:t>
            </a:r>
            <a:r>
              <a:rPr lang="ru-RU" sz="2400" b="1" dirty="0"/>
              <a:t> </a:t>
            </a:r>
            <a:r>
              <a:rPr lang="ru-RU" sz="2400" b="1" dirty="0" err="1"/>
              <a:t>їх</a:t>
            </a:r>
            <a:r>
              <a:rPr lang="ru-RU" sz="2400" b="1" dirty="0"/>
              <a:t> </a:t>
            </a:r>
            <a:r>
              <a:rPr lang="ru-RU" sz="2400" b="1" dirty="0" err="1"/>
              <a:t>розподілу</a:t>
            </a:r>
            <a:r>
              <a:rPr lang="ru-RU" sz="2400" b="1" dirty="0"/>
              <a:t>).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844185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0218" y="360608"/>
            <a:ext cx="10861964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Алгоритм </a:t>
            </a:r>
            <a:r>
              <a:rPr lang="ru-RU" sz="2800" b="1" dirty="0" err="1">
                <a:solidFill>
                  <a:srgbClr val="7030A0"/>
                </a:solidFill>
              </a:rPr>
              <a:t>обстеження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потерпілого</a:t>
            </a:r>
            <a:r>
              <a:rPr lang="ru-RU" sz="2800" b="1" dirty="0">
                <a:solidFill>
                  <a:srgbClr val="7030A0"/>
                </a:solidFill>
              </a:rPr>
              <a:t>/хворого</a:t>
            </a:r>
            <a:endParaRPr lang="ru-RU" sz="2800" b="1" dirty="0">
              <a:solidFill>
                <a:srgbClr val="7030A0"/>
              </a:solidFill>
            </a:endParaRPr>
          </a:p>
          <a:p>
            <a:pPr algn="just"/>
            <a:r>
              <a:rPr lang="ru-RU" sz="2000" dirty="0"/>
              <a:t>План </a:t>
            </a:r>
            <a:r>
              <a:rPr lang="ru-RU" sz="2000" dirty="0" err="1"/>
              <a:t>діагностичних</a:t>
            </a:r>
            <a:r>
              <a:rPr lang="ru-RU" sz="2000" dirty="0"/>
              <a:t> </a:t>
            </a:r>
            <a:r>
              <a:rPr lang="ru-RU" sz="2000" dirty="0" err="1"/>
              <a:t>заходів</a:t>
            </a:r>
            <a:r>
              <a:rPr lang="ru-RU" sz="2000" dirty="0"/>
              <a:t> </a:t>
            </a:r>
            <a:r>
              <a:rPr lang="ru-RU" sz="2000" dirty="0" err="1"/>
              <a:t>включає</a:t>
            </a:r>
            <a:r>
              <a:rPr lang="ru-RU" sz="2000" dirty="0"/>
              <a:t>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b="1" dirty="0" err="1">
                <a:solidFill>
                  <a:srgbClr val="0070C0"/>
                </a:solidFill>
              </a:rPr>
              <a:t>Загальний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огляд</a:t>
            </a:r>
            <a:r>
              <a:rPr lang="ru-RU" sz="2000" b="1" dirty="0"/>
              <a:t>:</a:t>
            </a:r>
            <a:r>
              <a:rPr lang="ru-RU" sz="2000" dirty="0"/>
              <a:t> </a:t>
            </a:r>
            <a:r>
              <a:rPr lang="ru-RU" sz="2000" dirty="0" err="1"/>
              <a:t>оцінка</a:t>
            </a:r>
            <a:r>
              <a:rPr lang="ru-RU" sz="2000" dirty="0"/>
              <a:t> стану </a:t>
            </a:r>
            <a:r>
              <a:rPr lang="ru-RU" sz="2000" dirty="0" err="1"/>
              <a:t>свідомості</a:t>
            </a:r>
            <a:r>
              <a:rPr lang="ru-RU" sz="2000" dirty="0"/>
              <a:t> та </a:t>
            </a:r>
            <a:r>
              <a:rPr lang="ru-RU" sz="2000" dirty="0" err="1"/>
              <a:t>шкірних</a:t>
            </a:r>
            <a:r>
              <a:rPr lang="ru-RU" sz="2000" dirty="0"/>
              <a:t> </a:t>
            </a:r>
            <a:r>
              <a:rPr lang="ru-RU" sz="2000" dirty="0" err="1"/>
              <a:t>покривів</a:t>
            </a:r>
            <a:r>
              <a:rPr lang="ru-RU" sz="2000" dirty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b="1" dirty="0" err="1">
                <a:solidFill>
                  <a:srgbClr val="0070C0"/>
                </a:solidFill>
              </a:rPr>
              <a:t>Фізикальне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обстеження</a:t>
            </a:r>
            <a:r>
              <a:rPr lang="ru-RU" sz="2000" b="1" dirty="0"/>
              <a:t>:</a:t>
            </a:r>
            <a:r>
              <a:rPr lang="ru-RU" sz="2000" dirty="0"/>
              <a:t> </a:t>
            </a:r>
            <a:r>
              <a:rPr lang="ru-RU" sz="2000" dirty="0" err="1"/>
              <a:t>вимірювання</a:t>
            </a:r>
            <a:r>
              <a:rPr lang="ru-RU" sz="2000" dirty="0"/>
              <a:t> АТ, </a:t>
            </a:r>
            <a:r>
              <a:rPr lang="ru-RU" sz="2000" dirty="0" err="1"/>
              <a:t>частоти</a:t>
            </a:r>
            <a:r>
              <a:rPr lang="ru-RU" sz="2000" dirty="0"/>
              <a:t> </a:t>
            </a:r>
            <a:r>
              <a:rPr lang="ru-RU" sz="2000" dirty="0" err="1"/>
              <a:t>серцевих</a:t>
            </a:r>
            <a:r>
              <a:rPr lang="ru-RU" sz="2000" dirty="0"/>
              <a:t> </a:t>
            </a:r>
            <a:r>
              <a:rPr lang="ru-RU" sz="2000" dirty="0" err="1"/>
              <a:t>скорочень</a:t>
            </a:r>
            <a:r>
              <a:rPr lang="ru-RU" sz="2000" dirty="0"/>
              <a:t> (ЧСС), </a:t>
            </a:r>
            <a:r>
              <a:rPr lang="ru-RU" sz="2000" dirty="0" err="1"/>
              <a:t>частоти</a:t>
            </a:r>
            <a:r>
              <a:rPr lang="ru-RU" sz="2000" dirty="0"/>
              <a:t> </a:t>
            </a:r>
            <a:r>
              <a:rPr lang="ru-RU" sz="2000" dirty="0" err="1"/>
              <a:t>дихальних</a:t>
            </a:r>
            <a:r>
              <a:rPr lang="ru-RU" sz="2000" dirty="0"/>
              <a:t> </a:t>
            </a:r>
            <a:r>
              <a:rPr lang="ru-RU" sz="2000" dirty="0" err="1"/>
              <a:t>рухів</a:t>
            </a:r>
            <a:r>
              <a:rPr lang="ru-RU" sz="2000" dirty="0"/>
              <a:t> (ЧДР).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b="1" dirty="0" err="1">
                <a:solidFill>
                  <a:srgbClr val="0070C0"/>
                </a:solidFill>
              </a:rPr>
              <a:t>Оцінка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величини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крововтрати</a:t>
            </a:r>
            <a:r>
              <a:rPr lang="ru-RU" sz="2000" b="1" dirty="0"/>
              <a:t>:</a:t>
            </a:r>
            <a:r>
              <a:rPr lang="ru-RU" sz="2000" dirty="0"/>
              <a:t> </a:t>
            </a:r>
            <a:r>
              <a:rPr lang="ru-RU" sz="2000" dirty="0" err="1"/>
              <a:t>застосування</a:t>
            </a:r>
            <a:r>
              <a:rPr lang="ru-RU" sz="2000" dirty="0"/>
              <a:t> шокового </a:t>
            </a:r>
            <a:r>
              <a:rPr lang="ru-RU" sz="2000" dirty="0" err="1"/>
              <a:t>індексу</a:t>
            </a:r>
            <a:r>
              <a:rPr lang="ru-RU" sz="2000" dirty="0"/>
              <a:t> (ШІ)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емпіричних</a:t>
            </a:r>
            <a:r>
              <a:rPr lang="ru-RU" sz="2000" dirty="0"/>
              <a:t> </a:t>
            </a:r>
            <a:r>
              <a:rPr lang="ru-RU" sz="2000" dirty="0" err="1"/>
              <a:t>методів</a:t>
            </a:r>
            <a:r>
              <a:rPr lang="ru-RU" sz="2000" dirty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b="1" dirty="0" err="1">
                <a:solidFill>
                  <a:srgbClr val="0070C0"/>
                </a:solidFill>
              </a:rPr>
              <a:t>Моніторинг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діурезу</a:t>
            </a:r>
            <a:r>
              <a:rPr lang="ru-RU" sz="2000" b="1" dirty="0"/>
              <a:t>:</a:t>
            </a:r>
            <a:r>
              <a:rPr lang="ru-RU" sz="2000" dirty="0"/>
              <a:t> контроль </a:t>
            </a:r>
            <a:r>
              <a:rPr lang="ru-RU" sz="2000" dirty="0" err="1"/>
              <a:t>погодинного</a:t>
            </a:r>
            <a:r>
              <a:rPr lang="ru-RU" sz="2000" dirty="0"/>
              <a:t> </a:t>
            </a:r>
            <a:r>
              <a:rPr lang="ru-RU" sz="2000" dirty="0" err="1"/>
              <a:t>виділення</a:t>
            </a:r>
            <a:r>
              <a:rPr lang="ru-RU" sz="2000" dirty="0"/>
              <a:t> </a:t>
            </a:r>
            <a:r>
              <a:rPr lang="ru-RU" sz="2000" dirty="0" err="1"/>
              <a:t>сечі</a:t>
            </a:r>
            <a:r>
              <a:rPr lang="ru-RU" sz="2000" dirty="0"/>
              <a:t> (</a:t>
            </a:r>
            <a:r>
              <a:rPr lang="ru-RU" sz="2000" dirty="0" err="1"/>
              <a:t>важливий</a:t>
            </a:r>
            <a:r>
              <a:rPr lang="ru-RU" sz="2000" dirty="0"/>
              <a:t> </a:t>
            </a:r>
            <a:r>
              <a:rPr lang="ru-RU" sz="2000" dirty="0" err="1"/>
              <a:t>показник</a:t>
            </a:r>
            <a:r>
              <a:rPr lang="ru-RU" sz="2000" dirty="0"/>
              <a:t> </a:t>
            </a:r>
            <a:r>
              <a:rPr lang="ru-RU" sz="2000" dirty="0" err="1"/>
              <a:t>перфузії</a:t>
            </a:r>
            <a:r>
              <a:rPr lang="ru-RU" sz="2000" dirty="0"/>
              <a:t> </a:t>
            </a:r>
            <a:r>
              <a:rPr lang="ru-RU" sz="2000" dirty="0" err="1"/>
              <a:t>нирок</a:t>
            </a:r>
            <a:r>
              <a:rPr lang="ru-RU" sz="2000" dirty="0"/>
              <a:t>).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b="1" dirty="0" err="1">
                <a:solidFill>
                  <a:srgbClr val="0070C0"/>
                </a:solidFill>
              </a:rPr>
              <a:t>Лабораторна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діагностика</a:t>
            </a:r>
            <a:r>
              <a:rPr lang="ru-RU" sz="2000" b="1" dirty="0"/>
              <a:t>:</a:t>
            </a:r>
            <a:endParaRPr lang="ru-RU" sz="2000" dirty="0"/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ru-RU" sz="2000" dirty="0" err="1"/>
              <a:t>Клінічний</a:t>
            </a:r>
            <a:r>
              <a:rPr lang="ru-RU" sz="2000" dirty="0"/>
              <a:t> </a:t>
            </a:r>
            <a:r>
              <a:rPr lang="ru-RU" sz="2000" dirty="0" err="1"/>
              <a:t>аналіз</a:t>
            </a:r>
            <a:r>
              <a:rPr lang="ru-RU" sz="2000" dirty="0"/>
              <a:t> </a:t>
            </a:r>
            <a:r>
              <a:rPr lang="ru-RU" sz="2000" dirty="0" err="1"/>
              <a:t>крові</a:t>
            </a:r>
            <a:r>
              <a:rPr lang="ru-RU" sz="2000" dirty="0"/>
              <a:t> (</a:t>
            </a:r>
            <a:r>
              <a:rPr lang="ru-RU" sz="2000" dirty="0" err="1"/>
              <a:t>рівень</a:t>
            </a:r>
            <a:r>
              <a:rPr lang="ru-RU" sz="2000" dirty="0"/>
              <a:t> </a:t>
            </a:r>
            <a:r>
              <a:rPr lang="ru-RU" sz="2000" dirty="0" err="1"/>
              <a:t>еритроцитів</a:t>
            </a:r>
            <a:r>
              <a:rPr lang="ru-RU" sz="2000" dirty="0"/>
              <a:t>, </a:t>
            </a:r>
            <a:r>
              <a:rPr lang="ru-RU" sz="2000" dirty="0" err="1"/>
              <a:t>гемоглобіну</a:t>
            </a:r>
            <a:r>
              <a:rPr lang="ru-RU" sz="2000" dirty="0"/>
              <a:t>) та </a:t>
            </a:r>
            <a:r>
              <a:rPr lang="ru-RU" sz="2000" dirty="0" err="1"/>
              <a:t>сечі</a:t>
            </a:r>
            <a:r>
              <a:rPr lang="ru-RU" sz="2000" dirty="0"/>
              <a:t>.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ru-RU" sz="2000" dirty="0" err="1"/>
              <a:t>Визначення</a:t>
            </a:r>
            <a:r>
              <a:rPr lang="ru-RU" sz="2000" dirty="0"/>
              <a:t> </a:t>
            </a:r>
            <a:r>
              <a:rPr lang="ru-RU" sz="2000" b="1" dirty="0">
                <a:solidFill>
                  <a:srgbClr val="0070C0"/>
                </a:solidFill>
              </a:rPr>
              <a:t>гематокриту</a:t>
            </a:r>
            <a:r>
              <a:rPr lang="ru-RU" sz="2000" dirty="0"/>
              <a:t> (</a:t>
            </a:r>
            <a:r>
              <a:rPr lang="ru-RU" sz="2000" dirty="0" err="1"/>
              <a:t>співвідношення</a:t>
            </a:r>
            <a:r>
              <a:rPr lang="ru-RU" sz="2000" dirty="0"/>
              <a:t> </a:t>
            </a:r>
            <a:r>
              <a:rPr lang="ru-RU" sz="2000" dirty="0" err="1"/>
              <a:t>формених</a:t>
            </a:r>
            <a:r>
              <a:rPr lang="ru-RU" sz="2000" dirty="0"/>
              <a:t> </a:t>
            </a:r>
            <a:r>
              <a:rPr lang="ru-RU" sz="2000" dirty="0" err="1"/>
              <a:t>елементів</a:t>
            </a:r>
            <a:r>
              <a:rPr lang="ru-RU" sz="2000" dirty="0"/>
              <a:t> до </a:t>
            </a:r>
            <a:r>
              <a:rPr lang="ru-RU" sz="2000" dirty="0" err="1"/>
              <a:t>плазми</a:t>
            </a:r>
            <a:r>
              <a:rPr lang="ru-RU" sz="2000" dirty="0"/>
              <a:t>).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ru-RU" sz="2000" dirty="0" err="1"/>
              <a:t>Біохімічне</a:t>
            </a:r>
            <a:r>
              <a:rPr lang="ru-RU" sz="2000" dirty="0"/>
              <a:t> </a:t>
            </a:r>
            <a:r>
              <a:rPr lang="ru-RU" sz="2000" dirty="0" err="1"/>
              <a:t>обстеження</a:t>
            </a:r>
            <a:r>
              <a:rPr lang="ru-RU" sz="2000" dirty="0"/>
              <a:t> (</a:t>
            </a:r>
            <a:r>
              <a:rPr lang="ru-RU" sz="2000" dirty="0" err="1"/>
              <a:t>білки</a:t>
            </a:r>
            <a:r>
              <a:rPr lang="ru-RU" sz="2000" dirty="0"/>
              <a:t>, альфа-</a:t>
            </a:r>
            <a:r>
              <a:rPr lang="ru-RU" sz="2000" dirty="0" err="1"/>
              <a:t>амілаза</a:t>
            </a:r>
            <a:r>
              <a:rPr lang="ru-RU" sz="2000" dirty="0"/>
              <a:t>, </a:t>
            </a:r>
            <a:r>
              <a:rPr lang="ru-RU" sz="2000" dirty="0" err="1"/>
              <a:t>осмолярність</a:t>
            </a:r>
            <a:r>
              <a:rPr lang="ru-RU" sz="2000" dirty="0"/>
              <a:t>).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ru-RU" sz="2000" b="1" dirty="0" err="1">
                <a:solidFill>
                  <a:srgbClr val="0070C0"/>
                </a:solidFill>
              </a:rPr>
              <a:t>Коагулограма</a:t>
            </a:r>
            <a:r>
              <a:rPr lang="ru-RU" sz="2000" b="1" dirty="0"/>
              <a:t>:</a:t>
            </a:r>
            <a:r>
              <a:rPr lang="ru-RU" sz="2000" dirty="0"/>
              <a:t> </a:t>
            </a:r>
            <a:r>
              <a:rPr lang="ru-RU" sz="2000" dirty="0" err="1"/>
              <a:t>оцінка</a:t>
            </a:r>
            <a:r>
              <a:rPr lang="ru-RU" sz="2000" dirty="0"/>
              <a:t> </a:t>
            </a:r>
            <a:r>
              <a:rPr lang="ru-RU" sz="2000" dirty="0" err="1"/>
              <a:t>системи</a:t>
            </a:r>
            <a:r>
              <a:rPr lang="ru-RU" sz="2000" dirty="0"/>
              <a:t> </a:t>
            </a:r>
            <a:r>
              <a:rPr lang="ru-RU" sz="2000" dirty="0" err="1"/>
              <a:t>згортання</a:t>
            </a:r>
            <a:r>
              <a:rPr lang="ru-RU" sz="2000" dirty="0"/>
              <a:t> </a:t>
            </a:r>
            <a:r>
              <a:rPr lang="ru-RU" sz="2000" dirty="0" err="1"/>
              <a:t>крові</a:t>
            </a:r>
            <a:r>
              <a:rPr lang="ru-RU" sz="2000" dirty="0"/>
              <a:t>.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ru-RU" sz="2000" dirty="0"/>
              <a:t>Гази </a:t>
            </a:r>
            <a:r>
              <a:rPr lang="ru-RU" sz="2000" dirty="0" err="1"/>
              <a:t>крові</a:t>
            </a:r>
            <a:r>
              <a:rPr lang="ru-RU" sz="2000" dirty="0"/>
              <a:t> та кислотно-</a:t>
            </a:r>
            <a:r>
              <a:rPr lang="ru-RU" sz="2000" dirty="0" err="1"/>
              <a:t>лужний</a:t>
            </a:r>
            <a:r>
              <a:rPr lang="ru-RU" sz="2000" dirty="0"/>
              <a:t> стан (</a:t>
            </a:r>
            <a:r>
              <a:rPr lang="ru-RU" sz="2000" dirty="0" err="1"/>
              <a:t>виявлення</a:t>
            </a:r>
            <a:r>
              <a:rPr lang="ru-RU" sz="2000" dirty="0"/>
              <a:t> ацидозу).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b="1" dirty="0" err="1">
                <a:solidFill>
                  <a:srgbClr val="0070C0"/>
                </a:solidFill>
              </a:rPr>
              <a:t>Інструментальна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діагностика</a:t>
            </a:r>
            <a:r>
              <a:rPr lang="ru-RU" sz="2000" b="1" dirty="0"/>
              <a:t>: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/>
              <a:t>аускультація</a:t>
            </a:r>
            <a:r>
              <a:rPr lang="ru-RU" sz="2000" dirty="0"/>
              <a:t> </a:t>
            </a:r>
            <a:r>
              <a:rPr lang="ru-RU" sz="2000" dirty="0" err="1"/>
              <a:t>серця</a:t>
            </a:r>
            <a:r>
              <a:rPr lang="ru-RU" sz="2000" dirty="0"/>
              <a:t> та </a:t>
            </a:r>
            <a:r>
              <a:rPr lang="ru-RU" sz="2000" dirty="0" err="1"/>
              <a:t>електрокардіографія</a:t>
            </a:r>
            <a:r>
              <a:rPr lang="ru-RU" sz="2000" dirty="0"/>
              <a:t> (ЕКГ).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b="1" dirty="0" err="1">
                <a:solidFill>
                  <a:srgbClr val="0070C0"/>
                </a:solidFill>
              </a:rPr>
              <a:t>Дослідження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імунологічного</a:t>
            </a:r>
            <a:r>
              <a:rPr lang="ru-RU" sz="2000" b="1" dirty="0">
                <a:solidFill>
                  <a:srgbClr val="0070C0"/>
                </a:solidFill>
              </a:rPr>
              <a:t> стану.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b="1" dirty="0" err="1">
                <a:solidFill>
                  <a:srgbClr val="0070C0"/>
                </a:solidFill>
              </a:rPr>
              <a:t>Консультації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спеціалістів</a:t>
            </a:r>
            <a:r>
              <a:rPr lang="ru-RU" sz="2000" b="1" dirty="0">
                <a:solidFill>
                  <a:srgbClr val="0070C0"/>
                </a:solidFill>
              </a:rPr>
              <a:t> за </a:t>
            </a:r>
            <a:r>
              <a:rPr lang="ru-RU" sz="2000" b="1" dirty="0" err="1">
                <a:solidFill>
                  <a:srgbClr val="0070C0"/>
                </a:solidFill>
              </a:rPr>
              <a:t>необхідністю</a:t>
            </a:r>
            <a:r>
              <a:rPr lang="ru-RU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905090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8654" y="196113"/>
            <a:ext cx="1167938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Особливості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клініки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діагностики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геморагічного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шоку</a:t>
            </a:r>
          </a:p>
          <a:p>
            <a:pPr algn="just"/>
            <a:r>
              <a:rPr lang="ru-RU" sz="2200" b="1" dirty="0" err="1"/>
              <a:t>Вірогідність</a:t>
            </a:r>
            <a:r>
              <a:rPr lang="ru-RU" sz="2200" b="1" dirty="0"/>
              <a:t> </a:t>
            </a:r>
            <a:r>
              <a:rPr lang="ru-RU" sz="2200" b="1" dirty="0" err="1"/>
              <a:t>розвитку</a:t>
            </a:r>
            <a:r>
              <a:rPr lang="ru-RU" sz="2200" b="1" dirty="0"/>
              <a:t> </a:t>
            </a:r>
            <a:r>
              <a:rPr lang="ru-RU" sz="2200" b="1" dirty="0" err="1"/>
              <a:t>геморагічного</a:t>
            </a:r>
            <a:r>
              <a:rPr lang="ru-RU" sz="2200" b="1" dirty="0"/>
              <a:t> шоку </a:t>
            </a:r>
            <a:r>
              <a:rPr lang="ru-RU" sz="2200" b="1" dirty="0" err="1"/>
              <a:t>залежить</a:t>
            </a:r>
            <a:r>
              <a:rPr lang="ru-RU" sz="2200" b="1" dirty="0"/>
              <a:t> </a:t>
            </a:r>
            <a:r>
              <a:rPr lang="ru-RU" sz="2200" b="1" dirty="0" err="1"/>
              <a:t>від</a:t>
            </a:r>
            <a:r>
              <a:rPr lang="ru-RU" sz="2200" b="1" dirty="0"/>
              <a:t> </a:t>
            </a:r>
            <a:r>
              <a:rPr lang="ru-RU" sz="2200" b="1" dirty="0"/>
              <a:t>виду та </a:t>
            </a:r>
            <a:r>
              <a:rPr lang="ru-RU" sz="2200" b="1" dirty="0" err="1"/>
              <a:t>швидкості</a:t>
            </a:r>
            <a:r>
              <a:rPr lang="ru-RU" sz="2200" b="1" dirty="0"/>
              <a:t> </a:t>
            </a:r>
            <a:r>
              <a:rPr lang="ru-RU" sz="2200" b="1" dirty="0" err="1"/>
              <a:t>кровотечі</a:t>
            </a:r>
            <a:r>
              <a:rPr lang="ru-RU" sz="2200" b="1" dirty="0"/>
              <a:t>, </a:t>
            </a:r>
            <a:r>
              <a:rPr lang="ru-RU" sz="2200" b="1" dirty="0" err="1"/>
              <a:t>обсягу</a:t>
            </a:r>
            <a:r>
              <a:rPr lang="ru-RU" sz="2200" b="1" dirty="0"/>
              <a:t> </a:t>
            </a:r>
            <a:r>
              <a:rPr lang="ru-RU" sz="2200" b="1" dirty="0" err="1"/>
              <a:t>крововтрати</a:t>
            </a:r>
            <a:r>
              <a:rPr lang="ru-RU" sz="2200" b="1" dirty="0"/>
              <a:t>, </a:t>
            </a:r>
            <a:r>
              <a:rPr lang="ru-RU" sz="2200" b="1" dirty="0" err="1"/>
              <a:t>віку</a:t>
            </a:r>
            <a:r>
              <a:rPr lang="ru-RU" sz="2200" b="1" dirty="0"/>
              <a:t>, </a:t>
            </a:r>
            <a:r>
              <a:rPr lang="ru-RU" sz="2200" b="1" dirty="0" err="1"/>
              <a:t>супутніх</a:t>
            </a:r>
            <a:r>
              <a:rPr lang="ru-RU" sz="2200" b="1" dirty="0"/>
              <a:t> </a:t>
            </a:r>
            <a:r>
              <a:rPr lang="ru-RU" sz="2200" b="1" dirty="0" err="1"/>
              <a:t>травматичних</a:t>
            </a:r>
            <a:r>
              <a:rPr lang="ru-RU" sz="2200" b="1" dirty="0"/>
              <a:t> </a:t>
            </a:r>
            <a:r>
              <a:rPr lang="ru-RU" sz="2200" b="1" dirty="0" err="1"/>
              <a:t>ушкоджень</a:t>
            </a:r>
            <a:r>
              <a:rPr lang="ru-RU" sz="2200" b="1" dirty="0"/>
              <a:t> </a:t>
            </a:r>
            <a:r>
              <a:rPr lang="ru-RU" sz="2200" b="1" dirty="0" err="1"/>
              <a:t>чи</a:t>
            </a:r>
            <a:r>
              <a:rPr lang="ru-RU" sz="2200" b="1" dirty="0"/>
              <a:t> </a:t>
            </a:r>
            <a:r>
              <a:rPr lang="ru-RU" sz="2200" b="1" dirty="0" err="1"/>
              <a:t>соматичних</a:t>
            </a:r>
            <a:r>
              <a:rPr lang="ru-RU" sz="2200" b="1" dirty="0"/>
              <a:t> </a:t>
            </a:r>
            <a:r>
              <a:rPr lang="ru-RU" sz="2200" b="1" dirty="0" err="1"/>
              <a:t>захворювань</a:t>
            </a:r>
            <a:r>
              <a:rPr lang="ru-RU" sz="2200" b="1" dirty="0" smtClean="0"/>
              <a:t>.</a:t>
            </a:r>
            <a:endParaRPr lang="uk-UA" sz="2200" b="1" dirty="0"/>
          </a:p>
          <a:p>
            <a:r>
              <a:rPr lang="ru-RU" sz="2200" b="1" dirty="0">
                <a:solidFill>
                  <a:srgbClr val="7030A0"/>
                </a:solidFill>
              </a:rPr>
              <a:t>1. </a:t>
            </a:r>
            <a:r>
              <a:rPr lang="ru-RU" sz="2200" b="1" dirty="0" err="1">
                <a:solidFill>
                  <a:srgbClr val="7030A0"/>
                </a:solidFill>
              </a:rPr>
              <a:t>Патогномічна</a:t>
            </a:r>
            <a:r>
              <a:rPr lang="ru-RU" sz="2200" b="1" dirty="0">
                <a:solidFill>
                  <a:srgbClr val="7030A0"/>
                </a:solidFill>
              </a:rPr>
              <a:t> </a:t>
            </a:r>
            <a:r>
              <a:rPr lang="ru-RU" sz="2200" b="1" dirty="0" err="1">
                <a:solidFill>
                  <a:srgbClr val="7030A0"/>
                </a:solidFill>
              </a:rPr>
              <a:t>тріада</a:t>
            </a:r>
            <a:r>
              <a:rPr lang="ru-RU" sz="2200" b="1" dirty="0">
                <a:solidFill>
                  <a:srgbClr val="7030A0"/>
                </a:solidFill>
              </a:rPr>
              <a:t> </a:t>
            </a:r>
            <a:r>
              <a:rPr lang="ru-RU" sz="2200" b="1" dirty="0" err="1">
                <a:solidFill>
                  <a:srgbClr val="7030A0"/>
                </a:solidFill>
              </a:rPr>
              <a:t>симптомів</a:t>
            </a:r>
            <a:endParaRPr lang="ru-RU" sz="2200" b="1" dirty="0">
              <a:solidFill>
                <a:srgbClr val="7030A0"/>
              </a:solidFill>
            </a:endParaRPr>
          </a:p>
          <a:p>
            <a:r>
              <a:rPr lang="ru-RU" sz="2200" b="1" dirty="0"/>
              <a:t>Для </a:t>
            </a:r>
            <a:r>
              <a:rPr lang="ru-RU" sz="2200" b="1" dirty="0" err="1"/>
              <a:t>гострої</a:t>
            </a:r>
            <a:r>
              <a:rPr lang="ru-RU" sz="2200" b="1" dirty="0"/>
              <a:t> </a:t>
            </a:r>
            <a:r>
              <a:rPr lang="ru-RU" sz="2200" b="1" dirty="0" err="1"/>
              <a:t>масивної</a:t>
            </a:r>
            <a:r>
              <a:rPr lang="ru-RU" sz="2200" b="1" dirty="0"/>
              <a:t> </a:t>
            </a:r>
            <a:r>
              <a:rPr lang="ru-RU" sz="2200" b="1" dirty="0" err="1"/>
              <a:t>крововтрати</a:t>
            </a:r>
            <a:r>
              <a:rPr lang="ru-RU" sz="2200" b="1" dirty="0"/>
              <a:t> </a:t>
            </a:r>
            <a:r>
              <a:rPr lang="ru-RU" sz="2200" b="1" dirty="0" err="1"/>
              <a:t>характерне</a:t>
            </a:r>
            <a:r>
              <a:rPr lang="ru-RU" sz="2200" b="1" dirty="0"/>
              <a:t> </a:t>
            </a:r>
            <a:r>
              <a:rPr lang="ru-RU" sz="2200" b="1" dirty="0" err="1"/>
              <a:t>поєднання</a:t>
            </a:r>
            <a:r>
              <a:rPr lang="ru-RU" sz="2200" b="1" dirty="0"/>
              <a:t> </a:t>
            </a:r>
            <a:r>
              <a:rPr lang="ru-RU" sz="2200" b="1" dirty="0" err="1"/>
              <a:t>трьох</a:t>
            </a:r>
            <a:r>
              <a:rPr lang="ru-RU" sz="2200" b="1" dirty="0"/>
              <a:t> </a:t>
            </a:r>
            <a:r>
              <a:rPr lang="ru-RU" sz="2200" b="1" dirty="0" err="1"/>
              <a:t>ключових</a:t>
            </a:r>
            <a:r>
              <a:rPr lang="ru-RU" sz="2200" b="1" dirty="0"/>
              <a:t> </a:t>
            </a:r>
            <a:r>
              <a:rPr lang="ru-RU" sz="2200" b="1" dirty="0" err="1"/>
              <a:t>ознак</a:t>
            </a:r>
            <a:r>
              <a:rPr lang="ru-RU" sz="2200" b="1" dirty="0"/>
              <a:t>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200" b="1" dirty="0" err="1">
                <a:solidFill>
                  <a:srgbClr val="FF0000"/>
                </a:solidFill>
              </a:rPr>
              <a:t>Артеріальна</a:t>
            </a:r>
            <a:r>
              <a:rPr lang="ru-RU" sz="2200" b="1" dirty="0">
                <a:solidFill>
                  <a:srgbClr val="FF0000"/>
                </a:solidFill>
              </a:rPr>
              <a:t> </a:t>
            </a:r>
            <a:r>
              <a:rPr lang="ru-RU" sz="2200" b="1" dirty="0" err="1">
                <a:solidFill>
                  <a:srgbClr val="FF0000"/>
                </a:solidFill>
              </a:rPr>
              <a:t>гіпотензія</a:t>
            </a:r>
            <a:r>
              <a:rPr lang="ru-RU" sz="2200" b="1" dirty="0">
                <a:solidFill>
                  <a:srgbClr val="FF0000"/>
                </a:solidFill>
              </a:rPr>
              <a:t>: </a:t>
            </a:r>
            <a:r>
              <a:rPr lang="ru-RU" sz="2200" b="1" dirty="0" err="1"/>
              <a:t>низький</a:t>
            </a:r>
            <a:r>
              <a:rPr lang="ru-RU" sz="2200" b="1" dirty="0"/>
              <a:t> </a:t>
            </a:r>
            <a:r>
              <a:rPr lang="ru-RU" sz="2200" b="1" dirty="0" err="1"/>
              <a:t>артеріальний</a:t>
            </a:r>
            <a:r>
              <a:rPr lang="ru-RU" sz="2200" b="1" dirty="0"/>
              <a:t> </a:t>
            </a:r>
            <a:r>
              <a:rPr lang="ru-RU" sz="2200" b="1" dirty="0" err="1"/>
              <a:t>тиск</a:t>
            </a:r>
            <a:r>
              <a:rPr lang="ru-RU" sz="2200" b="1" dirty="0"/>
              <a:t> (АТ).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200" b="1" dirty="0" err="1">
                <a:solidFill>
                  <a:srgbClr val="FF0000"/>
                </a:solidFill>
              </a:rPr>
              <a:t>Тахікардія</a:t>
            </a:r>
            <a:r>
              <a:rPr lang="ru-RU" sz="2200" b="1" dirty="0">
                <a:solidFill>
                  <a:srgbClr val="FF0000"/>
                </a:solidFill>
              </a:rPr>
              <a:t>:</a:t>
            </a:r>
            <a:r>
              <a:rPr lang="ru-RU" sz="2200" b="1" dirty="0"/>
              <a:t> </a:t>
            </a:r>
            <a:r>
              <a:rPr lang="ru-RU" sz="2200" b="1" dirty="0" err="1"/>
              <a:t>частий</a:t>
            </a:r>
            <a:r>
              <a:rPr lang="ru-RU" sz="2200" b="1" dirty="0"/>
              <a:t> </a:t>
            </a:r>
            <a:r>
              <a:rPr lang="ru-RU" sz="2200" b="1" dirty="0" err="1"/>
              <a:t>ниткоподібний</a:t>
            </a:r>
            <a:r>
              <a:rPr lang="ru-RU" sz="2200" b="1" dirty="0"/>
              <a:t> пульс (</a:t>
            </a:r>
            <a:r>
              <a:rPr lang="en-US" sz="2200" b="1" dirty="0"/>
              <a:t>Ps).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200" b="1" dirty="0" err="1">
                <a:solidFill>
                  <a:srgbClr val="FF0000"/>
                </a:solidFill>
              </a:rPr>
              <a:t>Зміни</a:t>
            </a:r>
            <a:r>
              <a:rPr lang="ru-RU" sz="2200" b="1" dirty="0">
                <a:solidFill>
                  <a:srgbClr val="FF0000"/>
                </a:solidFill>
              </a:rPr>
              <a:t> </a:t>
            </a:r>
            <a:r>
              <a:rPr lang="ru-RU" sz="2200" b="1" dirty="0" err="1">
                <a:solidFill>
                  <a:srgbClr val="FF0000"/>
                </a:solidFill>
              </a:rPr>
              <a:t>шкірних</a:t>
            </a:r>
            <a:r>
              <a:rPr lang="ru-RU" sz="2200" b="1" dirty="0">
                <a:solidFill>
                  <a:srgbClr val="FF0000"/>
                </a:solidFill>
              </a:rPr>
              <a:t> </a:t>
            </a:r>
            <a:r>
              <a:rPr lang="ru-RU" sz="2200" b="1" dirty="0" err="1">
                <a:solidFill>
                  <a:srgbClr val="FF0000"/>
                </a:solidFill>
              </a:rPr>
              <a:t>покривів</a:t>
            </a:r>
            <a:r>
              <a:rPr lang="ru-RU" sz="2200" b="1" dirty="0"/>
              <a:t>: холодна на </a:t>
            </a:r>
            <a:r>
              <a:rPr lang="ru-RU" sz="2200" b="1" dirty="0" err="1"/>
              <a:t>дотик</a:t>
            </a:r>
            <a:r>
              <a:rPr lang="ru-RU" sz="2200" b="1" dirty="0"/>
              <a:t> та </a:t>
            </a:r>
            <a:r>
              <a:rPr lang="ru-RU" sz="2200" b="1" dirty="0" err="1"/>
              <a:t>волога</a:t>
            </a:r>
            <a:r>
              <a:rPr lang="ru-RU" sz="2200" b="1" dirty="0"/>
              <a:t> (липка) </a:t>
            </a:r>
            <a:r>
              <a:rPr lang="ru-RU" sz="2200" b="1" dirty="0" err="1"/>
              <a:t>шкіра</a:t>
            </a:r>
            <a:r>
              <a:rPr lang="ru-RU" sz="2200" b="1" dirty="0"/>
              <a:t>.</a:t>
            </a:r>
            <a:endParaRPr lang="uk-UA" sz="2200" b="1" dirty="0"/>
          </a:p>
          <a:p>
            <a:pPr algn="just"/>
            <a:r>
              <a:rPr lang="ru-RU" sz="2200" b="1" dirty="0">
                <a:solidFill>
                  <a:srgbClr val="7030A0"/>
                </a:solidFill>
              </a:rPr>
              <a:t>2. </a:t>
            </a:r>
            <a:r>
              <a:rPr lang="ru-RU" sz="2200" b="1" dirty="0" err="1">
                <a:solidFill>
                  <a:srgbClr val="7030A0"/>
                </a:solidFill>
              </a:rPr>
              <a:t>Додаткові</a:t>
            </a:r>
            <a:r>
              <a:rPr lang="ru-RU" sz="2200" b="1" dirty="0">
                <a:solidFill>
                  <a:srgbClr val="7030A0"/>
                </a:solidFill>
              </a:rPr>
              <a:t> </a:t>
            </a:r>
            <a:r>
              <a:rPr lang="ru-RU" sz="2200" b="1" dirty="0" err="1">
                <a:solidFill>
                  <a:srgbClr val="7030A0"/>
                </a:solidFill>
              </a:rPr>
              <a:t>клінічні</a:t>
            </a:r>
            <a:r>
              <a:rPr lang="ru-RU" sz="2200" b="1" dirty="0">
                <a:solidFill>
                  <a:srgbClr val="7030A0"/>
                </a:solidFill>
              </a:rPr>
              <a:t> </a:t>
            </a:r>
            <a:r>
              <a:rPr lang="ru-RU" sz="2200" b="1" dirty="0" err="1">
                <a:solidFill>
                  <a:srgbClr val="7030A0"/>
                </a:solidFill>
              </a:rPr>
              <a:t>ознаки</a:t>
            </a:r>
            <a:endParaRPr lang="ru-RU" sz="2200" b="1" dirty="0">
              <a:solidFill>
                <a:srgbClr val="7030A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200" b="1" dirty="0" err="1">
                <a:solidFill>
                  <a:srgbClr val="FF0000"/>
                </a:solidFill>
              </a:rPr>
              <a:t>Неврологічні</a:t>
            </a:r>
            <a:r>
              <a:rPr lang="ru-RU" sz="2200" b="1" dirty="0">
                <a:solidFill>
                  <a:srgbClr val="FF0000"/>
                </a:solidFill>
              </a:rPr>
              <a:t> та </a:t>
            </a:r>
            <a:r>
              <a:rPr lang="ru-RU" sz="2200" b="1" dirty="0" err="1">
                <a:solidFill>
                  <a:srgbClr val="FF0000"/>
                </a:solidFill>
              </a:rPr>
              <a:t>загальні</a:t>
            </a:r>
            <a:r>
              <a:rPr lang="ru-RU" sz="2200" b="1" dirty="0">
                <a:solidFill>
                  <a:srgbClr val="FF0000"/>
                </a:solidFill>
              </a:rPr>
              <a:t> </a:t>
            </a:r>
            <a:r>
              <a:rPr lang="ru-RU" sz="2200" b="1" dirty="0" err="1">
                <a:solidFill>
                  <a:srgbClr val="FF0000"/>
                </a:solidFill>
              </a:rPr>
              <a:t>симптоми</a:t>
            </a:r>
            <a:r>
              <a:rPr lang="ru-RU" sz="2200" b="1" dirty="0">
                <a:solidFill>
                  <a:srgbClr val="FF0000"/>
                </a:solidFill>
              </a:rPr>
              <a:t>: </a:t>
            </a:r>
            <a:r>
              <a:rPr lang="ru-RU" sz="2200" b="1" dirty="0" err="1"/>
              <a:t>спрага</a:t>
            </a:r>
            <a:r>
              <a:rPr lang="ru-RU" sz="2200" b="1" dirty="0"/>
              <a:t>, </a:t>
            </a:r>
            <a:r>
              <a:rPr lang="ru-RU" sz="2200" b="1" dirty="0" err="1"/>
              <a:t>сухість</a:t>
            </a:r>
            <a:r>
              <a:rPr lang="ru-RU" sz="2200" b="1" dirty="0"/>
              <a:t> у </a:t>
            </a:r>
            <a:r>
              <a:rPr lang="ru-RU" sz="2200" b="1" dirty="0" err="1"/>
              <a:t>роті</a:t>
            </a:r>
            <a:r>
              <a:rPr lang="ru-RU" sz="2200" b="1" dirty="0"/>
              <a:t>, </a:t>
            </a:r>
            <a:r>
              <a:rPr lang="ru-RU" sz="2200" b="1" dirty="0" err="1"/>
              <a:t>затьмарення</a:t>
            </a:r>
            <a:r>
              <a:rPr lang="ru-RU" sz="2200" b="1" dirty="0"/>
              <a:t> </a:t>
            </a:r>
            <a:r>
              <a:rPr lang="ru-RU" sz="2200" b="1" dirty="0" err="1"/>
              <a:t>свідомості</a:t>
            </a:r>
            <a:r>
              <a:rPr lang="ru-RU" sz="2200" b="1" dirty="0"/>
              <a:t>, </a:t>
            </a:r>
            <a:r>
              <a:rPr lang="ru-RU" sz="2200" b="1" dirty="0" err="1"/>
              <a:t>розширення</a:t>
            </a:r>
            <a:r>
              <a:rPr lang="ru-RU" sz="2200" b="1" dirty="0"/>
              <a:t> </a:t>
            </a:r>
            <a:r>
              <a:rPr lang="ru-RU" sz="2200" b="1" dirty="0" err="1"/>
              <a:t>зіниць</a:t>
            </a:r>
            <a:r>
              <a:rPr lang="ru-RU" sz="2200" b="1" dirty="0"/>
              <a:t> (</a:t>
            </a:r>
            <a:r>
              <a:rPr lang="ru-RU" sz="2200" b="1" dirty="0" err="1"/>
              <a:t>мідріаз</a:t>
            </a:r>
            <a:r>
              <a:rPr lang="ru-RU" sz="2200" b="1" dirty="0"/>
              <a:t>), </a:t>
            </a:r>
            <a:r>
              <a:rPr lang="ru-RU" sz="2200" b="1" dirty="0" err="1"/>
              <a:t>адинамія</a:t>
            </a:r>
            <a:r>
              <a:rPr lang="ru-RU" sz="2200" b="1" dirty="0"/>
              <a:t>, </a:t>
            </a:r>
            <a:r>
              <a:rPr lang="ru-RU" sz="2200" b="1" dirty="0" err="1"/>
              <a:t>сонливість</a:t>
            </a:r>
            <a:r>
              <a:rPr lang="ru-RU" sz="2200" b="1" dirty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200" b="1" dirty="0" err="1">
                <a:solidFill>
                  <a:srgbClr val="FF0000"/>
                </a:solidFill>
              </a:rPr>
              <a:t>Дихальна</a:t>
            </a:r>
            <a:r>
              <a:rPr lang="ru-RU" sz="2200" b="1" dirty="0">
                <a:solidFill>
                  <a:srgbClr val="FF0000"/>
                </a:solidFill>
              </a:rPr>
              <a:t> система</a:t>
            </a:r>
            <a:r>
              <a:rPr lang="ru-RU" sz="2200" b="1" dirty="0"/>
              <a:t>: </a:t>
            </a:r>
            <a:r>
              <a:rPr lang="ru-RU" sz="2200" b="1" dirty="0" err="1"/>
              <a:t>прискорене</a:t>
            </a:r>
            <a:r>
              <a:rPr lang="ru-RU" sz="2200" b="1" dirty="0"/>
              <a:t> </a:t>
            </a:r>
            <a:r>
              <a:rPr lang="ru-RU" sz="2200" b="1" dirty="0" err="1"/>
              <a:t>дихання</a:t>
            </a:r>
            <a:r>
              <a:rPr lang="ru-RU" sz="2200" b="1" dirty="0"/>
              <a:t> (</a:t>
            </a:r>
            <a:r>
              <a:rPr lang="ru-RU" sz="2200" b="1" dirty="0" err="1"/>
              <a:t>тахіпное</a:t>
            </a:r>
            <a:r>
              <a:rPr lang="ru-RU" sz="2200" b="1" dirty="0"/>
              <a:t>).</a:t>
            </a:r>
            <a:endParaRPr lang="ru-RU" sz="2200" b="1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200" b="1" dirty="0" err="1">
                <a:solidFill>
                  <a:srgbClr val="FF0000"/>
                </a:solidFill>
              </a:rPr>
              <a:t>Периферичний</a:t>
            </a:r>
            <a:r>
              <a:rPr lang="ru-RU" sz="2200" b="1" dirty="0">
                <a:solidFill>
                  <a:srgbClr val="FF0000"/>
                </a:solidFill>
              </a:rPr>
              <a:t> </a:t>
            </a:r>
            <a:r>
              <a:rPr lang="ru-RU" sz="2200" b="1" dirty="0" err="1">
                <a:solidFill>
                  <a:srgbClr val="FF0000"/>
                </a:solidFill>
              </a:rPr>
              <a:t>кровотік</a:t>
            </a:r>
            <a:r>
              <a:rPr lang="ru-RU" sz="2200" b="1" dirty="0"/>
              <a:t>: </a:t>
            </a:r>
            <a:r>
              <a:rPr lang="ru-RU" sz="2200" b="1" dirty="0" err="1"/>
              <a:t>блідість</a:t>
            </a:r>
            <a:r>
              <a:rPr lang="ru-RU" sz="2200" b="1" dirty="0"/>
              <a:t> </a:t>
            </a:r>
            <a:r>
              <a:rPr lang="ru-RU" sz="2200" b="1" dirty="0" err="1"/>
              <a:t>шкіри</a:t>
            </a:r>
            <a:r>
              <a:rPr lang="ru-RU" sz="2200" b="1" dirty="0"/>
              <a:t> та </a:t>
            </a:r>
            <a:r>
              <a:rPr lang="ru-RU" sz="2200" b="1" dirty="0" err="1"/>
              <a:t>нігтьових</a:t>
            </a:r>
            <a:r>
              <a:rPr lang="ru-RU" sz="2200" b="1" dirty="0"/>
              <a:t> лож, </a:t>
            </a:r>
            <a:r>
              <a:rPr lang="ru-RU" sz="2200" b="1" dirty="0" err="1"/>
              <a:t>що</a:t>
            </a:r>
            <a:r>
              <a:rPr lang="ru-RU" sz="2200" b="1" dirty="0"/>
              <a:t> </a:t>
            </a:r>
            <a:r>
              <a:rPr lang="ru-RU" sz="2200" b="1" dirty="0" err="1"/>
              <a:t>свідчить</a:t>
            </a:r>
            <a:r>
              <a:rPr lang="ru-RU" sz="2200" b="1" dirty="0"/>
              <a:t> про спазм </a:t>
            </a:r>
            <a:r>
              <a:rPr lang="ru-RU" sz="2200" b="1" dirty="0" err="1"/>
              <a:t>судин</a:t>
            </a:r>
            <a:r>
              <a:rPr lang="ru-RU" sz="2200" b="1" dirty="0"/>
              <a:t> у </a:t>
            </a:r>
            <a:r>
              <a:rPr lang="ru-RU" sz="2200" b="1" dirty="0" err="1"/>
              <a:t>відповідь</a:t>
            </a:r>
            <a:r>
              <a:rPr lang="ru-RU" sz="2200" b="1" dirty="0"/>
              <a:t> на </a:t>
            </a:r>
            <a:r>
              <a:rPr lang="ru-RU" sz="2200" b="1" dirty="0" err="1"/>
              <a:t>зниження</a:t>
            </a:r>
            <a:r>
              <a:rPr lang="ru-RU" sz="2200" b="1" dirty="0"/>
              <a:t> </a:t>
            </a:r>
            <a:r>
              <a:rPr lang="ru-RU" sz="2200" b="1" dirty="0" err="1"/>
              <a:t>об’єму</a:t>
            </a:r>
            <a:r>
              <a:rPr lang="ru-RU" sz="2200" b="1" dirty="0"/>
              <a:t> </a:t>
            </a:r>
            <a:r>
              <a:rPr lang="ru-RU" sz="2200" b="1" dirty="0" err="1"/>
              <a:t>циркулюючої</a:t>
            </a:r>
            <a:r>
              <a:rPr lang="ru-RU" sz="2200" b="1" dirty="0"/>
              <a:t> </a:t>
            </a:r>
            <a:r>
              <a:rPr lang="ru-RU" sz="2200" b="1" dirty="0" err="1"/>
              <a:t>крові</a:t>
            </a:r>
            <a:r>
              <a:rPr lang="ru-RU" sz="2200" b="1" dirty="0"/>
              <a:t> (ОЦК</a:t>
            </a:r>
            <a:r>
              <a:rPr lang="ru-RU" sz="2200" b="1" dirty="0"/>
              <a:t>).</a:t>
            </a:r>
            <a:endParaRPr lang="uk-UA" sz="2200" b="1" dirty="0"/>
          </a:p>
          <a:p>
            <a:pPr algn="just"/>
            <a:r>
              <a:rPr lang="ru-RU" sz="2200" b="1" dirty="0" err="1">
                <a:solidFill>
                  <a:srgbClr val="FF0000"/>
                </a:solidFill>
              </a:rPr>
              <a:t>Централізація</a:t>
            </a:r>
            <a:r>
              <a:rPr lang="ru-RU" sz="2200" b="1" dirty="0">
                <a:solidFill>
                  <a:srgbClr val="FF0000"/>
                </a:solidFill>
              </a:rPr>
              <a:t> </a:t>
            </a:r>
            <a:r>
              <a:rPr lang="ru-RU" sz="2200" b="1" dirty="0" err="1">
                <a:solidFill>
                  <a:srgbClr val="FF0000"/>
                </a:solidFill>
              </a:rPr>
              <a:t>кровообігу</a:t>
            </a:r>
            <a:r>
              <a:rPr lang="ru-RU" sz="2200" b="1" dirty="0">
                <a:solidFill>
                  <a:srgbClr val="FF0000"/>
                </a:solidFill>
              </a:rPr>
              <a:t> </a:t>
            </a:r>
            <a:r>
              <a:rPr lang="ru-RU" sz="2200" b="1" dirty="0"/>
              <a:t>— </a:t>
            </a:r>
            <a:r>
              <a:rPr lang="ru-RU" sz="2200" b="1" dirty="0" err="1"/>
              <a:t>це</a:t>
            </a:r>
            <a:r>
              <a:rPr lang="ru-RU" sz="2200" b="1" dirty="0"/>
              <a:t> </a:t>
            </a:r>
            <a:r>
              <a:rPr lang="ru-RU" sz="2200" b="1" dirty="0" err="1"/>
              <a:t>захисна</a:t>
            </a:r>
            <a:r>
              <a:rPr lang="ru-RU" sz="2200" b="1" dirty="0"/>
              <a:t> </a:t>
            </a:r>
            <a:r>
              <a:rPr lang="ru-RU" sz="2200" b="1" dirty="0" err="1"/>
              <a:t>перебудова</a:t>
            </a:r>
            <a:r>
              <a:rPr lang="ru-RU" sz="2200" b="1" dirty="0"/>
              <a:t> </a:t>
            </a:r>
            <a:r>
              <a:rPr lang="ru-RU" sz="2200" b="1" dirty="0" err="1"/>
              <a:t>гемодинаміки</a:t>
            </a:r>
            <a:r>
              <a:rPr lang="ru-RU" sz="2200" b="1" dirty="0"/>
              <a:t>, </a:t>
            </a:r>
            <a:r>
              <a:rPr lang="ru-RU" sz="2200" b="1" dirty="0" err="1"/>
              <a:t>спрямована</a:t>
            </a:r>
            <a:r>
              <a:rPr lang="ru-RU" sz="2200" b="1" dirty="0"/>
              <a:t> на </a:t>
            </a:r>
            <a:r>
              <a:rPr lang="ru-RU" sz="2200" b="1" dirty="0" err="1"/>
              <a:t>обмеження</a:t>
            </a:r>
            <a:r>
              <a:rPr lang="ru-RU" sz="2200" b="1" dirty="0"/>
              <a:t> </a:t>
            </a:r>
            <a:r>
              <a:rPr lang="ru-RU" sz="2200" b="1" dirty="0" err="1"/>
              <a:t>кровопостачання</a:t>
            </a:r>
            <a:r>
              <a:rPr lang="ru-RU" sz="2200" b="1" dirty="0"/>
              <a:t> </a:t>
            </a:r>
            <a:r>
              <a:rPr lang="ru-RU" sz="2200" b="1" dirty="0" err="1"/>
              <a:t>шкіри</a:t>
            </a:r>
            <a:r>
              <a:rPr lang="ru-RU" sz="2200" b="1" dirty="0"/>
              <a:t> та </a:t>
            </a:r>
            <a:r>
              <a:rPr lang="ru-RU" sz="2200" b="1" dirty="0" err="1"/>
              <a:t>підшкірної</a:t>
            </a:r>
            <a:r>
              <a:rPr lang="ru-RU" sz="2200" b="1" dirty="0"/>
              <a:t> </a:t>
            </a:r>
            <a:r>
              <a:rPr lang="ru-RU" sz="2200" b="1" dirty="0" err="1"/>
              <a:t>клітковини</a:t>
            </a:r>
            <a:r>
              <a:rPr lang="ru-RU" sz="2200" b="1" dirty="0"/>
              <a:t> </a:t>
            </a:r>
            <a:r>
              <a:rPr lang="ru-RU" sz="2200" b="1" dirty="0" err="1"/>
              <a:t>задля</a:t>
            </a:r>
            <a:r>
              <a:rPr lang="ru-RU" sz="2200" b="1" dirty="0"/>
              <a:t> </a:t>
            </a:r>
            <a:r>
              <a:rPr lang="ru-RU" sz="2200" b="1" dirty="0" err="1"/>
              <a:t>стабілізації</a:t>
            </a:r>
            <a:r>
              <a:rPr lang="ru-RU" sz="2200" b="1" dirty="0"/>
              <a:t> кровотоку в </a:t>
            </a:r>
            <a:r>
              <a:rPr lang="ru-RU" sz="2200" b="1" dirty="0" err="1"/>
              <a:t>життєво</a:t>
            </a:r>
            <a:r>
              <a:rPr lang="ru-RU" sz="2200" b="1" dirty="0"/>
              <a:t> </a:t>
            </a:r>
            <a:r>
              <a:rPr lang="ru-RU" sz="2200" b="1" dirty="0" err="1"/>
              <a:t>важливих</a:t>
            </a:r>
            <a:r>
              <a:rPr lang="ru-RU" sz="2200" b="1" dirty="0"/>
              <a:t> органах (</a:t>
            </a:r>
            <a:r>
              <a:rPr lang="ru-RU" sz="2200" b="1" dirty="0" err="1"/>
              <a:t>серце</a:t>
            </a:r>
            <a:r>
              <a:rPr lang="ru-RU" sz="2200" b="1" dirty="0"/>
              <a:t>, </a:t>
            </a:r>
            <a:r>
              <a:rPr lang="ru-RU" sz="2200" b="1" dirty="0" err="1"/>
              <a:t>головний</a:t>
            </a:r>
            <a:r>
              <a:rPr lang="ru-RU" sz="2200" b="1" dirty="0"/>
              <a:t> </a:t>
            </a:r>
            <a:r>
              <a:rPr lang="ru-RU" sz="2200" b="1" dirty="0" err="1"/>
              <a:t>мозок</a:t>
            </a:r>
            <a:r>
              <a:rPr lang="ru-RU" sz="2200" b="1" dirty="0"/>
              <a:t>).</a:t>
            </a:r>
            <a:endParaRPr lang="uk-UA" sz="2200" b="1" dirty="0"/>
          </a:p>
        </p:txBody>
      </p:sp>
    </p:spTree>
    <p:extLst>
      <p:ext uri="{BB962C8B-B14F-4D97-AF65-F5344CB8AC3E}">
        <p14:creationId xmlns:p14="http://schemas.microsoft.com/office/powerpoint/2010/main" val="62328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9709" y="568036"/>
            <a:ext cx="1088967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Геморагічний</a:t>
            </a:r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шок</a:t>
            </a:r>
            <a:r>
              <a:rPr 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 </a:t>
            </a:r>
            <a:r>
              <a:rPr lang="ru-RU" sz="28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- стан тяжких </a:t>
            </a:r>
            <a:r>
              <a:rPr lang="ru-RU" sz="28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гемодинамічних</a:t>
            </a:r>
            <a:r>
              <a:rPr lang="ru-RU" sz="28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і </a:t>
            </a:r>
            <a:r>
              <a:rPr lang="ru-RU" sz="28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метаболічних</a:t>
            </a:r>
            <a:r>
              <a:rPr lang="ru-RU" sz="28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порушень</a:t>
            </a:r>
            <a:r>
              <a:rPr lang="ru-RU" sz="28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sz="28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які</a:t>
            </a:r>
            <a:r>
              <a:rPr lang="ru-RU" sz="28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виникають</a:t>
            </a:r>
            <a:r>
              <a:rPr lang="ru-RU" sz="28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внаслідок</a:t>
            </a:r>
            <a:r>
              <a:rPr lang="ru-RU" sz="28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крововтрати</a:t>
            </a:r>
            <a:r>
              <a:rPr lang="ru-RU" sz="28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та </a:t>
            </a:r>
            <a:r>
              <a:rPr lang="ru-RU" sz="28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характеризуються</a:t>
            </a:r>
            <a:r>
              <a:rPr lang="ru-RU" sz="28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нездатністю</a:t>
            </a:r>
            <a:r>
              <a:rPr lang="ru-RU" sz="28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системи</a:t>
            </a:r>
            <a:r>
              <a:rPr lang="ru-RU" sz="28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кровообігу</a:t>
            </a:r>
            <a:r>
              <a:rPr lang="ru-RU" sz="28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забезпечити</a:t>
            </a:r>
            <a:r>
              <a:rPr lang="ru-RU" sz="28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адекватну</a:t>
            </a:r>
            <a:r>
              <a:rPr lang="ru-RU" sz="28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перфузію</a:t>
            </a:r>
            <a:r>
              <a:rPr lang="ru-RU" sz="28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життєво</a:t>
            </a:r>
            <a:r>
              <a:rPr lang="ru-RU" sz="28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важливих</a:t>
            </a:r>
            <a:r>
              <a:rPr lang="ru-RU" sz="28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органів</a:t>
            </a:r>
            <a:r>
              <a:rPr lang="ru-RU" sz="28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через </a:t>
            </a:r>
            <a:r>
              <a:rPr lang="ru-RU" sz="28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невідповідність</a:t>
            </a:r>
            <a:r>
              <a:rPr lang="ru-RU" sz="28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об'єму</a:t>
            </a:r>
            <a:r>
              <a:rPr lang="ru-RU" sz="28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циркулюючої</a:t>
            </a:r>
            <a:r>
              <a:rPr lang="ru-RU" sz="28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крові</a:t>
            </a:r>
            <a:r>
              <a:rPr lang="ru-RU" sz="28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об'єму</a:t>
            </a:r>
            <a:r>
              <a:rPr lang="ru-RU" sz="28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судинного</a:t>
            </a:r>
            <a:r>
              <a:rPr lang="ru-RU" sz="28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русла.   </a:t>
            </a:r>
            <a:r>
              <a:rPr lang="ru-RU" sz="28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Небезпека</a:t>
            </a:r>
            <a:r>
              <a:rPr lang="ru-RU" sz="28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розвитку</a:t>
            </a:r>
            <a:r>
              <a:rPr lang="ru-RU" sz="28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геморагічного</a:t>
            </a:r>
            <a:r>
              <a:rPr lang="ru-RU" sz="28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шоку </a:t>
            </a:r>
            <a:r>
              <a:rPr lang="ru-RU" sz="28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виникає</a:t>
            </a:r>
            <a:r>
              <a:rPr lang="ru-RU" sz="28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при </a:t>
            </a:r>
            <a:r>
              <a:rPr lang="ru-RU" sz="28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крововтраті</a:t>
            </a:r>
            <a:r>
              <a:rPr lang="ru-RU" sz="28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15 - 20% ОЦК </a:t>
            </a:r>
            <a:r>
              <a:rPr lang="ru-RU" sz="28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або</a:t>
            </a:r>
            <a:r>
              <a:rPr lang="ru-RU" sz="28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750 - 1000 мл. </a:t>
            </a:r>
            <a:r>
              <a:rPr lang="ru-RU" sz="28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Кровотеча</a:t>
            </a:r>
            <a:r>
              <a:rPr lang="ru-RU" sz="28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, яка </a:t>
            </a:r>
            <a:r>
              <a:rPr lang="ru-RU" sz="28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перевищує</a:t>
            </a:r>
            <a:r>
              <a:rPr lang="ru-RU" sz="28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  1500 мл (25-30% </a:t>
            </a:r>
            <a:r>
              <a:rPr lang="ru-RU" sz="28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від</a:t>
            </a:r>
            <a:r>
              <a:rPr lang="ru-RU" sz="28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ОЦК </a:t>
            </a:r>
            <a:r>
              <a:rPr lang="ru-RU" sz="28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або</a:t>
            </a:r>
            <a:r>
              <a:rPr lang="ru-RU" sz="28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1,5% </a:t>
            </a:r>
            <a:r>
              <a:rPr lang="ru-RU" sz="28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від</a:t>
            </a:r>
            <a:r>
              <a:rPr lang="ru-RU" sz="28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маси</a:t>
            </a:r>
            <a:r>
              <a:rPr lang="ru-RU" sz="28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тіла</a:t>
            </a:r>
            <a:r>
              <a:rPr lang="ru-RU" sz="28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) </a:t>
            </a:r>
            <a:r>
              <a:rPr lang="ru-RU" sz="28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вважається</a:t>
            </a:r>
            <a:r>
              <a:rPr lang="ru-RU" sz="28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  </a:t>
            </a:r>
            <a:r>
              <a:rPr lang="ru-RU" sz="2800" b="1" i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масивною</a:t>
            </a:r>
            <a:r>
              <a:rPr lang="ru-RU" sz="28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 algn="just"/>
            <a:endParaRPr lang="uk-UA" sz="2400" b="1" i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90655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93325" y="278821"/>
            <a:ext cx="71542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err="1">
                <a:solidFill>
                  <a:srgbClr val="7030A0"/>
                </a:solidFill>
              </a:rPr>
              <a:t>Класифікація</a:t>
            </a:r>
            <a:r>
              <a:rPr lang="ru-RU" sz="2800" b="1" i="1" dirty="0">
                <a:solidFill>
                  <a:srgbClr val="7030A0"/>
                </a:solidFill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</a:rPr>
              <a:t>геморагічного</a:t>
            </a:r>
            <a:r>
              <a:rPr lang="ru-RU" sz="2800" b="1" i="1" dirty="0">
                <a:solidFill>
                  <a:srgbClr val="7030A0"/>
                </a:solidFill>
              </a:rPr>
              <a:t> шоку за </a:t>
            </a:r>
            <a:r>
              <a:rPr lang="ru-RU" sz="2800" b="1" i="1" dirty="0" err="1">
                <a:solidFill>
                  <a:srgbClr val="7030A0"/>
                </a:solidFill>
              </a:rPr>
              <a:t>клінічним</a:t>
            </a:r>
            <a:r>
              <a:rPr lang="ru-RU" sz="2800" b="1" i="1" dirty="0">
                <a:solidFill>
                  <a:srgbClr val="7030A0"/>
                </a:solidFill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</a:rPr>
              <a:t>перебігом</a:t>
            </a:r>
            <a:r>
              <a:rPr lang="ru-RU" sz="2800" b="1" i="1" dirty="0">
                <a:solidFill>
                  <a:srgbClr val="7030A0"/>
                </a:solidFill>
              </a:rPr>
              <a:t>  та </a:t>
            </a:r>
            <a:r>
              <a:rPr lang="ru-RU" sz="2800" b="1" i="1" dirty="0" err="1">
                <a:solidFill>
                  <a:srgbClr val="7030A0"/>
                </a:solidFill>
              </a:rPr>
              <a:t>ступенем</a:t>
            </a:r>
            <a:r>
              <a:rPr lang="ru-RU" sz="2800" b="1" i="1" dirty="0">
                <a:solidFill>
                  <a:srgbClr val="7030A0"/>
                </a:solidFill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</a:rPr>
              <a:t>тяжкості</a:t>
            </a:r>
            <a:r>
              <a:rPr lang="ru-RU" sz="2800" dirty="0">
                <a:solidFill>
                  <a:srgbClr val="7030A0"/>
                </a:solidFill>
              </a:rPr>
              <a:t> (</a:t>
            </a:r>
            <a:r>
              <a:rPr lang="ru-RU" sz="2800" dirty="0" err="1">
                <a:solidFill>
                  <a:srgbClr val="7030A0"/>
                </a:solidFill>
              </a:rPr>
              <a:t>Чепкий</a:t>
            </a:r>
            <a:r>
              <a:rPr lang="ru-RU" sz="2800" dirty="0">
                <a:solidFill>
                  <a:srgbClr val="7030A0"/>
                </a:solidFill>
              </a:rPr>
              <a:t> Л.П. та </a:t>
            </a:r>
            <a:r>
              <a:rPr lang="ru-RU" sz="2800" dirty="0" err="1">
                <a:solidFill>
                  <a:srgbClr val="7030A0"/>
                </a:solidFill>
              </a:rPr>
              <a:t>співавт</a:t>
            </a:r>
            <a:r>
              <a:rPr lang="ru-RU" sz="2800" dirty="0">
                <a:solidFill>
                  <a:srgbClr val="7030A0"/>
                </a:solidFill>
              </a:rPr>
              <a:t>., 2003).</a:t>
            </a:r>
            <a:endParaRPr lang="ru-RU" sz="3600" dirty="0">
              <a:solidFill>
                <a:srgbClr val="7030A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1921468" y="2222219"/>
          <a:ext cx="8218498" cy="3135390"/>
        </p:xfrm>
        <a:graphic>
          <a:graphicData uri="http://schemas.openxmlformats.org/drawingml/2006/table">
            <a:tbl>
              <a:tblPr/>
              <a:tblGrid>
                <a:gridCol w="1413432">
                  <a:extLst>
                    <a:ext uri="{9D8B030D-6E8A-4147-A177-3AD203B41FA5}">
                      <a16:colId xmlns:a16="http://schemas.microsoft.com/office/drawing/2014/main" val="721445034"/>
                    </a:ext>
                  </a:extLst>
                </a:gridCol>
                <a:gridCol w="3110808">
                  <a:extLst>
                    <a:ext uri="{9D8B030D-6E8A-4147-A177-3AD203B41FA5}">
                      <a16:colId xmlns:a16="http://schemas.microsoft.com/office/drawing/2014/main" val="2798390547"/>
                    </a:ext>
                  </a:extLst>
                </a:gridCol>
                <a:gridCol w="1764535">
                  <a:extLst>
                    <a:ext uri="{9D8B030D-6E8A-4147-A177-3AD203B41FA5}">
                      <a16:colId xmlns:a16="http://schemas.microsoft.com/office/drawing/2014/main" val="1393666798"/>
                    </a:ext>
                  </a:extLst>
                </a:gridCol>
                <a:gridCol w="1929723">
                  <a:extLst>
                    <a:ext uri="{9D8B030D-6E8A-4147-A177-3AD203B41FA5}">
                      <a16:colId xmlns:a16="http://schemas.microsoft.com/office/drawing/2014/main" val="3410376710"/>
                    </a:ext>
                  </a:extLst>
                </a:gridCol>
              </a:tblGrid>
              <a:tr h="599908"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b="1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Ступінь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2400" b="1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тяжкості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шоку</a:t>
                      </a: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b="1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Стадія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шоку</a:t>
                      </a: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Об'єм крововтрати </a:t>
                      </a: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6136483"/>
                  </a:ext>
                </a:extLst>
              </a:tr>
              <a:tr h="7181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 ОЦК</a:t>
                      </a: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 </a:t>
                      </a:r>
                      <a:r>
                        <a:rPr lang="ru-RU" sz="2400" b="1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маси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2400" b="1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тіла</a:t>
                      </a:r>
                      <a:endParaRPr lang="ru-RU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3313454"/>
                  </a:ext>
                </a:extLst>
              </a:tr>
              <a:tr h="454339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Компенсований</a:t>
                      </a: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15 - 20</a:t>
                      </a: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0,8 - 1,2</a:t>
                      </a: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9077750"/>
                  </a:ext>
                </a:extLst>
              </a:tr>
              <a:tr h="454339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Субкомпенсований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21 - 30</a:t>
                      </a: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1,3 - 1,8</a:t>
                      </a: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0209917"/>
                  </a:ext>
                </a:extLst>
              </a:tr>
              <a:tr h="454339">
                <a:tc>
                  <a:txBody>
                    <a:bodyPr/>
                    <a:lstStyle/>
                    <a:p>
                      <a:pPr algn="ctr"/>
                      <a:r>
                        <a:rPr lang="ru-RU" sz="2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Декомпенсований</a:t>
                      </a: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31 - 40</a:t>
                      </a: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1,9 - 2,4</a:t>
                      </a: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095653"/>
                  </a:ext>
                </a:extLst>
              </a:tr>
              <a:tr h="454339">
                <a:tc>
                  <a:txBody>
                    <a:bodyPr/>
                    <a:lstStyle/>
                    <a:p>
                      <a:pPr algn="ctr"/>
                      <a:r>
                        <a:rPr lang="ru-RU" sz="2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Необоротний</a:t>
                      </a: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&gt; 40</a:t>
                      </a: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&gt; 2,4</a:t>
                      </a: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29092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678242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4761" y="262504"/>
            <a:ext cx="64699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err="1">
                <a:solidFill>
                  <a:srgbClr val="7030A0"/>
                </a:solidFill>
                <a:latin typeface="Arial" panose="020B0604020202020204" pitchFamily="34" charset="0"/>
              </a:rPr>
              <a:t>Критерії</a:t>
            </a:r>
            <a:r>
              <a:rPr lang="ru-RU" sz="2400" b="1" i="1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Arial" panose="020B0604020202020204" pitchFamily="34" charset="0"/>
              </a:rPr>
              <a:t>тяжкості</a:t>
            </a:r>
            <a:r>
              <a:rPr lang="ru-RU" sz="2400" b="1" i="1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Arial" panose="020B0604020202020204" pitchFamily="34" charset="0"/>
              </a:rPr>
              <a:t>геморагічного</a:t>
            </a:r>
            <a:r>
              <a:rPr lang="ru-RU" sz="2400" b="1" i="1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ru-RU" sz="2400" b="1" i="1" dirty="0">
                <a:solidFill>
                  <a:srgbClr val="7030A0"/>
                </a:solidFill>
                <a:latin typeface="Arial" panose="020B0604020202020204" pitchFamily="34" charset="0"/>
              </a:rPr>
              <a:t>шоку</a:t>
            </a:r>
            <a:endParaRPr lang="ru-RU" sz="2400" dirty="0">
              <a:solidFill>
                <a:srgbClr val="7030A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2105892" y="840079"/>
          <a:ext cx="7982561" cy="5290265"/>
        </p:xfrm>
        <a:graphic>
          <a:graphicData uri="http://schemas.openxmlformats.org/drawingml/2006/table">
            <a:tbl>
              <a:tblPr/>
              <a:tblGrid>
                <a:gridCol w="2242834">
                  <a:extLst>
                    <a:ext uri="{9D8B030D-6E8A-4147-A177-3AD203B41FA5}">
                      <a16:colId xmlns:a16="http://schemas.microsoft.com/office/drawing/2014/main" val="3169218667"/>
                    </a:ext>
                  </a:extLst>
                </a:gridCol>
                <a:gridCol w="771728">
                  <a:extLst>
                    <a:ext uri="{9D8B030D-6E8A-4147-A177-3AD203B41FA5}">
                      <a16:colId xmlns:a16="http://schemas.microsoft.com/office/drawing/2014/main" val="3750161825"/>
                    </a:ext>
                  </a:extLst>
                </a:gridCol>
                <a:gridCol w="880252">
                  <a:extLst>
                    <a:ext uri="{9D8B030D-6E8A-4147-A177-3AD203B41FA5}">
                      <a16:colId xmlns:a16="http://schemas.microsoft.com/office/drawing/2014/main" val="1869681242"/>
                    </a:ext>
                  </a:extLst>
                </a:gridCol>
                <a:gridCol w="1000835">
                  <a:extLst>
                    <a:ext uri="{9D8B030D-6E8A-4147-A177-3AD203B41FA5}">
                      <a16:colId xmlns:a16="http://schemas.microsoft.com/office/drawing/2014/main" val="1430403253"/>
                    </a:ext>
                  </a:extLst>
                </a:gridCol>
                <a:gridCol w="1350524">
                  <a:extLst>
                    <a:ext uri="{9D8B030D-6E8A-4147-A177-3AD203B41FA5}">
                      <a16:colId xmlns:a16="http://schemas.microsoft.com/office/drawing/2014/main" val="4209226953"/>
                    </a:ext>
                  </a:extLst>
                </a:gridCol>
                <a:gridCol w="1736388">
                  <a:extLst>
                    <a:ext uri="{9D8B030D-6E8A-4147-A177-3AD203B41FA5}">
                      <a16:colId xmlns:a16="http://schemas.microsoft.com/office/drawing/2014/main" val="1706394511"/>
                    </a:ext>
                  </a:extLst>
                </a:gridCol>
              </a:tblGrid>
              <a:tr h="314434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i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Показник</a:t>
                      </a:r>
                      <a:endParaRPr lang="ru-RU" sz="1600" b="1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3667" marR="3667" marT="3667" marB="366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600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Ступінь шоку</a:t>
                      </a:r>
                    </a:p>
                  </a:txBody>
                  <a:tcPr marL="3667" marR="3667" marT="3667" marB="366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770293"/>
                  </a:ext>
                </a:extLst>
              </a:tr>
              <a:tr h="2527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</a:p>
                  </a:txBody>
                  <a:tcPr marL="3667" marR="3667" marT="3667" marB="366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</a:p>
                  </a:txBody>
                  <a:tcPr marL="3667" marR="3667" marT="3667" marB="366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</a:p>
                  </a:txBody>
                  <a:tcPr marL="3667" marR="3667" marT="3667" marB="366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</a:p>
                  </a:txBody>
                  <a:tcPr marL="3667" marR="3667" marT="3667" marB="366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</a:p>
                  </a:txBody>
                  <a:tcPr marL="3667" marR="3667" marT="3667" marB="366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815462"/>
                  </a:ext>
                </a:extLst>
              </a:tr>
              <a:tr h="265967"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 err="1">
                          <a:effectLst/>
                        </a:rPr>
                        <a:t>Втрата</a:t>
                      </a:r>
                      <a:r>
                        <a:rPr lang="ru-RU" sz="1400" b="1" dirty="0">
                          <a:effectLst/>
                        </a:rPr>
                        <a:t> </a:t>
                      </a:r>
                      <a:r>
                        <a:rPr lang="ru-RU" sz="1400" b="1" dirty="0" err="1">
                          <a:effectLst/>
                        </a:rPr>
                        <a:t>крові</a:t>
                      </a:r>
                      <a:r>
                        <a:rPr lang="ru-RU" sz="1400" b="1" dirty="0">
                          <a:effectLst/>
                        </a:rPr>
                        <a:t> (мл)</a:t>
                      </a:r>
                    </a:p>
                  </a:txBody>
                  <a:tcPr marL="3667" marR="3667" marT="3667" marB="366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</a:rPr>
                        <a:t>&lt; 750</a:t>
                      </a:r>
                    </a:p>
                  </a:txBody>
                  <a:tcPr marL="3667" marR="3667" marT="3667" marB="366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</a:rPr>
                        <a:t>750-1000</a:t>
                      </a:r>
                    </a:p>
                  </a:txBody>
                  <a:tcPr marL="3667" marR="3667" marT="3667" marB="366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</a:rPr>
                        <a:t>1000-1500</a:t>
                      </a:r>
                    </a:p>
                  </a:txBody>
                  <a:tcPr marL="3667" marR="3667" marT="3667" marB="366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</a:rPr>
                        <a:t>1500-2500</a:t>
                      </a:r>
                    </a:p>
                  </a:txBody>
                  <a:tcPr marL="3667" marR="3667" marT="3667" marB="366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</a:rPr>
                        <a:t>&gt; 2500</a:t>
                      </a:r>
                    </a:p>
                  </a:txBody>
                  <a:tcPr marL="3667" marR="3667" marT="3667" marB="366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5192957"/>
                  </a:ext>
                </a:extLst>
              </a:tr>
              <a:tr h="394487"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 err="1">
                          <a:effectLst/>
                        </a:rPr>
                        <a:t>Втрата</a:t>
                      </a:r>
                      <a:r>
                        <a:rPr lang="ru-RU" sz="1400" b="1" dirty="0">
                          <a:effectLst/>
                        </a:rPr>
                        <a:t> </a:t>
                      </a:r>
                      <a:r>
                        <a:rPr lang="ru-RU" sz="1400" b="1" dirty="0" err="1">
                          <a:effectLst/>
                        </a:rPr>
                        <a:t>крові</a:t>
                      </a:r>
                      <a:r>
                        <a:rPr lang="ru-RU" sz="1400" b="1" dirty="0">
                          <a:effectLst/>
                        </a:rPr>
                        <a:t>  (% ОЦК)</a:t>
                      </a:r>
                    </a:p>
                  </a:txBody>
                  <a:tcPr marL="3667" marR="3667" marT="3667" marB="366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</a:rPr>
                        <a:t>&lt; 15%</a:t>
                      </a:r>
                    </a:p>
                  </a:txBody>
                  <a:tcPr marL="3667" marR="3667" marT="3667" marB="366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</a:rPr>
                        <a:t>15 - 20%</a:t>
                      </a:r>
                    </a:p>
                  </a:txBody>
                  <a:tcPr marL="3667" marR="3667" marT="3667" marB="366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</a:rPr>
                        <a:t>21 - 30%</a:t>
                      </a:r>
                    </a:p>
                  </a:txBody>
                  <a:tcPr marL="3667" marR="3667" marT="3667" marB="366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</a:rPr>
                        <a:t>31 - 40%</a:t>
                      </a:r>
                    </a:p>
                  </a:txBody>
                  <a:tcPr marL="3667" marR="3667" marT="3667" marB="366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</a:rPr>
                        <a:t>&gt; 40%</a:t>
                      </a:r>
                    </a:p>
                  </a:txBody>
                  <a:tcPr marL="3667" marR="3667" marT="3667" marB="366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5730264"/>
                  </a:ext>
                </a:extLst>
              </a:tr>
              <a:tr h="265967"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>
                          <a:effectLst/>
                        </a:rPr>
                        <a:t>Пульс, уд/</a:t>
                      </a:r>
                      <a:r>
                        <a:rPr lang="ru-RU" sz="1400" b="1" dirty="0" err="1">
                          <a:effectLst/>
                        </a:rPr>
                        <a:t>хв</a:t>
                      </a:r>
                      <a:endParaRPr lang="ru-RU" sz="1400" b="1" dirty="0">
                        <a:effectLst/>
                      </a:endParaRPr>
                    </a:p>
                  </a:txBody>
                  <a:tcPr marL="3667" marR="3667" marT="3667" marB="366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</a:rPr>
                        <a:t>&lt; 100</a:t>
                      </a:r>
                    </a:p>
                  </a:txBody>
                  <a:tcPr marL="3667" marR="3667" marT="3667" marB="366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</a:rPr>
                        <a:t>100 - 110</a:t>
                      </a:r>
                    </a:p>
                  </a:txBody>
                  <a:tcPr marL="3667" marR="3667" marT="3667" marB="366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</a:rPr>
                        <a:t>110 - 120</a:t>
                      </a:r>
                    </a:p>
                  </a:txBody>
                  <a:tcPr marL="3667" marR="3667" marT="3667" marB="366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</a:rPr>
                        <a:t>120 - 140</a:t>
                      </a:r>
                    </a:p>
                  </a:txBody>
                  <a:tcPr marL="3667" marR="3667" marT="3667" marB="366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</a:rPr>
                        <a:t>&gt;140  або &lt; 40*</a:t>
                      </a:r>
                    </a:p>
                  </a:txBody>
                  <a:tcPr marL="3667" marR="3667" marT="3667" marB="366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7403146"/>
                  </a:ext>
                </a:extLst>
              </a:tr>
              <a:tr h="436773"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 err="1">
                          <a:effectLst/>
                        </a:rPr>
                        <a:t>Систолічний</a:t>
                      </a:r>
                      <a:r>
                        <a:rPr lang="ru-RU" sz="1400" b="1" dirty="0">
                          <a:effectLst/>
                        </a:rPr>
                        <a:t> АТ, </a:t>
                      </a:r>
                      <a:r>
                        <a:rPr lang="ru-RU" sz="1400" b="1" dirty="0" err="1">
                          <a:effectLst/>
                        </a:rPr>
                        <a:t>мм.рт.ст</a:t>
                      </a:r>
                      <a:endParaRPr lang="ru-RU" sz="1400" b="1" dirty="0">
                        <a:effectLst/>
                      </a:endParaRPr>
                    </a:p>
                  </a:txBody>
                  <a:tcPr marL="3667" marR="3667" marT="3667" marB="366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effectLst/>
                        </a:rPr>
                        <a:t>N</a:t>
                      </a:r>
                    </a:p>
                  </a:txBody>
                  <a:tcPr marL="3667" marR="3667" marT="3667" marB="366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</a:rPr>
                        <a:t>90 - 100</a:t>
                      </a:r>
                    </a:p>
                  </a:txBody>
                  <a:tcPr marL="3667" marR="3667" marT="3667" marB="366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</a:rPr>
                        <a:t>70 - 90</a:t>
                      </a:r>
                    </a:p>
                  </a:txBody>
                  <a:tcPr marL="3667" marR="3667" marT="3667" marB="366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</a:rPr>
                        <a:t>50 - 70</a:t>
                      </a:r>
                    </a:p>
                  </a:txBody>
                  <a:tcPr marL="3667" marR="3667" marT="3667" marB="366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</a:rPr>
                        <a:t>&lt; 50**</a:t>
                      </a:r>
                    </a:p>
                  </a:txBody>
                  <a:tcPr marL="3667" marR="3667" marT="3667" marB="366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8581392"/>
                  </a:ext>
                </a:extLst>
              </a:tr>
              <a:tr h="436773"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 err="1">
                          <a:effectLst/>
                        </a:rPr>
                        <a:t>Шоковий</a:t>
                      </a:r>
                      <a:r>
                        <a:rPr lang="ru-RU" sz="1400" b="1" dirty="0">
                          <a:effectLst/>
                        </a:rPr>
                        <a:t> </a:t>
                      </a:r>
                      <a:r>
                        <a:rPr lang="ru-RU" sz="1400" b="1" dirty="0" err="1">
                          <a:effectLst/>
                        </a:rPr>
                        <a:t>індекс</a:t>
                      </a:r>
                      <a:endParaRPr lang="ru-RU" sz="1400" b="1" dirty="0">
                        <a:effectLst/>
                      </a:endParaRPr>
                    </a:p>
                  </a:txBody>
                  <a:tcPr marL="3667" marR="3667" marT="3667" marB="366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</a:rPr>
                        <a:t>0,54 - 0,8</a:t>
                      </a:r>
                    </a:p>
                  </a:txBody>
                  <a:tcPr marL="3667" marR="3667" marT="3667" marB="366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</a:rPr>
                        <a:t>0,8 - 1</a:t>
                      </a:r>
                    </a:p>
                  </a:txBody>
                  <a:tcPr marL="3667" marR="3667" marT="3667" marB="366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</a:rPr>
                        <a:t>1 - 1,5</a:t>
                      </a:r>
                    </a:p>
                  </a:txBody>
                  <a:tcPr marL="3667" marR="3667" marT="3667" marB="366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</a:rPr>
                        <a:t>1,5 - 2</a:t>
                      </a:r>
                    </a:p>
                  </a:txBody>
                  <a:tcPr marL="3667" marR="3667" marT="3667" marB="366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</a:rPr>
                        <a:t>&gt; 2</a:t>
                      </a:r>
                    </a:p>
                  </a:txBody>
                  <a:tcPr marL="3667" marR="3667" marT="3667" marB="366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5529563"/>
                  </a:ext>
                </a:extLst>
              </a:tr>
              <a:tr h="265967"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>
                          <a:effectLst/>
                        </a:rPr>
                        <a:t>ЦВТ, </a:t>
                      </a:r>
                      <a:r>
                        <a:rPr lang="ru-RU" sz="1400" b="1" dirty="0" err="1">
                          <a:effectLst/>
                        </a:rPr>
                        <a:t>мм.вод.ст</a:t>
                      </a:r>
                      <a:endParaRPr lang="ru-RU" sz="1400" b="1" dirty="0">
                        <a:effectLst/>
                      </a:endParaRPr>
                    </a:p>
                  </a:txBody>
                  <a:tcPr marL="3667" marR="3667" marT="3667" marB="366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</a:rPr>
                        <a:t>60 - 80</a:t>
                      </a:r>
                    </a:p>
                  </a:txBody>
                  <a:tcPr marL="3667" marR="3667" marT="3667" marB="366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</a:rPr>
                        <a:t>40 - 60</a:t>
                      </a:r>
                    </a:p>
                  </a:txBody>
                  <a:tcPr marL="3667" marR="3667" marT="3667" marB="366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</a:rPr>
                        <a:t>30 - 40</a:t>
                      </a:r>
                    </a:p>
                  </a:txBody>
                  <a:tcPr marL="3667" marR="3667" marT="3667" marB="366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</a:rPr>
                        <a:t>0 - 30</a:t>
                      </a:r>
                    </a:p>
                  </a:txBody>
                  <a:tcPr marL="3667" marR="3667" marT="3667" marB="366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</a:rPr>
                        <a:t>≤ 0</a:t>
                      </a:r>
                    </a:p>
                  </a:txBody>
                  <a:tcPr marL="3667" marR="3667" marT="3667" marB="366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0043789"/>
                  </a:ext>
                </a:extLst>
              </a:tr>
              <a:tr h="265967"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>
                          <a:effectLst/>
                        </a:rPr>
                        <a:t>Тест „</a:t>
                      </a:r>
                      <a:r>
                        <a:rPr lang="ru-RU" sz="1400" b="1" dirty="0" err="1">
                          <a:effectLst/>
                        </a:rPr>
                        <a:t>білої</a:t>
                      </a:r>
                      <a:r>
                        <a:rPr lang="ru-RU" sz="1400" b="1" dirty="0">
                          <a:effectLst/>
                        </a:rPr>
                        <a:t> </a:t>
                      </a:r>
                      <a:r>
                        <a:rPr lang="ru-RU" sz="1400" b="1" dirty="0" err="1">
                          <a:effectLst/>
                        </a:rPr>
                        <a:t>плями</a:t>
                      </a:r>
                      <a:r>
                        <a:rPr lang="ru-RU" sz="1400" b="1" dirty="0">
                          <a:effectLst/>
                        </a:rPr>
                        <a:t>"</a:t>
                      </a:r>
                    </a:p>
                  </a:txBody>
                  <a:tcPr marL="3667" marR="3667" marT="3667" marB="366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effectLst/>
                        </a:rPr>
                        <a:t>N (2 </a:t>
                      </a:r>
                      <a:r>
                        <a:rPr lang="ru-RU" sz="1400" b="1">
                          <a:effectLst/>
                        </a:rPr>
                        <a:t>с)</a:t>
                      </a:r>
                    </a:p>
                  </a:txBody>
                  <a:tcPr marL="3667" marR="3667" marT="3667" marB="366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</a:rPr>
                        <a:t>2 - 3 с</a:t>
                      </a:r>
                    </a:p>
                  </a:txBody>
                  <a:tcPr marL="3667" marR="3667" marT="3667" marB="366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effectLst/>
                        </a:rPr>
                        <a:t>&gt; 3 c</a:t>
                      </a:r>
                    </a:p>
                  </a:txBody>
                  <a:tcPr marL="3667" marR="3667" marT="3667" marB="366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effectLst/>
                        </a:rPr>
                        <a:t>&gt; 3 c</a:t>
                      </a:r>
                    </a:p>
                  </a:txBody>
                  <a:tcPr marL="3667" marR="3667" marT="3667" marB="366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effectLst/>
                        </a:rPr>
                        <a:t>&gt; 3 c</a:t>
                      </a:r>
                    </a:p>
                  </a:txBody>
                  <a:tcPr marL="3667" marR="3667" marT="3667" marB="366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6798809"/>
                  </a:ext>
                </a:extLst>
              </a:tr>
              <a:tr h="436773"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>
                          <a:effectLst/>
                        </a:rPr>
                        <a:t>Гематокрит л/л</a:t>
                      </a:r>
                    </a:p>
                  </a:txBody>
                  <a:tcPr marL="3667" marR="3667" marT="3667" marB="366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</a:rPr>
                        <a:t>0,38 - 0,42</a:t>
                      </a:r>
                    </a:p>
                  </a:txBody>
                  <a:tcPr marL="3667" marR="3667" marT="3667" marB="366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</a:rPr>
                        <a:t>0,30 - 0,38  </a:t>
                      </a:r>
                    </a:p>
                  </a:txBody>
                  <a:tcPr marL="3667" marR="3667" marT="3667" marB="366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</a:rPr>
                        <a:t>0,25 - 0,30</a:t>
                      </a:r>
                    </a:p>
                  </a:txBody>
                  <a:tcPr marL="3667" marR="3667" marT="3667" marB="366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</a:rPr>
                        <a:t>0,20 - 0,25</a:t>
                      </a:r>
                    </a:p>
                  </a:txBody>
                  <a:tcPr marL="3667" marR="3667" marT="3667" marB="366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</a:rPr>
                        <a:t>&lt; 0,20</a:t>
                      </a:r>
                    </a:p>
                  </a:txBody>
                  <a:tcPr marL="3667" marR="3667" marT="3667" marB="366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4044533"/>
                  </a:ext>
                </a:extLst>
              </a:tr>
              <a:tr h="436773"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>
                          <a:effectLst/>
                        </a:rPr>
                        <a:t>Частота </a:t>
                      </a:r>
                      <a:r>
                        <a:rPr lang="ru-RU" sz="1400" b="1" dirty="0" err="1">
                          <a:effectLst/>
                        </a:rPr>
                        <a:t>дихання</a:t>
                      </a:r>
                      <a:r>
                        <a:rPr lang="ru-RU" sz="1400" b="1" dirty="0">
                          <a:effectLst/>
                        </a:rPr>
                        <a:t> за </a:t>
                      </a:r>
                      <a:r>
                        <a:rPr lang="ru-RU" sz="1400" b="1" dirty="0" err="1">
                          <a:effectLst/>
                        </a:rPr>
                        <a:t>хв</a:t>
                      </a:r>
                      <a:r>
                        <a:rPr lang="ru-RU" sz="1400" b="1" dirty="0">
                          <a:effectLst/>
                        </a:rPr>
                        <a:t>.</a:t>
                      </a:r>
                    </a:p>
                  </a:txBody>
                  <a:tcPr marL="3667" marR="3667" marT="3667" marB="366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</a:rPr>
                        <a:t>14 - 20</a:t>
                      </a:r>
                    </a:p>
                  </a:txBody>
                  <a:tcPr marL="3667" marR="3667" marT="3667" marB="366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</a:rPr>
                        <a:t>20 - 25</a:t>
                      </a:r>
                    </a:p>
                  </a:txBody>
                  <a:tcPr marL="3667" marR="3667" marT="3667" marB="366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</a:rPr>
                        <a:t>25 - 30 </a:t>
                      </a:r>
                    </a:p>
                  </a:txBody>
                  <a:tcPr marL="3667" marR="3667" marT="3667" marB="366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</a:rPr>
                        <a:t>30 - 40</a:t>
                      </a:r>
                    </a:p>
                  </a:txBody>
                  <a:tcPr marL="3667" marR="3667" marT="3667" marB="366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</a:rPr>
                        <a:t>&gt; 40</a:t>
                      </a:r>
                    </a:p>
                  </a:txBody>
                  <a:tcPr marL="3667" marR="3667" marT="3667" marB="366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1353411"/>
                  </a:ext>
                </a:extLst>
              </a:tr>
              <a:tr h="436773"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 err="1">
                          <a:effectLst/>
                        </a:rPr>
                        <a:t>Швидкість</a:t>
                      </a:r>
                      <a:r>
                        <a:rPr lang="ru-RU" sz="1400" b="1" dirty="0">
                          <a:effectLst/>
                        </a:rPr>
                        <a:t> </a:t>
                      </a:r>
                      <a:r>
                        <a:rPr lang="ru-RU" sz="1400" b="1" dirty="0" err="1">
                          <a:effectLst/>
                        </a:rPr>
                        <a:t>діурезу</a:t>
                      </a:r>
                      <a:r>
                        <a:rPr lang="ru-RU" sz="1400" b="1" dirty="0">
                          <a:effectLst/>
                        </a:rPr>
                        <a:t> мл/год</a:t>
                      </a:r>
                    </a:p>
                  </a:txBody>
                  <a:tcPr marL="3667" marR="3667" marT="3667" marB="366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</a:rPr>
                        <a:t>50 </a:t>
                      </a:r>
                    </a:p>
                  </a:txBody>
                  <a:tcPr marL="3667" marR="3667" marT="3667" marB="366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</a:rPr>
                        <a:t>30 - 50</a:t>
                      </a:r>
                    </a:p>
                  </a:txBody>
                  <a:tcPr marL="3667" marR="3667" marT="3667" marB="366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</a:rPr>
                        <a:t>25 - 30</a:t>
                      </a:r>
                    </a:p>
                  </a:txBody>
                  <a:tcPr marL="3667" marR="3667" marT="3667" marB="366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</a:rPr>
                        <a:t>5 - 15</a:t>
                      </a:r>
                    </a:p>
                  </a:txBody>
                  <a:tcPr marL="3667" marR="3667" marT="3667" marB="366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</a:rPr>
                        <a:t>0 - 5</a:t>
                      </a:r>
                    </a:p>
                  </a:txBody>
                  <a:tcPr marL="3667" marR="3667" marT="3667" marB="366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4393082"/>
                  </a:ext>
                </a:extLst>
              </a:tr>
              <a:tr h="1080863"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 err="1">
                          <a:effectLst/>
                        </a:rPr>
                        <a:t>Психічний</a:t>
                      </a:r>
                      <a:r>
                        <a:rPr lang="ru-RU" sz="1400" b="1" dirty="0">
                          <a:effectLst/>
                        </a:rPr>
                        <a:t>  статус</a:t>
                      </a:r>
                    </a:p>
                  </a:txBody>
                  <a:tcPr marL="3667" marR="3667" marT="3667" marB="366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</a:rPr>
                        <a:t>Спокій</a:t>
                      </a:r>
                    </a:p>
                  </a:txBody>
                  <a:tcPr marL="3667" marR="3667" marT="3667" marB="366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err="1">
                          <a:effectLst/>
                        </a:rPr>
                        <a:t>Незначне</a:t>
                      </a:r>
                      <a:r>
                        <a:rPr lang="ru-RU" sz="1400" b="1" dirty="0">
                          <a:effectLst/>
                        </a:rPr>
                        <a:t> </a:t>
                      </a:r>
                      <a:r>
                        <a:rPr lang="ru-RU" sz="1400" b="1" dirty="0" err="1">
                          <a:effectLst/>
                        </a:rPr>
                        <a:t>занепоко­єння</a:t>
                      </a:r>
                      <a:endParaRPr lang="ru-RU" sz="1400" b="1" dirty="0">
                        <a:effectLst/>
                      </a:endParaRPr>
                    </a:p>
                  </a:txBody>
                  <a:tcPr marL="3667" marR="3667" marT="3667" marB="366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</a:rPr>
                        <a:t>Тривога, помірне занепо­коєння</a:t>
                      </a:r>
                    </a:p>
                  </a:txBody>
                  <a:tcPr marL="3667" marR="3667" marT="3667" marB="366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err="1">
                          <a:effectLst/>
                        </a:rPr>
                        <a:t>Занепоко­єння</a:t>
                      </a:r>
                      <a:r>
                        <a:rPr lang="ru-RU" sz="1400" b="1" dirty="0">
                          <a:effectLst/>
                        </a:rPr>
                        <a:t>, страх </a:t>
                      </a:r>
                      <a:r>
                        <a:rPr lang="ru-RU" sz="1400" b="1" dirty="0" err="1">
                          <a:effectLst/>
                        </a:rPr>
                        <a:t>або</a:t>
                      </a:r>
                      <a:r>
                        <a:rPr lang="ru-RU" sz="1400" b="1" dirty="0">
                          <a:effectLst/>
                        </a:rPr>
                        <a:t> </a:t>
                      </a:r>
                      <a:r>
                        <a:rPr lang="ru-RU" sz="1400" b="1" dirty="0" err="1">
                          <a:effectLst/>
                        </a:rPr>
                        <a:t>сплу­та­ність</a:t>
                      </a:r>
                      <a:r>
                        <a:rPr lang="ru-RU" sz="1400" b="1" dirty="0">
                          <a:effectLst/>
                        </a:rPr>
                        <a:t> </a:t>
                      </a:r>
                      <a:r>
                        <a:rPr lang="ru-RU" sz="1400" b="1" dirty="0" err="1">
                          <a:effectLst/>
                        </a:rPr>
                        <a:t>свідомості</a:t>
                      </a:r>
                      <a:endParaRPr lang="ru-RU" sz="1400" b="1" dirty="0">
                        <a:effectLst/>
                      </a:endParaRPr>
                    </a:p>
                  </a:txBody>
                  <a:tcPr marL="3667" marR="3667" marT="3667" marB="366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err="1">
                          <a:effectLst/>
                        </a:rPr>
                        <a:t>Сплута­ність</a:t>
                      </a:r>
                      <a:r>
                        <a:rPr lang="ru-RU" sz="1400" b="1" dirty="0">
                          <a:effectLst/>
                        </a:rPr>
                        <a:t> </a:t>
                      </a:r>
                      <a:r>
                        <a:rPr lang="ru-RU" sz="1400" b="1" dirty="0" err="1">
                          <a:effectLst/>
                        </a:rPr>
                        <a:t>свідо­мості</a:t>
                      </a:r>
                      <a:r>
                        <a:rPr lang="ru-RU" sz="1400" b="1" dirty="0">
                          <a:effectLst/>
                        </a:rPr>
                        <a:t> </a:t>
                      </a:r>
                      <a:r>
                        <a:rPr lang="ru-RU" sz="1400" b="1" dirty="0" err="1">
                          <a:effectLst/>
                        </a:rPr>
                        <a:t>або</a:t>
                      </a:r>
                      <a:r>
                        <a:rPr lang="ru-RU" sz="1400" b="1" dirty="0">
                          <a:effectLst/>
                        </a:rPr>
                        <a:t> кома</a:t>
                      </a:r>
                    </a:p>
                  </a:txBody>
                  <a:tcPr marL="3667" marR="3667" marT="3667" marB="366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2798877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232339" y="6330253"/>
            <a:ext cx="7856113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50" b="1" dirty="0" err="1">
                <a:solidFill>
                  <a:srgbClr val="000000"/>
                </a:solidFill>
                <a:latin typeface="Arial" panose="020B0604020202020204" pitchFamily="34" charset="0"/>
              </a:rPr>
              <a:t>Примітка</a:t>
            </a:r>
            <a:r>
              <a:rPr lang="ru-RU" sz="1350" b="1" dirty="0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  <a:r>
              <a:rPr lang="ru-RU" sz="1350" dirty="0">
                <a:solidFill>
                  <a:srgbClr val="000000"/>
                </a:solidFill>
                <a:latin typeface="Arial" panose="020B0604020202020204" pitchFamily="34" charset="0"/>
              </a:rPr>
              <a:t> * - на </a:t>
            </a:r>
            <a:r>
              <a:rPr lang="ru-RU" sz="1350" dirty="0" err="1">
                <a:solidFill>
                  <a:srgbClr val="000000"/>
                </a:solidFill>
                <a:latin typeface="Arial" panose="020B0604020202020204" pitchFamily="34" charset="0"/>
              </a:rPr>
              <a:t>магістральних</a:t>
            </a:r>
            <a:r>
              <a:rPr lang="ru-RU" sz="135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1350" dirty="0" err="1">
                <a:solidFill>
                  <a:srgbClr val="000000"/>
                </a:solidFill>
                <a:latin typeface="Arial" panose="020B0604020202020204" pitchFamily="34" charset="0"/>
              </a:rPr>
              <a:t>артеріях</a:t>
            </a:r>
            <a:r>
              <a:rPr lang="ru-RU" sz="1350" dirty="0">
                <a:solidFill>
                  <a:srgbClr val="000000"/>
                </a:solidFill>
                <a:latin typeface="Arial" panose="020B0604020202020204" pitchFamily="34" charset="0"/>
              </a:rPr>
              <a:t>; ** - за методом Короткова </a:t>
            </a:r>
            <a:r>
              <a:rPr lang="ru-RU" sz="1350" dirty="0" err="1">
                <a:solidFill>
                  <a:srgbClr val="000000"/>
                </a:solidFill>
                <a:latin typeface="Arial" panose="020B0604020202020204" pitchFamily="34" charset="0"/>
              </a:rPr>
              <a:t>може</a:t>
            </a:r>
            <a:r>
              <a:rPr lang="ru-RU" sz="1350" dirty="0">
                <a:solidFill>
                  <a:srgbClr val="000000"/>
                </a:solidFill>
                <a:latin typeface="Arial" panose="020B0604020202020204" pitchFamily="34" charset="0"/>
              </a:rPr>
              <a:t> не </a:t>
            </a:r>
            <a:r>
              <a:rPr lang="ru-RU" sz="1350" dirty="0" err="1">
                <a:solidFill>
                  <a:srgbClr val="000000"/>
                </a:solidFill>
                <a:latin typeface="Arial" panose="020B0604020202020204" pitchFamily="34" charset="0"/>
              </a:rPr>
              <a:t>визначатися</a:t>
            </a:r>
            <a:r>
              <a:rPr lang="ru-RU" sz="1350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endParaRPr lang="ru-RU" sz="1350" dirty="0"/>
          </a:p>
        </p:txBody>
      </p:sp>
    </p:spTree>
    <p:extLst>
      <p:ext uri="{BB962C8B-B14F-4D97-AF65-F5344CB8AC3E}">
        <p14:creationId xmlns:p14="http://schemas.microsoft.com/office/powerpoint/2010/main" val="2321629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1981200" y="132840"/>
            <a:ext cx="8228520" cy="653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3500"/>
          </a:bodyPr>
          <a:lstStyle/>
          <a:p>
            <a:pPr algn="ctr">
              <a:lnSpc>
                <a:spcPct val="100000"/>
              </a:lnSpc>
            </a:pPr>
            <a:r>
              <a:rPr lang="ru-RU" sz="3600" b="1" spc="-1" dirty="0" err="1">
                <a:solidFill>
                  <a:srgbClr val="800080"/>
                </a:solidFill>
                <a:latin typeface="Times New Roman"/>
                <a:ea typeface="DejaVu Sans"/>
              </a:rPr>
              <a:t>Організація</a:t>
            </a:r>
            <a:r>
              <a:rPr lang="ru-RU" sz="3600" b="1" spc="-1" dirty="0">
                <a:solidFill>
                  <a:srgbClr val="800080"/>
                </a:solidFill>
                <a:latin typeface="Times New Roman"/>
                <a:ea typeface="DejaVu Sans"/>
              </a:rPr>
              <a:t> </a:t>
            </a:r>
            <a:r>
              <a:rPr lang="ru-RU" sz="3600" b="1" spc="-1" dirty="0" err="1">
                <a:solidFill>
                  <a:srgbClr val="800080"/>
                </a:solidFill>
                <a:latin typeface="Times New Roman"/>
                <a:ea typeface="DejaVu Sans"/>
              </a:rPr>
              <a:t>травматологічної</a:t>
            </a:r>
            <a:r>
              <a:rPr lang="ru-RU" sz="3600" b="1" spc="-1" dirty="0">
                <a:solidFill>
                  <a:srgbClr val="800080"/>
                </a:solidFill>
                <a:latin typeface="Times New Roman"/>
                <a:ea typeface="DejaVu Sans"/>
              </a:rPr>
              <a:t> </a:t>
            </a:r>
            <a:r>
              <a:rPr lang="ru-RU" sz="3600" b="1" spc="-1" dirty="0" err="1">
                <a:solidFill>
                  <a:srgbClr val="800080"/>
                </a:solidFill>
                <a:latin typeface="Times New Roman"/>
                <a:ea typeface="DejaVu Sans"/>
              </a:rPr>
              <a:t>допомоги</a:t>
            </a:r>
            <a:endParaRPr lang="ru-RU" sz="3600" spc="-1" dirty="0">
              <a:latin typeface="Arial"/>
            </a:endParaRPr>
          </a:p>
        </p:txBody>
      </p:sp>
      <p:sp>
        <p:nvSpPr>
          <p:cNvPr id="323" name="CustomShape 2"/>
          <p:cNvSpPr/>
          <p:nvPr/>
        </p:nvSpPr>
        <p:spPr>
          <a:xfrm>
            <a:off x="692727" y="785880"/>
            <a:ext cx="10778837" cy="533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43080" indent="-342000" algn="just"/>
            <a:r>
              <a:rPr lang="ru-RU" sz="3200" spc="-1" dirty="0">
                <a:solidFill>
                  <a:srgbClr val="000000"/>
                </a:solidFill>
                <a:latin typeface="Calibri"/>
                <a:ea typeface="DejaVu Sans"/>
              </a:rPr>
              <a:t>      </a:t>
            </a:r>
            <a:r>
              <a:rPr lang="ru-RU" sz="2600" b="1" spc="-1" dirty="0">
                <a:solidFill>
                  <a:srgbClr val="000000"/>
                </a:solidFill>
                <a:latin typeface="Calibri"/>
                <a:ea typeface="DejaVu Sans"/>
              </a:rPr>
              <a:t>Вона </a:t>
            </a:r>
            <a:r>
              <a:rPr lang="ru-RU" sz="2600" b="1" spc="-1" dirty="0" err="1">
                <a:solidFill>
                  <a:srgbClr val="000000"/>
                </a:solidFill>
                <a:latin typeface="Calibri"/>
                <a:ea typeface="DejaVu Sans"/>
              </a:rPr>
              <a:t>складається</a:t>
            </a:r>
            <a:r>
              <a:rPr lang="ru-RU" sz="2600" b="1" spc="-1" dirty="0">
                <a:solidFill>
                  <a:srgbClr val="000000"/>
                </a:solidFill>
                <a:latin typeface="Calibri"/>
                <a:ea typeface="DejaVu Sans"/>
              </a:rPr>
              <a:t> з таких ланок: </a:t>
            </a:r>
            <a:endParaRPr lang="ru-RU" sz="2600" spc="-1" dirty="0">
              <a:latin typeface="Arial"/>
            </a:endParaRPr>
          </a:p>
          <a:p>
            <a:pPr marL="343080" indent="-342000" algn="just">
              <a:buClr>
                <a:srgbClr val="FF0000"/>
              </a:buClr>
              <a:buFont typeface="Arial"/>
              <a:buChar char="•"/>
            </a:pPr>
            <a:r>
              <a:rPr lang="ru-RU" sz="2600" b="1" spc="-1" dirty="0" err="1">
                <a:solidFill>
                  <a:srgbClr val="FF0000"/>
                </a:solidFill>
                <a:latin typeface="Calibri"/>
                <a:ea typeface="DejaVu Sans"/>
              </a:rPr>
              <a:t>першої</a:t>
            </a:r>
            <a:r>
              <a:rPr lang="ru-RU" sz="2600" b="1" spc="-1" dirty="0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lang="ru-RU" sz="2600" b="1" spc="-1" dirty="0" err="1">
                <a:solidFill>
                  <a:srgbClr val="FF0000"/>
                </a:solidFill>
                <a:latin typeface="Calibri"/>
                <a:ea typeface="DejaVu Sans"/>
              </a:rPr>
              <a:t>допомоги</a:t>
            </a:r>
            <a:r>
              <a:rPr lang="ru-RU" sz="2600" b="1" spc="-1" dirty="0">
                <a:solidFill>
                  <a:srgbClr val="FF0000"/>
                </a:solidFill>
                <a:latin typeface="Calibri"/>
                <a:ea typeface="DejaVu Sans"/>
              </a:rPr>
              <a:t>, </a:t>
            </a:r>
            <a:endParaRPr lang="ru-RU" sz="2600" spc="-1" dirty="0">
              <a:latin typeface="Arial"/>
            </a:endParaRPr>
          </a:p>
          <a:p>
            <a:pPr marL="343080" indent="-342000" algn="just">
              <a:buClr>
                <a:srgbClr val="FF0000"/>
              </a:buClr>
              <a:buFont typeface="Arial"/>
              <a:buChar char="•"/>
            </a:pPr>
            <a:r>
              <a:rPr lang="ru-RU" sz="2600" b="1" spc="-1" dirty="0" err="1">
                <a:solidFill>
                  <a:srgbClr val="FF0000"/>
                </a:solidFill>
                <a:latin typeface="Calibri"/>
                <a:ea typeface="DejaVu Sans"/>
              </a:rPr>
              <a:t>евакуації</a:t>
            </a:r>
            <a:r>
              <a:rPr lang="ru-RU" sz="2600" b="1" spc="-1" dirty="0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lang="ru-RU" sz="2600" b="1" spc="-1" dirty="0" err="1">
                <a:solidFill>
                  <a:srgbClr val="FF0000"/>
                </a:solidFill>
                <a:latin typeface="Calibri"/>
                <a:ea typeface="DejaVu Sans"/>
              </a:rPr>
              <a:t>потерпілого</a:t>
            </a:r>
            <a:r>
              <a:rPr lang="ru-RU" sz="2600" b="1" spc="-1" dirty="0">
                <a:solidFill>
                  <a:srgbClr val="FF0000"/>
                </a:solidFill>
                <a:latin typeface="Calibri"/>
                <a:ea typeface="DejaVu Sans"/>
              </a:rPr>
              <a:t> в </a:t>
            </a:r>
            <a:r>
              <a:rPr lang="ru-RU" sz="2600" b="1" spc="-1" dirty="0" err="1">
                <a:solidFill>
                  <a:srgbClr val="FF0000"/>
                </a:solidFill>
                <a:latin typeface="Calibri"/>
                <a:ea typeface="DejaVu Sans"/>
              </a:rPr>
              <a:t>лікувальний</a:t>
            </a:r>
            <a:r>
              <a:rPr lang="ru-RU" sz="2600" b="1" spc="-1" dirty="0">
                <a:solidFill>
                  <a:srgbClr val="FF0000"/>
                </a:solidFill>
                <a:latin typeface="Calibri"/>
                <a:ea typeface="DejaVu Sans"/>
              </a:rPr>
              <a:t> заклад, </a:t>
            </a:r>
            <a:endParaRPr lang="ru-RU" sz="2600" spc="-1" dirty="0">
              <a:latin typeface="Arial"/>
            </a:endParaRPr>
          </a:p>
          <a:p>
            <a:pPr marL="343080" indent="-342000" algn="just">
              <a:buClr>
                <a:srgbClr val="FF0000"/>
              </a:buClr>
              <a:buFont typeface="Arial"/>
              <a:buChar char="•"/>
            </a:pPr>
            <a:r>
              <a:rPr lang="ru-RU" sz="2600" b="1" spc="-1" dirty="0">
                <a:solidFill>
                  <a:srgbClr val="FF0000"/>
                </a:solidFill>
                <a:latin typeface="Calibri"/>
                <a:ea typeface="DejaVu Sans"/>
              </a:rPr>
              <a:t>амбулаторного і </a:t>
            </a:r>
            <a:r>
              <a:rPr lang="ru-RU" sz="2600" b="1" spc="-1" dirty="0" err="1">
                <a:solidFill>
                  <a:srgbClr val="FF0000"/>
                </a:solidFill>
                <a:latin typeface="Calibri"/>
                <a:ea typeface="DejaVu Sans"/>
              </a:rPr>
              <a:t>стаціонарного</a:t>
            </a:r>
            <a:r>
              <a:rPr lang="ru-RU" sz="2600" b="1" spc="-1" dirty="0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lang="ru-RU" sz="2600" b="1" spc="-1" dirty="0" err="1">
                <a:solidFill>
                  <a:srgbClr val="FF0000"/>
                </a:solidFill>
                <a:latin typeface="Calibri"/>
                <a:ea typeface="DejaVu Sans"/>
              </a:rPr>
              <a:t>лікування</a:t>
            </a:r>
            <a:r>
              <a:rPr lang="ru-RU" sz="2600" b="1" spc="-1" dirty="0">
                <a:solidFill>
                  <a:srgbClr val="FF0000"/>
                </a:solidFill>
                <a:latin typeface="Calibri"/>
                <a:ea typeface="DejaVu Sans"/>
              </a:rPr>
              <a:t>, </a:t>
            </a:r>
            <a:endParaRPr lang="ru-RU" sz="2600" spc="-1" dirty="0">
              <a:latin typeface="Arial"/>
            </a:endParaRPr>
          </a:p>
          <a:p>
            <a:pPr marL="343080" indent="-342000" algn="just">
              <a:buClr>
                <a:srgbClr val="FF0000"/>
              </a:buClr>
              <a:buFont typeface="Arial"/>
              <a:buChar char="•"/>
            </a:pPr>
            <a:r>
              <a:rPr lang="ru-RU" sz="2600" b="1" spc="-1" dirty="0" err="1">
                <a:solidFill>
                  <a:srgbClr val="FF0000"/>
                </a:solidFill>
                <a:latin typeface="Calibri"/>
                <a:ea typeface="DejaVu Sans"/>
              </a:rPr>
              <a:t>реабілітації</a:t>
            </a:r>
            <a:r>
              <a:rPr lang="ru-RU" sz="2600" b="1" spc="-1" dirty="0">
                <a:solidFill>
                  <a:srgbClr val="FF0000"/>
                </a:solidFill>
                <a:latin typeface="Calibri"/>
                <a:ea typeface="DejaVu Sans"/>
              </a:rPr>
              <a:t>.</a:t>
            </a:r>
            <a:endParaRPr lang="ru-RU" sz="2600" spc="-1" dirty="0">
              <a:latin typeface="Arial"/>
            </a:endParaRPr>
          </a:p>
          <a:p>
            <a:pPr marL="343080" indent="-342000" algn="just"/>
            <a:r>
              <a:rPr lang="ru-RU" sz="2600" b="1" spc="-1" dirty="0">
                <a:solidFill>
                  <a:srgbClr val="000000"/>
                </a:solidFill>
                <a:latin typeface="Calibri"/>
                <a:ea typeface="DejaVu Sans"/>
              </a:rPr>
              <a:t>     Першу </a:t>
            </a:r>
            <a:r>
              <a:rPr lang="ru-RU" sz="2600" b="1" spc="-1" dirty="0" err="1">
                <a:solidFill>
                  <a:srgbClr val="000000"/>
                </a:solidFill>
                <a:latin typeface="Calibri"/>
                <a:ea typeface="DejaVu Sans"/>
              </a:rPr>
              <a:t>допомогу</a:t>
            </a:r>
            <a:r>
              <a:rPr lang="ru-RU" sz="2600" b="1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600" b="1" spc="-1" dirty="0" err="1">
                <a:solidFill>
                  <a:srgbClr val="000000"/>
                </a:solidFill>
                <a:latin typeface="Calibri"/>
                <a:ea typeface="DejaVu Sans"/>
              </a:rPr>
              <a:t>може</a:t>
            </a:r>
            <a:r>
              <a:rPr lang="ru-RU" sz="2600" b="1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600" b="1" spc="-1" dirty="0" err="1">
                <a:solidFill>
                  <a:srgbClr val="000000"/>
                </a:solidFill>
                <a:latin typeface="Calibri"/>
                <a:ea typeface="DejaVu Sans"/>
              </a:rPr>
              <a:t>надати</a:t>
            </a:r>
            <a:r>
              <a:rPr lang="ru-RU" sz="2600" b="1" spc="-1" dirty="0">
                <a:solidFill>
                  <a:srgbClr val="000000"/>
                </a:solidFill>
                <a:latin typeface="Calibri"/>
                <a:ea typeface="DejaVu Sans"/>
              </a:rPr>
              <a:t> як </a:t>
            </a:r>
            <a:r>
              <a:rPr lang="ru-RU" sz="2600" b="1" spc="-1" dirty="0" err="1">
                <a:solidFill>
                  <a:srgbClr val="000000"/>
                </a:solidFill>
                <a:latin typeface="Calibri"/>
                <a:ea typeface="DejaVu Sans"/>
              </a:rPr>
              <a:t>лікар</a:t>
            </a:r>
            <a:r>
              <a:rPr lang="ru-RU" sz="2600" b="1" spc="-1" dirty="0">
                <a:solidFill>
                  <a:srgbClr val="000000"/>
                </a:solidFill>
                <a:latin typeface="Calibri"/>
                <a:ea typeface="DejaVu Sans"/>
              </a:rPr>
              <a:t>, так і фельдшер </a:t>
            </a:r>
            <a:r>
              <a:rPr lang="ru-RU" sz="2600" b="1" spc="-1" dirty="0" err="1">
                <a:solidFill>
                  <a:srgbClr val="000000"/>
                </a:solidFill>
                <a:latin typeface="Calibri"/>
                <a:ea typeface="DejaVu Sans"/>
              </a:rPr>
              <a:t>швидкої</a:t>
            </a:r>
            <a:r>
              <a:rPr lang="ru-RU" sz="2600" b="1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600" b="1" spc="-1" dirty="0" err="1">
                <a:solidFill>
                  <a:srgbClr val="000000"/>
                </a:solidFill>
                <a:latin typeface="Calibri"/>
                <a:ea typeface="DejaVu Sans"/>
              </a:rPr>
              <a:t>допомоги</a:t>
            </a:r>
            <a:r>
              <a:rPr lang="ru-RU" sz="2600" b="1" spc="-1" dirty="0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lang="ru-RU" sz="2600" b="1" spc="-1" dirty="0" err="1">
                <a:solidFill>
                  <a:srgbClr val="000000"/>
                </a:solidFill>
                <a:latin typeface="Calibri"/>
                <a:ea typeface="DejaVu Sans"/>
              </a:rPr>
              <a:t>або</a:t>
            </a:r>
            <a:r>
              <a:rPr lang="ru-RU" sz="2600" b="1" spc="-1" dirty="0">
                <a:solidFill>
                  <a:srgbClr val="000000"/>
                </a:solidFill>
                <a:latin typeface="Calibri"/>
                <a:ea typeface="DejaVu Sans"/>
              </a:rPr>
              <a:t> фельдшер медпункту на </a:t>
            </a:r>
            <a:r>
              <a:rPr lang="ru-RU" sz="2600" b="1" spc="-1" dirty="0" err="1">
                <a:solidFill>
                  <a:srgbClr val="000000"/>
                </a:solidFill>
                <a:latin typeface="Calibri"/>
                <a:ea typeface="DejaVu Sans"/>
              </a:rPr>
              <a:t>підприємстві</a:t>
            </a:r>
            <a:r>
              <a:rPr lang="ru-RU" sz="2600" b="1" spc="-1" dirty="0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lang="ru-RU" sz="2600" spc="-1" dirty="0">
              <a:latin typeface="Arial"/>
            </a:endParaRPr>
          </a:p>
          <a:p>
            <a:pPr marL="343080" indent="-342000" algn="just"/>
            <a:r>
              <a:rPr lang="ru-RU" sz="2600" b="1" spc="-1" dirty="0">
                <a:solidFill>
                  <a:srgbClr val="FF0000"/>
                </a:solidFill>
                <a:latin typeface="Calibri"/>
                <a:ea typeface="DejaVu Sans"/>
              </a:rPr>
              <a:t>ОБСТЕЖЕННЯ</a:t>
            </a:r>
            <a:r>
              <a:rPr lang="ru-RU" sz="2600" b="1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600" b="1" spc="-1" dirty="0" err="1">
                <a:solidFill>
                  <a:srgbClr val="002600"/>
                </a:solidFill>
                <a:latin typeface="Calibri"/>
                <a:ea typeface="DejaVu Sans"/>
              </a:rPr>
              <a:t>складається</a:t>
            </a:r>
            <a:r>
              <a:rPr lang="ru-RU" sz="2600" b="1" spc="-1" dirty="0">
                <a:solidFill>
                  <a:srgbClr val="002600"/>
                </a:solidFill>
                <a:latin typeface="Calibri"/>
                <a:ea typeface="DejaVu Sans"/>
              </a:rPr>
              <a:t> з </a:t>
            </a:r>
            <a:r>
              <a:rPr lang="ru-RU" sz="2600" b="1" spc="-1" dirty="0" err="1">
                <a:solidFill>
                  <a:srgbClr val="002600"/>
                </a:solidFill>
                <a:latin typeface="Calibri"/>
                <a:ea typeface="DejaVu Sans"/>
              </a:rPr>
              <a:t>опитування</a:t>
            </a:r>
            <a:r>
              <a:rPr lang="ru-RU" sz="2600" b="1" spc="-1" dirty="0">
                <a:solidFill>
                  <a:srgbClr val="002600"/>
                </a:solidFill>
                <a:latin typeface="Calibri"/>
                <a:ea typeface="DejaVu Sans"/>
              </a:rPr>
              <a:t>, </a:t>
            </a:r>
            <a:r>
              <a:rPr lang="ru-RU" sz="2600" b="1" spc="-1" dirty="0" err="1">
                <a:solidFill>
                  <a:srgbClr val="002600"/>
                </a:solidFill>
                <a:latin typeface="Calibri"/>
                <a:ea typeface="DejaVu Sans"/>
              </a:rPr>
              <a:t>огляду</a:t>
            </a:r>
            <a:r>
              <a:rPr lang="ru-RU" sz="2600" b="1" spc="-1" dirty="0">
                <a:solidFill>
                  <a:srgbClr val="002600"/>
                </a:solidFill>
                <a:latin typeface="Calibri"/>
                <a:ea typeface="DejaVu Sans"/>
              </a:rPr>
              <a:t>, </a:t>
            </a:r>
            <a:r>
              <a:rPr lang="ru-RU" sz="2600" b="1" spc="-1" dirty="0" err="1">
                <a:solidFill>
                  <a:srgbClr val="002600"/>
                </a:solidFill>
                <a:latin typeface="Calibri"/>
                <a:ea typeface="DejaVu Sans"/>
              </a:rPr>
              <a:t>пальпації</a:t>
            </a:r>
            <a:r>
              <a:rPr lang="ru-RU" sz="2600" b="1" spc="-1" dirty="0">
                <a:solidFill>
                  <a:srgbClr val="002600"/>
                </a:solidFill>
                <a:latin typeface="Calibri"/>
                <a:ea typeface="DejaVu Sans"/>
              </a:rPr>
              <a:t>, </a:t>
            </a:r>
            <a:r>
              <a:rPr lang="ru-RU" sz="2600" b="1" spc="-1" dirty="0" err="1">
                <a:solidFill>
                  <a:srgbClr val="002600"/>
                </a:solidFill>
                <a:latin typeface="Calibri"/>
                <a:ea typeface="DejaVu Sans"/>
              </a:rPr>
              <a:t>визначення</a:t>
            </a:r>
            <a:r>
              <a:rPr lang="ru-RU" sz="2600" b="1" spc="-1" dirty="0">
                <a:solidFill>
                  <a:srgbClr val="002600"/>
                </a:solidFill>
                <a:latin typeface="Calibri"/>
                <a:ea typeface="DejaVu Sans"/>
              </a:rPr>
              <a:t> </a:t>
            </a:r>
            <a:r>
              <a:rPr lang="ru-RU" sz="2600" b="1" spc="-1" dirty="0" err="1">
                <a:solidFill>
                  <a:srgbClr val="002600"/>
                </a:solidFill>
                <a:latin typeface="Calibri"/>
                <a:ea typeface="DejaVu Sans"/>
              </a:rPr>
              <a:t>об'єму</a:t>
            </a:r>
            <a:r>
              <a:rPr lang="ru-RU" sz="2600" b="1" spc="-1" dirty="0">
                <a:solidFill>
                  <a:srgbClr val="002600"/>
                </a:solidFill>
                <a:latin typeface="Calibri"/>
                <a:ea typeface="DejaVu Sans"/>
              </a:rPr>
              <a:t> </a:t>
            </a:r>
            <a:r>
              <a:rPr lang="ru-RU" sz="2600" b="1" spc="-1" dirty="0" err="1">
                <a:solidFill>
                  <a:srgbClr val="002600"/>
                </a:solidFill>
                <a:latin typeface="Calibri"/>
                <a:ea typeface="DejaVu Sans"/>
              </a:rPr>
              <a:t>рухів</a:t>
            </a:r>
            <a:r>
              <a:rPr lang="ru-RU" sz="2600" b="1" spc="-1" dirty="0">
                <a:solidFill>
                  <a:srgbClr val="002600"/>
                </a:solidFill>
                <a:latin typeface="Calibri"/>
                <a:ea typeface="DejaVu Sans"/>
              </a:rPr>
              <a:t> у </a:t>
            </a:r>
            <a:r>
              <a:rPr lang="ru-RU" sz="2600" b="1" spc="-1" dirty="0" err="1">
                <a:solidFill>
                  <a:srgbClr val="002600"/>
                </a:solidFill>
                <a:latin typeface="Calibri"/>
                <a:ea typeface="DejaVu Sans"/>
              </a:rPr>
              <a:t>суглобах</a:t>
            </a:r>
            <a:r>
              <a:rPr lang="ru-RU" sz="2600" b="1" spc="-1" dirty="0">
                <a:solidFill>
                  <a:srgbClr val="002600"/>
                </a:solidFill>
                <a:latin typeface="Calibri"/>
                <a:ea typeface="DejaVu Sans"/>
              </a:rPr>
              <a:t>, </a:t>
            </a:r>
            <a:r>
              <a:rPr lang="ru-RU" sz="2600" b="1" spc="-1" dirty="0" err="1">
                <a:solidFill>
                  <a:srgbClr val="002600"/>
                </a:solidFill>
                <a:latin typeface="Calibri"/>
                <a:ea typeface="DejaVu Sans"/>
              </a:rPr>
              <a:t>вимірювання</a:t>
            </a:r>
            <a:r>
              <a:rPr lang="ru-RU" sz="2600" b="1" spc="-1" dirty="0">
                <a:solidFill>
                  <a:srgbClr val="002600"/>
                </a:solidFill>
                <a:latin typeface="Calibri"/>
                <a:ea typeface="DejaVu Sans"/>
              </a:rPr>
              <a:t> </a:t>
            </a:r>
            <a:r>
              <a:rPr lang="ru-RU" sz="2600" b="1" spc="-1" dirty="0" err="1">
                <a:solidFill>
                  <a:srgbClr val="002600"/>
                </a:solidFill>
                <a:latin typeface="Calibri"/>
                <a:ea typeface="DejaVu Sans"/>
              </a:rPr>
              <a:t>довжини</a:t>
            </a:r>
            <a:r>
              <a:rPr lang="ru-RU" sz="2600" b="1" spc="-1" dirty="0">
                <a:solidFill>
                  <a:srgbClr val="002600"/>
                </a:solidFill>
                <a:latin typeface="Calibri"/>
                <a:ea typeface="DejaVu Sans"/>
              </a:rPr>
              <a:t> </a:t>
            </a:r>
            <a:r>
              <a:rPr lang="ru-RU" sz="2600" b="1" spc="-1" dirty="0" err="1">
                <a:solidFill>
                  <a:srgbClr val="002600"/>
                </a:solidFill>
                <a:latin typeface="Calibri"/>
                <a:ea typeface="DejaVu Sans"/>
              </a:rPr>
              <a:t>кінцівок</a:t>
            </a:r>
            <a:r>
              <a:rPr lang="ru-RU" sz="2600" b="1" spc="-1" dirty="0">
                <a:solidFill>
                  <a:srgbClr val="002600"/>
                </a:solidFill>
                <a:latin typeface="Calibri"/>
                <a:ea typeface="DejaVu Sans"/>
              </a:rPr>
              <a:t> і </a:t>
            </a:r>
            <a:r>
              <a:rPr lang="ru-RU" sz="2600" b="1" spc="-1" dirty="0" err="1">
                <a:solidFill>
                  <a:srgbClr val="002600"/>
                </a:solidFill>
                <a:latin typeface="Calibri"/>
                <a:ea typeface="DejaVu Sans"/>
              </a:rPr>
              <a:t>дослідження</a:t>
            </a:r>
            <a:r>
              <a:rPr lang="ru-RU" sz="2600" b="1" spc="-1" dirty="0">
                <a:solidFill>
                  <a:srgbClr val="002600"/>
                </a:solidFill>
                <a:latin typeface="Calibri"/>
                <a:ea typeface="DejaVu Sans"/>
              </a:rPr>
              <a:t> </a:t>
            </a:r>
            <a:r>
              <a:rPr lang="ru-RU" sz="2600" b="1" spc="-1" dirty="0" err="1">
                <a:solidFill>
                  <a:srgbClr val="002600"/>
                </a:solidFill>
                <a:latin typeface="Calibri"/>
                <a:ea typeface="DejaVu Sans"/>
              </a:rPr>
              <a:t>їх</a:t>
            </a:r>
            <a:r>
              <a:rPr lang="ru-RU" sz="2600" b="1" spc="-1" dirty="0">
                <a:solidFill>
                  <a:srgbClr val="002600"/>
                </a:solidFill>
                <a:latin typeface="Calibri"/>
                <a:ea typeface="DejaVu Sans"/>
              </a:rPr>
              <a:t> </a:t>
            </a:r>
            <a:r>
              <a:rPr lang="ru-RU" sz="2600" b="1" spc="-1" dirty="0" err="1">
                <a:solidFill>
                  <a:srgbClr val="002600"/>
                </a:solidFill>
                <a:latin typeface="Calibri"/>
                <a:ea typeface="DejaVu Sans"/>
              </a:rPr>
              <a:t>функцій</a:t>
            </a:r>
            <a:r>
              <a:rPr lang="ru-RU" sz="2600" b="1" spc="-1" dirty="0">
                <a:solidFill>
                  <a:srgbClr val="002600"/>
                </a:solidFill>
                <a:latin typeface="Calibri"/>
                <a:ea typeface="DejaVu Sans"/>
              </a:rPr>
              <a:t>, </a:t>
            </a:r>
            <a:r>
              <a:rPr lang="ru-RU" sz="2600" b="1" spc="-1" dirty="0" err="1">
                <a:solidFill>
                  <a:srgbClr val="002600"/>
                </a:solidFill>
                <a:latin typeface="Calibri"/>
                <a:ea typeface="DejaVu Sans"/>
              </a:rPr>
              <a:t>рентгенологічного</a:t>
            </a:r>
            <a:r>
              <a:rPr lang="ru-RU" sz="2600" b="1" spc="-1" dirty="0">
                <a:solidFill>
                  <a:srgbClr val="002600"/>
                </a:solidFill>
                <a:latin typeface="Calibri"/>
                <a:ea typeface="DejaVu Sans"/>
              </a:rPr>
              <a:t> і </a:t>
            </a:r>
            <a:r>
              <a:rPr lang="ru-RU" sz="2600" b="1" spc="-1" dirty="0" err="1">
                <a:solidFill>
                  <a:srgbClr val="002600"/>
                </a:solidFill>
                <a:latin typeface="Calibri"/>
                <a:ea typeface="DejaVu Sans"/>
              </a:rPr>
              <a:t>лабораторних</a:t>
            </a:r>
            <a:r>
              <a:rPr lang="ru-RU" sz="2600" b="1" spc="-1" dirty="0">
                <a:solidFill>
                  <a:srgbClr val="002600"/>
                </a:solidFill>
                <a:latin typeface="Calibri"/>
                <a:ea typeface="DejaVu Sans"/>
              </a:rPr>
              <a:t> </a:t>
            </a:r>
            <a:r>
              <a:rPr lang="ru-RU" sz="2600" b="1" spc="-1" dirty="0" err="1">
                <a:solidFill>
                  <a:srgbClr val="002600"/>
                </a:solidFill>
                <a:latin typeface="Calibri"/>
                <a:ea typeface="DejaVu Sans"/>
              </a:rPr>
              <a:t>досліджень</a:t>
            </a:r>
            <a:r>
              <a:rPr lang="ru-RU" sz="2600" b="1" spc="-1" dirty="0">
                <a:solidFill>
                  <a:srgbClr val="002600"/>
                </a:solidFill>
                <a:latin typeface="Calibri"/>
                <a:ea typeface="DejaVu Sans"/>
              </a:rPr>
              <a:t>.</a:t>
            </a:r>
            <a:endParaRPr lang="ru-RU" sz="2600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382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 additive="repl">
                                        <p:cTn id="7" dur="2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12" dur="1" fill="hold"/>
                                        <p:tgtEl>
                                          <p:spTgt spid="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17" dur="1" fill="hold"/>
                                        <p:tgtEl>
                                          <p:spTgt spid="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22" dur="1" fill="hold"/>
                                        <p:tgtEl>
                                          <p:spTgt spid="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27" dur="1" fill="hold"/>
                                        <p:tgtEl>
                                          <p:spTgt spid="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32" dur="1" fill="hold"/>
                                        <p:tgtEl>
                                          <p:spTgt spid="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37" dur="1" fill="hold"/>
                                        <p:tgtEl>
                                          <p:spTgt spid="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42" dur="1" fill="hold"/>
                                        <p:tgtEl>
                                          <p:spTgt spid="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str">
                                      <p:cBhvr additive="repl">
                                        <p:cTn id="46" dur="1"/>
                                        <p:tgtEl>
                                          <p:spTgt spid="322"/>
                                        </p:tgtEl>
                                      </p:cBhvr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 additive="repl">
                                        <p:cTn id="51" dur="500"/>
                                        <p:tgtEl>
                                          <p:spTgt spid="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 additive="repl">
                                        <p:cTn id="56" dur="500"/>
                                        <p:tgtEl>
                                          <p:spTgt spid="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 additive="repl">
                                        <p:cTn id="61" dur="500"/>
                                        <p:tgtEl>
                                          <p:spTgt spid="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 additive="repl">
                                        <p:cTn id="66" dur="500"/>
                                        <p:tgtEl>
                                          <p:spTgt spid="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 additive="repl">
                                        <p:cTn id="71" dur="500"/>
                                        <p:tgtEl>
                                          <p:spTgt spid="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 additive="repl">
                                        <p:cTn id="74" dur="500"/>
                                        <p:tgtEl>
                                          <p:spTgt spid="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 additive="repl">
                                        <p:cTn id="77" dur="500"/>
                                        <p:tgtEl>
                                          <p:spTgt spid="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70137" y="140916"/>
            <a:ext cx="4907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err="1">
                <a:solidFill>
                  <a:srgbClr val="000000"/>
                </a:solidFill>
                <a:latin typeface="Arial" panose="020B0604020202020204" pitchFamily="34" charset="0"/>
              </a:rPr>
              <a:t>Критерії</a:t>
            </a:r>
            <a:r>
              <a:rPr lang="ru-RU" b="1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1" i="1" dirty="0" err="1">
                <a:solidFill>
                  <a:srgbClr val="000000"/>
                </a:solidFill>
                <a:latin typeface="Arial" panose="020B0604020202020204" pitchFamily="34" charset="0"/>
              </a:rPr>
              <a:t>тяжкості</a:t>
            </a:r>
            <a:r>
              <a:rPr lang="ru-RU" b="1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1" i="1" dirty="0" err="1">
                <a:solidFill>
                  <a:srgbClr val="000000"/>
                </a:solidFill>
                <a:latin typeface="Arial" panose="020B0604020202020204" pitchFamily="34" charset="0"/>
              </a:rPr>
              <a:t>геморагічного</a:t>
            </a:r>
            <a:r>
              <a:rPr lang="ru-RU" b="1" i="1" dirty="0">
                <a:solidFill>
                  <a:srgbClr val="000000"/>
                </a:solidFill>
                <a:latin typeface="Arial" panose="020B0604020202020204" pitchFamily="34" charset="0"/>
              </a:rPr>
              <a:t> шоку.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512619" y="690357"/>
          <a:ext cx="9171708" cy="5916280"/>
        </p:xfrm>
        <a:graphic>
          <a:graphicData uri="http://schemas.openxmlformats.org/drawingml/2006/table">
            <a:tbl>
              <a:tblPr/>
              <a:tblGrid>
                <a:gridCol w="2576945">
                  <a:extLst>
                    <a:ext uri="{9D8B030D-6E8A-4147-A177-3AD203B41FA5}">
                      <a16:colId xmlns:a16="http://schemas.microsoft.com/office/drawing/2014/main" val="3169218667"/>
                    </a:ext>
                  </a:extLst>
                </a:gridCol>
                <a:gridCol w="886691">
                  <a:extLst>
                    <a:ext uri="{9D8B030D-6E8A-4147-A177-3AD203B41FA5}">
                      <a16:colId xmlns:a16="http://schemas.microsoft.com/office/drawing/2014/main" val="3750161825"/>
                    </a:ext>
                  </a:extLst>
                </a:gridCol>
                <a:gridCol w="1011381">
                  <a:extLst>
                    <a:ext uri="{9D8B030D-6E8A-4147-A177-3AD203B41FA5}">
                      <a16:colId xmlns:a16="http://schemas.microsoft.com/office/drawing/2014/main" val="1869681242"/>
                    </a:ext>
                  </a:extLst>
                </a:gridCol>
                <a:gridCol w="1149928">
                  <a:extLst>
                    <a:ext uri="{9D8B030D-6E8A-4147-A177-3AD203B41FA5}">
                      <a16:colId xmlns:a16="http://schemas.microsoft.com/office/drawing/2014/main" val="1430403253"/>
                    </a:ext>
                  </a:extLst>
                </a:gridCol>
                <a:gridCol w="1551709">
                  <a:extLst>
                    <a:ext uri="{9D8B030D-6E8A-4147-A177-3AD203B41FA5}">
                      <a16:colId xmlns:a16="http://schemas.microsoft.com/office/drawing/2014/main" val="4209226953"/>
                    </a:ext>
                  </a:extLst>
                </a:gridCol>
                <a:gridCol w="1995054">
                  <a:extLst>
                    <a:ext uri="{9D8B030D-6E8A-4147-A177-3AD203B41FA5}">
                      <a16:colId xmlns:a16="http://schemas.microsoft.com/office/drawing/2014/main" val="1706394511"/>
                    </a:ext>
                  </a:extLst>
                </a:gridCol>
              </a:tblGrid>
              <a:tr h="182121">
                <a:tc rowSpan="2"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</a:rPr>
                        <a:t>Показник</a:t>
                      </a:r>
                    </a:p>
                  </a:txBody>
                  <a:tcPr marL="4889" marR="4889" marT="4889" marB="488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</a:rPr>
                        <a:t>Ступінь шоку</a:t>
                      </a:r>
                    </a:p>
                  </a:txBody>
                  <a:tcPr marL="4889" marR="4889" marT="4889" marB="488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770293"/>
                  </a:ext>
                </a:extLst>
              </a:tr>
              <a:tr h="1821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</a:rPr>
                        <a:t>0</a:t>
                      </a:r>
                    </a:p>
                  </a:txBody>
                  <a:tcPr marL="4889" marR="4889" marT="4889" marB="488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</a:rPr>
                        <a:t>1</a:t>
                      </a:r>
                    </a:p>
                  </a:txBody>
                  <a:tcPr marL="4889" marR="4889" marT="4889" marB="488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</a:rPr>
                        <a:t>2</a:t>
                      </a:r>
                    </a:p>
                  </a:txBody>
                  <a:tcPr marL="4889" marR="4889" marT="4889" marB="488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</a:rPr>
                        <a:t>3</a:t>
                      </a:r>
                    </a:p>
                  </a:txBody>
                  <a:tcPr marL="4889" marR="4889" marT="4889" marB="488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</a:rPr>
                        <a:t>4</a:t>
                      </a:r>
                    </a:p>
                  </a:txBody>
                  <a:tcPr marL="4889" marR="4889" marT="4889" marB="488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815462"/>
                  </a:ext>
                </a:extLst>
              </a:tr>
              <a:tr h="352414"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</a:rPr>
                        <a:t>Втрата крові (мл)</a:t>
                      </a:r>
                    </a:p>
                  </a:txBody>
                  <a:tcPr marL="4889" marR="4889" marT="4889" marB="488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</a:rPr>
                        <a:t>&lt; 750</a:t>
                      </a:r>
                    </a:p>
                  </a:txBody>
                  <a:tcPr marL="4889" marR="4889" marT="4889" marB="488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</a:rPr>
                        <a:t>750-1000</a:t>
                      </a:r>
                    </a:p>
                  </a:txBody>
                  <a:tcPr marL="4889" marR="4889" marT="4889" marB="488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</a:rPr>
                        <a:t>1000-1500</a:t>
                      </a:r>
                    </a:p>
                  </a:txBody>
                  <a:tcPr marL="4889" marR="4889" marT="4889" marB="488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</a:rPr>
                        <a:t>1500-2500</a:t>
                      </a:r>
                    </a:p>
                  </a:txBody>
                  <a:tcPr marL="4889" marR="4889" marT="4889" marB="488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</a:rPr>
                        <a:t>&gt; 2500</a:t>
                      </a:r>
                    </a:p>
                  </a:txBody>
                  <a:tcPr marL="4889" marR="4889" marT="4889" marB="488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5192957"/>
                  </a:ext>
                </a:extLst>
              </a:tr>
              <a:tr h="522708"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</a:rPr>
                        <a:t>Втрата крові  (% ОЦК)</a:t>
                      </a:r>
                    </a:p>
                  </a:txBody>
                  <a:tcPr marL="4889" marR="4889" marT="4889" marB="488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</a:rPr>
                        <a:t>&lt; 15%</a:t>
                      </a:r>
                    </a:p>
                  </a:txBody>
                  <a:tcPr marL="4889" marR="4889" marT="4889" marB="488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</a:rPr>
                        <a:t>15 - 20%</a:t>
                      </a:r>
                    </a:p>
                  </a:txBody>
                  <a:tcPr marL="4889" marR="4889" marT="4889" marB="488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effectLst/>
                        </a:rPr>
                        <a:t>21 - 30%</a:t>
                      </a:r>
                    </a:p>
                  </a:txBody>
                  <a:tcPr marL="4889" marR="4889" marT="4889" marB="488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effectLst/>
                        </a:rPr>
                        <a:t>31 - 40%</a:t>
                      </a:r>
                    </a:p>
                  </a:txBody>
                  <a:tcPr marL="4889" marR="4889" marT="4889" marB="488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</a:rPr>
                        <a:t>&gt; 40%</a:t>
                      </a:r>
                    </a:p>
                  </a:txBody>
                  <a:tcPr marL="4889" marR="4889" marT="4889" marB="488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5730264"/>
                  </a:ext>
                </a:extLst>
              </a:tr>
              <a:tr h="352414"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</a:rPr>
                        <a:t>Пульс, уд/хв</a:t>
                      </a:r>
                    </a:p>
                  </a:txBody>
                  <a:tcPr marL="4889" marR="4889" marT="4889" marB="488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</a:rPr>
                        <a:t>&lt; 100</a:t>
                      </a:r>
                    </a:p>
                  </a:txBody>
                  <a:tcPr marL="4889" marR="4889" marT="4889" marB="488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</a:rPr>
                        <a:t>100 - 110</a:t>
                      </a:r>
                    </a:p>
                  </a:txBody>
                  <a:tcPr marL="4889" marR="4889" marT="4889" marB="488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</a:rPr>
                        <a:t>110 - 120</a:t>
                      </a:r>
                    </a:p>
                  </a:txBody>
                  <a:tcPr marL="4889" marR="4889" marT="4889" marB="488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</a:rPr>
                        <a:t>120 - 140</a:t>
                      </a:r>
                    </a:p>
                  </a:txBody>
                  <a:tcPr marL="4889" marR="4889" marT="4889" marB="488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</a:rPr>
                        <a:t>&gt;140  або &lt; 40*</a:t>
                      </a:r>
                    </a:p>
                  </a:txBody>
                  <a:tcPr marL="4889" marR="4889" marT="4889" marB="488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7403146"/>
                  </a:ext>
                </a:extLst>
              </a:tr>
              <a:tr h="352414"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</a:rPr>
                        <a:t>Систолічний АТ, мм.рт.ст</a:t>
                      </a:r>
                    </a:p>
                  </a:txBody>
                  <a:tcPr marL="4889" marR="4889" marT="4889" marB="488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>
                          <a:effectLst/>
                        </a:rPr>
                        <a:t>N</a:t>
                      </a:r>
                    </a:p>
                  </a:txBody>
                  <a:tcPr marL="4889" marR="4889" marT="4889" marB="488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</a:rPr>
                        <a:t>90 - 100</a:t>
                      </a:r>
                    </a:p>
                  </a:txBody>
                  <a:tcPr marL="4889" marR="4889" marT="4889" marB="488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</a:rPr>
                        <a:t>70 - 90</a:t>
                      </a:r>
                    </a:p>
                  </a:txBody>
                  <a:tcPr marL="4889" marR="4889" marT="4889" marB="488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</a:rPr>
                        <a:t>50 - 70</a:t>
                      </a:r>
                    </a:p>
                  </a:txBody>
                  <a:tcPr marL="4889" marR="4889" marT="4889" marB="488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</a:rPr>
                        <a:t>&lt; 50**</a:t>
                      </a:r>
                    </a:p>
                  </a:txBody>
                  <a:tcPr marL="4889" marR="4889" marT="4889" marB="488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8581392"/>
                  </a:ext>
                </a:extLst>
              </a:tr>
              <a:tr h="352414"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</a:rPr>
                        <a:t>Шоковий індекс</a:t>
                      </a:r>
                    </a:p>
                  </a:txBody>
                  <a:tcPr marL="4889" marR="4889" marT="4889" marB="488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</a:rPr>
                        <a:t>0,54 - 0,8</a:t>
                      </a:r>
                    </a:p>
                  </a:txBody>
                  <a:tcPr marL="4889" marR="4889" marT="4889" marB="488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</a:rPr>
                        <a:t>0,8 - 1</a:t>
                      </a:r>
                    </a:p>
                  </a:txBody>
                  <a:tcPr marL="4889" marR="4889" marT="4889" marB="488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</a:rPr>
                        <a:t>1 - 1,5</a:t>
                      </a:r>
                    </a:p>
                  </a:txBody>
                  <a:tcPr marL="4889" marR="4889" marT="4889" marB="488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</a:rPr>
                        <a:t>1,5 - 2</a:t>
                      </a:r>
                    </a:p>
                  </a:txBody>
                  <a:tcPr marL="4889" marR="4889" marT="4889" marB="488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</a:rPr>
                        <a:t>&gt; 2</a:t>
                      </a:r>
                    </a:p>
                  </a:txBody>
                  <a:tcPr marL="4889" marR="4889" marT="4889" marB="488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5529563"/>
                  </a:ext>
                </a:extLst>
              </a:tr>
              <a:tr h="352414"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</a:rPr>
                        <a:t>ЦВТ, мм.вод.ст</a:t>
                      </a:r>
                    </a:p>
                  </a:txBody>
                  <a:tcPr marL="4889" marR="4889" marT="4889" marB="488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</a:rPr>
                        <a:t>60 - 80</a:t>
                      </a:r>
                    </a:p>
                  </a:txBody>
                  <a:tcPr marL="4889" marR="4889" marT="4889" marB="488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effectLst/>
                        </a:rPr>
                        <a:t>40 - 60</a:t>
                      </a:r>
                    </a:p>
                  </a:txBody>
                  <a:tcPr marL="4889" marR="4889" marT="4889" marB="488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</a:rPr>
                        <a:t>30 - 40</a:t>
                      </a:r>
                    </a:p>
                  </a:txBody>
                  <a:tcPr marL="4889" marR="4889" marT="4889" marB="488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</a:rPr>
                        <a:t>0 - 30</a:t>
                      </a:r>
                    </a:p>
                  </a:txBody>
                  <a:tcPr marL="4889" marR="4889" marT="4889" marB="488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</a:rPr>
                        <a:t>≤ 0</a:t>
                      </a:r>
                    </a:p>
                  </a:txBody>
                  <a:tcPr marL="4889" marR="4889" marT="4889" marB="488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0043789"/>
                  </a:ext>
                </a:extLst>
              </a:tr>
              <a:tr h="352414"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</a:rPr>
                        <a:t>Тест „білої плями"</a:t>
                      </a:r>
                    </a:p>
                  </a:txBody>
                  <a:tcPr marL="4889" marR="4889" marT="4889" marB="488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>
                          <a:effectLst/>
                        </a:rPr>
                        <a:t>N (2 </a:t>
                      </a:r>
                      <a:r>
                        <a:rPr lang="ru-RU" sz="1800">
                          <a:effectLst/>
                        </a:rPr>
                        <a:t>с)</a:t>
                      </a:r>
                    </a:p>
                  </a:txBody>
                  <a:tcPr marL="4889" marR="4889" marT="4889" marB="488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</a:rPr>
                        <a:t>2 - 3 с</a:t>
                      </a:r>
                    </a:p>
                  </a:txBody>
                  <a:tcPr marL="4889" marR="4889" marT="4889" marB="488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>
                          <a:effectLst/>
                        </a:rPr>
                        <a:t>&gt; 3 c</a:t>
                      </a:r>
                    </a:p>
                  </a:txBody>
                  <a:tcPr marL="4889" marR="4889" marT="4889" marB="488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>
                          <a:effectLst/>
                        </a:rPr>
                        <a:t>&gt; 3 c</a:t>
                      </a:r>
                    </a:p>
                  </a:txBody>
                  <a:tcPr marL="4889" marR="4889" marT="4889" marB="488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>
                          <a:effectLst/>
                        </a:rPr>
                        <a:t>&gt; 3 c</a:t>
                      </a:r>
                    </a:p>
                  </a:txBody>
                  <a:tcPr marL="4889" marR="4889" marT="4889" marB="488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6798809"/>
                  </a:ext>
                </a:extLst>
              </a:tr>
              <a:tr h="352414"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</a:rPr>
                        <a:t>Гематокрит л/л</a:t>
                      </a:r>
                    </a:p>
                  </a:txBody>
                  <a:tcPr marL="4889" marR="4889" marT="4889" marB="488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</a:rPr>
                        <a:t>0,38 - 0,42</a:t>
                      </a:r>
                    </a:p>
                  </a:txBody>
                  <a:tcPr marL="4889" marR="4889" marT="4889" marB="488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</a:rPr>
                        <a:t>0,30 - 0,38  </a:t>
                      </a:r>
                    </a:p>
                  </a:txBody>
                  <a:tcPr marL="4889" marR="4889" marT="4889" marB="488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</a:rPr>
                        <a:t>0,25 - 0,30</a:t>
                      </a:r>
                    </a:p>
                  </a:txBody>
                  <a:tcPr marL="4889" marR="4889" marT="4889" marB="488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</a:rPr>
                        <a:t>0,20 - 0,25</a:t>
                      </a:r>
                    </a:p>
                  </a:txBody>
                  <a:tcPr marL="4889" marR="4889" marT="4889" marB="488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</a:rPr>
                        <a:t>&lt; 0,20</a:t>
                      </a:r>
                    </a:p>
                  </a:txBody>
                  <a:tcPr marL="4889" marR="4889" marT="4889" marB="488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4044533"/>
                  </a:ext>
                </a:extLst>
              </a:tr>
              <a:tr h="522708"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</a:rPr>
                        <a:t>Частота дихання за хв.</a:t>
                      </a:r>
                    </a:p>
                  </a:txBody>
                  <a:tcPr marL="4889" marR="4889" marT="4889" marB="488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</a:rPr>
                        <a:t>14 - 20</a:t>
                      </a:r>
                    </a:p>
                  </a:txBody>
                  <a:tcPr marL="4889" marR="4889" marT="4889" marB="488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</a:rPr>
                        <a:t>20 - 25</a:t>
                      </a:r>
                    </a:p>
                  </a:txBody>
                  <a:tcPr marL="4889" marR="4889" marT="4889" marB="488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</a:rPr>
                        <a:t>25 - 30 </a:t>
                      </a:r>
                    </a:p>
                  </a:txBody>
                  <a:tcPr marL="4889" marR="4889" marT="4889" marB="488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</a:rPr>
                        <a:t>30 - 40</a:t>
                      </a:r>
                    </a:p>
                  </a:txBody>
                  <a:tcPr marL="4889" marR="4889" marT="4889" marB="488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</a:rPr>
                        <a:t>&gt; 40</a:t>
                      </a:r>
                    </a:p>
                  </a:txBody>
                  <a:tcPr marL="4889" marR="4889" marT="4889" marB="488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1353411"/>
                  </a:ext>
                </a:extLst>
              </a:tr>
              <a:tr h="522708"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</a:rPr>
                        <a:t>Швидкість діурезу мл/год</a:t>
                      </a:r>
                    </a:p>
                  </a:txBody>
                  <a:tcPr marL="4889" marR="4889" marT="4889" marB="488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effectLst/>
                        </a:rPr>
                        <a:t>50 </a:t>
                      </a:r>
                    </a:p>
                  </a:txBody>
                  <a:tcPr marL="4889" marR="4889" marT="4889" marB="488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</a:rPr>
                        <a:t>30 - 50</a:t>
                      </a:r>
                    </a:p>
                  </a:txBody>
                  <a:tcPr marL="4889" marR="4889" marT="4889" marB="488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</a:rPr>
                        <a:t>25 - 30</a:t>
                      </a:r>
                    </a:p>
                  </a:txBody>
                  <a:tcPr marL="4889" marR="4889" marT="4889" marB="488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</a:rPr>
                        <a:t>5 - 15</a:t>
                      </a:r>
                    </a:p>
                  </a:txBody>
                  <a:tcPr marL="4889" marR="4889" marT="4889" marB="488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</a:rPr>
                        <a:t>0 - 5</a:t>
                      </a:r>
                    </a:p>
                  </a:txBody>
                  <a:tcPr marL="4889" marR="4889" marT="4889" marB="488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4393082"/>
                  </a:ext>
                </a:extLst>
              </a:tr>
              <a:tr h="863297"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</a:rPr>
                        <a:t>Психічний  статус</a:t>
                      </a:r>
                    </a:p>
                  </a:txBody>
                  <a:tcPr marL="4889" marR="4889" marT="4889" marB="488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</a:rPr>
                        <a:t>Спокій</a:t>
                      </a:r>
                    </a:p>
                  </a:txBody>
                  <a:tcPr marL="4889" marR="4889" marT="4889" marB="488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err="1">
                          <a:effectLst/>
                        </a:rPr>
                        <a:t>Незначне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занепоко­єння</a:t>
                      </a:r>
                      <a:endParaRPr lang="ru-RU" sz="1800" dirty="0">
                        <a:effectLst/>
                      </a:endParaRPr>
                    </a:p>
                  </a:txBody>
                  <a:tcPr marL="4889" marR="4889" marT="4889" marB="488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</a:rPr>
                        <a:t>Тривога, помірне занепо­коєння</a:t>
                      </a:r>
                    </a:p>
                  </a:txBody>
                  <a:tcPr marL="4889" marR="4889" marT="4889" marB="488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</a:rPr>
                        <a:t>Занепоко­єння, страх або сплу­та­ність свідомості</a:t>
                      </a:r>
                    </a:p>
                  </a:txBody>
                  <a:tcPr marL="4889" marR="4889" marT="4889" marB="488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err="1">
                          <a:effectLst/>
                        </a:rPr>
                        <a:t>Сплута­ність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свідо­мості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або</a:t>
                      </a:r>
                      <a:r>
                        <a:rPr lang="ru-RU" sz="1800" dirty="0">
                          <a:effectLst/>
                        </a:rPr>
                        <a:t> кома</a:t>
                      </a:r>
                    </a:p>
                  </a:txBody>
                  <a:tcPr marL="4889" marR="4889" marT="4889" marB="488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2798877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9947563" y="690357"/>
            <a:ext cx="203661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</a:rPr>
              <a:t>Примітка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 * - на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магістральних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артеріях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; ** - за методом Короткова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може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не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визначатися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014273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6472" y="637309"/>
            <a:ext cx="10751127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Першочергові</a:t>
            </a: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дії</a:t>
            </a: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при </a:t>
            </a:r>
            <a:r>
              <a:rPr lang="ru-RU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виникненні</a:t>
            </a: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геморагічного</a:t>
            </a: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шоку: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 </a:t>
            </a:r>
            <a:endParaRPr lang="ru-RU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ru-RU" sz="28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Оцінюють</a:t>
            </a:r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життєво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важливі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функції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 (пульс,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артеріальний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тиск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, частоту та характер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дихання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, 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психічний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 статус). </a:t>
            </a:r>
          </a:p>
          <a:p>
            <a:pPr marL="342900" indent="-342900">
              <a:buAutoNum type="arabicPeriod"/>
            </a:pPr>
            <a:r>
              <a:rPr lang="ru-RU" sz="28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Викликають</a:t>
            </a:r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швидку</a:t>
            </a:r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допомогу</a:t>
            </a:r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  </a:t>
            </a:r>
            <a:endParaRPr lang="ru-RU" sz="28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ru-RU" sz="28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Піднімають</a:t>
            </a:r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ноги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хворої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або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ножний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кінець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ліжка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 (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положення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Тренделенбурга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) для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підвищення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 венозного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оберту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 до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серця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endParaRPr lang="ru-RU" sz="28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ru-RU" sz="28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Повертають</a:t>
            </a:r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 хворого на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лівий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бік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  для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запобігання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розвитку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 аорто-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кавального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 синдрому,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зменшення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ризику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аспірації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 при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блюванні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 та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забезпечення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вільної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прохідності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дихальних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шляхів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endParaRPr lang="ru-RU" sz="28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66631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CustomShape 1"/>
          <p:cNvSpPr/>
          <p:nvPr/>
        </p:nvSpPr>
        <p:spPr>
          <a:xfrm>
            <a:off x="2238240" y="2214720"/>
            <a:ext cx="7538040" cy="144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1" i="1" spc="-1">
                <a:solidFill>
                  <a:srgbClr val="FF0000"/>
                </a:solidFill>
                <a:latin typeface="Calibri"/>
                <a:ea typeface="DejaVu Sans"/>
              </a:rPr>
              <a:t>Дякую за увагу!</a:t>
            </a:r>
            <a:endParaRPr lang="ru-RU" sz="4400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369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CustomShape 1"/>
          <p:cNvSpPr/>
          <p:nvPr/>
        </p:nvSpPr>
        <p:spPr>
          <a:xfrm>
            <a:off x="512617" y="285840"/>
            <a:ext cx="11236037" cy="612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lnSpcReduction="10000"/>
          </a:bodyPr>
          <a:lstStyle/>
          <a:p>
            <a:pPr marL="343080" indent="-342000" algn="just">
              <a:lnSpc>
                <a:spcPct val="90000"/>
              </a:lnSpc>
              <a:spcBef>
                <a:spcPts val="479"/>
              </a:spcBef>
            </a:pPr>
            <a:r>
              <a:rPr lang="ru-RU" sz="2400" b="1" spc="-1" dirty="0">
                <a:solidFill>
                  <a:srgbClr val="FF0000"/>
                </a:solidFill>
                <a:latin typeface="Calibri"/>
                <a:ea typeface="DejaVu Sans"/>
              </a:rPr>
              <a:t>        </a:t>
            </a:r>
            <a:r>
              <a:rPr lang="ru-RU" sz="2800" b="1" spc="-1" dirty="0" err="1">
                <a:solidFill>
                  <a:srgbClr val="FF0000"/>
                </a:solidFill>
                <a:latin typeface="Calibri"/>
                <a:ea typeface="DejaVu Sans"/>
              </a:rPr>
              <a:t>Під</a:t>
            </a:r>
            <a:r>
              <a:rPr lang="ru-RU" sz="2800" b="1" spc="-1" dirty="0">
                <a:solidFill>
                  <a:srgbClr val="FF0000"/>
                </a:solidFill>
                <a:latin typeface="Calibri"/>
                <a:ea typeface="DejaVu Sans"/>
              </a:rPr>
              <a:t> час </a:t>
            </a:r>
            <a:r>
              <a:rPr lang="ru-RU" sz="2800" b="1" spc="-1" dirty="0" err="1">
                <a:solidFill>
                  <a:srgbClr val="FF0000"/>
                </a:solidFill>
                <a:latin typeface="Calibri"/>
                <a:ea typeface="DejaVu Sans"/>
              </a:rPr>
              <a:t>опитування</a:t>
            </a:r>
            <a:r>
              <a:rPr lang="ru-RU" sz="2800" b="1" spc="-1" dirty="0">
                <a:solidFill>
                  <a:srgbClr val="FF0000"/>
                </a:solidFill>
                <a:latin typeface="Calibri"/>
                <a:ea typeface="DejaVu Sans"/>
              </a:rPr>
              <a:t> хворого </a:t>
            </a:r>
            <a:r>
              <a:rPr lang="ru-RU" sz="2800" b="1" spc="-1" dirty="0" err="1">
                <a:solidFill>
                  <a:srgbClr val="000000"/>
                </a:solidFill>
                <a:latin typeface="Calibri"/>
                <a:ea typeface="DejaVu Sans"/>
              </a:rPr>
              <a:t>необхідно</a:t>
            </a:r>
            <a:r>
              <a:rPr lang="ru-RU" sz="2800" b="1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b="1" spc="-1" dirty="0" err="1">
                <a:solidFill>
                  <a:srgbClr val="000000"/>
                </a:solidFill>
                <a:latin typeface="Calibri"/>
                <a:ea typeface="DejaVu Sans"/>
              </a:rPr>
              <a:t>з'ясувати</a:t>
            </a:r>
            <a:r>
              <a:rPr lang="ru-RU" sz="2800" b="1" spc="-1" dirty="0">
                <a:solidFill>
                  <a:srgbClr val="000000"/>
                </a:solidFill>
                <a:latin typeface="Calibri"/>
                <a:ea typeface="DejaVu Sans"/>
              </a:rPr>
              <a:t> час, </a:t>
            </a:r>
            <a:r>
              <a:rPr lang="ru-RU" sz="2800" b="1" spc="-1" dirty="0" err="1">
                <a:solidFill>
                  <a:srgbClr val="000000"/>
                </a:solidFill>
                <a:latin typeface="Calibri"/>
                <a:ea typeface="DejaVu Sans"/>
              </a:rPr>
              <a:t>місце</a:t>
            </a:r>
            <a:r>
              <a:rPr lang="ru-RU" sz="2800" b="1" spc="-1" dirty="0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lang="ru-RU" sz="2800" b="1" spc="-1" dirty="0" err="1">
                <a:solidFill>
                  <a:srgbClr val="000000"/>
                </a:solidFill>
                <a:latin typeface="Calibri"/>
                <a:ea typeface="DejaVu Sans"/>
              </a:rPr>
              <a:t>обставини</a:t>
            </a:r>
            <a:r>
              <a:rPr lang="ru-RU" sz="2800" b="1" spc="-1" dirty="0">
                <a:solidFill>
                  <a:srgbClr val="000000"/>
                </a:solidFill>
                <a:latin typeface="Calibri"/>
                <a:ea typeface="DejaVu Sans"/>
              </a:rPr>
              <a:t> і причини </a:t>
            </a:r>
            <a:r>
              <a:rPr lang="ru-RU" sz="2800" b="1" spc="-1" dirty="0" err="1">
                <a:solidFill>
                  <a:srgbClr val="000000"/>
                </a:solidFill>
                <a:latin typeface="Calibri"/>
                <a:ea typeface="DejaVu Sans"/>
              </a:rPr>
              <a:t>нещасного</a:t>
            </a:r>
            <a:r>
              <a:rPr lang="ru-RU" sz="2800" b="1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b="1" spc="-1" dirty="0" err="1">
                <a:solidFill>
                  <a:srgbClr val="000000"/>
                </a:solidFill>
                <a:latin typeface="Calibri"/>
                <a:ea typeface="DejaVu Sans"/>
              </a:rPr>
              <a:t>випадку</a:t>
            </a:r>
            <a:r>
              <a:rPr lang="ru-RU" sz="2800" b="1" spc="-1" dirty="0">
                <a:solidFill>
                  <a:srgbClr val="000000"/>
                </a:solidFill>
                <a:latin typeface="Calibri"/>
                <a:ea typeface="DejaVu Sans"/>
              </a:rPr>
              <a:t>; силу і </a:t>
            </a:r>
            <a:r>
              <a:rPr lang="ru-RU" sz="2800" b="1" spc="-1" dirty="0" err="1">
                <a:solidFill>
                  <a:srgbClr val="000000"/>
                </a:solidFill>
                <a:latin typeface="Calibri"/>
                <a:ea typeface="DejaVu Sans"/>
              </a:rPr>
              <a:t>напрямок</a:t>
            </a:r>
            <a:r>
              <a:rPr lang="ru-RU" sz="2800" b="1" spc="-1" dirty="0">
                <a:solidFill>
                  <a:srgbClr val="000000"/>
                </a:solidFill>
                <a:latin typeface="Calibri"/>
                <a:ea typeface="DejaVu Sans"/>
              </a:rPr>
              <a:t> удару </a:t>
            </a:r>
            <a:r>
              <a:rPr lang="ru-RU" sz="2800" b="1" spc="-1" dirty="0" err="1">
                <a:solidFill>
                  <a:srgbClr val="000000"/>
                </a:solidFill>
                <a:latin typeface="Calibri"/>
                <a:ea typeface="DejaVu Sans"/>
              </a:rPr>
              <a:t>або</a:t>
            </a:r>
            <a:r>
              <a:rPr lang="ru-RU" sz="2800" b="1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b="1" spc="-1" dirty="0" err="1">
                <a:solidFill>
                  <a:srgbClr val="000000"/>
                </a:solidFill>
                <a:latin typeface="Calibri"/>
                <a:ea typeface="DejaVu Sans"/>
              </a:rPr>
              <a:t>тиску</a:t>
            </a:r>
            <a:r>
              <a:rPr lang="ru-RU" sz="2800" b="1" spc="-1" dirty="0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lang="ru-RU" sz="2800" b="1" spc="-1" dirty="0" err="1">
                <a:solidFill>
                  <a:srgbClr val="000000"/>
                </a:solidFill>
                <a:latin typeface="Calibri"/>
                <a:ea typeface="DejaVu Sans"/>
              </a:rPr>
              <a:t>положення</a:t>
            </a:r>
            <a:r>
              <a:rPr lang="ru-RU" sz="2800" b="1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b="1" spc="-1" dirty="0" err="1">
                <a:solidFill>
                  <a:srgbClr val="000000"/>
                </a:solidFill>
                <a:latin typeface="Calibri"/>
                <a:ea typeface="DejaVu Sans"/>
              </a:rPr>
              <a:t>тулуба</a:t>
            </a:r>
            <a:r>
              <a:rPr lang="ru-RU" sz="2800" b="1" spc="-1" dirty="0">
                <a:solidFill>
                  <a:srgbClr val="000000"/>
                </a:solidFill>
                <a:latin typeface="Calibri"/>
                <a:ea typeface="DejaVu Sans"/>
              </a:rPr>
              <a:t> і </a:t>
            </a:r>
            <a:r>
              <a:rPr lang="ru-RU" sz="2800" b="1" spc="-1" dirty="0" err="1">
                <a:solidFill>
                  <a:srgbClr val="000000"/>
                </a:solidFill>
                <a:latin typeface="Calibri"/>
                <a:ea typeface="DejaVu Sans"/>
              </a:rPr>
              <a:t>кінцівок</a:t>
            </a:r>
            <a:r>
              <a:rPr lang="ru-RU" sz="2800" b="1" spc="-1" dirty="0">
                <a:solidFill>
                  <a:srgbClr val="000000"/>
                </a:solidFill>
                <a:latin typeface="Calibri"/>
                <a:ea typeface="DejaVu Sans"/>
              </a:rPr>
              <a:t> у момент </a:t>
            </a:r>
            <a:r>
              <a:rPr lang="ru-RU" sz="2800" b="1" spc="-1" dirty="0" err="1">
                <a:solidFill>
                  <a:srgbClr val="000000"/>
                </a:solidFill>
                <a:latin typeface="Calibri"/>
                <a:ea typeface="DejaVu Sans"/>
              </a:rPr>
              <a:t>травми</a:t>
            </a:r>
            <a:r>
              <a:rPr lang="ru-RU" sz="2800" b="1" spc="-1" dirty="0">
                <a:solidFill>
                  <a:srgbClr val="000000"/>
                </a:solidFill>
                <a:latin typeface="Calibri"/>
                <a:ea typeface="DejaVu Sans"/>
              </a:rPr>
              <a:t>. </a:t>
            </a:r>
            <a:endParaRPr lang="ru-RU" sz="2800" spc="-1" dirty="0">
              <a:latin typeface="Arial"/>
            </a:endParaRPr>
          </a:p>
          <a:p>
            <a:pPr marL="343080" indent="-342000" algn="just">
              <a:lnSpc>
                <a:spcPct val="90000"/>
              </a:lnSpc>
              <a:spcBef>
                <a:spcPts val="479"/>
              </a:spcBef>
            </a:pPr>
            <a:r>
              <a:rPr lang="ru-RU" sz="2800" b="1" spc="-1" dirty="0" err="1">
                <a:solidFill>
                  <a:srgbClr val="000000"/>
                </a:solidFill>
                <a:latin typeface="Calibri"/>
                <a:ea typeface="DejaVu Sans"/>
              </a:rPr>
              <a:t>Обов'язково</a:t>
            </a:r>
            <a:r>
              <a:rPr lang="ru-RU" sz="2800" b="1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b="1" spc="-1" dirty="0" err="1">
                <a:solidFill>
                  <a:srgbClr val="000000"/>
                </a:solidFill>
                <a:latin typeface="Calibri"/>
                <a:ea typeface="DejaVu Sans"/>
              </a:rPr>
              <a:t>потрібно</a:t>
            </a:r>
            <a:r>
              <a:rPr lang="ru-RU" sz="2800" b="1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b="1" spc="-1" dirty="0" err="1">
                <a:solidFill>
                  <a:srgbClr val="000000"/>
                </a:solidFill>
                <a:latin typeface="Calibri"/>
                <a:ea typeface="DejaVu Sans"/>
              </a:rPr>
              <a:t>уточнити</a:t>
            </a:r>
            <a:r>
              <a:rPr lang="ru-RU" sz="2800" b="1" spc="-1" dirty="0">
                <a:solidFill>
                  <a:srgbClr val="000000"/>
                </a:solidFill>
                <a:latin typeface="Calibri"/>
                <a:ea typeface="DejaVu Sans"/>
              </a:rPr>
              <a:t> вид травматизму. При </a:t>
            </a:r>
            <a:r>
              <a:rPr lang="ru-RU" sz="2800" b="1" spc="-1" dirty="0" err="1">
                <a:solidFill>
                  <a:srgbClr val="FF0000"/>
                </a:solidFill>
                <a:latin typeface="Calibri"/>
                <a:ea typeface="DejaVu Sans"/>
              </a:rPr>
              <a:t>виробничому</a:t>
            </a:r>
            <a:r>
              <a:rPr lang="ru-RU" sz="2800" b="1" spc="-1" dirty="0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lang="ru-RU" sz="2800" b="1" spc="-1" dirty="0" err="1">
                <a:solidFill>
                  <a:srgbClr val="FF0000"/>
                </a:solidFill>
                <a:latin typeface="Calibri"/>
                <a:ea typeface="DejaVu Sans"/>
              </a:rPr>
              <a:t>травматизмі</a:t>
            </a:r>
            <a:r>
              <a:rPr lang="ru-RU" sz="2800" b="1" spc="-1" dirty="0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lang="ru-RU" sz="2800" b="1" spc="-1" dirty="0" err="1">
                <a:solidFill>
                  <a:srgbClr val="000000"/>
                </a:solidFill>
                <a:latin typeface="Calibri"/>
                <a:ea typeface="DejaVu Sans"/>
              </a:rPr>
              <a:t>потрібно</a:t>
            </a:r>
            <a:r>
              <a:rPr lang="ru-RU" sz="2800" b="1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b="1" spc="-1" dirty="0" err="1">
                <a:solidFill>
                  <a:srgbClr val="000000"/>
                </a:solidFill>
                <a:latin typeface="Calibri"/>
                <a:ea typeface="DejaVu Sans"/>
              </a:rPr>
              <a:t>уточнити</a:t>
            </a:r>
            <a:r>
              <a:rPr lang="ru-RU" sz="2800" b="1" spc="-1" dirty="0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lang="ru-RU" sz="2800" b="1" spc="-1" dirty="0" err="1">
                <a:solidFill>
                  <a:srgbClr val="000000"/>
                </a:solidFill>
                <a:latin typeface="Calibri"/>
                <a:ea typeface="DejaVu Sans"/>
              </a:rPr>
              <a:t>чи</a:t>
            </a:r>
            <a:r>
              <a:rPr lang="ru-RU" sz="2800" b="1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b="1" spc="-1" dirty="0" err="1">
                <a:solidFill>
                  <a:srgbClr val="000000"/>
                </a:solidFill>
                <a:latin typeface="Calibri"/>
                <a:ea typeface="DejaVu Sans"/>
              </a:rPr>
              <a:t>було</a:t>
            </a:r>
            <a:r>
              <a:rPr lang="ru-RU" sz="2800" b="1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b="1" spc="-1" dirty="0" err="1">
                <a:solidFill>
                  <a:srgbClr val="000000"/>
                </a:solidFill>
                <a:latin typeface="Calibri"/>
                <a:ea typeface="DejaVu Sans"/>
              </a:rPr>
              <a:t>складено</a:t>
            </a:r>
            <a:r>
              <a:rPr lang="ru-RU" sz="2800" b="1" spc="-1" dirty="0">
                <a:solidFill>
                  <a:srgbClr val="000000"/>
                </a:solidFill>
                <a:latin typeface="Calibri"/>
                <a:ea typeface="DejaVu Sans"/>
              </a:rPr>
              <a:t> акт про </a:t>
            </a:r>
            <a:r>
              <a:rPr lang="ru-RU" sz="2800" b="1" spc="-1" dirty="0" err="1">
                <a:solidFill>
                  <a:srgbClr val="000000"/>
                </a:solidFill>
                <a:latin typeface="Calibri"/>
                <a:ea typeface="DejaVu Sans"/>
              </a:rPr>
              <a:t>нещасний</a:t>
            </a:r>
            <a:r>
              <a:rPr lang="ru-RU" sz="2800" b="1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b="1" spc="-1" dirty="0" err="1">
                <a:solidFill>
                  <a:srgbClr val="000000"/>
                </a:solidFill>
                <a:latin typeface="Calibri"/>
                <a:ea typeface="DejaVu Sans"/>
              </a:rPr>
              <a:t>випадок</a:t>
            </a:r>
            <a:r>
              <a:rPr lang="ru-RU" sz="2800" b="1" spc="-1" dirty="0">
                <a:solidFill>
                  <a:srgbClr val="000000"/>
                </a:solidFill>
                <a:latin typeface="Calibri"/>
                <a:ea typeface="DejaVu Sans"/>
              </a:rPr>
              <a:t> за формою Н-1 і </a:t>
            </a:r>
            <a:r>
              <a:rPr lang="ru-RU" sz="2800" b="1" spc="-1" dirty="0" err="1">
                <a:solidFill>
                  <a:srgbClr val="000000"/>
                </a:solidFill>
                <a:latin typeface="Calibri"/>
                <a:ea typeface="DejaVu Sans"/>
              </a:rPr>
              <a:t>чи</a:t>
            </a:r>
            <a:r>
              <a:rPr lang="ru-RU" sz="2800" b="1" spc="-1" dirty="0">
                <a:solidFill>
                  <a:srgbClr val="000000"/>
                </a:solidFill>
                <a:latin typeface="Calibri"/>
                <a:ea typeface="DejaVu Sans"/>
              </a:rPr>
              <a:t> є в </a:t>
            </a:r>
            <a:r>
              <a:rPr lang="ru-RU" sz="2800" b="1" spc="-1" dirty="0" err="1">
                <a:solidFill>
                  <a:srgbClr val="000000"/>
                </a:solidFill>
                <a:latin typeface="Calibri"/>
                <a:ea typeface="DejaVu Sans"/>
              </a:rPr>
              <a:t>травмованого</a:t>
            </a:r>
            <a:r>
              <a:rPr lang="ru-RU" sz="2800" b="1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b="1" spc="-1" dirty="0" err="1">
                <a:solidFill>
                  <a:srgbClr val="000000"/>
                </a:solidFill>
                <a:latin typeface="Calibri"/>
                <a:ea typeface="DejaVu Sans"/>
              </a:rPr>
              <a:t>екземпляр</a:t>
            </a:r>
            <a:r>
              <a:rPr lang="ru-RU" sz="2800" b="1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b="1" spc="-1" dirty="0" err="1">
                <a:solidFill>
                  <a:srgbClr val="000000"/>
                </a:solidFill>
                <a:latin typeface="Calibri"/>
                <a:ea typeface="DejaVu Sans"/>
              </a:rPr>
              <a:t>цього</a:t>
            </a:r>
            <a:r>
              <a:rPr lang="ru-RU" sz="2800" b="1" spc="-1" dirty="0">
                <a:solidFill>
                  <a:srgbClr val="000000"/>
                </a:solidFill>
                <a:latin typeface="Calibri"/>
                <a:ea typeface="DejaVu Sans"/>
              </a:rPr>
              <a:t> акту. </a:t>
            </a:r>
            <a:r>
              <a:rPr lang="ru-RU" sz="2800" b="1" spc="-1" dirty="0" err="1">
                <a:solidFill>
                  <a:srgbClr val="000000"/>
                </a:solidFill>
                <a:latin typeface="Calibri"/>
                <a:ea typeface="DejaVu Sans"/>
              </a:rPr>
              <a:t>Якщо</a:t>
            </a:r>
            <a:r>
              <a:rPr lang="ru-RU" sz="2800" b="1" spc="-1" dirty="0">
                <a:solidFill>
                  <a:srgbClr val="000000"/>
                </a:solidFill>
                <a:latin typeface="Calibri"/>
                <a:ea typeface="DejaVu Sans"/>
              </a:rPr>
              <a:t> акту у хворого </a:t>
            </a:r>
            <a:r>
              <a:rPr lang="ru-RU" sz="2800" b="1" spc="-1" dirty="0" err="1">
                <a:solidFill>
                  <a:srgbClr val="000000"/>
                </a:solidFill>
                <a:latin typeface="Calibri"/>
                <a:ea typeface="DejaVu Sans"/>
              </a:rPr>
              <a:t>немає</a:t>
            </a:r>
            <a:r>
              <a:rPr lang="ru-RU" sz="2800" b="1" spc="-1" dirty="0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lang="ru-RU" sz="2800" b="1" spc="-1" dirty="0" err="1">
                <a:solidFill>
                  <a:srgbClr val="000000"/>
                </a:solidFill>
                <a:latin typeface="Calibri"/>
                <a:ea typeface="DejaVu Sans"/>
              </a:rPr>
              <a:t>необхідно</a:t>
            </a:r>
            <a:r>
              <a:rPr lang="ru-RU" sz="2800" b="1" spc="-1" dirty="0">
                <a:solidFill>
                  <a:srgbClr val="000000"/>
                </a:solidFill>
                <a:latin typeface="Calibri"/>
                <a:ea typeface="DejaVu Sans"/>
              </a:rPr>
              <a:t> про </a:t>
            </a:r>
            <a:r>
              <a:rPr lang="ru-RU" sz="2800" b="1" spc="-1" dirty="0" err="1">
                <a:solidFill>
                  <a:srgbClr val="000000"/>
                </a:solidFill>
                <a:latin typeface="Calibri"/>
                <a:ea typeface="DejaVu Sans"/>
              </a:rPr>
              <a:t>це</a:t>
            </a:r>
            <a:r>
              <a:rPr lang="ru-RU" sz="2800" b="1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b="1" spc="-1" dirty="0" err="1">
                <a:solidFill>
                  <a:srgbClr val="000000"/>
                </a:solidFill>
                <a:latin typeface="Calibri"/>
                <a:ea typeface="DejaVu Sans"/>
              </a:rPr>
              <a:t>повідомити</a:t>
            </a:r>
            <a:r>
              <a:rPr lang="ru-RU" sz="2800" b="1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b="1" spc="-1" dirty="0" err="1">
                <a:solidFill>
                  <a:srgbClr val="000000"/>
                </a:solidFill>
                <a:latin typeface="Calibri"/>
                <a:ea typeface="DejaVu Sans"/>
              </a:rPr>
              <a:t>керівника</a:t>
            </a:r>
            <a:r>
              <a:rPr lang="ru-RU" sz="2800" b="1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b="1" spc="-1" dirty="0" err="1">
                <a:solidFill>
                  <a:srgbClr val="000000"/>
                </a:solidFill>
                <a:latin typeface="Calibri"/>
                <a:ea typeface="DejaVu Sans"/>
              </a:rPr>
              <a:t>підприємства</a:t>
            </a:r>
            <a:r>
              <a:rPr lang="ru-RU" sz="2800" b="1" spc="-1" dirty="0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lang="ru-RU" sz="2800" spc="-1" dirty="0">
              <a:latin typeface="Arial"/>
            </a:endParaRPr>
          </a:p>
          <a:p>
            <a:pPr marL="343080" indent="-342000" algn="just">
              <a:spcBef>
                <a:spcPts val="479"/>
              </a:spcBef>
            </a:pPr>
            <a:r>
              <a:rPr lang="ru-RU" sz="2800" b="1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b="1" spc="-1" dirty="0" err="1">
                <a:solidFill>
                  <a:srgbClr val="000000"/>
                </a:solidFill>
                <a:latin typeface="Calibri"/>
                <a:ea typeface="DejaVu Sans"/>
              </a:rPr>
              <a:t>Оглядаючи</a:t>
            </a:r>
            <a:r>
              <a:rPr lang="ru-RU" sz="2800" b="1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b="1" spc="-1" dirty="0" err="1">
                <a:solidFill>
                  <a:srgbClr val="000000"/>
                </a:solidFill>
                <a:latin typeface="Calibri"/>
                <a:ea typeface="DejaVu Sans"/>
              </a:rPr>
              <a:t>травматологічного</a:t>
            </a:r>
            <a:r>
              <a:rPr lang="ru-RU" sz="2800" b="1" spc="-1" dirty="0">
                <a:solidFill>
                  <a:srgbClr val="000000"/>
                </a:solidFill>
                <a:latin typeface="Calibri"/>
                <a:ea typeface="DejaVu Sans"/>
              </a:rPr>
              <a:t> й </a:t>
            </a:r>
            <a:r>
              <a:rPr lang="ru-RU" sz="2800" b="1" spc="-1" dirty="0" err="1">
                <a:solidFill>
                  <a:srgbClr val="000000"/>
                </a:solidFill>
                <a:latin typeface="Calibri"/>
                <a:ea typeface="DejaVu Sans"/>
              </a:rPr>
              <a:t>ортопедичного</a:t>
            </a:r>
            <a:r>
              <a:rPr lang="ru-RU" sz="2800" b="1" spc="-1" dirty="0">
                <a:solidFill>
                  <a:srgbClr val="000000"/>
                </a:solidFill>
                <a:latin typeface="Calibri"/>
                <a:ea typeface="DejaVu Sans"/>
              </a:rPr>
              <a:t> хворого, </a:t>
            </a:r>
            <a:r>
              <a:rPr lang="ru-RU" sz="2800" b="1" spc="-1" dirty="0" err="1">
                <a:solidFill>
                  <a:srgbClr val="000000"/>
                </a:solidFill>
                <a:latin typeface="Calibri"/>
                <a:ea typeface="DejaVu Sans"/>
              </a:rPr>
              <a:t>необхідно</a:t>
            </a:r>
            <a:r>
              <a:rPr lang="ru-RU" sz="2800" b="1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b="1" spc="-1" dirty="0" err="1">
                <a:solidFill>
                  <a:srgbClr val="FF0000"/>
                </a:solidFill>
                <a:latin typeface="Calibri"/>
                <a:ea typeface="DejaVu Sans"/>
              </a:rPr>
              <a:t>оголити</a:t>
            </a:r>
            <a:r>
              <a:rPr lang="ru-RU" sz="2800" b="1" spc="-1" dirty="0">
                <a:solidFill>
                  <a:srgbClr val="FF0000"/>
                </a:solidFill>
                <a:latin typeface="Calibri"/>
                <a:ea typeface="DejaVu Sans"/>
              </a:rPr>
              <a:t> не </a:t>
            </a:r>
            <a:r>
              <a:rPr lang="ru-RU" sz="2800" b="1" spc="-1" dirty="0" err="1">
                <a:solidFill>
                  <a:srgbClr val="FF0000"/>
                </a:solidFill>
                <a:latin typeface="Calibri"/>
                <a:ea typeface="DejaVu Sans"/>
              </a:rPr>
              <a:t>тільки</a:t>
            </a:r>
            <a:r>
              <a:rPr lang="ru-RU" sz="2800" b="1" spc="-1" dirty="0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lang="ru-RU" sz="2800" b="1" spc="-1" dirty="0" err="1">
                <a:solidFill>
                  <a:srgbClr val="FF0000"/>
                </a:solidFill>
                <a:latin typeface="Calibri"/>
                <a:ea typeface="DejaVu Sans"/>
              </a:rPr>
              <a:t>ушкоджену</a:t>
            </a:r>
            <a:r>
              <a:rPr lang="ru-RU" sz="2800" b="1" spc="-1" dirty="0">
                <a:solidFill>
                  <a:srgbClr val="FF0000"/>
                </a:solidFill>
                <a:latin typeface="Calibri"/>
                <a:ea typeface="DejaVu Sans"/>
              </a:rPr>
              <a:t>, а й </a:t>
            </a:r>
            <a:r>
              <a:rPr lang="ru-RU" sz="2800" b="1" spc="-1" dirty="0" err="1">
                <a:solidFill>
                  <a:srgbClr val="FF0000"/>
                </a:solidFill>
                <a:latin typeface="Calibri"/>
                <a:ea typeface="DejaVu Sans"/>
              </a:rPr>
              <a:t>здорову</a:t>
            </a:r>
            <a:r>
              <a:rPr lang="ru-RU" sz="2800" b="1" spc="-1" dirty="0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lang="ru-RU" sz="2800" b="1" spc="-1" dirty="0" err="1">
                <a:solidFill>
                  <a:srgbClr val="FF0000"/>
                </a:solidFill>
                <a:latin typeface="Calibri"/>
                <a:ea typeface="DejaVu Sans"/>
              </a:rPr>
              <a:t>кінцівку</a:t>
            </a:r>
            <a:r>
              <a:rPr lang="ru-RU" sz="2800" b="1" spc="-1" dirty="0">
                <a:solidFill>
                  <a:srgbClr val="FF0000"/>
                </a:solidFill>
                <a:latin typeface="Calibri"/>
                <a:ea typeface="DejaVu Sans"/>
              </a:rPr>
              <a:t>!!!!!!</a:t>
            </a:r>
            <a:r>
              <a:rPr lang="ru-RU" sz="2800" b="1" spc="-1" dirty="0">
                <a:solidFill>
                  <a:srgbClr val="000000"/>
                </a:solidFill>
                <a:latin typeface="Calibri"/>
                <a:ea typeface="DejaVu Sans"/>
              </a:rPr>
              <a:t> (</a:t>
            </a:r>
            <a:r>
              <a:rPr lang="ru-RU" sz="2800" b="1" spc="-1" dirty="0" err="1">
                <a:solidFill>
                  <a:srgbClr val="000000"/>
                </a:solidFill>
                <a:latin typeface="Calibri"/>
                <a:ea typeface="DejaVu Sans"/>
              </a:rPr>
              <a:t>щоб</a:t>
            </a:r>
            <a:r>
              <a:rPr lang="ru-RU" sz="2800" b="1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b="1" spc="-1" dirty="0" err="1">
                <a:solidFill>
                  <a:srgbClr val="000000"/>
                </a:solidFill>
                <a:latin typeface="Calibri"/>
                <a:ea typeface="DejaVu Sans"/>
              </a:rPr>
              <a:t>порівняти</a:t>
            </a:r>
            <a:r>
              <a:rPr lang="ru-RU" sz="2800" b="1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b="1" spc="-1" dirty="0" err="1">
                <a:solidFill>
                  <a:srgbClr val="000000"/>
                </a:solidFill>
                <a:latin typeface="Calibri"/>
                <a:ea typeface="DejaVu Sans"/>
              </a:rPr>
              <a:t>їх</a:t>
            </a:r>
            <a:r>
              <a:rPr lang="ru-RU" sz="2800" b="1" spc="-1" dirty="0">
                <a:solidFill>
                  <a:srgbClr val="000000"/>
                </a:solidFill>
                <a:latin typeface="Calibri"/>
                <a:ea typeface="DejaVu Sans"/>
              </a:rPr>
              <a:t>). </a:t>
            </a:r>
            <a:endParaRPr lang="ru-RU" sz="2800" spc="-1" dirty="0">
              <a:latin typeface="Arial"/>
            </a:endParaRPr>
          </a:p>
          <a:p>
            <a:pPr marL="343080" indent="-342000" algn="just">
              <a:spcBef>
                <a:spcPts val="479"/>
              </a:spcBef>
            </a:pPr>
            <a:r>
              <a:rPr lang="ru-RU" sz="2800" b="1" spc="-1" dirty="0">
                <a:solidFill>
                  <a:srgbClr val="FF0000"/>
                </a:solidFill>
                <a:latin typeface="Calibri"/>
                <a:ea typeface="DejaVu Sans"/>
              </a:rPr>
              <a:t>        При </a:t>
            </a:r>
            <a:r>
              <a:rPr lang="ru-RU" sz="2800" b="1" spc="-1" dirty="0" err="1">
                <a:solidFill>
                  <a:srgbClr val="FF0000"/>
                </a:solidFill>
                <a:latin typeface="Calibri"/>
                <a:ea typeface="DejaVu Sans"/>
              </a:rPr>
              <a:t>деформації</a:t>
            </a:r>
            <a:r>
              <a:rPr lang="ru-RU" sz="2800" b="1" spc="-1" dirty="0">
                <a:solidFill>
                  <a:srgbClr val="FF0000"/>
                </a:solidFill>
                <a:latin typeface="Calibri"/>
                <a:ea typeface="DejaVu Sans"/>
              </a:rPr>
              <a:t> хребта </a:t>
            </a:r>
            <a:r>
              <a:rPr lang="ru-RU" sz="2800" b="1" spc="-1" dirty="0" err="1">
                <a:solidFill>
                  <a:srgbClr val="FF0000"/>
                </a:solidFill>
                <a:latin typeface="Calibri"/>
                <a:ea typeface="DejaVu Sans"/>
              </a:rPr>
              <a:t>слід</a:t>
            </a:r>
            <a:r>
              <a:rPr lang="ru-RU" sz="2800" b="1" spc="-1" dirty="0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lang="ru-RU" sz="2800" b="1" spc="-1" dirty="0" err="1">
                <a:solidFill>
                  <a:srgbClr val="FF0000"/>
                </a:solidFill>
                <a:latin typeface="Calibri"/>
                <a:ea typeface="DejaVu Sans"/>
              </a:rPr>
              <a:t>оглянути</a:t>
            </a:r>
            <a:r>
              <a:rPr lang="ru-RU" sz="2800" b="1" spc="-1" dirty="0">
                <a:solidFill>
                  <a:srgbClr val="FF0000"/>
                </a:solidFill>
                <a:latin typeface="Calibri"/>
                <a:ea typeface="DejaVu Sans"/>
              </a:rPr>
              <a:t> весь </a:t>
            </a:r>
            <a:r>
              <a:rPr lang="ru-RU" sz="2800" b="1" spc="-1" dirty="0" err="1">
                <a:solidFill>
                  <a:srgbClr val="FF0000"/>
                </a:solidFill>
                <a:latin typeface="Calibri"/>
                <a:ea typeface="DejaVu Sans"/>
              </a:rPr>
              <a:t>тулуб</a:t>
            </a:r>
            <a:r>
              <a:rPr lang="ru-RU" sz="2800" b="1" spc="-1" dirty="0">
                <a:solidFill>
                  <a:srgbClr val="FF0000"/>
                </a:solidFill>
                <a:latin typeface="Calibri"/>
                <a:ea typeface="DejaVu Sans"/>
              </a:rPr>
              <a:t>. </a:t>
            </a:r>
            <a:endParaRPr lang="ru-RU" sz="2800" spc="-1" dirty="0">
              <a:latin typeface="Arial"/>
            </a:endParaRPr>
          </a:p>
          <a:p>
            <a:pPr marL="343080" indent="-342000" algn="just">
              <a:spcBef>
                <a:spcPts val="479"/>
              </a:spcBef>
            </a:pPr>
            <a:r>
              <a:rPr lang="ru-RU" sz="2800" b="1" spc="-1" dirty="0">
                <a:solidFill>
                  <a:srgbClr val="000000"/>
                </a:solidFill>
                <a:latin typeface="Calibri"/>
                <a:ea typeface="DejaVu Sans"/>
              </a:rPr>
              <a:t>         </a:t>
            </a:r>
            <a:r>
              <a:rPr lang="ru-RU" sz="2800" b="1" spc="-1" dirty="0" err="1">
                <a:solidFill>
                  <a:srgbClr val="000000"/>
                </a:solidFill>
                <a:latin typeface="Calibri"/>
                <a:ea typeface="DejaVu Sans"/>
              </a:rPr>
              <a:t>Звертають</a:t>
            </a:r>
            <a:r>
              <a:rPr lang="ru-RU" sz="2800" b="1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b="1" spc="-1" dirty="0" err="1">
                <a:solidFill>
                  <a:srgbClr val="000000"/>
                </a:solidFill>
                <a:latin typeface="Calibri"/>
                <a:ea typeface="DejaVu Sans"/>
              </a:rPr>
              <a:t>увагу</a:t>
            </a:r>
            <a:r>
              <a:rPr lang="ru-RU" sz="2800" b="1" spc="-1" dirty="0">
                <a:solidFill>
                  <a:srgbClr val="000000"/>
                </a:solidFill>
                <a:latin typeface="Calibri"/>
                <a:ea typeface="DejaVu Sans"/>
              </a:rPr>
              <a:t> на </a:t>
            </a:r>
            <a:r>
              <a:rPr lang="ru-RU" sz="2800" b="1" spc="-1" dirty="0" err="1">
                <a:solidFill>
                  <a:srgbClr val="FF0000"/>
                </a:solidFill>
                <a:latin typeface="Calibri"/>
                <a:ea typeface="DejaVu Sans"/>
              </a:rPr>
              <a:t>положення</a:t>
            </a:r>
            <a:r>
              <a:rPr lang="ru-RU" sz="2800" b="1" spc="-1" dirty="0">
                <a:solidFill>
                  <a:srgbClr val="FF0000"/>
                </a:solidFill>
                <a:latin typeface="Calibri"/>
                <a:ea typeface="DejaVu Sans"/>
              </a:rPr>
              <a:t> хворого </a:t>
            </a:r>
            <a:r>
              <a:rPr lang="ru-RU" sz="2800" b="1" spc="-1" dirty="0">
                <a:solidFill>
                  <a:srgbClr val="000000"/>
                </a:solidFill>
                <a:latin typeface="Calibri"/>
                <a:ea typeface="DejaVu Sans"/>
              </a:rPr>
              <a:t>(</a:t>
            </a:r>
            <a:r>
              <a:rPr lang="ru-RU" sz="2800" b="1" spc="-1" dirty="0" err="1">
                <a:solidFill>
                  <a:srgbClr val="000000"/>
                </a:solidFill>
                <a:latin typeface="Calibri"/>
                <a:ea typeface="DejaVu Sans"/>
              </a:rPr>
              <a:t>активне</a:t>
            </a:r>
            <a:r>
              <a:rPr lang="ru-RU" sz="2800" b="1" spc="-1" dirty="0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lang="ru-RU" sz="2800" b="1" spc="-1" dirty="0" err="1">
                <a:solidFill>
                  <a:srgbClr val="000000"/>
                </a:solidFill>
                <a:latin typeface="Calibri"/>
                <a:ea typeface="DejaVu Sans"/>
              </a:rPr>
              <a:t>пасивне</a:t>
            </a:r>
            <a:r>
              <a:rPr lang="ru-RU" sz="2800" b="1" spc="-1" dirty="0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lang="ru-RU" sz="2800" b="1" spc="-1" dirty="0" err="1">
                <a:solidFill>
                  <a:srgbClr val="000000"/>
                </a:solidFill>
                <a:latin typeface="Calibri"/>
                <a:ea typeface="DejaVu Sans"/>
              </a:rPr>
              <a:t>вимушене</a:t>
            </a:r>
            <a:r>
              <a:rPr lang="ru-RU" sz="2800" b="1" spc="-1" dirty="0">
                <a:solidFill>
                  <a:srgbClr val="000000"/>
                </a:solidFill>
                <a:latin typeface="Calibri"/>
                <a:ea typeface="DejaVu Sans"/>
              </a:rPr>
              <a:t>), </a:t>
            </a:r>
            <a:r>
              <a:rPr lang="ru-RU" sz="2800" b="1" spc="-1" dirty="0">
                <a:solidFill>
                  <a:srgbClr val="FF0000"/>
                </a:solidFill>
                <a:latin typeface="Calibri"/>
                <a:ea typeface="DejaVu Sans"/>
              </a:rPr>
              <a:t>характер ходи, </a:t>
            </a:r>
            <a:r>
              <a:rPr lang="ru-RU" sz="2800" b="1" spc="-1" dirty="0" err="1">
                <a:solidFill>
                  <a:srgbClr val="FF0000"/>
                </a:solidFill>
                <a:latin typeface="Calibri"/>
                <a:ea typeface="DejaVu Sans"/>
              </a:rPr>
              <a:t>рухів</a:t>
            </a:r>
            <a:r>
              <a:rPr lang="ru-RU" sz="2800" b="1" spc="-1" dirty="0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lang="ru-RU" sz="2800" b="1" spc="-1" dirty="0" err="1">
                <a:solidFill>
                  <a:srgbClr val="FF0000"/>
                </a:solidFill>
                <a:latin typeface="Calibri"/>
                <a:ea typeface="DejaVu Sans"/>
              </a:rPr>
              <a:t>кінцівок</a:t>
            </a:r>
            <a:r>
              <a:rPr lang="ru-RU" sz="2800" b="1" spc="-1" dirty="0">
                <a:solidFill>
                  <a:srgbClr val="FF0000"/>
                </a:solidFill>
                <a:latin typeface="Calibri"/>
                <a:ea typeface="DejaVu Sans"/>
              </a:rPr>
              <a:t> і </a:t>
            </a:r>
            <a:r>
              <a:rPr lang="ru-RU" sz="2800" b="1" spc="-1" dirty="0" err="1">
                <a:solidFill>
                  <a:srgbClr val="FF0000"/>
                </a:solidFill>
                <a:latin typeface="Calibri"/>
                <a:ea typeface="DejaVu Sans"/>
              </a:rPr>
              <a:t>тулуба</a:t>
            </a:r>
            <a:r>
              <a:rPr lang="ru-RU" sz="2800" b="1" spc="-1" dirty="0">
                <a:solidFill>
                  <a:srgbClr val="FF0000"/>
                </a:solidFill>
                <a:latin typeface="Calibri"/>
                <a:ea typeface="DejaVu Sans"/>
              </a:rPr>
              <a:t>, </a:t>
            </a:r>
            <a:r>
              <a:rPr lang="ru-RU" sz="2800" b="1" spc="-1" dirty="0" err="1">
                <a:solidFill>
                  <a:srgbClr val="FF0000"/>
                </a:solidFill>
                <a:latin typeface="Calibri"/>
                <a:ea typeface="DejaVu Sans"/>
              </a:rPr>
              <a:t>наявність</a:t>
            </a:r>
            <a:r>
              <a:rPr lang="ru-RU" sz="2800" b="1" spc="-1" dirty="0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lang="ru-RU" sz="2800" b="1" spc="-1" dirty="0" err="1">
                <a:solidFill>
                  <a:srgbClr val="FF0000"/>
                </a:solidFill>
                <a:latin typeface="Calibri"/>
                <a:ea typeface="DejaVu Sans"/>
              </a:rPr>
              <a:t>їх</a:t>
            </a:r>
            <a:r>
              <a:rPr lang="ru-RU" sz="2800" b="1" spc="-1" dirty="0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lang="ru-RU" sz="2800" b="1" spc="-1" dirty="0" err="1">
                <a:solidFill>
                  <a:srgbClr val="FF0000"/>
                </a:solidFill>
                <a:latin typeface="Calibri"/>
                <a:ea typeface="DejaVu Sans"/>
              </a:rPr>
              <a:t>патологічної</a:t>
            </a:r>
            <a:r>
              <a:rPr lang="ru-RU" sz="2800" b="1" spc="-1" dirty="0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lang="ru-RU" sz="2800" b="1" spc="-1" dirty="0" smtClean="0">
                <a:solidFill>
                  <a:srgbClr val="FF0000"/>
                </a:solidFill>
                <a:latin typeface="Calibri"/>
                <a:ea typeface="DejaVu Sans"/>
              </a:rPr>
              <a:t>установки.</a:t>
            </a:r>
            <a:endParaRPr lang="ru-RU" sz="2800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396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7" dur="2000"/>
                                        <p:tgtEl>
                                          <p:spTgt spid="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12" dur="2000"/>
                                        <p:tgtEl>
                                          <p:spTgt spid="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17" dur="2000"/>
                                        <p:tgtEl>
                                          <p:spTgt spid="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22" dur="2000"/>
                                        <p:tgtEl>
                                          <p:spTgt spid="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27" dur="2000"/>
                                        <p:tgtEl>
                                          <p:spTgt spid="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str">
                                      <p:cBhvr additive="repl">
                                        <p:cTn id="31" dur="1"/>
                                        <p:tgtEl>
                                          <p:spTgt spid="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str">
                                      <p:cBhvr additive="repl">
                                        <p:cTn id="36" dur="1"/>
                                        <p:tgtEl>
                                          <p:spTgt spid="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str">
                                      <p:cBhvr additive="repl">
                                        <p:cTn id="41" dur="1"/>
                                        <p:tgtEl>
                                          <p:spTgt spid="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str">
                                      <p:cBhvr additive="repl">
                                        <p:cTn id="46" dur="1"/>
                                        <p:tgtEl>
                                          <p:spTgt spid="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str">
                                      <p:cBhvr additive="repl">
                                        <p:cTn id="51" dur="1"/>
                                        <p:tgtEl>
                                          <p:spTgt spid="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5384</Words>
  <Application>Microsoft Office PowerPoint</Application>
  <PresentationFormat>Широкоэкранный</PresentationFormat>
  <Paragraphs>647</Paragraphs>
  <Slides>82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82</vt:i4>
      </vt:variant>
    </vt:vector>
  </HeadingPairs>
  <TitlesOfParts>
    <vt:vector size="95" baseType="lpstr">
      <vt:lpstr>Arial</vt:lpstr>
      <vt:lpstr>Arial Black</vt:lpstr>
      <vt:lpstr>Calibri</vt:lpstr>
      <vt:lpstr>Calibri Light</vt:lpstr>
      <vt:lpstr>DejaVu Sans</vt:lpstr>
      <vt:lpstr>Georgia</vt:lpstr>
      <vt:lpstr>Google Sans</vt:lpstr>
      <vt:lpstr>Google Sans Text</vt:lpstr>
      <vt:lpstr>StarSymbol</vt:lpstr>
      <vt:lpstr>Times New Roman</vt:lpstr>
      <vt:lpstr>var(--nkmQOe)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17</cp:revision>
  <dcterms:created xsi:type="dcterms:W3CDTF">2026-03-05T13:12:19Z</dcterms:created>
  <dcterms:modified xsi:type="dcterms:W3CDTF">2026-03-13T07:10:31Z</dcterms:modified>
</cp:coreProperties>
</file>