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3" r:id="rId25"/>
    <p:sldId id="284" r:id="rId26"/>
    <p:sldId id="286" r:id="rId27"/>
    <p:sldId id="285" r:id="rId28"/>
    <p:sldId id="282" r:id="rId29"/>
    <p:sldId id="287" r:id="rId30"/>
    <p:sldId id="288" r:id="rId31"/>
    <p:sldId id="289" r:id="rId32"/>
    <p:sldId id="279" r:id="rId33"/>
    <p:sldId id="280" r:id="rId34"/>
    <p:sldId id="281" r:id="rId35"/>
    <p:sldId id="290" r:id="rId36"/>
  </p:sldIdLst>
  <p:sldSz cx="12192000" cy="6858000"/>
  <p:notesSz cx="6858000" cy="9144000"/>
  <p:defaultTex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p:restoredTop sz="94729"/>
  </p:normalViewPr>
  <p:slideViewPr>
    <p:cSldViewPr snapToGrid="0">
      <p:cViewPr varScale="1">
        <p:scale>
          <a:sx n="115" d="100"/>
          <a:sy n="115" d="100"/>
        </p:scale>
        <p:origin x="4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5435A-FEB2-088A-44EF-35D9B99B34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A"/>
          </a:p>
        </p:txBody>
      </p:sp>
      <p:sp>
        <p:nvSpPr>
          <p:cNvPr id="3" name="Subtitle 2">
            <a:extLst>
              <a:ext uri="{FF2B5EF4-FFF2-40B4-BE49-F238E27FC236}">
                <a16:creationId xmlns:a16="http://schemas.microsoft.com/office/drawing/2014/main" id="{9CACB16E-7B1D-4F60-F4AB-77CE491AA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A"/>
          </a:p>
        </p:txBody>
      </p:sp>
      <p:sp>
        <p:nvSpPr>
          <p:cNvPr id="4" name="Date Placeholder 3">
            <a:extLst>
              <a:ext uri="{FF2B5EF4-FFF2-40B4-BE49-F238E27FC236}">
                <a16:creationId xmlns:a16="http://schemas.microsoft.com/office/drawing/2014/main" id="{2D86F636-33A7-1269-BB85-A9282C88532A}"/>
              </a:ext>
            </a:extLst>
          </p:cNvPr>
          <p:cNvSpPr>
            <a:spLocks noGrp="1"/>
          </p:cNvSpPr>
          <p:nvPr>
            <p:ph type="dt" sz="half" idx="10"/>
          </p:nvPr>
        </p:nvSpPr>
        <p:spPr/>
        <p:txBody>
          <a:bodyPr/>
          <a:lstStyle/>
          <a:p>
            <a:fld id="{4DEC3FF0-8EF1-1443-92DF-8B2E5236727E}" type="datetimeFigureOut">
              <a:rPr lang="en-UA" smtClean="0"/>
              <a:t>13.03.2026</a:t>
            </a:fld>
            <a:endParaRPr lang="en-UA"/>
          </a:p>
        </p:txBody>
      </p:sp>
      <p:sp>
        <p:nvSpPr>
          <p:cNvPr id="5" name="Footer Placeholder 4">
            <a:extLst>
              <a:ext uri="{FF2B5EF4-FFF2-40B4-BE49-F238E27FC236}">
                <a16:creationId xmlns:a16="http://schemas.microsoft.com/office/drawing/2014/main" id="{0442CB27-01E1-FA15-D219-464287969D2C}"/>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D969CD97-4F0B-1802-0BD4-2D8A1D422C5C}"/>
              </a:ext>
            </a:extLst>
          </p:cNvPr>
          <p:cNvSpPr>
            <a:spLocks noGrp="1"/>
          </p:cNvSpPr>
          <p:nvPr>
            <p:ph type="sldNum" sz="quarter" idx="12"/>
          </p:nvPr>
        </p:nvSpPr>
        <p:spPr/>
        <p:txBody>
          <a:bodyPr/>
          <a:lstStyle/>
          <a:p>
            <a:fld id="{4E2A7D93-F729-444C-B49B-6DB48CFFA885}" type="slidenum">
              <a:rPr lang="en-UA" smtClean="0"/>
              <a:t>‹#›</a:t>
            </a:fld>
            <a:endParaRPr lang="en-UA"/>
          </a:p>
        </p:txBody>
      </p:sp>
    </p:spTree>
    <p:extLst>
      <p:ext uri="{BB962C8B-B14F-4D97-AF65-F5344CB8AC3E}">
        <p14:creationId xmlns:p14="http://schemas.microsoft.com/office/powerpoint/2010/main" val="68058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53B4-5C8A-95A8-CF6F-52087372A37E}"/>
              </a:ext>
            </a:extLst>
          </p:cNvPr>
          <p:cNvSpPr>
            <a:spLocks noGrp="1"/>
          </p:cNvSpPr>
          <p:nvPr>
            <p:ph type="title"/>
          </p:nvPr>
        </p:nvSpPr>
        <p:spPr/>
        <p:txBody>
          <a:bodyPr/>
          <a:lstStyle/>
          <a:p>
            <a:r>
              <a:rPr lang="en-US"/>
              <a:t>Click to edit Master title style</a:t>
            </a:r>
            <a:endParaRPr lang="en-UA"/>
          </a:p>
        </p:txBody>
      </p:sp>
      <p:sp>
        <p:nvSpPr>
          <p:cNvPr id="3" name="Vertical Text Placeholder 2">
            <a:extLst>
              <a:ext uri="{FF2B5EF4-FFF2-40B4-BE49-F238E27FC236}">
                <a16:creationId xmlns:a16="http://schemas.microsoft.com/office/drawing/2014/main" id="{EE8059CB-629C-491E-D16D-BE78DACD3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Date Placeholder 3">
            <a:extLst>
              <a:ext uri="{FF2B5EF4-FFF2-40B4-BE49-F238E27FC236}">
                <a16:creationId xmlns:a16="http://schemas.microsoft.com/office/drawing/2014/main" id="{EA20F37A-6B60-62BD-AFAA-08FC660581B2}"/>
              </a:ext>
            </a:extLst>
          </p:cNvPr>
          <p:cNvSpPr>
            <a:spLocks noGrp="1"/>
          </p:cNvSpPr>
          <p:nvPr>
            <p:ph type="dt" sz="half" idx="10"/>
          </p:nvPr>
        </p:nvSpPr>
        <p:spPr/>
        <p:txBody>
          <a:bodyPr/>
          <a:lstStyle/>
          <a:p>
            <a:fld id="{4DEC3FF0-8EF1-1443-92DF-8B2E5236727E}" type="datetimeFigureOut">
              <a:rPr lang="en-UA" smtClean="0"/>
              <a:t>13.03.2026</a:t>
            </a:fld>
            <a:endParaRPr lang="en-UA"/>
          </a:p>
        </p:txBody>
      </p:sp>
      <p:sp>
        <p:nvSpPr>
          <p:cNvPr id="5" name="Footer Placeholder 4">
            <a:extLst>
              <a:ext uri="{FF2B5EF4-FFF2-40B4-BE49-F238E27FC236}">
                <a16:creationId xmlns:a16="http://schemas.microsoft.com/office/drawing/2014/main" id="{C77C17C4-F3E0-2034-8CEE-3959AE65E269}"/>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D505C2D1-ED6B-3AEE-5CB0-1C3C70D57D7E}"/>
              </a:ext>
            </a:extLst>
          </p:cNvPr>
          <p:cNvSpPr>
            <a:spLocks noGrp="1"/>
          </p:cNvSpPr>
          <p:nvPr>
            <p:ph type="sldNum" sz="quarter" idx="12"/>
          </p:nvPr>
        </p:nvSpPr>
        <p:spPr/>
        <p:txBody>
          <a:bodyPr/>
          <a:lstStyle/>
          <a:p>
            <a:fld id="{4E2A7D93-F729-444C-B49B-6DB48CFFA885}" type="slidenum">
              <a:rPr lang="en-UA" smtClean="0"/>
              <a:t>‹#›</a:t>
            </a:fld>
            <a:endParaRPr lang="en-UA"/>
          </a:p>
        </p:txBody>
      </p:sp>
    </p:spTree>
    <p:extLst>
      <p:ext uri="{BB962C8B-B14F-4D97-AF65-F5344CB8AC3E}">
        <p14:creationId xmlns:p14="http://schemas.microsoft.com/office/powerpoint/2010/main" val="8354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F6E39-8CCC-E5AE-5D03-5CD5CBC151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A"/>
          </a:p>
        </p:txBody>
      </p:sp>
      <p:sp>
        <p:nvSpPr>
          <p:cNvPr id="3" name="Vertical Text Placeholder 2">
            <a:extLst>
              <a:ext uri="{FF2B5EF4-FFF2-40B4-BE49-F238E27FC236}">
                <a16:creationId xmlns:a16="http://schemas.microsoft.com/office/drawing/2014/main" id="{3A2D0995-D1C0-F4A3-9FB0-6CBBCAE2B0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Date Placeholder 3">
            <a:extLst>
              <a:ext uri="{FF2B5EF4-FFF2-40B4-BE49-F238E27FC236}">
                <a16:creationId xmlns:a16="http://schemas.microsoft.com/office/drawing/2014/main" id="{556DA60D-D28F-BADC-8047-2BA573899A0A}"/>
              </a:ext>
            </a:extLst>
          </p:cNvPr>
          <p:cNvSpPr>
            <a:spLocks noGrp="1"/>
          </p:cNvSpPr>
          <p:nvPr>
            <p:ph type="dt" sz="half" idx="10"/>
          </p:nvPr>
        </p:nvSpPr>
        <p:spPr/>
        <p:txBody>
          <a:bodyPr/>
          <a:lstStyle/>
          <a:p>
            <a:fld id="{4DEC3FF0-8EF1-1443-92DF-8B2E5236727E}" type="datetimeFigureOut">
              <a:rPr lang="en-UA" smtClean="0"/>
              <a:t>13.03.2026</a:t>
            </a:fld>
            <a:endParaRPr lang="en-UA"/>
          </a:p>
        </p:txBody>
      </p:sp>
      <p:sp>
        <p:nvSpPr>
          <p:cNvPr id="5" name="Footer Placeholder 4">
            <a:extLst>
              <a:ext uri="{FF2B5EF4-FFF2-40B4-BE49-F238E27FC236}">
                <a16:creationId xmlns:a16="http://schemas.microsoft.com/office/drawing/2014/main" id="{2A801693-126F-B28E-4B4E-291BC355301D}"/>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CE2B83B2-3838-9489-499F-A4170CD5495B}"/>
              </a:ext>
            </a:extLst>
          </p:cNvPr>
          <p:cNvSpPr>
            <a:spLocks noGrp="1"/>
          </p:cNvSpPr>
          <p:nvPr>
            <p:ph type="sldNum" sz="quarter" idx="12"/>
          </p:nvPr>
        </p:nvSpPr>
        <p:spPr/>
        <p:txBody>
          <a:bodyPr/>
          <a:lstStyle/>
          <a:p>
            <a:fld id="{4E2A7D93-F729-444C-B49B-6DB48CFFA885}" type="slidenum">
              <a:rPr lang="en-UA" smtClean="0"/>
              <a:t>‹#›</a:t>
            </a:fld>
            <a:endParaRPr lang="en-UA"/>
          </a:p>
        </p:txBody>
      </p:sp>
    </p:spTree>
    <p:extLst>
      <p:ext uri="{BB962C8B-B14F-4D97-AF65-F5344CB8AC3E}">
        <p14:creationId xmlns:p14="http://schemas.microsoft.com/office/powerpoint/2010/main" val="131300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DB221-2AC5-36F5-C8A9-58F05F185BC6}"/>
              </a:ext>
            </a:extLst>
          </p:cNvPr>
          <p:cNvSpPr>
            <a:spLocks noGrp="1"/>
          </p:cNvSpPr>
          <p:nvPr>
            <p:ph type="title"/>
          </p:nvPr>
        </p:nvSpPr>
        <p:spPr/>
        <p:txBody>
          <a:bodyPr/>
          <a:lstStyle/>
          <a:p>
            <a:r>
              <a:rPr lang="en-US"/>
              <a:t>Click to edit Master title style</a:t>
            </a:r>
            <a:endParaRPr lang="en-UA"/>
          </a:p>
        </p:txBody>
      </p:sp>
      <p:sp>
        <p:nvSpPr>
          <p:cNvPr id="3" name="Content Placeholder 2">
            <a:extLst>
              <a:ext uri="{FF2B5EF4-FFF2-40B4-BE49-F238E27FC236}">
                <a16:creationId xmlns:a16="http://schemas.microsoft.com/office/drawing/2014/main" id="{7B34BAAA-2E93-140C-9615-692A5FF35E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Date Placeholder 3">
            <a:extLst>
              <a:ext uri="{FF2B5EF4-FFF2-40B4-BE49-F238E27FC236}">
                <a16:creationId xmlns:a16="http://schemas.microsoft.com/office/drawing/2014/main" id="{2E96E10B-BE22-8463-4727-130CFC32E03F}"/>
              </a:ext>
            </a:extLst>
          </p:cNvPr>
          <p:cNvSpPr>
            <a:spLocks noGrp="1"/>
          </p:cNvSpPr>
          <p:nvPr>
            <p:ph type="dt" sz="half" idx="10"/>
          </p:nvPr>
        </p:nvSpPr>
        <p:spPr/>
        <p:txBody>
          <a:bodyPr/>
          <a:lstStyle/>
          <a:p>
            <a:fld id="{4DEC3FF0-8EF1-1443-92DF-8B2E5236727E}" type="datetimeFigureOut">
              <a:rPr lang="en-UA" smtClean="0"/>
              <a:t>13.03.2026</a:t>
            </a:fld>
            <a:endParaRPr lang="en-UA"/>
          </a:p>
        </p:txBody>
      </p:sp>
      <p:sp>
        <p:nvSpPr>
          <p:cNvPr id="5" name="Footer Placeholder 4">
            <a:extLst>
              <a:ext uri="{FF2B5EF4-FFF2-40B4-BE49-F238E27FC236}">
                <a16:creationId xmlns:a16="http://schemas.microsoft.com/office/drawing/2014/main" id="{BC5E7F8D-E524-D9A8-DAAF-35A13D102D77}"/>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A4DE8F07-4CCE-1C73-CC0A-D0A8A8CFAE78}"/>
              </a:ext>
            </a:extLst>
          </p:cNvPr>
          <p:cNvSpPr>
            <a:spLocks noGrp="1"/>
          </p:cNvSpPr>
          <p:nvPr>
            <p:ph type="sldNum" sz="quarter" idx="12"/>
          </p:nvPr>
        </p:nvSpPr>
        <p:spPr/>
        <p:txBody>
          <a:bodyPr/>
          <a:lstStyle/>
          <a:p>
            <a:fld id="{4E2A7D93-F729-444C-B49B-6DB48CFFA885}" type="slidenum">
              <a:rPr lang="en-UA" smtClean="0"/>
              <a:t>‹#›</a:t>
            </a:fld>
            <a:endParaRPr lang="en-UA"/>
          </a:p>
        </p:txBody>
      </p:sp>
    </p:spTree>
    <p:extLst>
      <p:ext uri="{BB962C8B-B14F-4D97-AF65-F5344CB8AC3E}">
        <p14:creationId xmlns:p14="http://schemas.microsoft.com/office/powerpoint/2010/main" val="343452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8D80-A6EB-B76A-26FF-31CF10A0A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A"/>
          </a:p>
        </p:txBody>
      </p:sp>
      <p:sp>
        <p:nvSpPr>
          <p:cNvPr id="3" name="Text Placeholder 2">
            <a:extLst>
              <a:ext uri="{FF2B5EF4-FFF2-40B4-BE49-F238E27FC236}">
                <a16:creationId xmlns:a16="http://schemas.microsoft.com/office/drawing/2014/main" id="{3C7A10EE-5B15-D9AE-5677-17C4DEEBEF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8E4F8C-4B19-A0FD-B775-44A23CFF20F9}"/>
              </a:ext>
            </a:extLst>
          </p:cNvPr>
          <p:cNvSpPr>
            <a:spLocks noGrp="1"/>
          </p:cNvSpPr>
          <p:nvPr>
            <p:ph type="dt" sz="half" idx="10"/>
          </p:nvPr>
        </p:nvSpPr>
        <p:spPr/>
        <p:txBody>
          <a:bodyPr/>
          <a:lstStyle/>
          <a:p>
            <a:fld id="{4DEC3FF0-8EF1-1443-92DF-8B2E5236727E}" type="datetimeFigureOut">
              <a:rPr lang="en-UA" smtClean="0"/>
              <a:t>13.03.2026</a:t>
            </a:fld>
            <a:endParaRPr lang="en-UA"/>
          </a:p>
        </p:txBody>
      </p:sp>
      <p:sp>
        <p:nvSpPr>
          <p:cNvPr id="5" name="Footer Placeholder 4">
            <a:extLst>
              <a:ext uri="{FF2B5EF4-FFF2-40B4-BE49-F238E27FC236}">
                <a16:creationId xmlns:a16="http://schemas.microsoft.com/office/drawing/2014/main" id="{524673C0-469A-8091-01B8-17BA30430E47}"/>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585D2A2F-D670-33E4-FC44-495C062240DB}"/>
              </a:ext>
            </a:extLst>
          </p:cNvPr>
          <p:cNvSpPr>
            <a:spLocks noGrp="1"/>
          </p:cNvSpPr>
          <p:nvPr>
            <p:ph type="sldNum" sz="quarter" idx="12"/>
          </p:nvPr>
        </p:nvSpPr>
        <p:spPr/>
        <p:txBody>
          <a:bodyPr/>
          <a:lstStyle/>
          <a:p>
            <a:fld id="{4E2A7D93-F729-444C-B49B-6DB48CFFA885}" type="slidenum">
              <a:rPr lang="en-UA" smtClean="0"/>
              <a:t>‹#›</a:t>
            </a:fld>
            <a:endParaRPr lang="en-UA"/>
          </a:p>
        </p:txBody>
      </p:sp>
    </p:spTree>
    <p:extLst>
      <p:ext uri="{BB962C8B-B14F-4D97-AF65-F5344CB8AC3E}">
        <p14:creationId xmlns:p14="http://schemas.microsoft.com/office/powerpoint/2010/main" val="319597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3622B-A022-AB06-AA86-3DB86DD4D8D9}"/>
              </a:ext>
            </a:extLst>
          </p:cNvPr>
          <p:cNvSpPr>
            <a:spLocks noGrp="1"/>
          </p:cNvSpPr>
          <p:nvPr>
            <p:ph type="title"/>
          </p:nvPr>
        </p:nvSpPr>
        <p:spPr/>
        <p:txBody>
          <a:bodyPr/>
          <a:lstStyle/>
          <a:p>
            <a:r>
              <a:rPr lang="en-US"/>
              <a:t>Click to edit Master title style</a:t>
            </a:r>
            <a:endParaRPr lang="en-UA"/>
          </a:p>
        </p:txBody>
      </p:sp>
      <p:sp>
        <p:nvSpPr>
          <p:cNvPr id="3" name="Content Placeholder 2">
            <a:extLst>
              <a:ext uri="{FF2B5EF4-FFF2-40B4-BE49-F238E27FC236}">
                <a16:creationId xmlns:a16="http://schemas.microsoft.com/office/drawing/2014/main" id="{2983B83D-29FD-26F2-49DE-635E50999C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Content Placeholder 3">
            <a:extLst>
              <a:ext uri="{FF2B5EF4-FFF2-40B4-BE49-F238E27FC236}">
                <a16:creationId xmlns:a16="http://schemas.microsoft.com/office/drawing/2014/main" id="{E156FEC6-8465-77C8-859B-0967967320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5" name="Date Placeholder 4">
            <a:extLst>
              <a:ext uri="{FF2B5EF4-FFF2-40B4-BE49-F238E27FC236}">
                <a16:creationId xmlns:a16="http://schemas.microsoft.com/office/drawing/2014/main" id="{E818693D-0BB2-1CAF-8D9D-32FE4495FE1C}"/>
              </a:ext>
            </a:extLst>
          </p:cNvPr>
          <p:cNvSpPr>
            <a:spLocks noGrp="1"/>
          </p:cNvSpPr>
          <p:nvPr>
            <p:ph type="dt" sz="half" idx="10"/>
          </p:nvPr>
        </p:nvSpPr>
        <p:spPr/>
        <p:txBody>
          <a:bodyPr/>
          <a:lstStyle/>
          <a:p>
            <a:fld id="{4DEC3FF0-8EF1-1443-92DF-8B2E5236727E}" type="datetimeFigureOut">
              <a:rPr lang="en-UA" smtClean="0"/>
              <a:t>13.03.2026</a:t>
            </a:fld>
            <a:endParaRPr lang="en-UA"/>
          </a:p>
        </p:txBody>
      </p:sp>
      <p:sp>
        <p:nvSpPr>
          <p:cNvPr id="6" name="Footer Placeholder 5">
            <a:extLst>
              <a:ext uri="{FF2B5EF4-FFF2-40B4-BE49-F238E27FC236}">
                <a16:creationId xmlns:a16="http://schemas.microsoft.com/office/drawing/2014/main" id="{D342F1FB-335E-80A1-8BB6-D91E1828C535}"/>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63F0A39F-8C05-6BEE-1967-144C387DE631}"/>
              </a:ext>
            </a:extLst>
          </p:cNvPr>
          <p:cNvSpPr>
            <a:spLocks noGrp="1"/>
          </p:cNvSpPr>
          <p:nvPr>
            <p:ph type="sldNum" sz="quarter" idx="12"/>
          </p:nvPr>
        </p:nvSpPr>
        <p:spPr/>
        <p:txBody>
          <a:bodyPr/>
          <a:lstStyle/>
          <a:p>
            <a:fld id="{4E2A7D93-F729-444C-B49B-6DB48CFFA885}" type="slidenum">
              <a:rPr lang="en-UA" smtClean="0"/>
              <a:t>‹#›</a:t>
            </a:fld>
            <a:endParaRPr lang="en-UA"/>
          </a:p>
        </p:txBody>
      </p:sp>
    </p:spTree>
    <p:extLst>
      <p:ext uri="{BB962C8B-B14F-4D97-AF65-F5344CB8AC3E}">
        <p14:creationId xmlns:p14="http://schemas.microsoft.com/office/powerpoint/2010/main" val="2997709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9FB03-6364-C800-3B85-CECD86C0D247}"/>
              </a:ext>
            </a:extLst>
          </p:cNvPr>
          <p:cNvSpPr>
            <a:spLocks noGrp="1"/>
          </p:cNvSpPr>
          <p:nvPr>
            <p:ph type="title"/>
          </p:nvPr>
        </p:nvSpPr>
        <p:spPr>
          <a:xfrm>
            <a:off x="839788" y="365125"/>
            <a:ext cx="10515600" cy="1325563"/>
          </a:xfrm>
        </p:spPr>
        <p:txBody>
          <a:bodyPr/>
          <a:lstStyle/>
          <a:p>
            <a:r>
              <a:rPr lang="en-US"/>
              <a:t>Click to edit Master title style</a:t>
            </a:r>
            <a:endParaRPr lang="en-UA"/>
          </a:p>
        </p:txBody>
      </p:sp>
      <p:sp>
        <p:nvSpPr>
          <p:cNvPr id="3" name="Text Placeholder 2">
            <a:extLst>
              <a:ext uri="{FF2B5EF4-FFF2-40B4-BE49-F238E27FC236}">
                <a16:creationId xmlns:a16="http://schemas.microsoft.com/office/drawing/2014/main" id="{F8725A42-9E20-E143-6322-45A31FABBE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BB1D0F-5D7D-9F5A-86EA-4DBF928FF9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5" name="Text Placeholder 4">
            <a:extLst>
              <a:ext uri="{FF2B5EF4-FFF2-40B4-BE49-F238E27FC236}">
                <a16:creationId xmlns:a16="http://schemas.microsoft.com/office/drawing/2014/main" id="{DDB38107-1694-D120-744F-9F634FE65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68BA0C-300A-90F1-AD0D-AD71233C6D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7" name="Date Placeholder 6">
            <a:extLst>
              <a:ext uri="{FF2B5EF4-FFF2-40B4-BE49-F238E27FC236}">
                <a16:creationId xmlns:a16="http://schemas.microsoft.com/office/drawing/2014/main" id="{04922956-BD9A-26C5-262B-7B460D529059}"/>
              </a:ext>
            </a:extLst>
          </p:cNvPr>
          <p:cNvSpPr>
            <a:spLocks noGrp="1"/>
          </p:cNvSpPr>
          <p:nvPr>
            <p:ph type="dt" sz="half" idx="10"/>
          </p:nvPr>
        </p:nvSpPr>
        <p:spPr/>
        <p:txBody>
          <a:bodyPr/>
          <a:lstStyle/>
          <a:p>
            <a:fld id="{4DEC3FF0-8EF1-1443-92DF-8B2E5236727E}" type="datetimeFigureOut">
              <a:rPr lang="en-UA" smtClean="0"/>
              <a:t>13.03.2026</a:t>
            </a:fld>
            <a:endParaRPr lang="en-UA"/>
          </a:p>
        </p:txBody>
      </p:sp>
      <p:sp>
        <p:nvSpPr>
          <p:cNvPr id="8" name="Footer Placeholder 7">
            <a:extLst>
              <a:ext uri="{FF2B5EF4-FFF2-40B4-BE49-F238E27FC236}">
                <a16:creationId xmlns:a16="http://schemas.microsoft.com/office/drawing/2014/main" id="{8CD9358F-2677-E13D-1C59-44059A124DC6}"/>
              </a:ext>
            </a:extLst>
          </p:cNvPr>
          <p:cNvSpPr>
            <a:spLocks noGrp="1"/>
          </p:cNvSpPr>
          <p:nvPr>
            <p:ph type="ftr" sz="quarter" idx="11"/>
          </p:nvPr>
        </p:nvSpPr>
        <p:spPr/>
        <p:txBody>
          <a:bodyPr/>
          <a:lstStyle/>
          <a:p>
            <a:endParaRPr lang="en-UA"/>
          </a:p>
        </p:txBody>
      </p:sp>
      <p:sp>
        <p:nvSpPr>
          <p:cNvPr id="9" name="Slide Number Placeholder 8">
            <a:extLst>
              <a:ext uri="{FF2B5EF4-FFF2-40B4-BE49-F238E27FC236}">
                <a16:creationId xmlns:a16="http://schemas.microsoft.com/office/drawing/2014/main" id="{0A49C569-F1DA-FF77-1998-52C3649EFCC2}"/>
              </a:ext>
            </a:extLst>
          </p:cNvPr>
          <p:cNvSpPr>
            <a:spLocks noGrp="1"/>
          </p:cNvSpPr>
          <p:nvPr>
            <p:ph type="sldNum" sz="quarter" idx="12"/>
          </p:nvPr>
        </p:nvSpPr>
        <p:spPr/>
        <p:txBody>
          <a:bodyPr/>
          <a:lstStyle/>
          <a:p>
            <a:fld id="{4E2A7D93-F729-444C-B49B-6DB48CFFA885}" type="slidenum">
              <a:rPr lang="en-UA" smtClean="0"/>
              <a:t>‹#›</a:t>
            </a:fld>
            <a:endParaRPr lang="en-UA"/>
          </a:p>
        </p:txBody>
      </p:sp>
    </p:spTree>
    <p:extLst>
      <p:ext uri="{BB962C8B-B14F-4D97-AF65-F5344CB8AC3E}">
        <p14:creationId xmlns:p14="http://schemas.microsoft.com/office/powerpoint/2010/main" val="48034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1F779-406F-F256-8C69-1E6C6D3FDE35}"/>
              </a:ext>
            </a:extLst>
          </p:cNvPr>
          <p:cNvSpPr>
            <a:spLocks noGrp="1"/>
          </p:cNvSpPr>
          <p:nvPr>
            <p:ph type="title"/>
          </p:nvPr>
        </p:nvSpPr>
        <p:spPr/>
        <p:txBody>
          <a:bodyPr/>
          <a:lstStyle/>
          <a:p>
            <a:r>
              <a:rPr lang="en-US"/>
              <a:t>Click to edit Master title style</a:t>
            </a:r>
            <a:endParaRPr lang="en-UA"/>
          </a:p>
        </p:txBody>
      </p:sp>
      <p:sp>
        <p:nvSpPr>
          <p:cNvPr id="3" name="Date Placeholder 2">
            <a:extLst>
              <a:ext uri="{FF2B5EF4-FFF2-40B4-BE49-F238E27FC236}">
                <a16:creationId xmlns:a16="http://schemas.microsoft.com/office/drawing/2014/main" id="{ACC01904-4BE1-9D58-2E31-E7766BBBDFEC}"/>
              </a:ext>
            </a:extLst>
          </p:cNvPr>
          <p:cNvSpPr>
            <a:spLocks noGrp="1"/>
          </p:cNvSpPr>
          <p:nvPr>
            <p:ph type="dt" sz="half" idx="10"/>
          </p:nvPr>
        </p:nvSpPr>
        <p:spPr/>
        <p:txBody>
          <a:bodyPr/>
          <a:lstStyle/>
          <a:p>
            <a:fld id="{4DEC3FF0-8EF1-1443-92DF-8B2E5236727E}" type="datetimeFigureOut">
              <a:rPr lang="en-UA" smtClean="0"/>
              <a:t>13.03.2026</a:t>
            </a:fld>
            <a:endParaRPr lang="en-UA"/>
          </a:p>
        </p:txBody>
      </p:sp>
      <p:sp>
        <p:nvSpPr>
          <p:cNvPr id="4" name="Footer Placeholder 3">
            <a:extLst>
              <a:ext uri="{FF2B5EF4-FFF2-40B4-BE49-F238E27FC236}">
                <a16:creationId xmlns:a16="http://schemas.microsoft.com/office/drawing/2014/main" id="{380B6020-D0C5-0075-348B-068DE554182A}"/>
              </a:ext>
            </a:extLst>
          </p:cNvPr>
          <p:cNvSpPr>
            <a:spLocks noGrp="1"/>
          </p:cNvSpPr>
          <p:nvPr>
            <p:ph type="ftr" sz="quarter" idx="11"/>
          </p:nvPr>
        </p:nvSpPr>
        <p:spPr/>
        <p:txBody>
          <a:bodyPr/>
          <a:lstStyle/>
          <a:p>
            <a:endParaRPr lang="en-UA"/>
          </a:p>
        </p:txBody>
      </p:sp>
      <p:sp>
        <p:nvSpPr>
          <p:cNvPr id="5" name="Slide Number Placeholder 4">
            <a:extLst>
              <a:ext uri="{FF2B5EF4-FFF2-40B4-BE49-F238E27FC236}">
                <a16:creationId xmlns:a16="http://schemas.microsoft.com/office/drawing/2014/main" id="{A3E70B10-3285-39B0-1FCF-D21F2AFD744E}"/>
              </a:ext>
            </a:extLst>
          </p:cNvPr>
          <p:cNvSpPr>
            <a:spLocks noGrp="1"/>
          </p:cNvSpPr>
          <p:nvPr>
            <p:ph type="sldNum" sz="quarter" idx="12"/>
          </p:nvPr>
        </p:nvSpPr>
        <p:spPr/>
        <p:txBody>
          <a:bodyPr/>
          <a:lstStyle/>
          <a:p>
            <a:fld id="{4E2A7D93-F729-444C-B49B-6DB48CFFA885}" type="slidenum">
              <a:rPr lang="en-UA" smtClean="0"/>
              <a:t>‹#›</a:t>
            </a:fld>
            <a:endParaRPr lang="en-UA"/>
          </a:p>
        </p:txBody>
      </p:sp>
    </p:spTree>
    <p:extLst>
      <p:ext uri="{BB962C8B-B14F-4D97-AF65-F5344CB8AC3E}">
        <p14:creationId xmlns:p14="http://schemas.microsoft.com/office/powerpoint/2010/main" val="111460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38B39B-5E22-E420-EF13-043817875B92}"/>
              </a:ext>
            </a:extLst>
          </p:cNvPr>
          <p:cNvSpPr>
            <a:spLocks noGrp="1"/>
          </p:cNvSpPr>
          <p:nvPr>
            <p:ph type="dt" sz="half" idx="10"/>
          </p:nvPr>
        </p:nvSpPr>
        <p:spPr/>
        <p:txBody>
          <a:bodyPr/>
          <a:lstStyle/>
          <a:p>
            <a:fld id="{4DEC3FF0-8EF1-1443-92DF-8B2E5236727E}" type="datetimeFigureOut">
              <a:rPr lang="en-UA" smtClean="0"/>
              <a:t>13.03.2026</a:t>
            </a:fld>
            <a:endParaRPr lang="en-UA"/>
          </a:p>
        </p:txBody>
      </p:sp>
      <p:sp>
        <p:nvSpPr>
          <p:cNvPr id="3" name="Footer Placeholder 2">
            <a:extLst>
              <a:ext uri="{FF2B5EF4-FFF2-40B4-BE49-F238E27FC236}">
                <a16:creationId xmlns:a16="http://schemas.microsoft.com/office/drawing/2014/main" id="{827E74A2-00F3-0C23-A82D-0D707809C647}"/>
              </a:ext>
            </a:extLst>
          </p:cNvPr>
          <p:cNvSpPr>
            <a:spLocks noGrp="1"/>
          </p:cNvSpPr>
          <p:nvPr>
            <p:ph type="ftr" sz="quarter" idx="11"/>
          </p:nvPr>
        </p:nvSpPr>
        <p:spPr/>
        <p:txBody>
          <a:bodyPr/>
          <a:lstStyle/>
          <a:p>
            <a:endParaRPr lang="en-UA"/>
          </a:p>
        </p:txBody>
      </p:sp>
      <p:sp>
        <p:nvSpPr>
          <p:cNvPr id="4" name="Slide Number Placeholder 3">
            <a:extLst>
              <a:ext uri="{FF2B5EF4-FFF2-40B4-BE49-F238E27FC236}">
                <a16:creationId xmlns:a16="http://schemas.microsoft.com/office/drawing/2014/main" id="{6F7405D2-95D1-DB11-259B-6CF8F77296DE}"/>
              </a:ext>
            </a:extLst>
          </p:cNvPr>
          <p:cNvSpPr>
            <a:spLocks noGrp="1"/>
          </p:cNvSpPr>
          <p:nvPr>
            <p:ph type="sldNum" sz="quarter" idx="12"/>
          </p:nvPr>
        </p:nvSpPr>
        <p:spPr/>
        <p:txBody>
          <a:bodyPr/>
          <a:lstStyle/>
          <a:p>
            <a:fld id="{4E2A7D93-F729-444C-B49B-6DB48CFFA885}" type="slidenum">
              <a:rPr lang="en-UA" smtClean="0"/>
              <a:t>‹#›</a:t>
            </a:fld>
            <a:endParaRPr lang="en-UA"/>
          </a:p>
        </p:txBody>
      </p:sp>
    </p:spTree>
    <p:extLst>
      <p:ext uri="{BB962C8B-B14F-4D97-AF65-F5344CB8AC3E}">
        <p14:creationId xmlns:p14="http://schemas.microsoft.com/office/powerpoint/2010/main" val="133318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6124-B776-1669-488E-30D38E6201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A"/>
          </a:p>
        </p:txBody>
      </p:sp>
      <p:sp>
        <p:nvSpPr>
          <p:cNvPr id="3" name="Content Placeholder 2">
            <a:extLst>
              <a:ext uri="{FF2B5EF4-FFF2-40B4-BE49-F238E27FC236}">
                <a16:creationId xmlns:a16="http://schemas.microsoft.com/office/drawing/2014/main" id="{F534DBEB-F987-E33C-AC98-3CBC2DB43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Text Placeholder 3">
            <a:extLst>
              <a:ext uri="{FF2B5EF4-FFF2-40B4-BE49-F238E27FC236}">
                <a16:creationId xmlns:a16="http://schemas.microsoft.com/office/drawing/2014/main" id="{A7A69827-5A81-E081-EAAA-09D17F8A1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C8330-0829-2D54-058A-AF922E37204B}"/>
              </a:ext>
            </a:extLst>
          </p:cNvPr>
          <p:cNvSpPr>
            <a:spLocks noGrp="1"/>
          </p:cNvSpPr>
          <p:nvPr>
            <p:ph type="dt" sz="half" idx="10"/>
          </p:nvPr>
        </p:nvSpPr>
        <p:spPr/>
        <p:txBody>
          <a:bodyPr/>
          <a:lstStyle/>
          <a:p>
            <a:fld id="{4DEC3FF0-8EF1-1443-92DF-8B2E5236727E}" type="datetimeFigureOut">
              <a:rPr lang="en-UA" smtClean="0"/>
              <a:t>13.03.2026</a:t>
            </a:fld>
            <a:endParaRPr lang="en-UA"/>
          </a:p>
        </p:txBody>
      </p:sp>
      <p:sp>
        <p:nvSpPr>
          <p:cNvPr id="6" name="Footer Placeholder 5">
            <a:extLst>
              <a:ext uri="{FF2B5EF4-FFF2-40B4-BE49-F238E27FC236}">
                <a16:creationId xmlns:a16="http://schemas.microsoft.com/office/drawing/2014/main" id="{FB5EFEEE-5D65-FEFD-A89A-923592914ABD}"/>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E03E9C9F-DABC-0C9C-95BC-2FB98FA78D88}"/>
              </a:ext>
            </a:extLst>
          </p:cNvPr>
          <p:cNvSpPr>
            <a:spLocks noGrp="1"/>
          </p:cNvSpPr>
          <p:nvPr>
            <p:ph type="sldNum" sz="quarter" idx="12"/>
          </p:nvPr>
        </p:nvSpPr>
        <p:spPr/>
        <p:txBody>
          <a:bodyPr/>
          <a:lstStyle/>
          <a:p>
            <a:fld id="{4E2A7D93-F729-444C-B49B-6DB48CFFA885}" type="slidenum">
              <a:rPr lang="en-UA" smtClean="0"/>
              <a:t>‹#›</a:t>
            </a:fld>
            <a:endParaRPr lang="en-UA"/>
          </a:p>
        </p:txBody>
      </p:sp>
    </p:spTree>
    <p:extLst>
      <p:ext uri="{BB962C8B-B14F-4D97-AF65-F5344CB8AC3E}">
        <p14:creationId xmlns:p14="http://schemas.microsoft.com/office/powerpoint/2010/main" val="395651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19107-3007-9F74-93D6-DD3C19B61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A"/>
          </a:p>
        </p:txBody>
      </p:sp>
      <p:sp>
        <p:nvSpPr>
          <p:cNvPr id="3" name="Picture Placeholder 2">
            <a:extLst>
              <a:ext uri="{FF2B5EF4-FFF2-40B4-BE49-F238E27FC236}">
                <a16:creationId xmlns:a16="http://schemas.microsoft.com/office/drawing/2014/main" id="{5732DC75-7033-2F69-93F5-EFEB732974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A"/>
          </a:p>
        </p:txBody>
      </p:sp>
      <p:sp>
        <p:nvSpPr>
          <p:cNvPr id="4" name="Text Placeholder 3">
            <a:extLst>
              <a:ext uri="{FF2B5EF4-FFF2-40B4-BE49-F238E27FC236}">
                <a16:creationId xmlns:a16="http://schemas.microsoft.com/office/drawing/2014/main" id="{ADF22A22-D74F-3EAE-15A1-AFA499D2D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2CBF5-EB84-9CF1-0137-42C8ECFB8A8D}"/>
              </a:ext>
            </a:extLst>
          </p:cNvPr>
          <p:cNvSpPr>
            <a:spLocks noGrp="1"/>
          </p:cNvSpPr>
          <p:nvPr>
            <p:ph type="dt" sz="half" idx="10"/>
          </p:nvPr>
        </p:nvSpPr>
        <p:spPr/>
        <p:txBody>
          <a:bodyPr/>
          <a:lstStyle/>
          <a:p>
            <a:fld id="{4DEC3FF0-8EF1-1443-92DF-8B2E5236727E}" type="datetimeFigureOut">
              <a:rPr lang="en-UA" smtClean="0"/>
              <a:t>13.03.2026</a:t>
            </a:fld>
            <a:endParaRPr lang="en-UA"/>
          </a:p>
        </p:txBody>
      </p:sp>
      <p:sp>
        <p:nvSpPr>
          <p:cNvPr id="6" name="Footer Placeholder 5">
            <a:extLst>
              <a:ext uri="{FF2B5EF4-FFF2-40B4-BE49-F238E27FC236}">
                <a16:creationId xmlns:a16="http://schemas.microsoft.com/office/drawing/2014/main" id="{373D8D65-0A46-232F-37C3-5FFF63A0F321}"/>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D29D9183-CA70-3195-E780-ECA25EDA2D61}"/>
              </a:ext>
            </a:extLst>
          </p:cNvPr>
          <p:cNvSpPr>
            <a:spLocks noGrp="1"/>
          </p:cNvSpPr>
          <p:nvPr>
            <p:ph type="sldNum" sz="quarter" idx="12"/>
          </p:nvPr>
        </p:nvSpPr>
        <p:spPr/>
        <p:txBody>
          <a:bodyPr/>
          <a:lstStyle/>
          <a:p>
            <a:fld id="{4E2A7D93-F729-444C-B49B-6DB48CFFA885}" type="slidenum">
              <a:rPr lang="en-UA" smtClean="0"/>
              <a:t>‹#›</a:t>
            </a:fld>
            <a:endParaRPr lang="en-UA"/>
          </a:p>
        </p:txBody>
      </p:sp>
    </p:spTree>
    <p:extLst>
      <p:ext uri="{BB962C8B-B14F-4D97-AF65-F5344CB8AC3E}">
        <p14:creationId xmlns:p14="http://schemas.microsoft.com/office/powerpoint/2010/main" val="173341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FC0733-4E34-FE68-408F-85BA94C435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A"/>
          </a:p>
        </p:txBody>
      </p:sp>
      <p:sp>
        <p:nvSpPr>
          <p:cNvPr id="3" name="Text Placeholder 2">
            <a:extLst>
              <a:ext uri="{FF2B5EF4-FFF2-40B4-BE49-F238E27FC236}">
                <a16:creationId xmlns:a16="http://schemas.microsoft.com/office/drawing/2014/main" id="{B088D77C-3FFF-5FB2-7299-8040306823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Date Placeholder 3">
            <a:extLst>
              <a:ext uri="{FF2B5EF4-FFF2-40B4-BE49-F238E27FC236}">
                <a16:creationId xmlns:a16="http://schemas.microsoft.com/office/drawing/2014/main" id="{189E4706-E456-E91B-5D84-9DDD6C58B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C3FF0-8EF1-1443-92DF-8B2E5236727E}" type="datetimeFigureOut">
              <a:rPr lang="en-UA" smtClean="0"/>
              <a:t>13.03.2026</a:t>
            </a:fld>
            <a:endParaRPr lang="en-UA"/>
          </a:p>
        </p:txBody>
      </p:sp>
      <p:sp>
        <p:nvSpPr>
          <p:cNvPr id="5" name="Footer Placeholder 4">
            <a:extLst>
              <a:ext uri="{FF2B5EF4-FFF2-40B4-BE49-F238E27FC236}">
                <a16:creationId xmlns:a16="http://schemas.microsoft.com/office/drawing/2014/main" id="{4755CFD7-0F4F-086E-7050-D27621EC1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A"/>
          </a:p>
        </p:txBody>
      </p:sp>
      <p:sp>
        <p:nvSpPr>
          <p:cNvPr id="6" name="Slide Number Placeholder 5">
            <a:extLst>
              <a:ext uri="{FF2B5EF4-FFF2-40B4-BE49-F238E27FC236}">
                <a16:creationId xmlns:a16="http://schemas.microsoft.com/office/drawing/2014/main" id="{F0BE705B-6D76-808A-260A-6FC9B3E585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A7D93-F729-444C-B49B-6DB48CFFA885}" type="slidenum">
              <a:rPr lang="en-UA" smtClean="0"/>
              <a:t>‹#›</a:t>
            </a:fld>
            <a:endParaRPr lang="en-UA"/>
          </a:p>
        </p:txBody>
      </p:sp>
    </p:spTree>
    <p:extLst>
      <p:ext uri="{BB962C8B-B14F-4D97-AF65-F5344CB8AC3E}">
        <p14:creationId xmlns:p14="http://schemas.microsoft.com/office/powerpoint/2010/main" val="2359782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apa.org/news/press/releases/2014/10/psychological-abuse.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6D529-3825-5644-DB81-E99B44B11C78}"/>
              </a:ext>
            </a:extLst>
          </p:cNvPr>
          <p:cNvSpPr>
            <a:spLocks noGrp="1"/>
          </p:cNvSpPr>
          <p:nvPr>
            <p:ph type="ctrTitle"/>
          </p:nvPr>
        </p:nvSpPr>
        <p:spPr>
          <a:xfrm>
            <a:off x="1524000" y="1122363"/>
            <a:ext cx="9144000" cy="985217"/>
          </a:xfrm>
        </p:spPr>
        <p:txBody>
          <a:bodyPr>
            <a:normAutofit/>
          </a:bodyPr>
          <a:lstStyle/>
          <a:p>
            <a:r>
              <a:rPr lang="uk-UA" sz="2800" b="1" dirty="0">
                <a:latin typeface="Times New Roman" panose="02020603050405020304" pitchFamily="18" charset="0"/>
                <a:cs typeface="Times New Roman" panose="02020603050405020304" pitchFamily="18" charset="0"/>
              </a:rPr>
              <a:t>Психологічне насильство щодо дітей: межа між вихованням і травматизацією</a:t>
            </a:r>
            <a:endParaRPr lang="en-UA" sz="28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090C4A1-8B42-E889-96BB-8A3581A23922}"/>
              </a:ext>
            </a:extLst>
          </p:cNvPr>
          <p:cNvSpPr>
            <a:spLocks noGrp="1"/>
          </p:cNvSpPr>
          <p:nvPr>
            <p:ph type="subTitle" idx="1"/>
          </p:nvPr>
        </p:nvSpPr>
        <p:spPr>
          <a:xfrm>
            <a:off x="1524000" y="4750420"/>
            <a:ext cx="9471102" cy="507379"/>
          </a:xfrm>
        </p:spPr>
        <p:txBody>
          <a:bodyPr/>
          <a:lstStyle/>
          <a:p>
            <a:r>
              <a:rPr lang="uk-UA" dirty="0">
                <a:latin typeface="Times New Roman" panose="02020603050405020304" pitchFamily="18" charset="0"/>
                <a:cs typeface="Times New Roman" panose="02020603050405020304" pitchFamily="18" charset="0"/>
              </a:rPr>
              <a:t>Гречаник М.І., </a:t>
            </a:r>
            <a:r>
              <a:rPr lang="en-US" dirty="0">
                <a:latin typeface="Times New Roman" panose="02020603050405020304" pitchFamily="18" charset="0"/>
                <a:cs typeface="Times New Roman" panose="02020603050405020304" pitchFamily="18" charset="0"/>
              </a:rPr>
              <a:t>PhD,</a:t>
            </a:r>
            <a:r>
              <a:rPr lang="uk-UA" dirty="0">
                <a:latin typeface="Times New Roman" panose="02020603050405020304" pitchFamily="18" charset="0"/>
                <a:cs typeface="Times New Roman" panose="02020603050405020304" pitchFamily="18" charset="0"/>
              </a:rPr>
              <a:t>доцент кафедри психології</a:t>
            </a:r>
            <a:endParaRPr lang="en-UA"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76B0E0F-9AB3-2108-1BB4-3C848E7B417D}"/>
              </a:ext>
            </a:extLst>
          </p:cNvPr>
          <p:cNvPicPr>
            <a:picLocks noChangeAspect="1"/>
          </p:cNvPicPr>
          <p:nvPr/>
        </p:nvPicPr>
        <p:blipFill>
          <a:blip r:embed="rId2"/>
          <a:stretch>
            <a:fillRect/>
          </a:stretch>
        </p:blipFill>
        <p:spPr>
          <a:xfrm>
            <a:off x="4235450" y="2355850"/>
            <a:ext cx="3721100" cy="2146300"/>
          </a:xfrm>
          <a:prstGeom prst="rect">
            <a:avLst/>
          </a:prstGeom>
        </p:spPr>
      </p:pic>
    </p:spTree>
    <p:extLst>
      <p:ext uri="{BB962C8B-B14F-4D97-AF65-F5344CB8AC3E}">
        <p14:creationId xmlns:p14="http://schemas.microsoft.com/office/powerpoint/2010/main" val="2230901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C5BA-8B23-8E96-E105-DE0D6EE7BBCB}"/>
              </a:ext>
            </a:extLst>
          </p:cNvPr>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Шльопання дітей</a:t>
            </a:r>
            <a:endParaRPr lang="en-UA"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C2AA289-7DC1-4D35-5C10-C1EAA17E3ACD}"/>
              </a:ext>
            </a:extLst>
          </p:cNvPr>
          <p:cNvSpPr>
            <a:spLocks noGrp="1"/>
          </p:cNvSpPr>
          <p:nvPr>
            <p:ph idx="1"/>
          </p:nvPr>
        </p:nvSpPr>
        <p:spPr/>
        <p:txBody>
          <a:bodyPr/>
          <a:lstStyle/>
          <a:p>
            <a:pPr marL="0" indent="0">
              <a:buNone/>
            </a:pPr>
            <a:r>
              <a:rPr lang="uk-UA" dirty="0">
                <a:latin typeface="Times New Roman" panose="02020603050405020304" pitchFamily="18" charset="0"/>
                <a:cs typeface="Times New Roman" panose="02020603050405020304" pitchFamily="18" charset="0"/>
              </a:rPr>
              <a:t>Згідно з даними </a:t>
            </a:r>
            <a:r>
              <a:rPr lang="en-US" dirty="0">
                <a:latin typeface="Times New Roman" panose="02020603050405020304" pitchFamily="18" charset="0"/>
                <a:cs typeface="Times New Roman" panose="02020603050405020304" pitchFamily="18" charset="0"/>
              </a:rPr>
              <a:t>UNICEF</a:t>
            </a:r>
            <a:r>
              <a:rPr lang="uk-UA" dirty="0">
                <a:latin typeface="Times New Roman" panose="02020603050405020304" pitchFamily="18" charset="0"/>
                <a:cs typeface="Times New Roman" panose="02020603050405020304" pitchFamily="18" charset="0"/>
              </a:rPr>
              <a:t>* близько 80% дітей у всьому світі шльопають або фізично карають іншим чином їхні батьки. Багато дорослих вважають, шльопання легкою і найбільш «безболісною» формою фізичного покарання.[8] 81% американців вважають, що шльопання є прийнятним способом покаранням, попри те, що десятирічні дослідження доводять, що це неефективно та шкідливо.</a:t>
            </a:r>
          </a:p>
          <a:p>
            <a:pPr marL="0" indent="0">
              <a:buNone/>
            </a:pPr>
            <a:r>
              <a:rPr lang="uk-UA"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UNICEF. (2014). Hidden in plain sight: A statistical analysis of violence against children. New York, NY: UNICEF.</a:t>
            </a:r>
            <a:endParaRPr lang="en-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70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36726-1544-A7C3-88F7-9B9FF7DD092C}"/>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E58F07D1-4695-9FE5-3B39-FE06BD26C425}"/>
              </a:ext>
            </a:extLst>
          </p:cNvPr>
          <p:cNvSpPr>
            <a:spLocks noGrp="1"/>
          </p:cNvSpPr>
          <p:nvPr>
            <p:ph idx="1"/>
          </p:nvPr>
        </p:nvSpPr>
        <p:spPr/>
        <p:txBody>
          <a:bodyPr/>
          <a:lstStyle/>
          <a:p>
            <a:pPr marL="0" indent="0">
              <a:buNone/>
            </a:pPr>
            <a:r>
              <a:rPr lang="uk-UA" dirty="0">
                <a:latin typeface="Times New Roman" panose="02020603050405020304" pitchFamily="18" charset="0"/>
                <a:cs typeface="Times New Roman" panose="02020603050405020304" pitchFamily="18" charset="0"/>
              </a:rPr>
              <a:t>Зокрема, дослідження, яке проведене під егідою Національного інституту психічного здоров’я США показує, що навіть легкі тілесні покарання дитини, в тому числі шльопання, впливають на мозок цієї дитини так само, як і жорстоке поводження або сексуальні домагання. Вчені виявили, що є прямий зв’язок між пережитим в дитинстві насильством та розвитком тривожності, депресії та наркозалежності у дорослому віці.</a:t>
            </a:r>
            <a:endParaRPr lang="en-UA"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894A4B6-8DA7-2031-E054-F904F6F0FEBA}"/>
              </a:ext>
            </a:extLst>
          </p:cNvPr>
          <p:cNvPicPr>
            <a:picLocks noChangeAspect="1"/>
          </p:cNvPicPr>
          <p:nvPr/>
        </p:nvPicPr>
        <p:blipFill>
          <a:blip r:embed="rId2"/>
          <a:stretch>
            <a:fillRect/>
          </a:stretch>
        </p:blipFill>
        <p:spPr>
          <a:xfrm>
            <a:off x="359627" y="4604989"/>
            <a:ext cx="3733800" cy="2019300"/>
          </a:xfrm>
          <a:prstGeom prst="rect">
            <a:avLst/>
          </a:prstGeom>
        </p:spPr>
      </p:pic>
      <p:pic>
        <p:nvPicPr>
          <p:cNvPr id="7" name="Picture 6">
            <a:extLst>
              <a:ext uri="{FF2B5EF4-FFF2-40B4-BE49-F238E27FC236}">
                <a16:creationId xmlns:a16="http://schemas.microsoft.com/office/drawing/2014/main" id="{2569D456-A33A-8CF6-3C8E-8BBF79A9B9C0}"/>
              </a:ext>
            </a:extLst>
          </p:cNvPr>
          <p:cNvPicPr>
            <a:picLocks noChangeAspect="1"/>
          </p:cNvPicPr>
          <p:nvPr/>
        </p:nvPicPr>
        <p:blipFill>
          <a:blip r:embed="rId3"/>
          <a:stretch>
            <a:fillRect/>
          </a:stretch>
        </p:blipFill>
        <p:spPr>
          <a:xfrm>
            <a:off x="5322849" y="4621871"/>
            <a:ext cx="3352800" cy="2197100"/>
          </a:xfrm>
          <a:prstGeom prst="rect">
            <a:avLst/>
          </a:prstGeom>
        </p:spPr>
      </p:pic>
    </p:spTree>
    <p:extLst>
      <p:ext uri="{BB962C8B-B14F-4D97-AF65-F5344CB8AC3E}">
        <p14:creationId xmlns:p14="http://schemas.microsoft.com/office/powerpoint/2010/main" val="1293452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8AC1-7485-1928-8D99-9278F64B31CB}"/>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2BF251E4-3D7C-8C3C-837C-19C329D891D5}"/>
              </a:ext>
            </a:extLst>
          </p:cNvPr>
          <p:cNvSpPr>
            <a:spLocks noGrp="1"/>
          </p:cNvSpPr>
          <p:nvPr>
            <p:ph idx="1"/>
          </p:nvPr>
        </p:nvSpPr>
        <p:spPr>
          <a:xfrm>
            <a:off x="278780" y="245327"/>
            <a:ext cx="11075020" cy="5931636"/>
          </a:xfrm>
        </p:spPr>
        <p:txBody>
          <a:bodyPr>
            <a:normAutofit/>
          </a:bodyPr>
          <a:lstStyle/>
          <a:p>
            <a:pPr marL="0" indent="0">
              <a:buNone/>
            </a:pPr>
            <a:r>
              <a:rPr lang="uk-UA" dirty="0">
                <a:latin typeface="Times New Roman" panose="02020603050405020304" pitchFamily="18" charset="0"/>
                <a:cs typeface="Times New Roman" panose="02020603050405020304" pitchFamily="18" charset="0"/>
              </a:rPr>
              <a:t>Дослідження, яке було опубліковане в журналі </a:t>
            </a:r>
            <a:r>
              <a:rPr lang="en-US" dirty="0">
                <a:latin typeface="Times New Roman" panose="02020603050405020304" pitchFamily="18" charset="0"/>
                <a:cs typeface="Times New Roman" panose="02020603050405020304" pitchFamily="18" charset="0"/>
              </a:rPr>
              <a:t>Journal of Family Psychology </a:t>
            </a:r>
            <a:r>
              <a:rPr lang="uk-UA" dirty="0">
                <a:latin typeface="Times New Roman" panose="02020603050405020304" pitchFamily="18" charset="0"/>
                <a:cs typeface="Times New Roman" panose="02020603050405020304" pitchFamily="18" charset="0"/>
              </a:rPr>
              <a:t>показало </a:t>
            </a:r>
            <a:r>
              <a:rPr lang="uk-UA" dirty="0" err="1">
                <a:latin typeface="Times New Roman" panose="02020603050405020304" pitchFamily="18" charset="0"/>
                <a:cs typeface="Times New Roman" panose="02020603050405020304" pitchFamily="18" charset="0"/>
              </a:rPr>
              <a:t>метааналіз</a:t>
            </a:r>
            <a:r>
              <a:rPr lang="uk-UA" dirty="0">
                <a:latin typeface="Times New Roman" panose="02020603050405020304" pitchFamily="18" charset="0"/>
                <a:cs typeface="Times New Roman" panose="02020603050405020304" pitchFamily="18" charset="0"/>
              </a:rPr>
              <a:t> інформації про понад 160 тис. дітей, до яких було застосовано шльопання з боку дорослих. Про наслідок такого фізичного «виховання» заявила пара вчених із США, Елізабет </a:t>
            </a:r>
            <a:r>
              <a:rPr lang="uk-UA" dirty="0" err="1">
                <a:latin typeface="Times New Roman" panose="02020603050405020304" pitchFamily="18" charset="0"/>
                <a:cs typeface="Times New Roman" panose="02020603050405020304" pitchFamily="18" charset="0"/>
              </a:rPr>
              <a:t>Гершофф</a:t>
            </a:r>
            <a:r>
              <a:rPr lang="uk-UA" dirty="0">
                <a:latin typeface="Times New Roman" panose="02020603050405020304" pitchFamily="18" charset="0"/>
                <a:cs typeface="Times New Roman" panose="02020603050405020304" pitchFamily="18" charset="0"/>
              </a:rPr>
              <a:t> з Університету Техас в Остіні, та Ендрю </a:t>
            </a:r>
            <a:r>
              <a:rPr lang="uk-UA" dirty="0" err="1">
                <a:latin typeface="Times New Roman" panose="02020603050405020304" pitchFamily="18" charset="0"/>
                <a:cs typeface="Times New Roman" panose="02020603050405020304" pitchFamily="18" charset="0"/>
              </a:rPr>
              <a:t>Ґроґан</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Кейлор</a:t>
            </a:r>
            <a:r>
              <a:rPr lang="uk-UA" dirty="0">
                <a:latin typeface="Times New Roman" panose="02020603050405020304" pitchFamily="18" charset="0"/>
                <a:cs typeface="Times New Roman" panose="02020603050405020304" pitchFamily="18" charset="0"/>
              </a:rPr>
              <a:t> з Університету </a:t>
            </a:r>
            <a:r>
              <a:rPr lang="uk-UA" dirty="0" err="1">
                <a:latin typeface="Times New Roman" panose="02020603050405020304" pitchFamily="18" charset="0"/>
                <a:cs typeface="Times New Roman" panose="02020603050405020304" pitchFamily="18" charset="0"/>
              </a:rPr>
              <a:t>Мічігану</a:t>
            </a:r>
            <a:r>
              <a:rPr lang="uk-UA" dirty="0">
                <a:latin typeface="Times New Roman" panose="02020603050405020304" pitchFamily="18" charset="0"/>
                <a:cs typeface="Times New Roman" panose="02020603050405020304" pitchFamily="18" charset="0"/>
              </a:rPr>
              <a:t>: шльопання дітей немає жодного виховного ефекту, проте має стосунок до низького рівня засвоєння морально-етичних норм, розвитку агресивності, асоціальної поведінки, перенесення внутрішніх проблем на довкілля (</a:t>
            </a:r>
            <a:r>
              <a:rPr lang="en-US" dirty="0">
                <a:latin typeface="Times New Roman" panose="02020603050405020304" pitchFamily="18" charset="0"/>
                <a:cs typeface="Times New Roman" panose="02020603050405020304" pitchFamily="18" charset="0"/>
              </a:rPr>
              <a:t>externalizing behavior) </a:t>
            </a:r>
            <a:r>
              <a:rPr lang="uk-UA" dirty="0">
                <a:latin typeface="Times New Roman" panose="02020603050405020304" pitchFamily="18" charset="0"/>
                <a:cs typeface="Times New Roman" panose="02020603050405020304" pitchFamily="18" charset="0"/>
              </a:rPr>
              <a:t>і перенесення зовнішніх проблем усередину (</a:t>
            </a:r>
            <a:r>
              <a:rPr lang="en-US" dirty="0">
                <a:latin typeface="Times New Roman" panose="02020603050405020304" pitchFamily="18" charset="0"/>
                <a:cs typeface="Times New Roman" panose="02020603050405020304" pitchFamily="18" charset="0"/>
              </a:rPr>
              <a:t>internalizing behavior), </a:t>
            </a:r>
            <a:r>
              <a:rPr lang="uk-UA" dirty="0">
                <a:latin typeface="Times New Roman" panose="02020603050405020304" pitchFamily="18" charset="0"/>
                <a:cs typeface="Times New Roman" panose="02020603050405020304" pitchFamily="18" charset="0"/>
              </a:rPr>
              <a:t>проблем із психічним здоров’ям, негативних стосунків дитини з батьками, порушення когнітивних здібностей та низької самооцінки. </a:t>
            </a:r>
            <a:endParaRPr lang="en-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DC1D-B5D7-D5DF-2CD3-EE0015FAC2A9}"/>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16A95452-5619-A01E-2FE4-8ED53D2B3033}"/>
              </a:ext>
            </a:extLst>
          </p:cNvPr>
          <p:cNvSpPr>
            <a:spLocks noGrp="1"/>
          </p:cNvSpPr>
          <p:nvPr>
            <p:ph idx="1"/>
          </p:nvPr>
        </p:nvSpPr>
        <p:spPr/>
        <p:txBody>
          <a:bodyPr>
            <a:normAutofit lnSpcReduction="10000"/>
          </a:bodyPr>
          <a:lstStyle/>
          <a:p>
            <a:pPr marL="0" indent="0">
              <a:buNone/>
            </a:pPr>
            <a:r>
              <a:rPr lang="uk-UA" dirty="0">
                <a:latin typeface="Times New Roman" panose="02020603050405020304" pitchFamily="18" charset="0"/>
                <a:cs typeface="Times New Roman" panose="02020603050405020304" pitchFamily="18" charset="0"/>
              </a:rPr>
              <a:t>Найбільший наслідок шльопання має на такий наслідок як подальше фізичне насильство (</a:t>
            </a:r>
            <a:r>
              <a:rPr lang="en-US" dirty="0">
                <a:latin typeface="Times New Roman" panose="02020603050405020304" pitchFamily="18" charset="0"/>
                <a:cs typeface="Times New Roman" panose="02020603050405020304" pitchFamily="18" charset="0"/>
              </a:rPr>
              <a:t>physical abuse): </a:t>
            </a:r>
            <a:r>
              <a:rPr lang="uk-UA" dirty="0">
                <a:latin typeface="Times New Roman" panose="02020603050405020304" pitchFamily="18" charset="0"/>
                <a:cs typeface="Times New Roman" panose="02020603050405020304" pitchFamily="18" charset="0"/>
              </a:rPr>
              <a:t>що більше дітей шльопають, то більшим є той ризик, що надалі батьки застосують до них фізичне насильство</a:t>
            </a:r>
          </a:p>
          <a:p>
            <a:pPr marL="0" indent="0">
              <a:buNone/>
            </a:pPr>
            <a:r>
              <a:rPr lang="uk-UA" dirty="0">
                <a:latin typeface="Times New Roman" panose="02020603050405020304" pitchFamily="18" charset="0"/>
                <a:cs typeface="Times New Roman" panose="02020603050405020304" pitchFamily="18" charset="0"/>
              </a:rPr>
              <a:t>По суті, шльопання – це применшення та нормалізація насильства над дитиною, що є передумовою для виникнення фізичного насильства.</a:t>
            </a:r>
          </a:p>
          <a:p>
            <a:pPr marL="0" indent="0">
              <a:buNone/>
            </a:pPr>
            <a:r>
              <a:rPr lang="uk-UA" dirty="0">
                <a:latin typeface="Times New Roman" panose="02020603050405020304" pitchFamily="18" charset="0"/>
                <a:cs typeface="Times New Roman" panose="02020603050405020304" pitchFamily="18" charset="0"/>
              </a:rPr>
              <a:t>Згідно з українським законодавством забороняються фізичні покарання дитини батьками, а також застосування ними інших видів покарань, які принижують людську гідність дитини згідно зі статтею 150 Сімейного кодексу України</a:t>
            </a:r>
          </a:p>
          <a:p>
            <a:pPr marL="0" indent="0">
              <a:buNone/>
            </a:pPr>
            <a:endParaRPr lang="en-UA" dirty="0"/>
          </a:p>
        </p:txBody>
      </p:sp>
    </p:spTree>
    <p:extLst>
      <p:ext uri="{BB962C8B-B14F-4D97-AF65-F5344CB8AC3E}">
        <p14:creationId xmlns:p14="http://schemas.microsoft.com/office/powerpoint/2010/main" val="3654483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654E9-E7D8-A4AD-C27D-D23486E7ED91}"/>
              </a:ext>
            </a:extLst>
          </p:cNvPr>
          <p:cNvSpPr>
            <a:spLocks noGrp="1"/>
          </p:cNvSpPr>
          <p:nvPr>
            <p:ph type="title"/>
          </p:nvPr>
        </p:nvSpPr>
        <p:spPr>
          <a:xfrm>
            <a:off x="838200" y="365125"/>
            <a:ext cx="10515600" cy="694241"/>
          </a:xfrm>
        </p:spPr>
        <p:txBody>
          <a:bodyPr>
            <a:normAutofit/>
          </a:bodyPr>
          <a:lstStyle/>
          <a:p>
            <a:r>
              <a:rPr lang="uk-UA" sz="2800" b="1" dirty="0">
                <a:latin typeface="Times New Roman" panose="02020603050405020304" pitchFamily="18" charset="0"/>
                <a:cs typeface="Times New Roman" panose="02020603050405020304" pitchFamily="18" charset="0"/>
              </a:rPr>
              <a:t>Психологічне насильство</a:t>
            </a:r>
            <a:endParaRPr lang="en-UA"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9D53C7A-CADC-832E-7F8C-9DDC61F26531}"/>
              </a:ext>
            </a:extLst>
          </p:cNvPr>
          <p:cNvSpPr>
            <a:spLocks noGrp="1"/>
          </p:cNvSpPr>
          <p:nvPr>
            <p:ph idx="1"/>
          </p:nvPr>
        </p:nvSpPr>
        <p:spPr>
          <a:xfrm>
            <a:off x="301083" y="1059366"/>
            <a:ext cx="11052717" cy="5117597"/>
          </a:xfrm>
        </p:spPr>
        <p:txBody>
          <a:bodyPr>
            <a:normAutofit/>
          </a:bodyPr>
          <a:lstStyle/>
          <a:p>
            <a:pPr marL="0" indent="0" algn="just">
              <a:buNone/>
            </a:pPr>
            <a:r>
              <a:rPr lang="uk-UA" b="1" dirty="0">
                <a:latin typeface="Times New Roman" panose="02020603050405020304" pitchFamily="18" charset="0"/>
                <a:cs typeface="Times New Roman" panose="02020603050405020304" pitchFamily="18" charset="0"/>
              </a:rPr>
              <a:t>Психологічне (психічне, емоційне) насильство </a:t>
            </a:r>
            <a:r>
              <a:rPr lang="uk-UA" dirty="0">
                <a:latin typeface="Times New Roman" panose="02020603050405020304" pitchFamily="18" charset="0"/>
                <a:cs typeface="Times New Roman" panose="02020603050405020304" pitchFamily="18" charset="0"/>
              </a:rPr>
              <a:t>— постійна, систематична чи періодична словесна образа дитини; погрози, приниження її людського достоїнства з боку батьків, опікунів, учителів, вихователів, сторонніх людей; демонстрація нелюбові, ворожості до дитини; обвинувачення її в тому, у чому вона не винна. До цього виду насильства належать також постійна неправда, обман дитини у результаті чого вона втрачає довіру до дорослого, а також ситуації, коли вимоги до дитини не відповідають її віковим можливостям</a:t>
            </a:r>
          </a:p>
          <a:p>
            <a:pPr marL="0" indent="0">
              <a:buNone/>
            </a:pPr>
            <a:r>
              <a:rPr lang="en-US" sz="1700" dirty="0">
                <a:latin typeface="Times New Roman" panose="02020603050405020304" pitchFamily="18" charset="0"/>
                <a:cs typeface="Times New Roman" panose="02020603050405020304" pitchFamily="18" charset="0"/>
              </a:rPr>
              <a:t>Donald Black (1 </a:t>
            </a:r>
            <a:r>
              <a:rPr lang="uk-UA" sz="1700" dirty="0">
                <a:latin typeface="Times New Roman" panose="02020603050405020304" pitchFamily="18" charset="0"/>
                <a:cs typeface="Times New Roman" panose="02020603050405020304" pitchFamily="18" charset="0"/>
              </a:rPr>
              <a:t>лютого 2014). </a:t>
            </a:r>
            <a:r>
              <a:rPr lang="en-US" sz="1700" dirty="0">
                <a:latin typeface="Times New Roman" panose="02020603050405020304" pitchFamily="18" charset="0"/>
                <a:cs typeface="Times New Roman" panose="02020603050405020304" pitchFamily="18" charset="0"/>
              </a:rPr>
              <a:t>DSM-5® Guidebook: The Essential Companion to the Diagnostic and Statistical Manual of Mental Disorders, Fifth Edition. </a:t>
            </a:r>
            <a:r>
              <a:rPr lang="uk-UA" sz="1700" dirty="0">
                <a:latin typeface="Times New Roman" panose="02020603050405020304" pitchFamily="18" charset="0"/>
                <a:cs typeface="Times New Roman" panose="02020603050405020304" pitchFamily="18" charset="0"/>
              </a:rPr>
              <a:t>с. 423</a:t>
            </a:r>
          </a:p>
          <a:p>
            <a:pPr marL="0" indent="0">
              <a:buNone/>
            </a:pPr>
            <a:r>
              <a:rPr lang="en-US" sz="1700" dirty="0">
                <a:latin typeface="Times New Roman" panose="02020603050405020304" pitchFamily="18" charset="0"/>
                <a:cs typeface="Times New Roman" panose="02020603050405020304" pitchFamily="18" charset="0"/>
              </a:rPr>
              <a:t>John E. B. Myers (2011). The APSAC Handbook on Child Maltreatment. SAGE Publications Inc. </a:t>
            </a:r>
            <a:r>
              <a:rPr lang="uk-UA" sz="1700" dirty="0">
                <a:latin typeface="Times New Roman" panose="02020603050405020304" pitchFamily="18" charset="0"/>
                <a:cs typeface="Times New Roman" panose="02020603050405020304" pitchFamily="18" charset="0"/>
              </a:rPr>
              <a:t>с. 126–130.</a:t>
            </a:r>
          </a:p>
          <a:p>
            <a:pPr marL="0" indent="0">
              <a:buNone/>
            </a:pPr>
            <a:r>
              <a:rPr lang="en-US" sz="1700" u="sng"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Childhood Psychological Abuse as Harmful as Sexual or Physical Abuse</a:t>
            </a:r>
            <a:r>
              <a:rPr lang="en-US" sz="1700" u="sng"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The American Psychological Association. </a:t>
            </a:r>
            <a:r>
              <a:rPr lang="uk-UA" sz="1700" dirty="0">
                <a:latin typeface="Times New Roman" panose="02020603050405020304" pitchFamily="18" charset="0"/>
                <a:cs typeface="Times New Roman" panose="02020603050405020304" pitchFamily="18" charset="0"/>
              </a:rPr>
              <a:t>(2014)</a:t>
            </a:r>
            <a:endParaRPr lang="en-UA"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0492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78A5-4E94-40AA-C3DC-A42B0A79DA78}"/>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E7F03F2F-A7C7-1E04-116A-7CF3E65EB098}"/>
              </a:ext>
            </a:extLst>
          </p:cNvPr>
          <p:cNvSpPr>
            <a:spLocks noGrp="1"/>
          </p:cNvSpPr>
          <p:nvPr>
            <p:ph idx="1"/>
          </p:nvPr>
        </p:nvSpPr>
        <p:spPr>
          <a:xfrm>
            <a:off x="401444" y="267630"/>
            <a:ext cx="10952356" cy="5909334"/>
          </a:xfrm>
        </p:spPr>
        <p:txBody>
          <a:bodyPr>
            <a:normAutofit/>
          </a:bodyPr>
          <a:lstStyle/>
          <a:p>
            <a:pPr marL="0" indent="0">
              <a:buNone/>
            </a:pPr>
            <a:r>
              <a:rPr lang="uk-UA" b="1" dirty="0">
                <a:latin typeface="Times New Roman" panose="02020603050405020304" pitchFamily="18" charset="0"/>
                <a:cs typeface="Times New Roman" panose="02020603050405020304" pitchFamily="18" charset="0"/>
              </a:rPr>
              <a:t>Психологічне насильство </a:t>
            </a:r>
            <a:r>
              <a:rPr lang="uk-UA" dirty="0">
                <a:latin typeface="Times New Roman" panose="02020603050405020304" pitchFamily="18" charset="0"/>
                <a:cs typeface="Times New Roman" panose="02020603050405020304" pitchFamily="18" charset="0"/>
              </a:rPr>
              <a:t>визначається як одноразовий або систематичний вплив на дитину, вороже або байдуже ставлення до неї, що приводить до зниження самооцінки, втрати віри в себе, формування патологічних рис характеру, що викликає порушення соціалізації; може призводити до формування хворобливої прив'язаності чи прихильності, схильності постраждалих звинувачувати себе в скоєному щодо них насильстві, вивченої безпорадності і надмірно пасивній поведінці. </a:t>
            </a:r>
          </a:p>
          <a:p>
            <a:pPr marL="0" indent="0">
              <a:buNone/>
            </a:pPr>
            <a:endParaRPr lang="uk-UA"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a:p>
            <a:pPr marL="0" indent="0">
              <a:buNone/>
            </a:pPr>
            <a:endParaRPr lang="uk-UA" sz="1500" dirty="0">
              <a:latin typeface="Times New Roman" panose="02020603050405020304" pitchFamily="18" charset="0"/>
              <a:cs typeface="Times New Roman" panose="02020603050405020304" pitchFamily="18" charset="0"/>
            </a:endParaRPr>
          </a:p>
          <a:p>
            <a:pPr marL="0" indent="0">
              <a:buNone/>
            </a:pPr>
            <a:endParaRPr lang="uk-UA" sz="1500" dirty="0">
              <a:latin typeface="Times New Roman" panose="02020603050405020304" pitchFamily="18" charset="0"/>
              <a:cs typeface="Times New Roman" panose="02020603050405020304" pitchFamily="18" charset="0"/>
            </a:endParaRPr>
          </a:p>
          <a:p>
            <a:pPr marL="0" indent="0">
              <a:buNone/>
            </a:pPr>
            <a:endParaRPr lang="uk-UA" sz="1500" dirty="0">
              <a:latin typeface="Times New Roman" panose="02020603050405020304" pitchFamily="18" charset="0"/>
              <a:cs typeface="Times New Roman" panose="02020603050405020304" pitchFamily="18" charset="0"/>
            </a:endParaRPr>
          </a:p>
          <a:p>
            <a:pPr marL="0" indent="0">
              <a:buNone/>
            </a:pPr>
            <a:r>
              <a:rPr lang="en-US" sz="1500" dirty="0" err="1">
                <a:latin typeface="Times New Roman" panose="02020603050405020304" pitchFamily="18" charset="0"/>
                <a:cs typeface="Times New Roman" panose="02020603050405020304" pitchFamily="18" charset="0"/>
              </a:rPr>
              <a:t>Theoklitou</a:t>
            </a:r>
            <a:r>
              <a:rPr lang="en-US" sz="1500" dirty="0">
                <a:latin typeface="Times New Roman" panose="02020603050405020304" pitchFamily="18" charset="0"/>
                <a:cs typeface="Times New Roman" panose="02020603050405020304" pitchFamily="18" charset="0"/>
              </a:rPr>
              <a:t> D, </a:t>
            </a:r>
            <a:r>
              <a:rPr lang="en-US" sz="1500" dirty="0" err="1">
                <a:latin typeface="Times New Roman" panose="02020603050405020304" pitchFamily="18" charset="0"/>
                <a:cs typeface="Times New Roman" panose="02020603050405020304" pitchFamily="18" charset="0"/>
              </a:rPr>
              <a:t>Kabitsis</a:t>
            </a:r>
            <a:r>
              <a:rPr lang="en-US" sz="1500" dirty="0">
                <a:latin typeface="Times New Roman" panose="02020603050405020304" pitchFamily="18" charset="0"/>
                <a:cs typeface="Times New Roman" panose="02020603050405020304" pitchFamily="18" charset="0"/>
              </a:rPr>
              <a:t> N, </a:t>
            </a:r>
            <a:r>
              <a:rPr lang="en-US" sz="1500" dirty="0" err="1">
                <a:latin typeface="Times New Roman" panose="02020603050405020304" pitchFamily="18" charset="0"/>
                <a:cs typeface="Times New Roman" panose="02020603050405020304" pitchFamily="18" charset="0"/>
              </a:rPr>
              <a:t>Kabitsi</a:t>
            </a:r>
            <a:r>
              <a:rPr lang="en-US" sz="1500" dirty="0">
                <a:latin typeface="Times New Roman" panose="02020603050405020304" pitchFamily="18" charset="0"/>
                <a:cs typeface="Times New Roman" panose="02020603050405020304" pitchFamily="18" charset="0"/>
              </a:rPr>
              <a:t> A (2012). Physical and emotional abuse of primary school children by teachers. </a:t>
            </a:r>
            <a:r>
              <a:rPr lang="en-US" sz="1500" i="1" dirty="0">
                <a:latin typeface="Times New Roman" panose="02020603050405020304" pitchFamily="18" charset="0"/>
                <a:cs typeface="Times New Roman" panose="02020603050405020304" pitchFamily="18" charset="0"/>
              </a:rPr>
              <a:t>Child Abuse </a:t>
            </a:r>
            <a:r>
              <a:rPr lang="en-US" sz="1500" i="1" dirty="0" err="1">
                <a:latin typeface="Times New Roman" panose="02020603050405020304" pitchFamily="18" charset="0"/>
                <a:cs typeface="Times New Roman" panose="02020603050405020304" pitchFamily="18" charset="0"/>
              </a:rPr>
              <a:t>Negl</a:t>
            </a:r>
            <a:r>
              <a:rPr lang="en-US" sz="1500" dirty="0">
                <a:latin typeface="Times New Roman" panose="02020603050405020304" pitchFamily="18" charset="0"/>
                <a:cs typeface="Times New Roman" panose="02020603050405020304" pitchFamily="18" charset="0"/>
              </a:rPr>
              <a:t>. </a:t>
            </a:r>
            <a:r>
              <a:rPr lang="en-US" sz="1500" b="1" dirty="0">
                <a:latin typeface="Times New Roman" panose="02020603050405020304" pitchFamily="18" charset="0"/>
                <a:cs typeface="Times New Roman" panose="02020603050405020304" pitchFamily="18" charset="0"/>
              </a:rPr>
              <a:t>36</a:t>
            </a:r>
            <a:r>
              <a:rPr lang="en-US" sz="1500" dirty="0">
                <a:latin typeface="Times New Roman" panose="02020603050405020304" pitchFamily="18" charset="0"/>
                <a:cs typeface="Times New Roman" panose="02020603050405020304" pitchFamily="18" charset="0"/>
              </a:rPr>
              <a:t> (1): 64—70.</a:t>
            </a:r>
            <a:endParaRPr lang="en-UA" sz="15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712B097-1A1D-7D86-44F6-766E8C354A25}"/>
              </a:ext>
            </a:extLst>
          </p:cNvPr>
          <p:cNvPicPr>
            <a:picLocks noChangeAspect="1"/>
          </p:cNvPicPr>
          <p:nvPr/>
        </p:nvPicPr>
        <p:blipFill>
          <a:blip r:embed="rId2"/>
          <a:stretch>
            <a:fillRect/>
          </a:stretch>
        </p:blipFill>
        <p:spPr>
          <a:xfrm>
            <a:off x="3836020" y="3322909"/>
            <a:ext cx="3048000" cy="2197100"/>
          </a:xfrm>
          <a:prstGeom prst="rect">
            <a:avLst/>
          </a:prstGeom>
        </p:spPr>
      </p:pic>
    </p:spTree>
    <p:extLst>
      <p:ext uri="{BB962C8B-B14F-4D97-AF65-F5344CB8AC3E}">
        <p14:creationId xmlns:p14="http://schemas.microsoft.com/office/powerpoint/2010/main" val="3542685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1337-8FB9-DEDA-64E0-28E852394937}"/>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282E7ADD-66F3-96B9-1375-540B6E752065}"/>
              </a:ext>
            </a:extLst>
          </p:cNvPr>
          <p:cNvSpPr>
            <a:spLocks noGrp="1"/>
          </p:cNvSpPr>
          <p:nvPr>
            <p:ph idx="1"/>
          </p:nvPr>
        </p:nvSpPr>
        <p:spPr/>
        <p:txBody>
          <a:bodyPr/>
          <a:lstStyle/>
          <a:p>
            <a:pPr marL="0" indent="0">
              <a:buNone/>
            </a:pPr>
            <a:r>
              <a:rPr lang="uk-UA" dirty="0">
                <a:latin typeface="Times New Roman" panose="02020603050405020304" pitchFamily="18" charset="0"/>
                <a:cs typeface="Times New Roman" panose="02020603050405020304" pitchFamily="18" charset="0"/>
              </a:rPr>
              <a:t>До цього виду насильства відносяться, зокрема, гучний крик на дитину, грубе та образливе поводження, неувага, різка критика, обзивання, висміювання, приниження, погрози, знищення особистих речей дитини, тортури або вбивство домашньої тварини. Реакція дітей на психологічне насильство може виражатися в дистанціюванні від кривдника, інтеріоризації образливих оцінок або опору шляхом образи кривдника</a:t>
            </a:r>
            <a:endParaRPr lang="en-UA"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642826B-8173-C2E3-48B1-28E08028A612}"/>
              </a:ext>
            </a:extLst>
          </p:cNvPr>
          <p:cNvPicPr>
            <a:picLocks noChangeAspect="1"/>
          </p:cNvPicPr>
          <p:nvPr/>
        </p:nvPicPr>
        <p:blipFill>
          <a:blip r:embed="rId2"/>
          <a:stretch>
            <a:fillRect/>
          </a:stretch>
        </p:blipFill>
        <p:spPr>
          <a:xfrm>
            <a:off x="3718158" y="4572000"/>
            <a:ext cx="3060700" cy="2286000"/>
          </a:xfrm>
          <a:prstGeom prst="rect">
            <a:avLst/>
          </a:prstGeom>
        </p:spPr>
      </p:pic>
    </p:spTree>
    <p:extLst>
      <p:ext uri="{BB962C8B-B14F-4D97-AF65-F5344CB8AC3E}">
        <p14:creationId xmlns:p14="http://schemas.microsoft.com/office/powerpoint/2010/main" val="3720657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DA7D-9781-57EF-DF7C-86BC9FEF5E8E}"/>
              </a:ext>
            </a:extLst>
          </p:cNvPr>
          <p:cNvSpPr>
            <a:spLocks noGrp="1"/>
          </p:cNvSpPr>
          <p:nvPr>
            <p:ph type="title"/>
          </p:nvPr>
        </p:nvSpPr>
        <p:spPr>
          <a:xfrm>
            <a:off x="838200" y="365125"/>
            <a:ext cx="10515600" cy="526973"/>
          </a:xfrm>
        </p:spPr>
        <p:txBody>
          <a:bodyPr>
            <a:normAutofit/>
          </a:bodyPr>
          <a:lstStyle/>
          <a:p>
            <a:r>
              <a:rPr lang="uk-UA" sz="2800" b="1" dirty="0">
                <a:latin typeface="Times New Roman" panose="02020603050405020304" pitchFamily="18" charset="0"/>
                <a:cs typeface="Times New Roman" panose="02020603050405020304" pitchFamily="18" charset="0"/>
              </a:rPr>
              <a:t>Сексуальне насильство над дітьми</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BDA994E-C35C-D976-CF45-ADBE9F270163}"/>
              </a:ext>
            </a:extLst>
          </p:cNvPr>
          <p:cNvSpPr>
            <a:spLocks noGrp="1"/>
          </p:cNvSpPr>
          <p:nvPr>
            <p:ph idx="1"/>
          </p:nvPr>
        </p:nvSpPr>
        <p:spPr>
          <a:xfrm>
            <a:off x="323385" y="892098"/>
            <a:ext cx="11385395" cy="5854390"/>
          </a:xfrm>
        </p:spPr>
        <p:txBody>
          <a:bodyPr>
            <a:normAutofit/>
          </a:bodyPr>
          <a:lstStyle/>
          <a:p>
            <a:pPr marL="0" indent="0">
              <a:buNone/>
            </a:pPr>
            <a:r>
              <a:rPr lang="uk-UA" dirty="0">
                <a:latin typeface="Times New Roman" panose="02020603050405020304" pitchFamily="18" charset="0"/>
                <a:cs typeface="Times New Roman" panose="02020603050405020304" pitchFamily="18" charset="0"/>
              </a:rPr>
              <a:t>Сексуальне насильство — це будь-який контакт або взаємодія між дитиною і людиною старшою за нього віком, в якому дитина сексуально розбещується, стимулюється або використовується для сексуальної стимуляції.</a:t>
            </a:r>
          </a:p>
          <a:p>
            <a:pPr marL="0" indent="0">
              <a:buNone/>
            </a:pPr>
            <a:r>
              <a:rPr lang="uk-UA" dirty="0">
                <a:latin typeface="Times New Roman" panose="02020603050405020304" pitchFamily="18" charset="0"/>
                <a:cs typeface="Times New Roman" panose="02020603050405020304" pitchFamily="18" charset="0"/>
              </a:rPr>
              <a:t>Сексуальна спокуса — використання дитини (хлопчика чи дівчинки) дорослою людиною чи іншою дитиною для задоволення сексуальних потреб або отримання вигоди</a:t>
            </a:r>
          </a:p>
          <a:p>
            <a:pPr marL="0" indent="0">
              <a:buNone/>
            </a:pPr>
            <a:endParaRPr lang="uk-UA"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a:p>
            <a:pPr marL="0" indent="0">
              <a:buNone/>
            </a:pPr>
            <a:endParaRPr lang="uk-UA" sz="1700" i="1" dirty="0">
              <a:latin typeface="Times New Roman" panose="02020603050405020304" pitchFamily="18" charset="0"/>
              <a:cs typeface="Times New Roman" panose="02020603050405020304" pitchFamily="18" charset="0"/>
            </a:endParaRPr>
          </a:p>
          <a:p>
            <a:pPr marL="0" indent="0">
              <a:buNone/>
            </a:pPr>
            <a:r>
              <a:rPr lang="en-US" sz="1700" i="1" dirty="0">
                <a:latin typeface="Times New Roman" panose="02020603050405020304" pitchFamily="18" charset="0"/>
                <a:cs typeface="Times New Roman" panose="02020603050405020304" pitchFamily="18" charset="0"/>
              </a:rPr>
              <a:t>Martin J, Anderson J, Romans S, Mullen P, O'Shea M (1993). Asking about child sexual abuse: methodological implications of a two stage survey. Child Abuse &amp; Neglect. </a:t>
            </a:r>
            <a:r>
              <a:rPr lang="en-US" sz="1700" b="1" i="1" dirty="0">
                <a:latin typeface="Times New Roman" panose="02020603050405020304" pitchFamily="18" charset="0"/>
                <a:cs typeface="Times New Roman" panose="02020603050405020304" pitchFamily="18" charset="0"/>
              </a:rPr>
              <a:t>17</a:t>
            </a:r>
            <a:r>
              <a:rPr lang="en-US" sz="1700" i="1" dirty="0">
                <a:latin typeface="Times New Roman" panose="02020603050405020304" pitchFamily="18" charset="0"/>
                <a:cs typeface="Times New Roman" panose="02020603050405020304" pitchFamily="18" charset="0"/>
              </a:rPr>
              <a:t> (3): 383—92.</a:t>
            </a:r>
            <a:endParaRPr lang="en-UA" sz="1700"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6AE9A1-3BF4-7C7D-FF7D-BA0F3A11EC9A}"/>
              </a:ext>
            </a:extLst>
          </p:cNvPr>
          <p:cNvPicPr>
            <a:picLocks noChangeAspect="1"/>
          </p:cNvPicPr>
          <p:nvPr/>
        </p:nvPicPr>
        <p:blipFill>
          <a:blip r:embed="rId2"/>
          <a:stretch>
            <a:fillRect/>
          </a:stretch>
        </p:blipFill>
        <p:spPr>
          <a:xfrm>
            <a:off x="5166887" y="3429000"/>
            <a:ext cx="3441700" cy="2082800"/>
          </a:xfrm>
          <a:prstGeom prst="rect">
            <a:avLst/>
          </a:prstGeom>
        </p:spPr>
      </p:pic>
    </p:spTree>
    <p:extLst>
      <p:ext uri="{BB962C8B-B14F-4D97-AF65-F5344CB8AC3E}">
        <p14:creationId xmlns:p14="http://schemas.microsoft.com/office/powerpoint/2010/main" val="4035697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D9EA4-6A86-A1DD-1C27-0ACF638821D7}"/>
              </a:ext>
            </a:extLst>
          </p:cNvPr>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Прояви СН щодо дітей:</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F4EDD6-DF81-F7C7-325E-8D2A87974A89}"/>
              </a:ext>
            </a:extLst>
          </p:cNvPr>
          <p:cNvSpPr>
            <a:spLocks noGrp="1"/>
          </p:cNvSpPr>
          <p:nvPr>
            <p:ph idx="1"/>
          </p:nvPr>
        </p:nvSpPr>
        <p:spPr/>
        <p:txBody>
          <a:bodyPr>
            <a:normAutofit fontScale="85000" lnSpcReduction="20000"/>
          </a:bodyPr>
          <a:lstStyle/>
          <a:p>
            <a:pPr marL="0" indent="0">
              <a:buNone/>
            </a:pPr>
            <a:r>
              <a:rPr lang="uk-UA" dirty="0">
                <a:latin typeface="Times New Roman" panose="02020603050405020304" pitchFamily="18" charset="0"/>
                <a:cs typeface="Times New Roman" panose="02020603050405020304" pitchFamily="18" charset="0"/>
              </a:rPr>
              <a:t>Зґвалтування природним або неприродним чином;</a:t>
            </a:r>
          </a:p>
          <a:p>
            <a:pPr marL="0" indent="0">
              <a:buNone/>
            </a:pPr>
            <a:r>
              <a:rPr lang="uk-UA" dirty="0" err="1">
                <a:latin typeface="Times New Roman" panose="02020603050405020304" pitchFamily="18" charset="0"/>
                <a:cs typeface="Times New Roman" panose="02020603050405020304" pitchFamily="18" charset="0"/>
              </a:rPr>
              <a:t>Орально-генітальні</a:t>
            </a:r>
            <a:r>
              <a:rPr lang="uk-UA" dirty="0">
                <a:latin typeface="Times New Roman" panose="02020603050405020304" pitchFamily="18" charset="0"/>
                <a:cs typeface="Times New Roman" panose="02020603050405020304" pitchFamily="18" charset="0"/>
              </a:rPr>
              <a:t> ласки як дитини, так і дитиною;</a:t>
            </a:r>
          </a:p>
          <a:p>
            <a:pPr marL="0" indent="0">
              <a:buNone/>
            </a:pPr>
            <a:r>
              <a:rPr lang="uk-UA" dirty="0">
                <a:latin typeface="Times New Roman" panose="02020603050405020304" pitchFamily="18" charset="0"/>
                <a:cs typeface="Times New Roman" panose="02020603050405020304" pitchFamily="18" charset="0"/>
              </a:rPr>
              <a:t>Використання дитини для сексуальної стимуляції дорослого;</a:t>
            </a:r>
          </a:p>
          <a:p>
            <a:pPr marL="0" indent="0">
              <a:buNone/>
            </a:pPr>
            <a:r>
              <a:rPr lang="uk-UA" dirty="0">
                <a:latin typeface="Times New Roman" panose="02020603050405020304" pitchFamily="18" charset="0"/>
                <a:cs typeface="Times New Roman" panose="02020603050405020304" pitchFamily="18" charset="0"/>
              </a:rPr>
              <a:t>Сексуальна експлуатація для виготовлення дитячої порнографії або здійснення комерційного сексу;</a:t>
            </a:r>
          </a:p>
          <a:p>
            <a:pPr marL="0" indent="0">
              <a:buNone/>
            </a:pPr>
            <a:r>
              <a:rPr lang="uk-UA" dirty="0">
                <a:latin typeface="Times New Roman" panose="02020603050405020304" pitchFamily="18" charset="0"/>
                <a:cs typeface="Times New Roman" panose="02020603050405020304" pitchFamily="18" charset="0"/>
              </a:rPr>
              <a:t>Розбещення — залучення до спостереження за статевим актом, перегляду порнографії, відправлення текстових повідомлень сексуального характеру;</a:t>
            </a:r>
          </a:p>
          <a:p>
            <a:pPr marL="0" indent="0">
              <a:buNone/>
            </a:pPr>
            <a:r>
              <a:rPr lang="uk-UA" dirty="0">
                <a:latin typeface="Times New Roman" panose="02020603050405020304" pitchFamily="18" charset="0"/>
                <a:cs typeface="Times New Roman" panose="02020603050405020304" pitchFamily="18" charset="0"/>
              </a:rPr>
              <a:t>Демонстрація статевих органів, у тому числі, коли мама проходить у ванну без одягу або ж дорослий відправляє дитині оголені фото/відео;</a:t>
            </a:r>
          </a:p>
          <a:p>
            <a:pPr marL="0" indent="0">
              <a:buNone/>
            </a:pPr>
            <a:r>
              <a:rPr lang="uk-UA" dirty="0" err="1">
                <a:latin typeface="Times New Roman" panose="02020603050405020304" pitchFamily="18" charset="0"/>
                <a:cs typeface="Times New Roman" panose="02020603050405020304" pitchFamily="18" charset="0"/>
              </a:rPr>
              <a:t>Еротизована</a:t>
            </a:r>
            <a:r>
              <a:rPr lang="uk-UA" dirty="0">
                <a:latin typeface="Times New Roman" panose="02020603050405020304" pitchFamily="18" charset="0"/>
                <a:cs typeface="Times New Roman" panose="02020603050405020304" pitchFamily="18" charset="0"/>
              </a:rPr>
              <a:t> ласка і турбота; як варіанти елементи такої турботи: поцілунки з дитиною у губи або коли батьки миють досить дорослих дітей чи сплять з ними в одному ліжку;</a:t>
            </a:r>
          </a:p>
          <a:p>
            <a:pPr marL="0" indent="0">
              <a:buNone/>
            </a:pPr>
            <a:endParaRPr lang="en-UA" dirty="0"/>
          </a:p>
        </p:txBody>
      </p:sp>
    </p:spTree>
    <p:extLst>
      <p:ext uri="{BB962C8B-B14F-4D97-AF65-F5344CB8AC3E}">
        <p14:creationId xmlns:p14="http://schemas.microsoft.com/office/powerpoint/2010/main" val="120447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19C7-FBCF-7A0A-C9B3-E0FA64B587A0}"/>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2E99F9A3-62E3-A22F-0F18-6FA2005BA14B}"/>
              </a:ext>
            </a:extLst>
          </p:cNvPr>
          <p:cNvSpPr>
            <a:spLocks noGrp="1"/>
          </p:cNvSpPr>
          <p:nvPr>
            <p:ph idx="1"/>
          </p:nvPr>
        </p:nvSpPr>
        <p:spPr/>
        <p:txBody>
          <a:bodyPr/>
          <a:lstStyle/>
          <a:p>
            <a:pPr marL="0" indent="0">
              <a:buNone/>
            </a:pPr>
            <a:r>
              <a:rPr lang="uk-UA" dirty="0">
                <a:latin typeface="Times New Roman" panose="02020603050405020304" pitchFamily="18" charset="0"/>
                <a:cs typeface="Times New Roman" panose="02020603050405020304" pitchFamily="18" charset="0"/>
              </a:rPr>
              <a:t>Згідно з різними дослідженнями, в середньому до 80 % випадків насильства здійснюють добре відомі дитині дорослі, з них близько 40 % — дуже близькі до дитини родичі чи батьки. </a:t>
            </a:r>
          </a:p>
          <a:p>
            <a:pPr marL="0" indent="0">
              <a:buNone/>
            </a:pPr>
            <a:r>
              <a:rPr lang="uk-UA" dirty="0">
                <a:latin typeface="Times New Roman" panose="02020603050405020304" pitchFamily="18" charset="0"/>
                <a:cs typeface="Times New Roman" panose="02020603050405020304" pitchFamily="18" charset="0"/>
              </a:rPr>
              <a:t>Про 90 % злочинів ніколи не повідомляють в поліцію.</a:t>
            </a:r>
          </a:p>
          <a:p>
            <a:pPr marL="0" indent="0">
              <a:buNone/>
            </a:pPr>
            <a:r>
              <a:rPr lang="uk-UA" dirty="0">
                <a:latin typeface="Times New Roman" panose="02020603050405020304" pitchFamily="18" charset="0"/>
                <a:cs typeface="Times New Roman" panose="02020603050405020304" pitchFamily="18" charset="0"/>
              </a:rPr>
              <a:t> Причини мовчання найрізноманітніші: страх та/або сором дитини; недовіра батьків до слів дитини; страх дитини втратити близького дорослого, який дає увагу, турботу і часто подарунки; небажання мами відмовлятися від стосунків із чоловіком; залежність сім'ї від педофіла (наприклад, батька та чоловіка).</a:t>
            </a:r>
            <a:endParaRPr lang="en-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04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21CB-7867-C6A5-DECA-F331B5DA191F}"/>
              </a:ext>
            </a:extLst>
          </p:cNvPr>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Актуальність теми</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F38858D-B9AD-6C78-1894-7252BC3C1FE1}"/>
              </a:ext>
            </a:extLst>
          </p:cNvPr>
          <p:cNvSpPr>
            <a:spLocks noGrp="1"/>
          </p:cNvSpPr>
          <p:nvPr>
            <p:ph idx="1"/>
          </p:nvPr>
        </p:nvSpPr>
        <p:spPr>
          <a:xfrm>
            <a:off x="501805" y="1438507"/>
            <a:ext cx="10851995" cy="4738456"/>
          </a:xfrm>
        </p:spPr>
        <p:txBody>
          <a:bodyPr>
            <a:normAutofit fontScale="77500" lnSpcReduction="20000"/>
          </a:bodyPr>
          <a:lstStyle/>
          <a:p>
            <a:pPr marL="0" indent="0">
              <a:buNone/>
            </a:pPr>
            <a:r>
              <a:rPr lang="uk-UA" b="1" dirty="0">
                <a:latin typeface="Times New Roman" panose="02020603050405020304" pitchFamily="18" charset="0"/>
                <a:cs typeface="Times New Roman" panose="02020603050405020304" pitchFamily="18" charset="0"/>
              </a:rPr>
              <a:t>Психологічне насильство щодо дітей часто залишається непоміченим</a:t>
            </a:r>
            <a:r>
              <a:rPr lang="uk-UA" dirty="0">
                <a:latin typeface="Times New Roman" panose="02020603050405020304" pitchFamily="18" charset="0"/>
                <a:cs typeface="Times New Roman" panose="02020603050405020304" pitchFamily="18" charset="0"/>
              </a:rPr>
              <a:t>, оскільки:</a:t>
            </a:r>
          </a:p>
          <a:p>
            <a:pPr marL="0" indent="0">
              <a:buNone/>
            </a:pPr>
            <a:r>
              <a:rPr lang="uk-UA" dirty="0">
                <a:latin typeface="Times New Roman" panose="02020603050405020304" pitchFamily="18" charset="0"/>
                <a:cs typeface="Times New Roman" panose="02020603050405020304" pitchFamily="18" charset="0"/>
              </a:rPr>
              <a:t>не має видимих фізичних слідів;</a:t>
            </a:r>
          </a:p>
          <a:p>
            <a:pPr marL="0" indent="0">
              <a:buNone/>
            </a:pPr>
            <a:r>
              <a:rPr lang="uk-UA" dirty="0">
                <a:latin typeface="Times New Roman" panose="02020603050405020304" pitchFamily="18" charset="0"/>
                <a:cs typeface="Times New Roman" panose="02020603050405020304" pitchFamily="18" charset="0"/>
              </a:rPr>
              <a:t>часто маскується під «виховання», «дисципліну» або «турботу»;</a:t>
            </a:r>
          </a:p>
          <a:p>
            <a:pPr marL="0" indent="0">
              <a:buNone/>
            </a:pPr>
            <a:r>
              <a:rPr lang="uk-UA" dirty="0">
                <a:latin typeface="Times New Roman" panose="02020603050405020304" pitchFamily="18" charset="0"/>
                <a:cs typeface="Times New Roman" panose="02020603050405020304" pitchFamily="18" charset="0"/>
              </a:rPr>
              <a:t>може підтримуватися сімейними, культурними чи релігійними нормами;</a:t>
            </a:r>
          </a:p>
          <a:p>
            <a:pPr marL="0" indent="0">
              <a:buNone/>
            </a:pPr>
            <a:r>
              <a:rPr lang="uk-UA" dirty="0">
                <a:latin typeface="Times New Roman" panose="02020603050405020304" pitchFamily="18" charset="0"/>
                <a:cs typeface="Times New Roman" panose="02020603050405020304" pitchFamily="18" charset="0"/>
              </a:rPr>
              <a:t>дорослі не завжди усвідомлюють травматичний вплив власних слів і дій.</a:t>
            </a:r>
          </a:p>
          <a:p>
            <a:pPr marL="0" indent="0">
              <a:buNone/>
            </a:pPr>
            <a:r>
              <a:rPr lang="uk-UA" b="1" dirty="0">
                <a:latin typeface="Times New Roman" panose="02020603050405020304" pitchFamily="18" charset="0"/>
                <a:cs typeface="Times New Roman" panose="02020603050405020304" pitchFamily="18" charset="0"/>
              </a:rPr>
              <a:t>Водночас саме психологічне насильство</a:t>
            </a:r>
            <a:r>
              <a:rPr lang="uk-UA" dirty="0">
                <a:latin typeface="Times New Roman" panose="02020603050405020304" pitchFamily="18" charset="0"/>
                <a:cs typeface="Times New Roman" panose="02020603050405020304" pitchFamily="18" charset="0"/>
              </a:rPr>
              <a:t> може суттєво впливати на:</a:t>
            </a:r>
          </a:p>
          <a:p>
            <a:pPr marL="0" indent="0">
              <a:buNone/>
            </a:pPr>
            <a:r>
              <a:rPr lang="uk-UA" dirty="0">
                <a:latin typeface="Times New Roman" panose="02020603050405020304" pitchFamily="18" charset="0"/>
                <a:cs typeface="Times New Roman" panose="02020603050405020304" pitchFamily="18" charset="0"/>
              </a:rPr>
              <a:t>самооцінку дитини;</a:t>
            </a:r>
          </a:p>
          <a:p>
            <a:pPr marL="0" indent="0">
              <a:buNone/>
            </a:pPr>
            <a:r>
              <a:rPr lang="uk-UA" dirty="0">
                <a:latin typeface="Times New Roman" panose="02020603050405020304" pitchFamily="18" charset="0"/>
                <a:cs typeface="Times New Roman" panose="02020603050405020304" pitchFamily="18" charset="0"/>
              </a:rPr>
              <a:t>емоційну регуляцію;</a:t>
            </a:r>
          </a:p>
          <a:p>
            <a:pPr marL="0" indent="0">
              <a:buNone/>
            </a:pPr>
            <a:r>
              <a:rPr lang="uk-UA" dirty="0">
                <a:latin typeface="Times New Roman" panose="02020603050405020304" pitchFamily="18" charset="0"/>
                <a:cs typeface="Times New Roman" panose="02020603050405020304" pitchFamily="18" charset="0"/>
              </a:rPr>
              <a:t>почуття безпеки;</a:t>
            </a:r>
          </a:p>
          <a:p>
            <a:pPr marL="0" indent="0">
              <a:buNone/>
            </a:pPr>
            <a:r>
              <a:rPr lang="uk-UA" dirty="0">
                <a:latin typeface="Times New Roman" panose="02020603050405020304" pitchFamily="18" charset="0"/>
                <a:cs typeface="Times New Roman" panose="02020603050405020304" pitchFamily="18" charset="0"/>
              </a:rPr>
              <a:t>здатність до довіри;</a:t>
            </a:r>
          </a:p>
          <a:p>
            <a:pPr marL="0" indent="0">
              <a:buNone/>
            </a:pPr>
            <a:r>
              <a:rPr lang="uk-UA" dirty="0">
                <a:latin typeface="Times New Roman" panose="02020603050405020304" pitchFamily="18" charset="0"/>
                <a:cs typeface="Times New Roman" panose="02020603050405020304" pitchFamily="18" charset="0"/>
              </a:rPr>
              <a:t>майбутні стосунки з іншими людьми.</a:t>
            </a:r>
          </a:p>
          <a:p>
            <a:pPr marL="0" indent="0">
              <a:buNone/>
            </a:pPr>
            <a:r>
              <a:rPr lang="uk-UA" b="1" dirty="0">
                <a:latin typeface="Times New Roman" panose="02020603050405020304" pitchFamily="18" charset="0"/>
                <a:cs typeface="Times New Roman" panose="02020603050405020304" pitchFamily="18" charset="0"/>
              </a:rPr>
              <a:t>Ключове питання лекції:</a:t>
            </a:r>
            <a:br>
              <a:rPr lang="uk-UA"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де проходить межа між вихованням і психологічною травматизацією дитини?</a:t>
            </a:r>
            <a:endParaRPr lang="uk-UA" dirty="0">
              <a:latin typeface="Times New Roman" panose="02020603050405020304" pitchFamily="18" charset="0"/>
              <a:cs typeface="Times New Roman" panose="02020603050405020304" pitchFamily="18" charset="0"/>
            </a:endParaRPr>
          </a:p>
          <a:p>
            <a:pPr marL="0" indent="0">
              <a:buNone/>
            </a:pPr>
            <a:endParaRPr lang="en-UA" dirty="0"/>
          </a:p>
        </p:txBody>
      </p:sp>
      <p:pic>
        <p:nvPicPr>
          <p:cNvPr id="5" name="Picture 4">
            <a:extLst>
              <a:ext uri="{FF2B5EF4-FFF2-40B4-BE49-F238E27FC236}">
                <a16:creationId xmlns:a16="http://schemas.microsoft.com/office/drawing/2014/main" id="{737E1E24-BB34-7371-5FC0-3ECBFF5BEAC6}"/>
              </a:ext>
            </a:extLst>
          </p:cNvPr>
          <p:cNvPicPr>
            <a:picLocks noChangeAspect="1"/>
          </p:cNvPicPr>
          <p:nvPr/>
        </p:nvPicPr>
        <p:blipFill>
          <a:blip r:embed="rId2"/>
          <a:stretch>
            <a:fillRect/>
          </a:stretch>
        </p:blipFill>
        <p:spPr>
          <a:xfrm>
            <a:off x="7731822" y="3668751"/>
            <a:ext cx="3081587" cy="1862254"/>
          </a:xfrm>
          <a:prstGeom prst="rect">
            <a:avLst/>
          </a:prstGeom>
        </p:spPr>
      </p:pic>
    </p:spTree>
    <p:extLst>
      <p:ext uri="{BB962C8B-B14F-4D97-AF65-F5344CB8AC3E}">
        <p14:creationId xmlns:p14="http://schemas.microsoft.com/office/powerpoint/2010/main" val="1857527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0A30-A3B4-2BA6-D733-D0DC089612D3}"/>
              </a:ext>
            </a:extLst>
          </p:cNvPr>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Нехтування</a:t>
            </a:r>
            <a:br>
              <a:rPr lang="uk-UA" sz="2800" b="1" dirty="0">
                <a:latin typeface="Times New Roman" panose="02020603050405020304" pitchFamily="18" charset="0"/>
                <a:cs typeface="Times New Roman" panose="02020603050405020304" pitchFamily="18" charset="0"/>
              </a:rPr>
            </a:b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E1BDDC-D044-10D3-853A-D27B21591DBE}"/>
              </a:ext>
            </a:extLst>
          </p:cNvPr>
          <p:cNvSpPr>
            <a:spLocks noGrp="1"/>
          </p:cNvSpPr>
          <p:nvPr>
            <p:ph idx="1"/>
          </p:nvPr>
        </p:nvSpPr>
        <p:spPr>
          <a:xfrm>
            <a:off x="512956" y="1382751"/>
            <a:ext cx="10840844" cy="4794212"/>
          </a:xfrm>
        </p:spPr>
        <p:txBody>
          <a:bodyPr/>
          <a:lstStyle/>
          <a:p>
            <a:pPr marL="0" indent="0">
              <a:buNone/>
            </a:pPr>
            <a:r>
              <a:rPr lang="uk-UA" dirty="0">
                <a:latin typeface="Times New Roman" panose="02020603050405020304" pitchFamily="18" charset="0"/>
                <a:cs typeface="Times New Roman" panose="02020603050405020304" pitchFamily="18" charset="0"/>
              </a:rPr>
              <a:t>Відсутність турботи або нехтування потребами дітьми, недбальство — це нехтування основними потребами дитини (в їжі, одязі, житлі, медичній допомозі або нагляду) з боку батьків або інших причетних людей, що несе відповідальність за дитину, в результаті чого здоров'я, безпека та благополуччя дитини виявляються під загрозою.</a:t>
            </a:r>
            <a:endParaRPr lang="en-UA"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148BEDA-21BB-E50A-8D91-13CED37F99D5}"/>
              </a:ext>
            </a:extLst>
          </p:cNvPr>
          <p:cNvPicPr>
            <a:picLocks noChangeAspect="1"/>
          </p:cNvPicPr>
          <p:nvPr/>
        </p:nvPicPr>
        <p:blipFill>
          <a:blip r:embed="rId2"/>
          <a:stretch>
            <a:fillRect/>
          </a:stretch>
        </p:blipFill>
        <p:spPr>
          <a:xfrm>
            <a:off x="3484911" y="3779857"/>
            <a:ext cx="3594100" cy="2222500"/>
          </a:xfrm>
          <a:prstGeom prst="rect">
            <a:avLst/>
          </a:prstGeom>
        </p:spPr>
      </p:pic>
    </p:spTree>
    <p:extLst>
      <p:ext uri="{BB962C8B-B14F-4D97-AF65-F5344CB8AC3E}">
        <p14:creationId xmlns:p14="http://schemas.microsoft.com/office/powerpoint/2010/main" val="1073177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BA6D-1DEE-C1B1-A166-96E8C21FBEB2}"/>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977C2D57-C8F4-80AC-1B9A-430BA01E6685}"/>
              </a:ext>
            </a:extLst>
          </p:cNvPr>
          <p:cNvSpPr>
            <a:spLocks noGrp="1"/>
          </p:cNvSpPr>
          <p:nvPr>
            <p:ph idx="1"/>
          </p:nvPr>
        </p:nvSpPr>
        <p:spPr/>
        <p:txBody>
          <a:bodyPr/>
          <a:lstStyle/>
          <a:p>
            <a:pPr marL="0" indent="0">
              <a:buNone/>
            </a:pPr>
            <a:r>
              <a:rPr lang="uk-UA" dirty="0">
                <a:latin typeface="Times New Roman" panose="02020603050405020304" pitchFamily="18" charset="0"/>
                <a:cs typeface="Times New Roman" panose="02020603050405020304" pitchFamily="18" charset="0"/>
              </a:rPr>
              <a:t>До ознаками відсутності піклування відноситься постійне невідвідування дитиною школи, жебрацтво, крадіжки дитиною грошей або їжі, брудна шкіра або одяг, відсутність сезонного одягу</a:t>
            </a:r>
            <a:r>
              <a:rPr lang="uk-UA" baseline="30000"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 Зневага інтересами і потребами дитини (нехтування) — відсутність належного забезпечення основних потреб дитини в їжі, одязі, житлі, вихованні, медичній допомозі з боку батьків чи осіб, їх що заміняють, у силу об'єктивних причин (бідність, психічні хвороби, недосвідченість) і без таких. Типовим прикладом зневажливого ставлення до дітей є залишення їх без догляду, що часто призводить до нещасних випадків, отруєнь та інших небезпечних для життя і здоров'я дитини наслідків.</a:t>
            </a:r>
            <a:endParaRPr lang="en-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386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25D27-BEC2-DC13-5210-24F2F0760FCA}"/>
              </a:ext>
            </a:extLst>
          </p:cNvPr>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Наслідки</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691A4F-4888-93E6-8654-454F7ABA48E9}"/>
              </a:ext>
            </a:extLst>
          </p:cNvPr>
          <p:cNvSpPr>
            <a:spLocks noGrp="1"/>
          </p:cNvSpPr>
          <p:nvPr>
            <p:ph idx="1"/>
          </p:nvPr>
        </p:nvSpPr>
        <p:spPr>
          <a:xfrm>
            <a:off x="524107" y="1516566"/>
            <a:ext cx="10829693" cy="4660397"/>
          </a:xfrm>
        </p:spPr>
        <p:txBody>
          <a:bodyPr>
            <a:normAutofit fontScale="70000" lnSpcReduction="20000"/>
          </a:bodyPr>
          <a:lstStyle/>
          <a:p>
            <a:pPr marL="0" indent="0">
              <a:buNone/>
            </a:pPr>
            <a:r>
              <a:rPr lang="uk-UA" dirty="0">
                <a:latin typeface="Times New Roman" panose="02020603050405020304" pitchFamily="18" charset="0"/>
                <a:cs typeface="Times New Roman" panose="02020603050405020304" pitchFamily="18" charset="0"/>
              </a:rPr>
              <a:t>Занедбані та недоглянуті діти можуть страждати затримками фізичного та психосоціального розвитку, що може стати причиною </a:t>
            </a:r>
            <a:r>
              <a:rPr lang="uk-UA" dirty="0" err="1">
                <a:latin typeface="Times New Roman" panose="02020603050405020304" pitchFamily="18" charset="0"/>
                <a:cs typeface="Times New Roman" panose="02020603050405020304" pitchFamily="18" charset="0"/>
              </a:rPr>
              <a:t>психопатологій</a:t>
            </a:r>
            <a:r>
              <a:rPr lang="uk-UA" dirty="0">
                <a:latin typeface="Times New Roman" panose="02020603050405020304" pitchFamily="18" charset="0"/>
                <a:cs typeface="Times New Roman" panose="02020603050405020304" pitchFamily="18" charset="0"/>
              </a:rPr>
              <a:t> та порушення нейропсихологічних функцій, в тому числі виконавчих функцій, уваги, мови, пам'яті та соціальних навичок.</a:t>
            </a:r>
          </a:p>
          <a:p>
            <a:pPr marL="0" indent="0">
              <a:buNone/>
            </a:pPr>
            <a:r>
              <a:rPr lang="uk-UA" dirty="0">
                <a:latin typeface="Times New Roman" panose="02020603050405020304" pitchFamily="18" charset="0"/>
                <a:cs typeface="Times New Roman" panose="02020603050405020304" pitchFamily="18" charset="0"/>
              </a:rPr>
              <a:t> За даними досліджень, діти, які пережили відсутність турботи, як правило, згодом не сприймають дорослих як джерело безпеки і демонструють підвищену агресивність та гіперактивність, що може перешкодити формуванню здорової та міцної прихильності до рідних і прийомних батьків чи сторонніх людей в цілому. </a:t>
            </a:r>
          </a:p>
          <a:p>
            <a:pPr marL="0" indent="0">
              <a:buNone/>
            </a:pPr>
            <a:r>
              <a:rPr lang="uk-UA" dirty="0">
                <a:latin typeface="Times New Roman" panose="02020603050405020304" pitchFamily="18" charset="0"/>
                <a:cs typeface="Times New Roman" panose="02020603050405020304" pitchFamily="18" charset="0"/>
              </a:rPr>
              <a:t>Адаптуючись до насильницького або неуважного батьківства або опікунства, такі діти стають настороженими і недовірливими; часто відзначають їх нещирість та схильність до маніпуляцій*. </a:t>
            </a:r>
          </a:p>
          <a:p>
            <a:pPr marL="0" indent="0">
              <a:buNone/>
            </a:pPr>
            <a:r>
              <a:rPr lang="uk-UA" dirty="0">
                <a:latin typeface="Times New Roman" panose="02020603050405020304" pitchFamily="18" charset="0"/>
                <a:cs typeface="Times New Roman" panose="02020603050405020304" pitchFamily="18" charset="0"/>
              </a:rPr>
              <a:t>Постраждалі від відсутності піклування згодом можуть зазнавати труднощів при зав'язуванні та підтримці дружніх і романтичних стосунків в результаті нестачі </a:t>
            </a:r>
            <a:r>
              <a:rPr lang="uk-UA" dirty="0" err="1">
                <a:latin typeface="Times New Roman" panose="02020603050405020304" pitchFamily="18" charset="0"/>
                <a:cs typeface="Times New Roman" panose="02020603050405020304" pitchFamily="18" charset="0"/>
              </a:rPr>
              <a:t>прив'язаностей</a:t>
            </a:r>
            <a:r>
              <a:rPr lang="uk-UA" dirty="0">
                <a:latin typeface="Times New Roman" panose="02020603050405020304" pitchFamily="18" charset="0"/>
                <a:cs typeface="Times New Roman" panose="02020603050405020304" pitchFamily="18" charset="0"/>
              </a:rPr>
              <a:t> в дитинстві.</a:t>
            </a:r>
          </a:p>
          <a:p>
            <a:pPr marL="0" indent="0">
              <a:buNone/>
            </a:pPr>
            <a:endParaRPr lang="uk-UA" i="1" dirty="0">
              <a:latin typeface="Times New Roman" panose="02020603050405020304" pitchFamily="18" charset="0"/>
              <a:cs typeface="Times New Roman" panose="02020603050405020304" pitchFamily="18" charset="0"/>
            </a:endParaRPr>
          </a:p>
          <a:p>
            <a:pPr marL="0" indent="0">
              <a:buNone/>
            </a:pPr>
            <a:r>
              <a:rPr lang="en-US" i="1" dirty="0">
                <a:latin typeface="Times New Roman" panose="02020603050405020304" pitchFamily="18" charset="0"/>
                <a:cs typeface="Times New Roman" panose="02020603050405020304" pitchFamily="18" charset="0"/>
              </a:rPr>
              <a:t>Golden, J.A., Prather, W. (2009). A behavioral perspective of childhood trauma and attachment issues: toward alternative treatment approaches for children with a history of abuse. International Journal of Behavioral and Consultation Therapy, V.5, 56-74</a:t>
            </a:r>
            <a:r>
              <a:rPr lang="en-US" dirty="0"/>
              <a:t>.</a:t>
            </a:r>
            <a:endParaRPr lang="en-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1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ECEB-5520-FEA2-069E-D7A01F2B05E9}"/>
              </a:ext>
            </a:extLst>
          </p:cNvPr>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Табу, що сприяють поширенню спіралі насильства</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861B339-AAEF-05D4-BA99-2CE6494DC832}"/>
              </a:ext>
            </a:extLst>
          </p:cNvPr>
          <p:cNvSpPr>
            <a:spLocks noGrp="1"/>
          </p:cNvSpPr>
          <p:nvPr>
            <p:ph idx="1"/>
          </p:nvPr>
        </p:nvSpPr>
        <p:spPr>
          <a:xfrm>
            <a:off x="256478" y="1304693"/>
            <a:ext cx="11097322" cy="4872270"/>
          </a:xfrm>
        </p:spPr>
        <p:txBody>
          <a:bodyPr>
            <a:normAutofit/>
          </a:bodyPr>
          <a:lstStyle/>
          <a:p>
            <a:pPr marL="0" indent="0">
              <a:buNone/>
            </a:pPr>
            <a:r>
              <a:rPr lang="uk-UA" sz="2200" dirty="0">
                <a:latin typeface="Times New Roman" panose="02020603050405020304" pitchFamily="18" charset="0"/>
                <a:cs typeface="Times New Roman" panose="02020603050405020304" pitchFamily="18" charset="0"/>
              </a:rPr>
              <a:t>Проблемою сучасного суспільства є суспільне замовчування наявності випадків насильства над дітьми у сім'ях медиків, поліції та військових, що працюють у контролюючих органах, державних та приватних установах, що покликані здійснювати захист постраждалих від насильства, а також надавати медичну допомогу за зверненням постраждалих, що призводить до відсутності відповідальності згідно із чинним законодавством та вільному поширенню насильства в громаді.</a:t>
            </a:r>
          </a:p>
          <a:p>
            <a:pPr marL="0" indent="0">
              <a:buNone/>
            </a:pPr>
            <a:r>
              <a:rPr lang="uk-UA" sz="2200" dirty="0">
                <a:latin typeface="Times New Roman" panose="02020603050405020304" pitchFamily="18" charset="0"/>
                <a:cs typeface="Times New Roman" panose="02020603050405020304" pitchFamily="18" charset="0"/>
              </a:rPr>
              <a:t>В Україні де домашнє насильство має тенденцію до збільшення кількості випадків, загалом проблема замовчування випадків домашнього насильства щодо дітей є актуальною.</a:t>
            </a:r>
          </a:p>
          <a:p>
            <a:pPr marL="0" indent="0">
              <a:buNone/>
            </a:pPr>
            <a:endParaRPr lang="en-UA" dirty="0"/>
          </a:p>
        </p:txBody>
      </p:sp>
      <p:pic>
        <p:nvPicPr>
          <p:cNvPr id="5" name="Picture 4">
            <a:extLst>
              <a:ext uri="{FF2B5EF4-FFF2-40B4-BE49-F238E27FC236}">
                <a16:creationId xmlns:a16="http://schemas.microsoft.com/office/drawing/2014/main" id="{8E9F2891-E89A-7924-9E92-49D16AB174FA}"/>
              </a:ext>
            </a:extLst>
          </p:cNvPr>
          <p:cNvPicPr>
            <a:picLocks noChangeAspect="1"/>
          </p:cNvPicPr>
          <p:nvPr/>
        </p:nvPicPr>
        <p:blipFill>
          <a:blip r:embed="rId2"/>
          <a:stretch>
            <a:fillRect/>
          </a:stretch>
        </p:blipFill>
        <p:spPr>
          <a:xfrm>
            <a:off x="3674482" y="4454757"/>
            <a:ext cx="2679700" cy="2197100"/>
          </a:xfrm>
          <a:prstGeom prst="rect">
            <a:avLst/>
          </a:prstGeom>
        </p:spPr>
      </p:pic>
    </p:spTree>
    <p:extLst>
      <p:ext uri="{BB962C8B-B14F-4D97-AF65-F5344CB8AC3E}">
        <p14:creationId xmlns:p14="http://schemas.microsoft.com/office/powerpoint/2010/main" val="762018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AD14-F1C9-33DD-5654-9403E05BAAB5}"/>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D3EFDCEF-AA75-916E-9212-8A409ABDDFF0}"/>
              </a:ext>
            </a:extLst>
          </p:cNvPr>
          <p:cNvSpPr>
            <a:spLocks noGrp="1"/>
          </p:cNvSpPr>
          <p:nvPr>
            <p:ph idx="1"/>
          </p:nvPr>
        </p:nvSpPr>
        <p:spPr/>
        <p:txBody>
          <a:bodyPr>
            <a:normAutofit fontScale="85000" lnSpcReduction="20000"/>
          </a:bodyPr>
          <a:lstStyle/>
          <a:p>
            <a:pPr marL="0" indent="0" algn="just">
              <a:buNone/>
            </a:pPr>
            <a:r>
              <a:rPr lang="uk-UA" dirty="0">
                <a:latin typeface="Times New Roman" panose="02020603050405020304" pitchFamily="18" charset="0"/>
                <a:cs typeface="Times New Roman" panose="02020603050405020304" pitchFamily="18" charset="0"/>
              </a:rPr>
              <a:t>Згідно із прийнятим Верховною Радою Законом «Про внесення змін до Кодексу України про адміністративні правопорушення та інших законів України у зв'язку з ратифікацією Конвенції Ради Європи про запобігання насильству стосовно жінок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домашньому насильству та боротьбу з цими явищами» (№8329): </a:t>
            </a:r>
            <a:r>
              <a:rPr lang="uk-UA" b="1" dirty="0">
                <a:latin typeface="Times New Roman" panose="02020603050405020304" pitchFamily="18" charset="0"/>
                <a:cs typeface="Times New Roman" panose="02020603050405020304" pitchFamily="18" charset="0"/>
              </a:rPr>
              <a:t>Неповідомлення про вчинення домашнього насильства стосовно дитини поліцейським, освітянином, медиком або </a:t>
            </a:r>
            <a:r>
              <a:rPr lang="uk-UA" b="1" dirty="0" err="1">
                <a:latin typeface="Times New Roman" panose="02020603050405020304" pitchFamily="18" charset="0"/>
                <a:cs typeface="Times New Roman" panose="02020603050405020304" pitchFamily="18" charset="0"/>
              </a:rPr>
              <a:t>соцпрацівником</a:t>
            </a:r>
            <a:r>
              <a:rPr lang="uk-UA" dirty="0">
                <a:latin typeface="Times New Roman" panose="02020603050405020304" pitchFamily="18" charset="0"/>
                <a:cs typeface="Times New Roman" panose="02020603050405020304" pitchFamily="18" charset="0"/>
              </a:rPr>
              <a:t> передбачає штраф від 20 до 30 неоподатковуваних мінімумів доходів громадян (340-510 грн) або місяць виправних робіт з відрахуванням 20% заробітку.</a:t>
            </a:r>
          </a:p>
          <a:p>
            <a:pPr marL="0" indent="0" algn="just">
              <a:buNone/>
            </a:pPr>
            <a:r>
              <a:rPr lang="uk-UA" dirty="0">
                <a:latin typeface="Times New Roman" panose="02020603050405020304" pitchFamily="18" charset="0"/>
                <a:cs typeface="Times New Roman" panose="02020603050405020304" pitchFamily="18" charset="0"/>
              </a:rPr>
              <a:t>На даний час на практиці недостатньо виконується рішення, яке передбачає, що під час розгляду справ про адміністративні правопорушення, пов’язаних із домашнім насильством, насильством за ознакою статі, суди вирішуватимуть питання про направлення осіб на проходження програми для кривдників з обов’язковим обґрунтуванням такого рішення у постанові про адміністративне правопорушення за цією категорією справ.</a:t>
            </a:r>
          </a:p>
          <a:p>
            <a:pPr marL="0" indent="0">
              <a:buNone/>
            </a:pPr>
            <a:endParaRPr lang="en-UA" dirty="0"/>
          </a:p>
        </p:txBody>
      </p:sp>
    </p:spTree>
    <p:extLst>
      <p:ext uri="{BB962C8B-B14F-4D97-AF65-F5344CB8AC3E}">
        <p14:creationId xmlns:p14="http://schemas.microsoft.com/office/powerpoint/2010/main" val="1868483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5493-E4C0-E282-B539-1C73A477B734}"/>
              </a:ext>
            </a:extLst>
          </p:cNvPr>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Гендерні аспекти психологічного насильства щодо дітей</a:t>
            </a:r>
            <a:br>
              <a:rPr lang="uk-UA" sz="2800" b="1" dirty="0">
                <a:latin typeface="Times New Roman" panose="02020603050405020304" pitchFamily="18" charset="0"/>
                <a:cs typeface="Times New Roman" panose="02020603050405020304" pitchFamily="18" charset="0"/>
              </a:rPr>
            </a:br>
            <a:endParaRPr lang="en-UA"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7CFD660-6932-0F99-50A5-2365343689AB}"/>
              </a:ext>
            </a:extLst>
          </p:cNvPr>
          <p:cNvSpPr>
            <a:spLocks noGrp="1"/>
          </p:cNvSpPr>
          <p:nvPr>
            <p:ph idx="1"/>
          </p:nvPr>
        </p:nvSpPr>
        <p:spPr>
          <a:xfrm>
            <a:off x="200722" y="1137424"/>
            <a:ext cx="11153078" cy="5039539"/>
          </a:xfrm>
        </p:spPr>
        <p:txBody>
          <a:bodyPr>
            <a:normAutofit lnSpcReduction="10000"/>
          </a:bodyPr>
          <a:lstStyle/>
          <a:p>
            <a:pPr marL="0" indent="0">
              <a:buNone/>
            </a:pPr>
            <a:r>
              <a:rPr lang="uk-UA" b="1" dirty="0">
                <a:latin typeface="Times New Roman" panose="02020603050405020304" pitchFamily="18" charset="0"/>
                <a:cs typeface="Times New Roman" panose="02020603050405020304" pitchFamily="18" charset="0"/>
              </a:rPr>
              <a:t>Гендерні норми впливають не лише на форми насильства, а й на те, як дорослі тлумачать «нормальне» виховання.</a:t>
            </a:r>
            <a:r>
              <a:rPr lang="uk-UA" dirty="0">
                <a:latin typeface="Times New Roman" panose="02020603050405020304" pitchFamily="18" charset="0"/>
                <a:cs typeface="Times New Roman" panose="02020603050405020304" pitchFamily="18" charset="0"/>
              </a:rPr>
              <a:t> Шкідливі уявлення про «справжню мужність» або «хорошу дівчинку» можуть робити психологічно жорсткі практики соціально прийнятними</a:t>
            </a:r>
          </a:p>
          <a:p>
            <a:pPr marL="0" indent="0">
              <a:buNone/>
            </a:pPr>
            <a:r>
              <a:rPr lang="uk-UA" b="1" dirty="0">
                <a:latin typeface="Times New Roman" panose="02020603050405020304" pitchFamily="18" charset="0"/>
                <a:cs typeface="Times New Roman" panose="02020603050405020304" pitchFamily="18" charset="0"/>
              </a:rPr>
              <a:t>Щодо хлопців</a:t>
            </a:r>
            <a:r>
              <a:rPr lang="uk-UA" dirty="0">
                <a:latin typeface="Times New Roman" panose="02020603050405020304" pitchFamily="18" charset="0"/>
                <a:cs typeface="Times New Roman" panose="02020603050405020304" pitchFamily="18" charset="0"/>
              </a:rPr>
              <a:t> психологічний тиск часто маскується під вимогу сили й емоційної стриманості:</a:t>
            </a:r>
          </a:p>
          <a:p>
            <a:pPr marL="0" indent="0">
              <a:buNone/>
            </a:pPr>
            <a:r>
              <a:rPr lang="uk-UA" dirty="0">
                <a:latin typeface="Times New Roman" panose="02020603050405020304" pitchFamily="18" charset="0"/>
                <a:cs typeface="Times New Roman" panose="02020603050405020304" pitchFamily="18" charset="0"/>
              </a:rPr>
              <a:t>не плач»</a:t>
            </a:r>
          </a:p>
          <a:p>
            <a:pPr marL="0" indent="0">
              <a:buNone/>
            </a:pPr>
            <a:r>
              <a:rPr lang="uk-UA" dirty="0">
                <a:latin typeface="Times New Roman" panose="02020603050405020304" pitchFamily="18" charset="0"/>
                <a:cs typeface="Times New Roman" panose="02020603050405020304" pitchFamily="18" charset="0"/>
              </a:rPr>
              <a:t>будь мужиком</a:t>
            </a:r>
          </a:p>
          <a:p>
            <a:pPr marL="0" indent="0">
              <a:buNone/>
            </a:pPr>
            <a:r>
              <a:rPr lang="uk-UA" dirty="0" err="1">
                <a:latin typeface="Times New Roman" panose="02020603050405020304" pitchFamily="18" charset="0"/>
                <a:cs typeface="Times New Roman" panose="02020603050405020304" pitchFamily="18" charset="0"/>
              </a:rPr>
              <a:t>присоромлення</a:t>
            </a:r>
            <a:r>
              <a:rPr lang="uk-UA" dirty="0">
                <a:latin typeface="Times New Roman" panose="02020603050405020304" pitchFamily="18" charset="0"/>
                <a:cs typeface="Times New Roman" panose="02020603050405020304" pitchFamily="18" charset="0"/>
              </a:rPr>
              <a:t> за страх, слабкість, чутливість;</a:t>
            </a:r>
          </a:p>
          <a:p>
            <a:pPr marL="0" indent="0">
              <a:buNone/>
            </a:pPr>
            <a:r>
              <a:rPr lang="uk-UA" dirty="0">
                <a:latin typeface="Times New Roman" panose="02020603050405020304" pitchFamily="18" charset="0"/>
                <a:cs typeface="Times New Roman" panose="02020603050405020304" pitchFamily="18" charset="0"/>
              </a:rPr>
              <a:t>покарання за вразливість.</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Такі послання можуть формувати емоційне пригнічення, сором і труднощі з вираженням почутті</a:t>
            </a:r>
          </a:p>
          <a:p>
            <a:pPr marL="0" indent="0">
              <a:buNone/>
            </a:pPr>
            <a:endParaRPr lang="en-UA" dirty="0"/>
          </a:p>
        </p:txBody>
      </p:sp>
      <p:pic>
        <p:nvPicPr>
          <p:cNvPr id="5" name="Picture 4">
            <a:extLst>
              <a:ext uri="{FF2B5EF4-FFF2-40B4-BE49-F238E27FC236}">
                <a16:creationId xmlns:a16="http://schemas.microsoft.com/office/drawing/2014/main" id="{5F3BBE44-AB34-9E18-3350-2C41679B9DB1}"/>
              </a:ext>
            </a:extLst>
          </p:cNvPr>
          <p:cNvPicPr>
            <a:picLocks noChangeAspect="1"/>
          </p:cNvPicPr>
          <p:nvPr/>
        </p:nvPicPr>
        <p:blipFill>
          <a:blip r:embed="rId2"/>
          <a:stretch>
            <a:fillRect/>
          </a:stretch>
        </p:blipFill>
        <p:spPr>
          <a:xfrm>
            <a:off x="7832492" y="3164468"/>
            <a:ext cx="3708400" cy="1778000"/>
          </a:xfrm>
          <a:prstGeom prst="rect">
            <a:avLst/>
          </a:prstGeom>
        </p:spPr>
      </p:pic>
    </p:spTree>
    <p:extLst>
      <p:ext uri="{BB962C8B-B14F-4D97-AF65-F5344CB8AC3E}">
        <p14:creationId xmlns:p14="http://schemas.microsoft.com/office/powerpoint/2010/main" val="3379632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B5C0-BDF9-F1F0-DE7C-72A8EF2908B6}"/>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16321889-394C-F597-6A02-F4216735442A}"/>
              </a:ext>
            </a:extLst>
          </p:cNvPr>
          <p:cNvSpPr>
            <a:spLocks noGrp="1"/>
          </p:cNvSpPr>
          <p:nvPr>
            <p:ph idx="1"/>
          </p:nvPr>
        </p:nvSpPr>
        <p:spPr/>
        <p:txBody>
          <a:bodyPr>
            <a:normAutofit fontScale="92500" lnSpcReduction="20000"/>
          </a:bodyPr>
          <a:lstStyle/>
          <a:p>
            <a:pPr marL="0" indent="0">
              <a:buNone/>
            </a:pPr>
            <a:r>
              <a:rPr lang="uk-UA" b="1" dirty="0">
                <a:latin typeface="Times New Roman" panose="02020603050405020304" pitchFamily="18" charset="0"/>
                <a:cs typeface="Times New Roman" panose="02020603050405020304" pitchFamily="18" charset="0"/>
              </a:rPr>
              <a:t>Водночас важливо уникати спрощення:</a:t>
            </a:r>
            <a:r>
              <a:rPr lang="uk-UA" dirty="0">
                <a:latin typeface="Times New Roman" panose="02020603050405020304" pitchFamily="18" charset="0"/>
                <a:cs typeface="Times New Roman" panose="02020603050405020304" pitchFamily="18" charset="0"/>
              </a:rPr>
              <a:t> за даними ВООЗ, хлопці й дівчата мають подібний ризик емоційного насильства та нехтування, тоді як дівчата мають вищий ризик сексуального насильства. Частина оглядів також показує, що в деяких регіонах дівчата частіше повідомляють про емоційне насильство, але ці відмінності залежать від контексту й способу вимірювання. </a:t>
            </a:r>
          </a:p>
          <a:p>
            <a:pPr marL="0" indent="0">
              <a:buNone/>
            </a:pPr>
            <a:r>
              <a:rPr lang="uk-UA" b="1" dirty="0">
                <a:latin typeface="Times New Roman" panose="02020603050405020304" pitchFamily="18" charset="0"/>
                <a:cs typeface="Times New Roman" panose="02020603050405020304" pitchFamily="18" charset="0"/>
              </a:rPr>
              <a:t>Висновок:</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гендерні стереотипи стають чинником ризику тоді, коли вони:</a:t>
            </a:r>
          </a:p>
          <a:p>
            <a:pPr marL="0" indent="0">
              <a:buNone/>
            </a:pPr>
            <a:r>
              <a:rPr lang="uk-UA" dirty="0">
                <a:latin typeface="Times New Roman" panose="02020603050405020304" pitchFamily="18" charset="0"/>
                <a:cs typeface="Times New Roman" panose="02020603050405020304" pitchFamily="18" charset="0"/>
              </a:rPr>
              <a:t>забороняють дитині емоції;</a:t>
            </a:r>
          </a:p>
          <a:p>
            <a:pPr marL="0" indent="0">
              <a:buNone/>
            </a:pPr>
            <a:r>
              <a:rPr lang="uk-UA" dirty="0">
                <a:latin typeface="Times New Roman" panose="02020603050405020304" pitchFamily="18" charset="0"/>
                <a:cs typeface="Times New Roman" panose="02020603050405020304" pitchFamily="18" charset="0"/>
              </a:rPr>
              <a:t>принижують її за невідповідність ролі;</a:t>
            </a:r>
          </a:p>
          <a:p>
            <a:pPr marL="0" indent="0">
              <a:buNone/>
            </a:pPr>
            <a:r>
              <a:rPr lang="uk-UA" dirty="0">
                <a:latin typeface="Times New Roman" panose="02020603050405020304" pitchFamily="18" charset="0"/>
                <a:cs typeface="Times New Roman" panose="02020603050405020304" pitchFamily="18" charset="0"/>
              </a:rPr>
              <a:t>виправдовують контроль, соромлення або знецінення як «виховання». </a:t>
            </a:r>
          </a:p>
          <a:p>
            <a:pPr marL="0" indent="0">
              <a:buNone/>
            </a:pPr>
            <a:r>
              <a:rPr lang="en-US" dirty="0">
                <a:latin typeface="Times New Roman" panose="02020603050405020304" pitchFamily="18" charset="0"/>
                <a:cs typeface="Times New Roman" panose="02020603050405020304" pitchFamily="18" charset="0"/>
              </a:rPr>
              <a:t>UNICEF, 2021; WHO, 2024; Moody et al., 2018.</a:t>
            </a:r>
          </a:p>
          <a:p>
            <a:pPr marL="0" indent="0">
              <a:buNone/>
            </a:pPr>
            <a:endParaRPr lang="en-UA" dirty="0"/>
          </a:p>
        </p:txBody>
      </p:sp>
    </p:spTree>
    <p:extLst>
      <p:ext uri="{BB962C8B-B14F-4D97-AF65-F5344CB8AC3E}">
        <p14:creationId xmlns:p14="http://schemas.microsoft.com/office/powerpoint/2010/main" val="3207808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CAA9-0F88-3F5F-7937-0C0326FCB16B}"/>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75EDA0D1-C8C4-D471-9459-30C2420196D9}"/>
              </a:ext>
            </a:extLst>
          </p:cNvPr>
          <p:cNvSpPr>
            <a:spLocks noGrp="1"/>
          </p:cNvSpPr>
          <p:nvPr>
            <p:ph idx="1"/>
          </p:nvPr>
        </p:nvSpPr>
        <p:spPr/>
        <p:txBody>
          <a:bodyPr/>
          <a:lstStyle/>
          <a:p>
            <a:pPr marL="0" indent="0">
              <a:buNone/>
            </a:pPr>
            <a:r>
              <a:rPr lang="uk-UA" b="1" dirty="0">
                <a:latin typeface="Times New Roman" panose="02020603050405020304" pitchFamily="18" charset="0"/>
                <a:cs typeface="Times New Roman" panose="02020603050405020304" pitchFamily="18" charset="0"/>
              </a:rPr>
              <a:t>Щодо дівчат</a:t>
            </a:r>
            <a:r>
              <a:rPr lang="uk-UA" dirty="0">
                <a:latin typeface="Times New Roman" panose="02020603050405020304" pitchFamily="18" charset="0"/>
                <a:cs typeface="Times New Roman" panose="02020603050405020304" pitchFamily="18" charset="0"/>
              </a:rPr>
              <a:t> частіше з’являються практики контролю слухняності, зовнішності, «скромності» та соціальної зручності:</a:t>
            </a:r>
          </a:p>
          <a:p>
            <a:pPr marL="0" indent="0">
              <a:buNone/>
            </a:pPr>
            <a:r>
              <a:rPr lang="uk-UA" dirty="0">
                <a:latin typeface="Times New Roman" panose="02020603050405020304" pitchFamily="18" charset="0"/>
                <a:cs typeface="Times New Roman" panose="02020603050405020304" pitchFamily="18" charset="0"/>
              </a:rPr>
              <a:t>поводься тихо</a:t>
            </a:r>
          </a:p>
          <a:p>
            <a:pPr marL="0" indent="0">
              <a:buNone/>
            </a:pPr>
            <a:r>
              <a:rPr lang="uk-UA" dirty="0">
                <a:latin typeface="Times New Roman" panose="02020603050405020304" pitchFamily="18" charset="0"/>
                <a:cs typeface="Times New Roman" panose="02020603050405020304" pitchFamily="18" charset="0"/>
              </a:rPr>
              <a:t>хороші дівчатка так не роблять</a:t>
            </a:r>
          </a:p>
          <a:p>
            <a:pPr marL="0" indent="0">
              <a:buNone/>
            </a:pPr>
            <a:r>
              <a:rPr lang="uk-UA" dirty="0" err="1">
                <a:latin typeface="Times New Roman" panose="02020603050405020304" pitchFamily="18" charset="0"/>
                <a:cs typeface="Times New Roman" panose="02020603050405020304" pitchFamily="18" charset="0"/>
              </a:rPr>
              <a:t>присоромлення</a:t>
            </a:r>
            <a:r>
              <a:rPr lang="uk-UA" dirty="0">
                <a:latin typeface="Times New Roman" panose="02020603050405020304" pitchFamily="18" charset="0"/>
                <a:cs typeface="Times New Roman" panose="02020603050405020304" pitchFamily="18" charset="0"/>
              </a:rPr>
              <a:t> тіла або емоцій;</a:t>
            </a:r>
          </a:p>
          <a:p>
            <a:pPr marL="0" indent="0">
              <a:buNone/>
            </a:pPr>
            <a:r>
              <a:rPr lang="uk-UA" dirty="0">
                <a:latin typeface="Times New Roman" panose="02020603050405020304" pitchFamily="18" charset="0"/>
                <a:cs typeface="Times New Roman" panose="02020603050405020304" pitchFamily="18" charset="0"/>
              </a:rPr>
              <a:t>нав’язування ролі «зручної» дитини.</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Такі форми тиску можуть підсилювати провину, залежність від оцінки інших і страх самовираження.</a:t>
            </a:r>
          </a:p>
          <a:p>
            <a:pPr marL="0" indent="0">
              <a:buNone/>
            </a:pPr>
            <a:endParaRPr lang="en-UA" dirty="0"/>
          </a:p>
        </p:txBody>
      </p:sp>
      <p:pic>
        <p:nvPicPr>
          <p:cNvPr id="5" name="Picture 4">
            <a:extLst>
              <a:ext uri="{FF2B5EF4-FFF2-40B4-BE49-F238E27FC236}">
                <a16:creationId xmlns:a16="http://schemas.microsoft.com/office/drawing/2014/main" id="{212E8F52-3E30-874E-162D-B089CEA1F307}"/>
              </a:ext>
            </a:extLst>
          </p:cNvPr>
          <p:cNvPicPr>
            <a:picLocks noChangeAspect="1"/>
          </p:cNvPicPr>
          <p:nvPr/>
        </p:nvPicPr>
        <p:blipFill>
          <a:blip r:embed="rId2"/>
          <a:stretch>
            <a:fillRect/>
          </a:stretch>
        </p:blipFill>
        <p:spPr>
          <a:xfrm>
            <a:off x="7341530" y="2615426"/>
            <a:ext cx="3530600" cy="2095500"/>
          </a:xfrm>
          <a:prstGeom prst="rect">
            <a:avLst/>
          </a:prstGeom>
        </p:spPr>
      </p:pic>
    </p:spTree>
    <p:extLst>
      <p:ext uri="{BB962C8B-B14F-4D97-AF65-F5344CB8AC3E}">
        <p14:creationId xmlns:p14="http://schemas.microsoft.com/office/powerpoint/2010/main" val="24840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4F97-78D0-5420-D9F7-8BC860F55752}"/>
              </a:ext>
            </a:extLst>
          </p:cNvPr>
          <p:cNvSpPr>
            <a:spLocks noGrp="1"/>
          </p:cNvSpPr>
          <p:nvPr>
            <p:ph type="title"/>
          </p:nvPr>
        </p:nvSpPr>
        <p:spPr/>
        <p:txBody>
          <a:bodyPr>
            <a:normAutofit/>
          </a:bodyPr>
          <a:lstStyle/>
          <a:p>
            <a:r>
              <a:rPr lang="uk-UA" sz="3100" b="1" dirty="0">
                <a:latin typeface="Times New Roman" panose="02020603050405020304" pitchFamily="18" charset="0"/>
                <a:cs typeface="Times New Roman" panose="02020603050405020304" pitchFamily="18" charset="0"/>
              </a:rPr>
              <a:t>Вікові аспекти психологічного насильства щодо дітей</a:t>
            </a:r>
            <a:br>
              <a:rPr lang="uk-UA" b="1" dirty="0"/>
            </a:br>
            <a:endParaRPr lang="en-UA" dirty="0"/>
          </a:p>
        </p:txBody>
      </p:sp>
      <p:sp>
        <p:nvSpPr>
          <p:cNvPr id="3" name="Content Placeholder 2">
            <a:extLst>
              <a:ext uri="{FF2B5EF4-FFF2-40B4-BE49-F238E27FC236}">
                <a16:creationId xmlns:a16="http://schemas.microsoft.com/office/drawing/2014/main" id="{049C33A9-F015-BC4A-D41B-7AD3D39E6D96}"/>
              </a:ext>
            </a:extLst>
          </p:cNvPr>
          <p:cNvSpPr>
            <a:spLocks noGrp="1"/>
          </p:cNvSpPr>
          <p:nvPr>
            <p:ph idx="1"/>
          </p:nvPr>
        </p:nvSpPr>
        <p:spPr/>
        <p:txBody>
          <a:bodyPr/>
          <a:lstStyle/>
          <a:p>
            <a:pPr marL="0" indent="0">
              <a:buNone/>
            </a:pPr>
            <a:r>
              <a:rPr lang="uk-UA" b="1" dirty="0">
                <a:latin typeface="Times New Roman" panose="02020603050405020304" pitchFamily="18" charset="0"/>
                <a:cs typeface="Times New Roman" panose="02020603050405020304" pitchFamily="18" charset="0"/>
              </a:rPr>
              <a:t>Вік дитини впливає і на вразливість до психологічного насильства, і на форму його наслідків.</a:t>
            </a:r>
            <a:r>
              <a:rPr lang="uk-UA" dirty="0">
                <a:latin typeface="Times New Roman" panose="02020603050405020304" pitchFamily="18" charset="0"/>
                <a:cs typeface="Times New Roman" panose="02020603050405020304" pitchFamily="18" charset="0"/>
              </a:rPr>
              <a:t> За даними </a:t>
            </a:r>
            <a:r>
              <a:rPr lang="en-US" dirty="0">
                <a:latin typeface="Times New Roman" panose="02020603050405020304" pitchFamily="18" charset="0"/>
                <a:cs typeface="Times New Roman" panose="02020603050405020304" pitchFamily="18" charset="0"/>
              </a:rPr>
              <a:t>CDC, </a:t>
            </a:r>
            <a:r>
              <a:rPr lang="uk-UA" dirty="0">
                <a:latin typeface="Times New Roman" panose="02020603050405020304" pitchFamily="18" charset="0"/>
                <a:cs typeface="Times New Roman" panose="02020603050405020304" pitchFamily="18" charset="0"/>
              </a:rPr>
              <a:t>до групи підвищеного ризику належать, зокрема, </a:t>
            </a:r>
            <a:r>
              <a:rPr lang="uk-UA" b="1" dirty="0">
                <a:latin typeface="Times New Roman" panose="02020603050405020304" pitchFamily="18" charset="0"/>
                <a:cs typeface="Times New Roman" panose="02020603050405020304" pitchFamily="18" charset="0"/>
              </a:rPr>
              <a:t>діти молодші 4 років</a:t>
            </a:r>
            <a:r>
              <a:rPr lang="uk-UA" dirty="0">
                <a:latin typeface="Times New Roman" panose="02020603050405020304" pitchFamily="18" charset="0"/>
                <a:cs typeface="Times New Roman" panose="02020603050405020304" pitchFamily="18" charset="0"/>
              </a:rPr>
              <a:t>, а ВООЗ підкреслює, що для немовлят і молодших дітей насильство найчастіше пов’язане саме з жорстоким поводженням з боку дорослих, від яких вони повністю залежать</a:t>
            </a:r>
          </a:p>
          <a:p>
            <a:pPr marL="0" indent="0">
              <a:buNone/>
            </a:pPr>
            <a:endParaRPr lang="en-UA" dirty="0"/>
          </a:p>
        </p:txBody>
      </p:sp>
      <p:pic>
        <p:nvPicPr>
          <p:cNvPr id="5" name="Picture 4">
            <a:extLst>
              <a:ext uri="{FF2B5EF4-FFF2-40B4-BE49-F238E27FC236}">
                <a16:creationId xmlns:a16="http://schemas.microsoft.com/office/drawing/2014/main" id="{1AB06EDE-2E78-FD4B-942A-24E2BC8219E4}"/>
              </a:ext>
            </a:extLst>
          </p:cNvPr>
          <p:cNvPicPr>
            <a:picLocks noChangeAspect="1"/>
          </p:cNvPicPr>
          <p:nvPr/>
        </p:nvPicPr>
        <p:blipFill>
          <a:blip r:embed="rId2"/>
          <a:stretch>
            <a:fillRect/>
          </a:stretch>
        </p:blipFill>
        <p:spPr>
          <a:xfrm>
            <a:off x="8505593" y="5880100"/>
            <a:ext cx="3276600" cy="863600"/>
          </a:xfrm>
          <a:prstGeom prst="rect">
            <a:avLst/>
          </a:prstGeom>
        </p:spPr>
      </p:pic>
    </p:spTree>
    <p:extLst>
      <p:ext uri="{BB962C8B-B14F-4D97-AF65-F5344CB8AC3E}">
        <p14:creationId xmlns:p14="http://schemas.microsoft.com/office/powerpoint/2010/main" val="4008414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96742-B304-70B2-705B-76F20CE90FD0}"/>
              </a:ext>
            </a:extLst>
          </p:cNvPr>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Раннє дитинство</a:t>
            </a:r>
            <a:br>
              <a:rPr lang="uk-UA" sz="2800" dirty="0">
                <a:latin typeface="Times New Roman" panose="02020603050405020304" pitchFamily="18" charset="0"/>
                <a:cs typeface="Times New Roman" panose="02020603050405020304" pitchFamily="18" charset="0"/>
              </a:rPr>
            </a:br>
            <a:endParaRPr lang="en-UA"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6BA84F-FAD8-8336-B063-57B82898FF76}"/>
              </a:ext>
            </a:extLst>
          </p:cNvPr>
          <p:cNvSpPr>
            <a:spLocks noGrp="1"/>
          </p:cNvSpPr>
          <p:nvPr>
            <p:ph idx="1"/>
          </p:nvPr>
        </p:nvSpPr>
        <p:spPr>
          <a:xfrm>
            <a:off x="457200" y="1371600"/>
            <a:ext cx="10896600" cy="4805363"/>
          </a:xfrm>
        </p:spPr>
        <p:txBody>
          <a:bodyPr>
            <a:normAutofit fontScale="77500" lnSpcReduction="20000"/>
          </a:bodyPr>
          <a:lstStyle/>
          <a:p>
            <a:pPr marL="0" indent="0">
              <a:buNone/>
            </a:pPr>
            <a:r>
              <a:rPr lang="uk-UA" dirty="0">
                <a:latin typeface="Times New Roman" panose="02020603050405020304" pitchFamily="18" charset="0"/>
                <a:cs typeface="Times New Roman" panose="02020603050405020304" pitchFamily="18" charset="0"/>
              </a:rPr>
              <a:t>дитина ще не може повноцінно пояснити, що з нею відбувається;</a:t>
            </a:r>
          </a:p>
          <a:p>
            <a:r>
              <a:rPr lang="uk-UA" dirty="0">
                <a:latin typeface="Times New Roman" panose="02020603050405020304" pitchFamily="18" charset="0"/>
                <a:cs typeface="Times New Roman" panose="02020603050405020304" pitchFamily="18" charset="0"/>
              </a:rPr>
              <a:t>крик, емоційне відкидання, ігнорування та залякування підривають базове почуття безпеки;</a:t>
            </a:r>
          </a:p>
          <a:p>
            <a:r>
              <a:rPr lang="uk-UA" dirty="0">
                <a:latin typeface="Times New Roman" panose="02020603050405020304" pitchFamily="18" charset="0"/>
                <a:cs typeface="Times New Roman" panose="02020603050405020304" pitchFamily="18" charset="0"/>
              </a:rPr>
              <a:t>ранній стрес може впливати на розвиток мозку, емоційну регуляцію та прив’язаність.</a:t>
            </a:r>
          </a:p>
          <a:p>
            <a:pPr marL="0" indent="0">
              <a:buNone/>
            </a:pPr>
            <a:r>
              <a:rPr lang="uk-UA" b="1" dirty="0">
                <a:latin typeface="Times New Roman" panose="02020603050405020304" pitchFamily="18" charset="0"/>
                <a:cs typeface="Times New Roman" panose="02020603050405020304" pitchFamily="18" charset="0"/>
              </a:rPr>
              <a:t>Синдром струшеної дитини (</a:t>
            </a:r>
            <a:r>
              <a:rPr lang="en-US" b="1" dirty="0">
                <a:latin typeface="Times New Roman" panose="02020603050405020304" pitchFamily="18" charset="0"/>
                <a:cs typeface="Times New Roman" panose="02020603050405020304" pitchFamily="18" charset="0"/>
              </a:rPr>
              <a:t>Shaken Baby Syndrome (SBS)</a:t>
            </a:r>
            <a:endParaRPr lang="en-US" dirty="0">
              <a:latin typeface="Times New Roman" panose="02020603050405020304" pitchFamily="18" charset="0"/>
              <a:cs typeface="Times New Roman" panose="02020603050405020304" pitchFamily="18" charset="0"/>
            </a:endParaRPr>
          </a:p>
          <a:p>
            <a:pPr marL="0" indent="0">
              <a:buNone/>
            </a:pPr>
            <a:r>
              <a:rPr lang="uk-UA" dirty="0">
                <a:latin typeface="Times New Roman" panose="02020603050405020304" pitchFamily="18" charset="0"/>
                <a:cs typeface="Times New Roman" panose="02020603050405020304" pitchFamily="18" charset="0"/>
              </a:rPr>
              <a:t>У сучаснішій медичній термінології ще часто вживають:</a:t>
            </a:r>
            <a:br>
              <a:rPr lang="uk-UA"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abusive head trauma (AHT)</a:t>
            </a:r>
            <a:r>
              <a:rPr lang="en-US" dirty="0">
                <a:latin typeface="Times New Roman" panose="02020603050405020304" pitchFamily="18" charset="0"/>
                <a:cs typeface="Times New Roman" panose="02020603050405020304" pitchFamily="18" charset="0"/>
              </a:rPr>
              <a:t> — </a:t>
            </a:r>
            <a:r>
              <a:rPr lang="uk-UA" b="1" dirty="0">
                <a:latin typeface="Times New Roman" panose="02020603050405020304" pitchFamily="18" charset="0"/>
                <a:cs typeface="Times New Roman" panose="02020603050405020304" pitchFamily="18" charset="0"/>
              </a:rPr>
              <a:t>травматичне ушкодження голови внаслідок жорстокого поводження</a:t>
            </a:r>
            <a:endParaRPr lang="uk-UA"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WHO, 2024; CDC, 2024; UNICEF; Kumari et al., 2020.</a:t>
            </a:r>
            <a:endParaRPr lang="uk-UA" dirty="0">
              <a:latin typeface="Times New Roman" panose="02020603050405020304" pitchFamily="18" charset="0"/>
              <a:cs typeface="Times New Roman" panose="02020603050405020304" pitchFamily="18" charset="0"/>
            </a:endParaRPr>
          </a:p>
          <a:p>
            <a:endParaRPr lang="uk-UA" dirty="0"/>
          </a:p>
          <a:p>
            <a:pPr marL="0" indent="0">
              <a:buNone/>
            </a:pPr>
            <a:endParaRPr lang="en-UA" dirty="0"/>
          </a:p>
        </p:txBody>
      </p:sp>
      <p:sp>
        <p:nvSpPr>
          <p:cNvPr id="5" name="Rectangle 2">
            <a:extLst>
              <a:ext uri="{FF2B5EF4-FFF2-40B4-BE49-F238E27FC236}">
                <a16:creationId xmlns:a16="http://schemas.microsoft.com/office/drawing/2014/main" id="{C47234FD-2E94-E130-260B-4EBD956777D7}"/>
              </a:ext>
            </a:extLst>
          </p:cNvPr>
          <p:cNvSpPr>
            <a:spLocks noChangeArrowheads="1"/>
          </p:cNvSpPr>
          <p:nvPr/>
        </p:nvSpPr>
        <p:spPr bwMode="auto">
          <a:xfrm>
            <a:off x="457200" y="1743137"/>
            <a:ext cx="368594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uk-UA" altLang="en-UA"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uk-UA" altLang="en-UA"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uk-UA" altLang="en-UA"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uk-UA" altLang="en-UA"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A" altLang="en-UA" sz="1800" b="0" i="0" u="none" strike="noStrike" cap="none" normalizeH="0" baseline="0" dirty="0">
                <a:ln>
                  <a:noFill/>
                </a:ln>
                <a:solidFill>
                  <a:schemeClr val="tx1"/>
                </a:solidFill>
                <a:effectLst/>
                <a:latin typeface="Arial" panose="020B0604020202020204" pitchFamily="34" charset="0"/>
              </a:rPr>
              <a:t>різкий крик в обличчя немовляті;</a:t>
            </a:r>
          </a:p>
          <a:p>
            <a:pPr marL="0" marR="0" lvl="0" indent="0" algn="l" defTabSz="914400" rtl="0" eaLnBrk="0" fontAlgn="base" latinLnBrk="0" hangingPunct="0">
              <a:lnSpc>
                <a:spcPct val="100000"/>
              </a:lnSpc>
              <a:spcBef>
                <a:spcPct val="0"/>
              </a:spcBef>
              <a:spcAft>
                <a:spcPct val="0"/>
              </a:spcAft>
              <a:buClrTx/>
              <a:buSzTx/>
              <a:tabLst/>
            </a:pPr>
            <a:r>
              <a:rPr kumimoji="0" lang="en-UA" altLang="en-UA" sz="1800" b="0" i="0" u="none" strike="noStrike" cap="none" normalizeH="0" baseline="0" dirty="0">
                <a:ln>
                  <a:noFill/>
                </a:ln>
                <a:solidFill>
                  <a:schemeClr val="tx1"/>
                </a:solidFill>
                <a:effectLst/>
                <a:latin typeface="Arial" panose="020B0604020202020204" pitchFamily="34" charset="0"/>
              </a:rPr>
              <a:t>тривале ігнорування плачу</a:t>
            </a: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A" altLang="en-UA"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10E25C74-FC3E-CC37-00AF-B6D83C2EF3C5}"/>
              </a:ext>
            </a:extLst>
          </p:cNvPr>
          <p:cNvSpPr>
            <a:spLocks noChangeArrowheads="1"/>
          </p:cNvSpPr>
          <p:nvPr/>
        </p:nvSpPr>
        <p:spPr bwMode="auto">
          <a:xfrm>
            <a:off x="457200" y="3589797"/>
            <a:ext cx="863749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uk-UA" altLang="en-UA"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lang="uk-UA" altLang="en-UA"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A" altLang="en-UA"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залякування темрявою, “бабайкою”, “віддам комусь”;</a:t>
            </a:r>
          </a:p>
          <a:p>
            <a:pPr marL="0" marR="0" lvl="0" indent="0" algn="l" defTabSz="914400" rtl="0" eaLnBrk="0" fontAlgn="base" latinLnBrk="0" hangingPunct="0">
              <a:lnSpc>
                <a:spcPct val="100000"/>
              </a:lnSpc>
              <a:spcBef>
                <a:spcPct val="0"/>
              </a:spcBef>
              <a:spcAft>
                <a:spcPct val="0"/>
              </a:spcAft>
              <a:buClrTx/>
              <a:buSzTx/>
              <a:tabLst/>
            </a:pPr>
            <a:r>
              <a:rPr kumimoji="0" lang="en-UA" altLang="en-UA"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емоційне відкидання: “замовкни”, “ти мені набрид”;</a:t>
            </a:r>
          </a:p>
          <a:p>
            <a:pPr marL="0" marR="0" lvl="0" indent="0" algn="l" defTabSz="914400" rtl="0" eaLnBrk="0" fontAlgn="base" latinLnBrk="0" hangingPunct="0">
              <a:lnSpc>
                <a:spcPct val="100000"/>
              </a:lnSpc>
              <a:spcBef>
                <a:spcPct val="0"/>
              </a:spcBef>
              <a:spcAft>
                <a:spcPct val="0"/>
              </a:spcAft>
              <a:buClrTx/>
              <a:buSzTx/>
              <a:tabLst/>
            </a:pPr>
            <a:r>
              <a:rPr kumimoji="0" lang="en-UA" altLang="en-UA"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грубе присоромлення за природні вікові прояви — сльози, страх, “аварії” з туалетом;</a:t>
            </a:r>
          </a:p>
          <a:p>
            <a:pPr marL="0" marR="0" lvl="0" indent="0" algn="l" defTabSz="914400" rtl="0" eaLnBrk="0" fontAlgn="base" latinLnBrk="0" hangingPunct="0">
              <a:lnSpc>
                <a:spcPct val="100000"/>
              </a:lnSpc>
              <a:spcBef>
                <a:spcPct val="0"/>
              </a:spcBef>
              <a:spcAft>
                <a:spcPct val="0"/>
              </a:spcAft>
              <a:buClrTx/>
              <a:buSzTx/>
              <a:tabLst/>
            </a:pPr>
            <a:r>
              <a:rPr kumimoji="0" lang="en-UA" altLang="en-UA"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ізоляція маленької дитини як покарання на тривалий час;</a:t>
            </a:r>
          </a:p>
          <a:p>
            <a:pPr marL="0" marR="0" lvl="0" indent="0" algn="l" defTabSz="914400" rtl="0" eaLnBrk="0" fontAlgn="base" latinLnBrk="0" hangingPunct="0">
              <a:lnSpc>
                <a:spcPct val="100000"/>
              </a:lnSpc>
              <a:spcBef>
                <a:spcPct val="0"/>
              </a:spcBef>
              <a:spcAft>
                <a:spcPct val="0"/>
              </a:spcAft>
              <a:buClrTx/>
              <a:buSzTx/>
              <a:tabLst/>
            </a:pPr>
            <a:r>
              <a:rPr kumimoji="0" lang="en-UA" altLang="en-UA"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погрози покинути дитину, “залишити тут”.</a:t>
            </a:r>
          </a:p>
        </p:txBody>
      </p:sp>
      <p:pic>
        <p:nvPicPr>
          <p:cNvPr id="8" name="Picture 7">
            <a:extLst>
              <a:ext uri="{FF2B5EF4-FFF2-40B4-BE49-F238E27FC236}">
                <a16:creationId xmlns:a16="http://schemas.microsoft.com/office/drawing/2014/main" id="{4D451F13-F618-2F85-D1BB-D3CB12FF66BC}"/>
              </a:ext>
            </a:extLst>
          </p:cNvPr>
          <p:cNvPicPr>
            <a:picLocks noChangeAspect="1"/>
          </p:cNvPicPr>
          <p:nvPr/>
        </p:nvPicPr>
        <p:blipFill>
          <a:blip r:embed="rId2"/>
          <a:stretch>
            <a:fillRect/>
          </a:stretch>
        </p:blipFill>
        <p:spPr>
          <a:xfrm>
            <a:off x="8952774" y="3842331"/>
            <a:ext cx="3251200" cy="2273300"/>
          </a:xfrm>
          <a:prstGeom prst="rect">
            <a:avLst/>
          </a:prstGeom>
        </p:spPr>
      </p:pic>
    </p:spTree>
    <p:extLst>
      <p:ext uri="{BB962C8B-B14F-4D97-AF65-F5344CB8AC3E}">
        <p14:creationId xmlns:p14="http://schemas.microsoft.com/office/powerpoint/2010/main" val="242052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7203-857A-EE7F-8EDC-C859761CF61A}"/>
              </a:ext>
            </a:extLst>
          </p:cNvPr>
          <p:cNvSpPr>
            <a:spLocks noGrp="1"/>
          </p:cNvSpPr>
          <p:nvPr>
            <p:ph type="title"/>
          </p:nvPr>
        </p:nvSpPr>
        <p:spPr/>
        <p:txBody>
          <a:bodyPr/>
          <a:lstStyle/>
          <a:p>
            <a:endParaRPr lang="en-UA" dirty="0"/>
          </a:p>
        </p:txBody>
      </p:sp>
      <p:sp>
        <p:nvSpPr>
          <p:cNvPr id="3" name="Content Placeholder 2">
            <a:extLst>
              <a:ext uri="{FF2B5EF4-FFF2-40B4-BE49-F238E27FC236}">
                <a16:creationId xmlns:a16="http://schemas.microsoft.com/office/drawing/2014/main" id="{53514CD8-1B6C-E5D6-13F7-5C4AB99EE0F6}"/>
              </a:ext>
            </a:extLst>
          </p:cNvPr>
          <p:cNvSpPr>
            <a:spLocks noGrp="1"/>
          </p:cNvSpPr>
          <p:nvPr>
            <p:ph idx="1"/>
          </p:nvPr>
        </p:nvSpPr>
        <p:spPr>
          <a:xfrm>
            <a:off x="312234" y="245327"/>
            <a:ext cx="11041566" cy="5931636"/>
          </a:xfrm>
        </p:spPr>
        <p:txBody>
          <a:bodyPr>
            <a:normAutofit fontScale="77500" lnSpcReduction="20000"/>
          </a:bodyPr>
          <a:lstStyle/>
          <a:p>
            <a:pPr marL="0" indent="0">
              <a:buNone/>
            </a:pPr>
            <a:r>
              <a:rPr lang="uk-UA" b="1" dirty="0">
                <a:latin typeface="Times New Roman" panose="02020603050405020304" pitchFamily="18" charset="0"/>
                <a:cs typeface="Times New Roman" panose="02020603050405020304" pitchFamily="18" charset="0"/>
              </a:rPr>
              <a:t>Насильство над дітьми або жорстоке поводження з дітьми (</a:t>
            </a:r>
            <a:r>
              <a:rPr lang="uk-UA" b="1" dirty="0" err="1">
                <a:latin typeface="Times New Roman" panose="02020603050405020304" pitchFamily="18" charset="0"/>
                <a:cs typeface="Times New Roman" panose="02020603050405020304" pitchFamily="18" charset="0"/>
              </a:rPr>
              <a:t>англ</a:t>
            </a:r>
            <a:r>
              <a:rPr lang="uk-UA"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Child abuse or Child maltreatment</a:t>
            </a:r>
            <a:r>
              <a:rPr lang="en-US"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фізичне, психологічне, сексуальне насильство або </a:t>
            </a:r>
            <a:r>
              <a:rPr lang="uk-UA" i="1" dirty="0">
                <a:latin typeface="Times New Roman" panose="02020603050405020304" pitchFamily="18" charset="0"/>
                <a:cs typeface="Times New Roman" panose="02020603050405020304" pitchFamily="18" charset="0"/>
              </a:rPr>
              <a:t>відсутність виховання та піклування над дітьми</a:t>
            </a:r>
            <a:r>
              <a:rPr lang="uk-UA" dirty="0">
                <a:latin typeface="Times New Roman" panose="02020603050405020304" pitchFamily="18" charset="0"/>
                <a:cs typeface="Times New Roman" panose="02020603050405020304" pitchFamily="18" charset="0"/>
              </a:rPr>
              <a:t> батьками, особами-опікунами чи сторонніми людьми, які займаються доглядом за дітьми. </a:t>
            </a:r>
          </a:p>
          <a:p>
            <a:pPr marL="0" indent="0">
              <a:buNone/>
            </a:pPr>
            <a:endParaRPr lang="uk-UA"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a:p>
            <a:pPr marL="0" indent="0">
              <a:buNone/>
            </a:pPr>
            <a:r>
              <a:rPr lang="uk-UA" dirty="0">
                <a:latin typeface="Times New Roman" panose="02020603050405020304" pitchFamily="18" charset="0"/>
                <a:cs typeface="Times New Roman" panose="02020603050405020304" pitchFamily="18" charset="0"/>
              </a:rPr>
              <a:t>Насильство над дітьми може включати в себе будь-яку дію насильницького характеру, нехтування, зловживання або нездатність, небажання чи невміння виховання і турботи за дітьми від батьків чи інших осіб, що призводить до фактичної або потенційної шкоди дитині. Може мати місце в сім'ї, місці проживання дитини, на вулиці або в організаціях, школах чи громадах, з якими дитина взаємодіє</a:t>
            </a:r>
          </a:p>
          <a:p>
            <a:pPr marL="0" indent="0">
              <a:buNone/>
            </a:pPr>
            <a:endParaRPr lang="uk-UA" dirty="0">
              <a:latin typeface="Times New Roman" panose="02020603050405020304" pitchFamily="18" charset="0"/>
              <a:cs typeface="Times New Roman" panose="02020603050405020304" pitchFamily="18" charset="0"/>
            </a:endParaRPr>
          </a:p>
          <a:p>
            <a:pPr marL="0" indent="0">
              <a:buNone/>
            </a:pPr>
            <a:r>
              <a:rPr lang="en-US" sz="2000" i="1" dirty="0" err="1"/>
              <a:t>Theoklitou</a:t>
            </a:r>
            <a:r>
              <a:rPr lang="en-US" sz="2000" i="1" dirty="0"/>
              <a:t> D, </a:t>
            </a:r>
            <a:r>
              <a:rPr lang="en-US" sz="2000" i="1" dirty="0" err="1"/>
              <a:t>Kabitsis</a:t>
            </a:r>
            <a:r>
              <a:rPr lang="en-US" sz="2000" i="1" dirty="0"/>
              <a:t> N, </a:t>
            </a:r>
            <a:r>
              <a:rPr lang="en-US" sz="2000" i="1" dirty="0" err="1"/>
              <a:t>Kabitsi</a:t>
            </a:r>
            <a:r>
              <a:rPr lang="en-US" sz="2000" i="1" dirty="0"/>
              <a:t> A (2012). Physical and emotional abuse of primary school children by teachers. Child Abuse </a:t>
            </a:r>
            <a:r>
              <a:rPr lang="en-US" sz="2000" i="1" dirty="0" err="1"/>
              <a:t>Negl</a:t>
            </a:r>
            <a:r>
              <a:rPr lang="en-US" sz="2000" i="1" dirty="0"/>
              <a:t>. </a:t>
            </a:r>
            <a:r>
              <a:rPr lang="en-US" sz="2000" b="1" i="1" dirty="0"/>
              <a:t>36</a:t>
            </a:r>
            <a:r>
              <a:rPr lang="en-US" sz="2000" i="1" dirty="0"/>
              <a:t> (1): 64—70.</a:t>
            </a:r>
            <a:endParaRPr lang="en-UA" sz="2000"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62691E4-DAF3-E4E6-3FBC-7B3932AE5EC0}"/>
              </a:ext>
            </a:extLst>
          </p:cNvPr>
          <p:cNvPicPr>
            <a:picLocks noChangeAspect="1"/>
          </p:cNvPicPr>
          <p:nvPr/>
        </p:nvPicPr>
        <p:blipFill>
          <a:blip r:embed="rId2"/>
          <a:stretch>
            <a:fillRect/>
          </a:stretch>
        </p:blipFill>
        <p:spPr>
          <a:xfrm>
            <a:off x="4003287" y="1733916"/>
            <a:ext cx="2232567" cy="1729998"/>
          </a:xfrm>
          <a:prstGeom prst="rect">
            <a:avLst/>
          </a:prstGeom>
        </p:spPr>
      </p:pic>
    </p:spTree>
    <p:extLst>
      <p:ext uri="{BB962C8B-B14F-4D97-AF65-F5344CB8AC3E}">
        <p14:creationId xmlns:p14="http://schemas.microsoft.com/office/powerpoint/2010/main" val="1784084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8E02-66F0-8CE1-E0A6-C41B9840A2FA}"/>
              </a:ext>
            </a:extLst>
          </p:cNvPr>
          <p:cNvSpPr>
            <a:spLocks noGrp="1"/>
          </p:cNvSpPr>
          <p:nvPr>
            <p:ph type="title"/>
          </p:nvPr>
        </p:nvSpPr>
        <p:spPr/>
        <p:txBody>
          <a:bodyPr/>
          <a:lstStyle/>
          <a:p>
            <a:r>
              <a:rPr lang="uk-UA" sz="2800" b="1" dirty="0">
                <a:latin typeface="Times New Roman" panose="02020603050405020304" pitchFamily="18" charset="0"/>
                <a:cs typeface="Times New Roman" panose="02020603050405020304" pitchFamily="18" charset="0"/>
              </a:rPr>
              <a:t>Молодший шкільний вік</a:t>
            </a:r>
            <a:br>
              <a:rPr lang="uk-UA" dirty="0">
                <a:latin typeface="Times New Roman" panose="02020603050405020304" pitchFamily="18" charset="0"/>
                <a:cs typeface="Times New Roman" panose="02020603050405020304" pitchFamily="18" charset="0"/>
              </a:rPr>
            </a:br>
            <a:endParaRPr lang="en-UA"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CF6DC81-E36D-2925-A5C3-58D5C9176427}"/>
              </a:ext>
            </a:extLst>
          </p:cNvPr>
          <p:cNvSpPr>
            <a:spLocks noGrp="1"/>
          </p:cNvSpPr>
          <p:nvPr>
            <p:ph idx="1"/>
          </p:nvPr>
        </p:nvSpPr>
        <p:spPr>
          <a:xfrm>
            <a:off x="345688" y="1293541"/>
            <a:ext cx="11008112" cy="4883422"/>
          </a:xfrm>
        </p:spPr>
        <p:txBody>
          <a:bodyPr>
            <a:normAutofit fontScale="70000" lnSpcReduction="20000"/>
          </a:bodyPr>
          <a:lstStyle/>
          <a:p>
            <a:pPr marL="0" indent="0">
              <a:buNone/>
            </a:pPr>
            <a:r>
              <a:rPr lang="uk-UA" dirty="0">
                <a:latin typeface="Times New Roman" panose="02020603050405020304" pitchFamily="18" charset="0"/>
                <a:cs typeface="Times New Roman" panose="02020603050405020304" pitchFamily="18" charset="0"/>
              </a:rPr>
              <a:t>особливо болісними стають соромлення, публічне приниження, ярлики, порівняння з іншими;</a:t>
            </a:r>
          </a:p>
          <a:p>
            <a:pPr marL="342900" lvl="0" indent="-342900" eaLnBrk="0" fontAlgn="base" hangingPunct="0">
              <a:lnSpc>
                <a:spcPct val="100000"/>
              </a:lnSpc>
              <a:spcBef>
                <a:spcPct val="0"/>
              </a:spcBef>
              <a:spcAft>
                <a:spcPct val="0"/>
              </a:spcAft>
              <a:buFont typeface="+mj-lt"/>
              <a:buAutoNum type="arabicPeriod"/>
            </a:pPr>
            <a:r>
              <a:rPr lang="en-UA" altLang="en-UA" i="1" dirty="0">
                <a:latin typeface="Times New Roman" panose="02020603050405020304" pitchFamily="18" charset="0"/>
                <a:cs typeface="Times New Roman" panose="02020603050405020304" pitchFamily="18" charset="0"/>
              </a:rPr>
              <a:t>публічне присоромлення за оцінки;</a:t>
            </a:r>
          </a:p>
          <a:p>
            <a:pPr marL="342900" lvl="0" indent="-342900" eaLnBrk="0" fontAlgn="base" hangingPunct="0">
              <a:lnSpc>
                <a:spcPct val="100000"/>
              </a:lnSpc>
              <a:spcBef>
                <a:spcPct val="0"/>
              </a:spcBef>
              <a:spcAft>
                <a:spcPct val="0"/>
              </a:spcAft>
              <a:buFont typeface="+mj-lt"/>
              <a:buAutoNum type="arabicPeriod"/>
            </a:pPr>
            <a:r>
              <a:rPr lang="en-UA" altLang="en-UA" i="1" dirty="0">
                <a:latin typeface="Times New Roman" panose="02020603050405020304" pitchFamily="18" charset="0"/>
                <a:cs typeface="Times New Roman" panose="02020603050405020304" pitchFamily="18" charset="0"/>
              </a:rPr>
              <a:t>постійні порівняння з іншими дітьми;</a:t>
            </a:r>
          </a:p>
          <a:p>
            <a:pPr marL="342900" lvl="0" indent="-342900" eaLnBrk="0" fontAlgn="base" hangingPunct="0">
              <a:lnSpc>
                <a:spcPct val="100000"/>
              </a:lnSpc>
              <a:spcBef>
                <a:spcPct val="0"/>
              </a:spcBef>
              <a:spcAft>
                <a:spcPct val="0"/>
              </a:spcAft>
              <a:buFont typeface="+mj-lt"/>
              <a:buAutoNum type="arabicPeriod"/>
            </a:pPr>
            <a:r>
              <a:rPr lang="en-UA" altLang="en-UA" i="1" dirty="0">
                <a:latin typeface="Times New Roman" panose="02020603050405020304" pitchFamily="18" charset="0"/>
                <a:cs typeface="Times New Roman" panose="02020603050405020304" pitchFamily="18" charset="0"/>
              </a:rPr>
              <a:t>ярлики: “ледачий”, “дурний”, “нікчемний”;</a:t>
            </a:r>
          </a:p>
          <a:p>
            <a:pPr marL="342900" lvl="0" indent="-342900" eaLnBrk="0" fontAlgn="base" hangingPunct="0">
              <a:lnSpc>
                <a:spcPct val="100000"/>
              </a:lnSpc>
              <a:spcBef>
                <a:spcPct val="0"/>
              </a:spcBef>
              <a:spcAft>
                <a:spcPct val="0"/>
              </a:spcAft>
              <a:buFont typeface="+mj-lt"/>
              <a:buAutoNum type="arabicPeriod"/>
            </a:pPr>
            <a:r>
              <a:rPr lang="en-UA" altLang="en-UA" i="1" dirty="0">
                <a:latin typeface="Times New Roman" panose="02020603050405020304" pitchFamily="18" charset="0"/>
                <a:cs typeface="Times New Roman" panose="02020603050405020304" pitchFamily="18" charset="0"/>
              </a:rPr>
              <a:t>висміювання помилок;</a:t>
            </a:r>
          </a:p>
          <a:p>
            <a:pPr marL="342900" lvl="0" indent="-342900" eaLnBrk="0" fontAlgn="base" hangingPunct="0">
              <a:lnSpc>
                <a:spcPct val="100000"/>
              </a:lnSpc>
              <a:spcBef>
                <a:spcPct val="0"/>
              </a:spcBef>
              <a:spcAft>
                <a:spcPct val="0"/>
              </a:spcAft>
              <a:buFont typeface="+mj-lt"/>
              <a:buAutoNum type="arabicPeriod"/>
            </a:pPr>
            <a:r>
              <a:rPr lang="en-UA" altLang="en-UA" i="1" dirty="0">
                <a:latin typeface="Times New Roman" panose="02020603050405020304" pitchFamily="18" charset="0"/>
                <a:cs typeface="Times New Roman" panose="02020603050405020304" pitchFamily="18" charset="0"/>
              </a:rPr>
              <a:t>приниження перед класом або родиною;</a:t>
            </a:r>
          </a:p>
          <a:p>
            <a:pPr marL="342900" lvl="0" indent="-342900" eaLnBrk="0" fontAlgn="base" hangingPunct="0">
              <a:lnSpc>
                <a:spcPct val="100000"/>
              </a:lnSpc>
              <a:spcBef>
                <a:spcPct val="0"/>
              </a:spcBef>
              <a:spcAft>
                <a:spcPct val="0"/>
              </a:spcAft>
              <a:buFont typeface="+mj-lt"/>
              <a:buAutoNum type="arabicPeriod"/>
            </a:pPr>
            <a:r>
              <a:rPr lang="en-UA" altLang="en-UA" i="1" dirty="0">
                <a:latin typeface="Times New Roman" panose="02020603050405020304" pitchFamily="18" charset="0"/>
                <a:cs typeface="Times New Roman" panose="02020603050405020304" pitchFamily="18" charset="0"/>
              </a:rPr>
              <a:t>погрози позбавлення любові: “не люблю тебе таким”;</a:t>
            </a:r>
          </a:p>
          <a:p>
            <a:pPr marL="342900" lvl="0" indent="-342900" eaLnBrk="0" fontAlgn="base" hangingPunct="0">
              <a:lnSpc>
                <a:spcPct val="100000"/>
              </a:lnSpc>
              <a:spcBef>
                <a:spcPct val="0"/>
              </a:spcBef>
              <a:spcAft>
                <a:spcPct val="0"/>
              </a:spcAft>
              <a:buFont typeface="+mj-lt"/>
              <a:buAutoNum type="arabicPeriod"/>
            </a:pPr>
            <a:r>
              <a:rPr lang="en-UA" altLang="en-UA" i="1" dirty="0">
                <a:latin typeface="Times New Roman" panose="02020603050405020304" pitchFamily="18" charset="0"/>
                <a:cs typeface="Times New Roman" panose="02020603050405020304" pitchFamily="18" charset="0"/>
              </a:rPr>
              <a:t>ігнорування досягнень і акцент лише на провинах;</a:t>
            </a:r>
          </a:p>
          <a:p>
            <a:pPr marL="342900" lvl="0" indent="-342900" eaLnBrk="0" fontAlgn="base" hangingPunct="0">
              <a:lnSpc>
                <a:spcPct val="100000"/>
              </a:lnSpc>
              <a:spcBef>
                <a:spcPct val="0"/>
              </a:spcBef>
              <a:spcAft>
                <a:spcPct val="0"/>
              </a:spcAft>
              <a:buFont typeface="+mj-lt"/>
              <a:buAutoNum type="arabicPeriod"/>
            </a:pPr>
            <a:r>
              <a:rPr lang="en-UA" altLang="en-UA" i="1" dirty="0">
                <a:latin typeface="Times New Roman" panose="02020603050405020304" pitchFamily="18" charset="0"/>
                <a:cs typeface="Times New Roman" panose="02020603050405020304" pitchFamily="18" charset="0"/>
              </a:rPr>
              <a:t>залякування школою, вчителем, покаранням.</a:t>
            </a:r>
          </a:p>
          <a:p>
            <a:endParaRPr lang="uk-UA" dirty="0">
              <a:latin typeface="Times New Roman" panose="02020603050405020304" pitchFamily="18" charset="0"/>
              <a:cs typeface="Times New Roman" panose="02020603050405020304" pitchFamily="18" charset="0"/>
            </a:endParaRPr>
          </a:p>
          <a:p>
            <a:pPr marL="0" indent="0">
              <a:buNone/>
            </a:pPr>
            <a:r>
              <a:rPr lang="uk-UA" dirty="0">
                <a:latin typeface="Times New Roman" panose="02020603050405020304" pitchFamily="18" charset="0"/>
                <a:cs typeface="Times New Roman" panose="02020603050405020304" pitchFamily="18" charset="0"/>
              </a:rPr>
              <a:t>у цьому віці насильство часто б’є по самооцінці, шкільній мотивації та відчуттю власної компетентності. Це узгоджується з даними </a:t>
            </a:r>
            <a:r>
              <a:rPr lang="en-US" dirty="0">
                <a:latin typeface="Times New Roman" panose="02020603050405020304" pitchFamily="18" charset="0"/>
                <a:cs typeface="Times New Roman" panose="02020603050405020304" pitchFamily="18" charset="0"/>
              </a:rPr>
              <a:t>CDC </a:t>
            </a:r>
            <a:r>
              <a:rPr lang="uk-UA" dirty="0">
                <a:latin typeface="Times New Roman" panose="02020603050405020304" pitchFamily="18" charset="0"/>
                <a:cs typeface="Times New Roman" panose="02020603050405020304" pitchFamily="18" charset="0"/>
              </a:rPr>
              <a:t>і </a:t>
            </a:r>
            <a:r>
              <a:rPr lang="en-US" dirty="0">
                <a:latin typeface="Times New Roman" panose="02020603050405020304" pitchFamily="18" charset="0"/>
                <a:cs typeface="Times New Roman" panose="02020603050405020304" pitchFamily="18" charset="0"/>
              </a:rPr>
              <a:t>UNICEF </a:t>
            </a:r>
            <a:r>
              <a:rPr lang="uk-UA" dirty="0">
                <a:latin typeface="Times New Roman" panose="02020603050405020304" pitchFamily="18" charset="0"/>
                <a:cs typeface="Times New Roman" panose="02020603050405020304" pitchFamily="18" charset="0"/>
              </a:rPr>
              <a:t>про зв’язок жорстокого поводження з психічним здоров’ям, навчальними труднощами та почуттям власної «</a:t>
            </a:r>
            <a:r>
              <a:rPr lang="uk-UA" dirty="0" err="1">
                <a:latin typeface="Times New Roman" panose="02020603050405020304" pitchFamily="18" charset="0"/>
                <a:cs typeface="Times New Roman" panose="02020603050405020304" pitchFamily="18" charset="0"/>
              </a:rPr>
              <a:t>поганості</a:t>
            </a:r>
            <a:r>
              <a:rPr lang="uk-UA" dirty="0">
                <a:latin typeface="Times New Roman" panose="02020603050405020304" pitchFamily="18" charset="0"/>
                <a:cs typeface="Times New Roman" panose="02020603050405020304" pitchFamily="18" charset="0"/>
              </a:rPr>
              <a:t>» </a:t>
            </a:r>
          </a:p>
          <a:p>
            <a:endParaRPr lang="uk-UA"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WHO, 2024; CDC, 2024; UNICEF; Kumari et al., 2020.</a:t>
            </a:r>
            <a:endParaRPr lang="uk-UA" dirty="0">
              <a:latin typeface="Times New Roman" panose="02020603050405020304" pitchFamily="18" charset="0"/>
              <a:cs typeface="Times New Roman" panose="02020603050405020304" pitchFamily="18" charset="0"/>
            </a:endParaRPr>
          </a:p>
          <a:p>
            <a:pPr marL="0" indent="0">
              <a:buNone/>
            </a:pPr>
            <a:endParaRPr lang="en-UA" dirty="0"/>
          </a:p>
        </p:txBody>
      </p:sp>
      <p:pic>
        <p:nvPicPr>
          <p:cNvPr id="5" name="Picture 4">
            <a:extLst>
              <a:ext uri="{FF2B5EF4-FFF2-40B4-BE49-F238E27FC236}">
                <a16:creationId xmlns:a16="http://schemas.microsoft.com/office/drawing/2014/main" id="{C04F5E42-CC54-F03D-AFC0-EA75C5F82C0C}"/>
              </a:ext>
            </a:extLst>
          </p:cNvPr>
          <p:cNvPicPr>
            <a:picLocks noChangeAspect="1"/>
          </p:cNvPicPr>
          <p:nvPr/>
        </p:nvPicPr>
        <p:blipFill>
          <a:blip r:embed="rId2"/>
          <a:stretch>
            <a:fillRect/>
          </a:stretch>
        </p:blipFill>
        <p:spPr>
          <a:xfrm>
            <a:off x="7009626" y="1597722"/>
            <a:ext cx="3213100" cy="2235200"/>
          </a:xfrm>
          <a:prstGeom prst="rect">
            <a:avLst/>
          </a:prstGeom>
        </p:spPr>
      </p:pic>
    </p:spTree>
    <p:extLst>
      <p:ext uri="{BB962C8B-B14F-4D97-AF65-F5344CB8AC3E}">
        <p14:creationId xmlns:p14="http://schemas.microsoft.com/office/powerpoint/2010/main" val="1136840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74FE-07FD-9C5F-A16C-3A45B22DB296}"/>
              </a:ext>
            </a:extLst>
          </p:cNvPr>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Підлітковий вік</a:t>
            </a:r>
            <a:br>
              <a:rPr lang="uk-UA" sz="2800" dirty="0">
                <a:latin typeface="Times New Roman" panose="02020603050405020304" pitchFamily="18" charset="0"/>
                <a:cs typeface="Times New Roman" panose="02020603050405020304" pitchFamily="18" charset="0"/>
              </a:rPr>
            </a:br>
            <a:endParaRPr lang="en-UA"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82D6179-C27F-2C23-279D-10078AA7C762}"/>
              </a:ext>
            </a:extLst>
          </p:cNvPr>
          <p:cNvSpPr>
            <a:spLocks noGrp="1"/>
          </p:cNvSpPr>
          <p:nvPr>
            <p:ph idx="1"/>
          </p:nvPr>
        </p:nvSpPr>
        <p:spPr>
          <a:xfrm>
            <a:off x="223024" y="1338146"/>
            <a:ext cx="11130776" cy="4838817"/>
          </a:xfrm>
        </p:spPr>
        <p:txBody>
          <a:bodyPr/>
          <a:lstStyle/>
          <a:p>
            <a:r>
              <a:rPr lang="uk-UA" sz="2200" dirty="0">
                <a:latin typeface="Times New Roman" panose="02020603050405020304" pitchFamily="18" charset="0"/>
                <a:cs typeface="Times New Roman" panose="02020603050405020304" pitchFamily="18" charset="0"/>
              </a:rPr>
              <a:t>особливо травматичними можуть бути тотальний контроль, вторгнення в </a:t>
            </a:r>
            <a:r>
              <a:rPr lang="uk-UA" sz="2200" dirty="0" err="1">
                <a:latin typeface="Times New Roman" panose="02020603050405020304" pitchFamily="18" charset="0"/>
                <a:cs typeface="Times New Roman" panose="02020603050405020304" pitchFamily="18" charset="0"/>
              </a:rPr>
              <a:t>приватність</a:t>
            </a:r>
            <a:r>
              <a:rPr lang="uk-UA" sz="2200" dirty="0">
                <a:latin typeface="Times New Roman" panose="02020603050405020304" pitchFamily="18" charset="0"/>
                <a:cs typeface="Times New Roman" panose="02020603050405020304" pitchFamily="18" charset="0"/>
              </a:rPr>
              <a:t>, висміювання почуттів, зовнішності та ідентичності;</a:t>
            </a:r>
          </a:p>
          <a:p>
            <a:r>
              <a:rPr lang="uk-UA" sz="2200" dirty="0">
                <a:latin typeface="Times New Roman" panose="02020603050405020304" pitchFamily="18" charset="0"/>
                <a:cs typeface="Times New Roman" panose="02020603050405020304" pitchFamily="18" charset="0"/>
              </a:rPr>
              <a:t>наслідками можуть ставати тривога, депресивні симптоми, емоційна </a:t>
            </a:r>
            <a:r>
              <a:rPr lang="uk-UA" sz="2200" dirty="0" err="1">
                <a:latin typeface="Times New Roman" panose="02020603050405020304" pitchFamily="18" charset="0"/>
                <a:cs typeface="Times New Roman" panose="02020603050405020304" pitchFamily="18" charset="0"/>
              </a:rPr>
              <a:t>дизрегуляція</a:t>
            </a:r>
            <a:r>
              <a:rPr lang="uk-UA" sz="2200" dirty="0">
                <a:latin typeface="Times New Roman" panose="02020603050405020304" pitchFamily="18" charset="0"/>
                <a:cs typeface="Times New Roman" panose="02020603050405020304" pitchFamily="18" charset="0"/>
              </a:rPr>
              <a:t>, негативний образ себе, </a:t>
            </a:r>
            <a:r>
              <a:rPr lang="uk-UA" sz="2200" dirty="0" err="1">
                <a:latin typeface="Times New Roman" panose="02020603050405020304" pitchFamily="18" charset="0"/>
                <a:cs typeface="Times New Roman" panose="02020603050405020304" pitchFamily="18" charset="0"/>
              </a:rPr>
              <a:t>протестна</a:t>
            </a:r>
            <a:r>
              <a:rPr lang="uk-UA" sz="2200" dirty="0">
                <a:latin typeface="Times New Roman" panose="02020603050405020304" pitchFamily="18" charset="0"/>
                <a:cs typeface="Times New Roman" panose="02020603050405020304" pitchFamily="18" charset="0"/>
              </a:rPr>
              <a:t> або </a:t>
            </a:r>
            <a:r>
              <a:rPr lang="uk-UA" sz="2200" dirty="0" err="1">
                <a:latin typeface="Times New Roman" panose="02020603050405020304" pitchFamily="18" charset="0"/>
                <a:cs typeface="Times New Roman" panose="02020603050405020304" pitchFamily="18" charset="0"/>
              </a:rPr>
              <a:t>самоушкоджувальна</a:t>
            </a:r>
            <a:r>
              <a:rPr lang="uk-UA" sz="2200" dirty="0">
                <a:latin typeface="Times New Roman" panose="02020603050405020304" pitchFamily="18" charset="0"/>
                <a:cs typeface="Times New Roman" panose="02020603050405020304" pitchFamily="18" charset="0"/>
              </a:rPr>
              <a:t> поведінка.</a:t>
            </a:r>
          </a:p>
          <a:p>
            <a:endParaRPr lang="uk-UA" sz="2200" dirty="0">
              <a:latin typeface="Times New Roman" panose="02020603050405020304" pitchFamily="18" charset="0"/>
              <a:cs typeface="Times New Roman" panose="02020603050405020304" pitchFamily="18" charset="0"/>
            </a:endParaRPr>
          </a:p>
          <a:p>
            <a:pPr marL="0" indent="0">
              <a:buNone/>
            </a:pPr>
            <a:endParaRPr lang="uk-UA" sz="2200" dirty="0">
              <a:latin typeface="Times New Roman" panose="02020603050405020304" pitchFamily="18" charset="0"/>
              <a:cs typeface="Times New Roman" panose="02020603050405020304" pitchFamily="18" charset="0"/>
            </a:endParaRPr>
          </a:p>
          <a:p>
            <a:endParaRPr lang="uk-UA" sz="2200" dirty="0">
              <a:latin typeface="Times New Roman" panose="02020603050405020304" pitchFamily="18" charset="0"/>
              <a:cs typeface="Times New Roman" panose="02020603050405020304" pitchFamily="18" charset="0"/>
            </a:endParaRPr>
          </a:p>
          <a:p>
            <a:endParaRPr lang="uk-UA" sz="2200" dirty="0">
              <a:latin typeface="Times New Roman" panose="02020603050405020304" pitchFamily="18" charset="0"/>
              <a:cs typeface="Times New Roman" panose="02020603050405020304" pitchFamily="18" charset="0"/>
            </a:endParaRPr>
          </a:p>
          <a:p>
            <a:endParaRPr lang="uk-UA" sz="2200" dirty="0">
              <a:latin typeface="Times New Roman" panose="02020603050405020304" pitchFamily="18" charset="0"/>
              <a:cs typeface="Times New Roman" panose="02020603050405020304" pitchFamily="18" charset="0"/>
            </a:endParaRPr>
          </a:p>
          <a:p>
            <a:endParaRPr lang="uk-UA" sz="22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WHO, 2024; CDC, 2024; UNICEF; Kumari et al., 2020.</a:t>
            </a:r>
            <a:endParaRPr lang="uk-UA" sz="2200" dirty="0">
              <a:latin typeface="Times New Roman" panose="02020603050405020304" pitchFamily="18" charset="0"/>
              <a:cs typeface="Times New Roman" panose="02020603050405020304" pitchFamily="18" charset="0"/>
            </a:endParaRPr>
          </a:p>
          <a:p>
            <a:pPr marL="0" indent="0">
              <a:buNone/>
            </a:pPr>
            <a:endParaRPr lang="en-UA" dirty="0"/>
          </a:p>
        </p:txBody>
      </p:sp>
      <p:sp>
        <p:nvSpPr>
          <p:cNvPr id="5" name="Rectangle 2">
            <a:extLst>
              <a:ext uri="{FF2B5EF4-FFF2-40B4-BE49-F238E27FC236}">
                <a16:creationId xmlns:a16="http://schemas.microsoft.com/office/drawing/2014/main" id="{D6A4932C-1A28-9DE4-E715-E454C35DB34B}"/>
              </a:ext>
            </a:extLst>
          </p:cNvPr>
          <p:cNvSpPr>
            <a:spLocks noChangeArrowheads="1"/>
          </p:cNvSpPr>
          <p:nvPr/>
        </p:nvSpPr>
        <p:spPr bwMode="auto">
          <a:xfrm>
            <a:off x="0" y="-5032134"/>
            <a:ext cx="6493060" cy="1006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uk-UA" altLang="en-UA"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uk-UA" altLang="en-UA"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uk-UA" altLang="en-UA"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uk-UA" altLang="en-UA"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uk-UA" altLang="en-UA"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uk-UA" altLang="en-UA"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uk-UA" altLang="en-UA"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uk-UA" altLang="en-UA"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uk-UA" altLang="en-UA"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uk-UA" altLang="en-UA"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uk-UA" altLang="en-UA"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uk-UA" altLang="en-UA"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uk-UA" altLang="en-UA"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altLang="en-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uk-UA" altLang="en-UA" dirty="0">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A" altLang="en-UA"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висміювання зовнішності, тіла, стилю;</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A" altLang="en-UA"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знецінення почуттів: “це дурниці”, “ти драматизуєш”;</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A" altLang="en-UA"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тотальний контроль телефону, листування, приватності;</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A" altLang="en-UA"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публічне приниження перед однолітками;</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A" altLang="en-UA"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соромлення за симпатії, стосунки, сексуальність;</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A" altLang="en-UA"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фрази типу “з тебе нічого не вийде”;</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A" altLang="en-UA"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маніпуляції провиною: “через тебе я хворію / страждаю”;</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A" altLang="en-UA"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погрози вигнання з дому, відмови, емоційного відторгнення</a:t>
            </a:r>
            <a:r>
              <a:rPr kumimoji="0" lang="en-UA" altLang="en-UA" sz="1800" b="0" i="0" u="none" strike="noStrike" cap="none" normalizeH="0" baseline="0" dirty="0">
                <a:ln>
                  <a:noFill/>
                </a:ln>
                <a:solidFill>
                  <a:schemeClr val="tx1"/>
                </a:solidFill>
                <a:effectLst/>
                <a:latin typeface="Arial" panose="020B0604020202020204" pitchFamily="34" charset="0"/>
              </a:rPr>
              <a:t>.</a:t>
            </a:r>
          </a:p>
        </p:txBody>
      </p:sp>
      <p:pic>
        <p:nvPicPr>
          <p:cNvPr id="7" name="Picture 6">
            <a:extLst>
              <a:ext uri="{FF2B5EF4-FFF2-40B4-BE49-F238E27FC236}">
                <a16:creationId xmlns:a16="http://schemas.microsoft.com/office/drawing/2014/main" id="{9B08EC10-1911-987D-5D1B-E3940B6F399F}"/>
              </a:ext>
            </a:extLst>
          </p:cNvPr>
          <p:cNvPicPr>
            <a:picLocks noChangeAspect="1"/>
          </p:cNvPicPr>
          <p:nvPr/>
        </p:nvPicPr>
        <p:blipFill>
          <a:blip r:embed="rId2"/>
          <a:stretch>
            <a:fillRect/>
          </a:stretch>
        </p:blipFill>
        <p:spPr>
          <a:xfrm>
            <a:off x="7313497" y="3085343"/>
            <a:ext cx="3898900" cy="2019300"/>
          </a:xfrm>
          <a:prstGeom prst="rect">
            <a:avLst/>
          </a:prstGeom>
        </p:spPr>
      </p:pic>
    </p:spTree>
    <p:extLst>
      <p:ext uri="{BB962C8B-B14F-4D97-AF65-F5344CB8AC3E}">
        <p14:creationId xmlns:p14="http://schemas.microsoft.com/office/powerpoint/2010/main" val="850282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2B8D3-15CA-E257-CD72-E83CD007C2AC}"/>
              </a:ext>
            </a:extLst>
          </p:cNvPr>
          <p:cNvSpPr>
            <a:spLocks noGrp="1"/>
          </p:cNvSpPr>
          <p:nvPr>
            <p:ph type="title"/>
          </p:nvPr>
        </p:nvSpPr>
        <p:spPr/>
        <p:txBody>
          <a:bodyPr/>
          <a:lstStyle/>
          <a:p>
            <a:r>
              <a:rPr lang="uk-UA" sz="2800" b="1" dirty="0">
                <a:latin typeface="Times New Roman" panose="02020603050405020304" pitchFamily="18" charset="0"/>
                <a:cs typeface="Times New Roman" panose="02020603050405020304" pitchFamily="18" charset="0"/>
              </a:rPr>
              <a:t>Міжнародні акти</a:t>
            </a:r>
            <a:br>
              <a:rPr lang="uk-UA" dirty="0"/>
            </a:br>
            <a:endParaRPr lang="en-UA" dirty="0"/>
          </a:p>
        </p:txBody>
      </p:sp>
      <p:sp>
        <p:nvSpPr>
          <p:cNvPr id="3" name="Content Placeholder 2">
            <a:extLst>
              <a:ext uri="{FF2B5EF4-FFF2-40B4-BE49-F238E27FC236}">
                <a16:creationId xmlns:a16="http://schemas.microsoft.com/office/drawing/2014/main" id="{5FC27990-6CC7-27E5-3C7B-5BECD0F1A0C2}"/>
              </a:ext>
            </a:extLst>
          </p:cNvPr>
          <p:cNvSpPr>
            <a:spLocks noGrp="1"/>
          </p:cNvSpPr>
          <p:nvPr>
            <p:ph idx="1"/>
          </p:nvPr>
        </p:nvSpPr>
        <p:spPr>
          <a:xfrm>
            <a:off x="234176" y="1371600"/>
            <a:ext cx="11119624" cy="4805363"/>
          </a:xfrm>
        </p:spPr>
        <p:txBody>
          <a:bodyPr>
            <a:normAutofit lnSpcReduction="10000"/>
          </a:bodyPr>
          <a:lstStyle/>
          <a:p>
            <a:pPr marL="0" indent="0">
              <a:buNone/>
            </a:pPr>
            <a:r>
              <a:rPr lang="uk-UA" b="1" dirty="0">
                <a:latin typeface="Times New Roman" panose="02020603050405020304" pitchFamily="18" charset="0"/>
                <a:cs typeface="Times New Roman" panose="02020603050405020304" pitchFamily="18" charset="0"/>
              </a:rPr>
              <a:t>Конвенція ООН про права дитини</a:t>
            </a:r>
            <a:r>
              <a:rPr lang="uk-UA" dirty="0">
                <a:latin typeface="Times New Roman" panose="02020603050405020304" pitchFamily="18" charset="0"/>
                <a:cs typeface="Times New Roman" panose="02020603050405020304" pitchFamily="18" charset="0"/>
              </a:rPr>
              <a:t> (1989) — базовий міжнародний документ про права дитини, захист від усіх форм насильства, жорстокого поводження та експлуатації. </a:t>
            </a:r>
          </a:p>
          <a:p>
            <a:pPr marL="0" indent="0">
              <a:buNone/>
            </a:pPr>
            <a:r>
              <a:rPr lang="uk-UA" b="1" dirty="0">
                <a:latin typeface="Times New Roman" panose="02020603050405020304" pitchFamily="18" charset="0"/>
                <a:cs typeface="Times New Roman" panose="02020603050405020304" pitchFamily="18" charset="0"/>
              </a:rPr>
              <a:t>Конвенція Ради Європи про захист дітей від сексуальної експлуатації та сексуального насильства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Ланцаротська</a:t>
            </a:r>
            <a:r>
              <a:rPr lang="uk-UA" dirty="0">
                <a:latin typeface="Times New Roman" panose="02020603050405020304" pitchFamily="18" charset="0"/>
                <a:cs typeface="Times New Roman" panose="02020603050405020304" pitchFamily="18" charset="0"/>
              </a:rPr>
              <a:t> конвенція, 2007) — ключовий акт щодо запобігання сексуальному насильству стосовно дітей і захисту постраждалих дітей. </a:t>
            </a:r>
          </a:p>
          <a:p>
            <a:pPr marL="0" indent="0">
              <a:buNone/>
            </a:pPr>
            <a:r>
              <a:rPr lang="uk-UA" b="1" dirty="0">
                <a:latin typeface="Times New Roman" panose="02020603050405020304" pitchFamily="18" charset="0"/>
                <a:cs typeface="Times New Roman" panose="02020603050405020304" pitchFamily="18" charset="0"/>
              </a:rPr>
              <a:t>Конвенція Ради Європи про запобігання насильству стосовно жінок і домашньому насильству та боротьбу із цими явищами</a:t>
            </a:r>
            <a:r>
              <a:rPr lang="uk-UA" dirty="0">
                <a:latin typeface="Times New Roman" panose="02020603050405020304" pitchFamily="18" charset="0"/>
                <a:cs typeface="Times New Roman" panose="02020603050405020304" pitchFamily="18" charset="0"/>
              </a:rPr>
              <a:t> (Стамбульська конвенція, 2011) — важлива і для теми дітей, бо охоплює домашнє насильство і визнає дитину постраждалою або свідком такого насильства. </a:t>
            </a:r>
          </a:p>
          <a:p>
            <a:pPr marL="0" indent="0">
              <a:buNone/>
            </a:pPr>
            <a:endParaRPr lang="en-UA" dirty="0"/>
          </a:p>
        </p:txBody>
      </p:sp>
    </p:spTree>
    <p:extLst>
      <p:ext uri="{BB962C8B-B14F-4D97-AF65-F5344CB8AC3E}">
        <p14:creationId xmlns:p14="http://schemas.microsoft.com/office/powerpoint/2010/main" val="1311414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D9E4-485E-31AF-FCFA-9AA891D956CF}"/>
              </a:ext>
            </a:extLst>
          </p:cNvPr>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Основні акти України</a:t>
            </a:r>
            <a:br>
              <a:rPr lang="uk-UA" sz="2800" dirty="0">
                <a:latin typeface="Times New Roman" panose="02020603050405020304" pitchFamily="18" charset="0"/>
                <a:cs typeface="Times New Roman" panose="02020603050405020304" pitchFamily="18" charset="0"/>
              </a:rPr>
            </a:br>
            <a:endParaRPr lang="en-UA"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CC2D7D3-980D-80C5-4082-D03B3A885D4D}"/>
              </a:ext>
            </a:extLst>
          </p:cNvPr>
          <p:cNvSpPr>
            <a:spLocks noGrp="1"/>
          </p:cNvSpPr>
          <p:nvPr>
            <p:ph idx="1"/>
          </p:nvPr>
        </p:nvSpPr>
        <p:spPr>
          <a:xfrm>
            <a:off x="133815" y="1237785"/>
            <a:ext cx="11219985" cy="4939178"/>
          </a:xfrm>
        </p:spPr>
        <p:txBody>
          <a:bodyPr>
            <a:normAutofit fontScale="70000" lnSpcReduction="20000"/>
          </a:bodyPr>
          <a:lstStyle/>
          <a:p>
            <a:pPr marL="0" indent="0">
              <a:buNone/>
            </a:pPr>
            <a:r>
              <a:rPr lang="uk-UA" b="1" dirty="0">
                <a:latin typeface="Times New Roman" panose="02020603050405020304" pitchFamily="18" charset="0"/>
                <a:cs typeface="Times New Roman" panose="02020603050405020304" pitchFamily="18" charset="0"/>
              </a:rPr>
              <a:t>Конституція України</a:t>
            </a:r>
            <a:r>
              <a:rPr lang="uk-UA" dirty="0">
                <a:latin typeface="Times New Roman" panose="02020603050405020304" pitchFamily="18" charset="0"/>
                <a:cs typeface="Times New Roman" panose="02020603050405020304" pitchFamily="18" charset="0"/>
              </a:rPr>
              <a:t> — закріплює, що сім’я, дитинство, материнство і батьківство охороняються державою. </a:t>
            </a:r>
          </a:p>
          <a:p>
            <a:pPr marL="0" indent="0">
              <a:buNone/>
            </a:pPr>
            <a:r>
              <a:rPr lang="uk-UA" b="1" dirty="0">
                <a:latin typeface="Times New Roman" panose="02020603050405020304" pitchFamily="18" charset="0"/>
                <a:cs typeface="Times New Roman" panose="02020603050405020304" pitchFamily="18" charset="0"/>
              </a:rPr>
              <a:t>Закон України “Про охорону дитинства”</a:t>
            </a:r>
            <a:r>
              <a:rPr lang="uk-UA" dirty="0">
                <a:latin typeface="Times New Roman" panose="02020603050405020304" pitchFamily="18" charset="0"/>
                <a:cs typeface="Times New Roman" panose="02020603050405020304" pitchFamily="18" charset="0"/>
              </a:rPr>
              <a:t> — один із центральних законів для теми; саме він фіксує підходи до охорони прав дитини та містить визначення жорстокого поводження з дитиною. У поточній редакції закон чинний, а в базі ВРУ відображено редакцію станом на 4 березня 2026 року. </a:t>
            </a:r>
          </a:p>
          <a:p>
            <a:pPr marL="0" indent="0">
              <a:buNone/>
            </a:pPr>
            <a:r>
              <a:rPr lang="uk-UA" b="1" dirty="0">
                <a:latin typeface="Times New Roman" panose="02020603050405020304" pitchFamily="18" charset="0"/>
                <a:cs typeface="Times New Roman" panose="02020603050405020304" pitchFamily="18" charset="0"/>
              </a:rPr>
              <a:t>Закон України “Про запобігання та протидію домашньому насильству”</a:t>
            </a:r>
            <a:r>
              <a:rPr lang="uk-UA" dirty="0">
                <a:latin typeface="Times New Roman" panose="02020603050405020304" pitchFamily="18" charset="0"/>
                <a:cs typeface="Times New Roman" panose="02020603050405020304" pitchFamily="18" charset="0"/>
              </a:rPr>
              <a:t> — визначає організаційно-правові засади профілактики й реагування на домашнє насильство, у тому числі щодо дітей. </a:t>
            </a:r>
          </a:p>
          <a:p>
            <a:pPr marL="0" indent="0">
              <a:buNone/>
            </a:pPr>
            <a:r>
              <a:rPr lang="uk-UA" b="1" dirty="0">
                <a:latin typeface="Times New Roman" panose="02020603050405020304" pitchFamily="18" charset="0"/>
                <a:cs typeface="Times New Roman" panose="02020603050405020304" pitchFamily="18" charset="0"/>
              </a:rPr>
              <a:t>Кримінальний кодекс України</a:t>
            </a:r>
            <a:r>
              <a:rPr lang="uk-UA" dirty="0">
                <a:latin typeface="Times New Roman" panose="02020603050405020304" pitchFamily="18" charset="0"/>
                <a:cs typeface="Times New Roman" panose="02020603050405020304" pitchFamily="18" charset="0"/>
              </a:rPr>
              <a:t> — містить норми, пов’язані із захистом дітей, зокрема про торгівлю людьми, експлуатацію дітей, використання малолітньої дитини, злісне невиконання обов’язків по догляду за дитиною тощо; у базі ВРУ показана чинна редакція від 17 липня 2025 року. </a:t>
            </a:r>
          </a:p>
          <a:p>
            <a:pPr marL="0" indent="0">
              <a:buNone/>
            </a:pPr>
            <a:r>
              <a:rPr lang="uk-UA" b="1" dirty="0">
                <a:latin typeface="Times New Roman" panose="02020603050405020304" pitchFamily="18" charset="0"/>
                <a:cs typeface="Times New Roman" panose="02020603050405020304" pitchFamily="18" charset="0"/>
              </a:rPr>
              <a:t>Закон України “Про соціальні послуги”</a:t>
            </a:r>
            <a:r>
              <a:rPr lang="uk-UA" dirty="0">
                <a:latin typeface="Times New Roman" panose="02020603050405020304" pitchFamily="18" charset="0"/>
                <a:cs typeface="Times New Roman" panose="02020603050405020304" pitchFamily="18" charset="0"/>
              </a:rPr>
              <a:t> — важливий для блоку про допомогу сім’ям і дітям, профілактику складних життєвих обставин і реагування на ризики. </a:t>
            </a:r>
          </a:p>
          <a:p>
            <a:pPr marL="0" indent="0">
              <a:buNone/>
            </a:pPr>
            <a:r>
              <a:rPr lang="uk-UA" b="1" dirty="0">
                <a:latin typeface="Times New Roman" panose="02020603050405020304" pitchFamily="18" charset="0"/>
                <a:cs typeface="Times New Roman" panose="02020603050405020304" pitchFamily="18" charset="0"/>
              </a:rPr>
              <a:t>Постанова КМУ № 866 від 24.09.2008</a:t>
            </a:r>
            <a:r>
              <a:rPr lang="uk-UA" dirty="0">
                <a:latin typeface="Times New Roman" panose="02020603050405020304" pitchFamily="18" charset="0"/>
                <a:cs typeface="Times New Roman" panose="02020603050405020304" pitchFamily="18" charset="0"/>
              </a:rPr>
              <a:t> “Питання діяльності органів опіки та піклування, пов’язаної із захистом прав дитини” — практичний документ про механізми втручання, оцінки ситуації та захисту дитини. </a:t>
            </a:r>
          </a:p>
          <a:p>
            <a:pPr marL="0" indent="0">
              <a:buNone/>
            </a:pPr>
            <a:r>
              <a:rPr lang="uk-UA" b="1" dirty="0">
                <a:latin typeface="Times New Roman" panose="02020603050405020304" pitchFamily="18" charset="0"/>
                <a:cs typeface="Times New Roman" panose="02020603050405020304" pitchFamily="18" charset="0"/>
              </a:rPr>
              <a:t>Постанова КМУ № 585 від 01.06.2020</a:t>
            </a:r>
            <a:r>
              <a:rPr lang="uk-UA" dirty="0">
                <a:latin typeface="Times New Roman" panose="02020603050405020304" pitchFamily="18" charset="0"/>
                <a:cs typeface="Times New Roman" panose="02020603050405020304" pitchFamily="18" charset="0"/>
              </a:rPr>
              <a:t> “Про забезпечення соціального захисту дітей, які перебувають у складних життєвих обставинах” — важлива для теми виявлення дітей, які зазнають жорстокого поводження, і організації міжвідомчої допомоги.</a:t>
            </a:r>
          </a:p>
          <a:p>
            <a:pPr marL="0" indent="0">
              <a:buNone/>
            </a:pPr>
            <a:endParaRPr lang="en-UA" dirty="0"/>
          </a:p>
        </p:txBody>
      </p:sp>
    </p:spTree>
    <p:extLst>
      <p:ext uri="{BB962C8B-B14F-4D97-AF65-F5344CB8AC3E}">
        <p14:creationId xmlns:p14="http://schemas.microsoft.com/office/powerpoint/2010/main" val="2125983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E9E25-97BE-7750-528A-E02B590E2232}"/>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7247125F-4DBC-0A65-06AF-A0307B0947E9}"/>
              </a:ext>
            </a:extLst>
          </p:cNvPr>
          <p:cNvSpPr>
            <a:spLocks noGrp="1"/>
          </p:cNvSpPr>
          <p:nvPr>
            <p:ph idx="1"/>
          </p:nvPr>
        </p:nvSpPr>
        <p:spPr>
          <a:xfrm>
            <a:off x="323385" y="133815"/>
            <a:ext cx="11030415" cy="6043148"/>
          </a:xfrm>
        </p:spPr>
        <p:txBody>
          <a:bodyPr/>
          <a:lstStyle/>
          <a:p>
            <a:pPr marL="0" indent="0">
              <a:buNone/>
            </a:pPr>
            <a:r>
              <a:rPr lang="uk-UA" sz="2200" b="1" dirty="0">
                <a:latin typeface="Times New Roman" panose="02020603050405020304" pitchFamily="18" charset="0"/>
                <a:cs typeface="Times New Roman" panose="02020603050405020304" pitchFamily="18" charset="0"/>
              </a:rPr>
              <a:t>Закон України “Про внесення змін до деяких законодавчих актів України щодо протидії </a:t>
            </a:r>
            <a:r>
              <a:rPr lang="uk-UA" sz="2200" b="1" dirty="0" err="1">
                <a:latin typeface="Times New Roman" panose="02020603050405020304" pitchFamily="18" charset="0"/>
                <a:cs typeface="Times New Roman" panose="02020603050405020304" pitchFamily="18" charset="0"/>
              </a:rPr>
              <a:t>булінгу</a:t>
            </a:r>
            <a:r>
              <a:rPr lang="uk-UA" sz="2200" b="1" dirty="0">
                <a:latin typeface="Times New Roman" panose="02020603050405020304" pitchFamily="18" charset="0"/>
                <a:cs typeface="Times New Roman" panose="02020603050405020304" pitchFamily="18" charset="0"/>
              </a:rPr>
              <a:t> (цькуванню)” № 2657-</a:t>
            </a:r>
            <a:r>
              <a:rPr lang="en-US" sz="2200" b="1" dirty="0">
                <a:latin typeface="Times New Roman" panose="02020603050405020304" pitchFamily="18" charset="0"/>
                <a:cs typeface="Times New Roman" panose="02020603050405020304" pitchFamily="18" charset="0"/>
              </a:rPr>
              <a:t>VIII </a:t>
            </a:r>
            <a:r>
              <a:rPr lang="uk-UA" sz="2200" b="1" dirty="0">
                <a:latin typeface="Times New Roman" panose="02020603050405020304" pitchFamily="18" charset="0"/>
                <a:cs typeface="Times New Roman" panose="02020603050405020304" pitchFamily="18" charset="0"/>
              </a:rPr>
              <a:t>від 18.12.2018.</a:t>
            </a:r>
            <a:r>
              <a:rPr lang="uk-UA" sz="2200" dirty="0">
                <a:latin typeface="Times New Roman" panose="02020603050405020304" pitchFamily="18" charset="0"/>
                <a:cs typeface="Times New Roman" panose="02020603050405020304" pitchFamily="18" charset="0"/>
              </a:rPr>
              <a:t> Саме цей закон зазвичай і називають “законом про </a:t>
            </a:r>
            <a:r>
              <a:rPr lang="uk-UA" sz="2200" dirty="0" err="1">
                <a:latin typeface="Times New Roman" panose="02020603050405020304" pitchFamily="18" charset="0"/>
                <a:cs typeface="Times New Roman" panose="02020603050405020304" pitchFamily="18" charset="0"/>
              </a:rPr>
              <a:t>булінг</a:t>
            </a:r>
            <a:r>
              <a:rPr lang="uk-UA" sz="2200" dirty="0">
                <a:latin typeface="Times New Roman" panose="02020603050405020304" pitchFamily="18" charset="0"/>
                <a:cs typeface="Times New Roman" panose="02020603050405020304" pitchFamily="18" charset="0"/>
              </a:rPr>
              <a:t>”. Він закріпив поняття </a:t>
            </a:r>
            <a:r>
              <a:rPr lang="uk-UA" sz="2200" dirty="0" err="1">
                <a:latin typeface="Times New Roman" panose="02020603050405020304" pitchFamily="18" charset="0"/>
                <a:cs typeface="Times New Roman" panose="02020603050405020304" pitchFamily="18" charset="0"/>
              </a:rPr>
              <a:t>булінгу</a:t>
            </a:r>
            <a:r>
              <a:rPr lang="uk-UA" sz="2200" dirty="0">
                <a:latin typeface="Times New Roman" panose="02020603050405020304" pitchFamily="18" charset="0"/>
                <a:cs typeface="Times New Roman" panose="02020603050405020304" pitchFamily="18" charset="0"/>
              </a:rPr>
              <a:t> в українському праві та </a:t>
            </a:r>
            <a:r>
              <a:rPr lang="uk-UA" sz="2200" dirty="0" err="1">
                <a:latin typeface="Times New Roman" panose="02020603050405020304" pitchFamily="18" charset="0"/>
                <a:cs typeface="Times New Roman" panose="02020603050405020304" pitchFamily="18" charset="0"/>
              </a:rPr>
              <a:t>вніс</a:t>
            </a:r>
            <a:r>
              <a:rPr lang="uk-UA" sz="2200" dirty="0">
                <a:latin typeface="Times New Roman" panose="02020603050405020304" pitchFamily="18" charset="0"/>
                <a:cs typeface="Times New Roman" panose="02020603050405020304" pitchFamily="18" charset="0"/>
              </a:rPr>
              <a:t> зміни, зокрема, до освітнього законодавства і КУпАП. </a:t>
            </a:r>
          </a:p>
          <a:p>
            <a:pPr marL="0" indent="0">
              <a:buNone/>
            </a:pPr>
            <a:r>
              <a:rPr lang="uk-UA" sz="2200" dirty="0">
                <a:latin typeface="Times New Roman" panose="02020603050405020304" pitchFamily="18" charset="0"/>
                <a:cs typeface="Times New Roman" panose="02020603050405020304" pitchFamily="18" charset="0"/>
              </a:rPr>
              <a:t>Для практичного реагування в закладах освіти ще дуже корисний:</a:t>
            </a:r>
            <a:br>
              <a:rPr lang="uk-UA" sz="2200" dirty="0">
                <a:latin typeface="Times New Roman" panose="02020603050405020304" pitchFamily="18" charset="0"/>
                <a:cs typeface="Times New Roman" panose="02020603050405020304" pitchFamily="18" charset="0"/>
              </a:rPr>
            </a:br>
            <a:r>
              <a:rPr lang="uk-UA" sz="2200" b="1" dirty="0">
                <a:latin typeface="Times New Roman" panose="02020603050405020304" pitchFamily="18" charset="0"/>
                <a:cs typeface="Times New Roman" panose="02020603050405020304" pitchFamily="18" charset="0"/>
              </a:rPr>
              <a:t>Наказ МОН № 1646 від 28.12.2019 “Деякі питання реагування на випадки </a:t>
            </a:r>
            <a:r>
              <a:rPr lang="uk-UA" sz="2200" b="1" dirty="0" err="1">
                <a:latin typeface="Times New Roman" panose="02020603050405020304" pitchFamily="18" charset="0"/>
                <a:cs typeface="Times New Roman" panose="02020603050405020304" pitchFamily="18" charset="0"/>
              </a:rPr>
              <a:t>булінгу</a:t>
            </a:r>
            <a:r>
              <a:rPr lang="uk-UA" sz="2200" b="1" dirty="0">
                <a:latin typeface="Times New Roman" panose="02020603050405020304" pitchFamily="18" charset="0"/>
                <a:cs typeface="Times New Roman" panose="02020603050405020304" pitchFamily="18" charset="0"/>
              </a:rPr>
              <a:t> (цькування) та застосування заходів виховного впливу в закладах освіти”</a:t>
            </a:r>
            <a:r>
              <a:rPr lang="uk-UA" sz="2200" dirty="0">
                <a:latin typeface="Times New Roman" panose="02020603050405020304" pitchFamily="18" charset="0"/>
                <a:cs typeface="Times New Roman" panose="02020603050405020304" pitchFamily="18" charset="0"/>
              </a:rPr>
              <a:t>.  </a:t>
            </a:r>
          </a:p>
          <a:p>
            <a:pPr marL="0" indent="0">
              <a:buNone/>
            </a:pPr>
            <a:r>
              <a:rPr lang="uk-UA" sz="2200" b="1" dirty="0">
                <a:latin typeface="Times New Roman" panose="02020603050405020304" pitchFamily="18" charset="0"/>
                <a:cs typeface="Times New Roman" panose="02020603050405020304" pitchFamily="18" charset="0"/>
              </a:rPr>
              <a:t>Методичні рекомендації МОН щодо запобігання та протидії насильству</a:t>
            </a:r>
            <a:r>
              <a:rPr lang="uk-UA" sz="2200" dirty="0">
                <a:latin typeface="Times New Roman" panose="02020603050405020304" pitchFamily="18" charset="0"/>
                <a:cs typeface="Times New Roman" panose="02020603050405020304" pitchFamily="18" charset="0"/>
              </a:rPr>
              <a:t> (лист МОН від 18.05.2018 № 1/11-5480</a:t>
            </a:r>
          </a:p>
          <a:p>
            <a:pPr marL="0" indent="0">
              <a:buNone/>
            </a:pPr>
            <a:r>
              <a:rPr lang="uk-UA" sz="2200" dirty="0">
                <a:latin typeface="Times New Roman" panose="02020603050405020304" pitchFamily="18" charset="0"/>
                <a:cs typeface="Times New Roman" panose="02020603050405020304" pitchFamily="18" charset="0"/>
              </a:rPr>
              <a:t>Методичні рекомендації щодо взаємодії педагогічних працівників у випадках жорстокого поводження з дітьми</a:t>
            </a:r>
          </a:p>
          <a:p>
            <a:pPr marL="0" indent="0">
              <a:buNone/>
            </a:pPr>
            <a:endParaRPr lang="en-UA" dirty="0"/>
          </a:p>
        </p:txBody>
      </p:sp>
    </p:spTree>
    <p:extLst>
      <p:ext uri="{BB962C8B-B14F-4D97-AF65-F5344CB8AC3E}">
        <p14:creationId xmlns:p14="http://schemas.microsoft.com/office/powerpoint/2010/main" val="3025107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B2D11-F6F1-BDD5-C8EB-509484499B44}"/>
              </a:ext>
            </a:extLst>
          </p:cNvPr>
          <p:cNvSpPr>
            <a:spLocks noGrp="1"/>
          </p:cNvSpPr>
          <p:nvPr>
            <p:ph type="title"/>
          </p:nvPr>
        </p:nvSpPr>
        <p:spPr>
          <a:xfrm>
            <a:off x="838200" y="365125"/>
            <a:ext cx="10515600" cy="783451"/>
          </a:xfrm>
        </p:spPr>
        <p:txBody>
          <a:bodyPr>
            <a:normAutofit fontScale="90000"/>
          </a:bodyPr>
          <a:lstStyle/>
          <a:p>
            <a:r>
              <a:rPr lang="uk-UA" sz="2800" dirty="0">
                <a:latin typeface="Times New Roman" panose="02020603050405020304" pitchFamily="18" charset="0"/>
                <a:cs typeface="Times New Roman" panose="02020603050405020304" pitchFamily="18" charset="0"/>
              </a:rPr>
              <a:t>Домашнє завдання Коли виховання стає психологічним насильством: аналіз соціокультурних норм щодо дітей</a:t>
            </a:r>
            <a:endParaRPr lang="en-UA"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786B5BB-092F-F3F4-23D0-246F1A780AF6}"/>
              </a:ext>
            </a:extLst>
          </p:cNvPr>
          <p:cNvSpPr>
            <a:spLocks noGrp="1"/>
          </p:cNvSpPr>
          <p:nvPr>
            <p:ph idx="1"/>
          </p:nvPr>
        </p:nvSpPr>
        <p:spPr>
          <a:xfrm>
            <a:off x="323385" y="1148576"/>
            <a:ext cx="11030415" cy="5028387"/>
          </a:xfrm>
        </p:spPr>
        <p:txBody>
          <a:bodyPr>
            <a:normAutofit fontScale="70000" lnSpcReduction="20000"/>
          </a:bodyPr>
          <a:lstStyle/>
          <a:p>
            <a:pPr marL="0" indent="0">
              <a:buNone/>
            </a:pPr>
            <a:r>
              <a:rPr lang="uk-UA" dirty="0">
                <a:latin typeface="Times New Roman" panose="02020603050405020304" pitchFamily="18" charset="0"/>
                <a:cs typeface="Times New Roman" panose="02020603050405020304" pitchFamily="18" charset="0"/>
              </a:rPr>
              <a:t>Оберіть </a:t>
            </a:r>
            <a:r>
              <a:rPr lang="uk-UA" b="1" dirty="0">
                <a:latin typeface="Times New Roman" panose="02020603050405020304" pitchFamily="18" charset="0"/>
                <a:cs typeface="Times New Roman" panose="02020603050405020304" pitchFamily="18" charset="0"/>
              </a:rPr>
              <a:t>5  реальних прикладів висловлювань, правил, практик або “виховних” настанов</a:t>
            </a:r>
            <a:r>
              <a:rPr lang="uk-UA" dirty="0">
                <a:latin typeface="Times New Roman" panose="02020603050405020304" pitchFamily="18" charset="0"/>
                <a:cs typeface="Times New Roman" panose="02020603050405020304" pitchFamily="18" charset="0"/>
              </a:rPr>
              <a:t> щодо дітей, які ви спостерігали: у власному дитинстві; у родині; у школі; у медіа / серіалах / соцмережах; у релігійному, культурному чи побутовому середовищі..</a:t>
            </a:r>
          </a:p>
          <a:p>
            <a:pPr marL="0" indent="0">
              <a:buNone/>
            </a:pPr>
            <a:r>
              <a:rPr lang="uk-UA" dirty="0">
                <a:latin typeface="Times New Roman" panose="02020603050405020304" pitchFamily="18" charset="0"/>
                <a:cs typeface="Times New Roman" panose="02020603050405020304" pitchFamily="18" charset="0"/>
              </a:rPr>
              <a:t>Для </a:t>
            </a:r>
            <a:r>
              <a:rPr lang="uk-UA" b="1" dirty="0">
                <a:latin typeface="Times New Roman" panose="02020603050405020304" pitchFamily="18" charset="0"/>
                <a:cs typeface="Times New Roman" panose="02020603050405020304" pitchFamily="18" charset="0"/>
              </a:rPr>
              <a:t>кожного з  прикладів</a:t>
            </a:r>
            <a:r>
              <a:rPr lang="uk-UA" dirty="0">
                <a:latin typeface="Times New Roman" panose="02020603050405020304" pitchFamily="18" charset="0"/>
                <a:cs typeface="Times New Roman" panose="02020603050405020304" pitchFamily="18" charset="0"/>
              </a:rPr>
              <a:t> проаналізувати:</a:t>
            </a:r>
          </a:p>
          <a:p>
            <a:pPr marL="0" indent="0">
              <a:buNone/>
            </a:pPr>
            <a:r>
              <a:rPr lang="uk-UA" b="1" dirty="0">
                <a:latin typeface="Times New Roman" panose="02020603050405020304" pitchFamily="18" charset="0"/>
                <a:cs typeface="Times New Roman" panose="02020603050405020304" pitchFamily="18" charset="0"/>
              </a:rPr>
              <a:t>1. Опис прикладу</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Де ви це бачили / чули? Хто це говорить або практикує? У якому контексті?</a:t>
            </a:r>
          </a:p>
          <a:p>
            <a:pPr marL="0" indent="0">
              <a:buNone/>
            </a:pPr>
            <a:r>
              <a:rPr lang="uk-UA" b="1" dirty="0">
                <a:latin typeface="Times New Roman" panose="02020603050405020304" pitchFamily="18" charset="0"/>
                <a:cs typeface="Times New Roman" panose="02020603050405020304" pitchFamily="18" charset="0"/>
              </a:rPr>
              <a:t>2. Як це пояснюється дорослими?</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Наприклад: “це дисципліна”, “так виховують характер”, “так прийнято”, “це для твого ж добра”.</a:t>
            </a:r>
          </a:p>
          <a:p>
            <a:pPr marL="0" indent="0">
              <a:buNone/>
            </a:pPr>
            <a:r>
              <a:rPr lang="uk-UA" b="1" dirty="0">
                <a:latin typeface="Times New Roman" panose="02020603050405020304" pitchFamily="18" charset="0"/>
                <a:cs typeface="Times New Roman" panose="02020603050405020304" pitchFamily="18" charset="0"/>
              </a:rPr>
              <a:t>3. Чому це може виглядати нормою?</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Які вікові, гендерні, культурні або релігійні уявлення це підтримують?</a:t>
            </a:r>
          </a:p>
          <a:p>
            <a:pPr marL="0" indent="0">
              <a:buNone/>
            </a:pPr>
            <a:r>
              <a:rPr lang="uk-UA" b="1" dirty="0">
                <a:latin typeface="Times New Roman" panose="02020603050405020304" pitchFamily="18" charset="0"/>
                <a:cs typeface="Times New Roman" panose="02020603050405020304" pitchFamily="18" charset="0"/>
              </a:rPr>
              <a:t>4. Чи є тут ознаки насильства? Які саме?</a:t>
            </a:r>
            <a:br>
              <a:rPr lang="uk-UA"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5. Який можливий вплив на дитину?</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Окремо вкажіть: короткострокові наслідки; довгострокові наслідки.</a:t>
            </a:r>
          </a:p>
          <a:p>
            <a:pPr marL="0" indent="0">
              <a:buNone/>
            </a:pPr>
            <a:r>
              <a:rPr lang="uk-UA" b="1" dirty="0">
                <a:latin typeface="Times New Roman" panose="02020603050405020304" pitchFamily="18" charset="0"/>
                <a:cs typeface="Times New Roman" panose="02020603050405020304" pitchFamily="18" charset="0"/>
              </a:rPr>
              <a:t>6. Як можна було б діяти інакше?</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Запропонуйте ненасильницьку альтернативу.</a:t>
            </a:r>
          </a:p>
          <a:p>
            <a:pPr marL="0" indent="0">
              <a:buNone/>
            </a:pPr>
            <a:r>
              <a:rPr lang="uk-UA" b="1" dirty="0">
                <a:latin typeface="Times New Roman" panose="02020603050405020304" pitchFamily="18" charset="0"/>
                <a:cs typeface="Times New Roman" panose="02020603050405020304" pitchFamily="18" charset="0"/>
              </a:rPr>
              <a:t>7. Особиста позиція</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Чи змінився ваш погляд на цей приклад після лекції? Чому?</a:t>
            </a:r>
          </a:p>
          <a:p>
            <a:pPr marL="0" indent="0">
              <a:buNone/>
            </a:pPr>
            <a:endParaRPr lang="en-UA" dirty="0"/>
          </a:p>
        </p:txBody>
      </p:sp>
    </p:spTree>
    <p:extLst>
      <p:ext uri="{BB962C8B-B14F-4D97-AF65-F5344CB8AC3E}">
        <p14:creationId xmlns:p14="http://schemas.microsoft.com/office/powerpoint/2010/main" val="102177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FB06-C615-CB73-8F86-E44D1C7B26F8}"/>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25438D7A-7D51-E8EA-F549-4606007D8BFB}"/>
              </a:ext>
            </a:extLst>
          </p:cNvPr>
          <p:cNvSpPr>
            <a:spLocks noGrp="1"/>
          </p:cNvSpPr>
          <p:nvPr>
            <p:ph idx="1"/>
          </p:nvPr>
        </p:nvSpPr>
        <p:spPr/>
        <p:txBody>
          <a:bodyPr/>
          <a:lstStyle/>
          <a:p>
            <a:pPr marL="0" indent="0">
              <a:buNone/>
            </a:pPr>
            <a:r>
              <a:rPr lang="uk-UA" dirty="0">
                <a:latin typeface="Times New Roman" panose="02020603050405020304" pitchFamily="18" charset="0"/>
                <a:cs typeface="Times New Roman" panose="02020603050405020304" pitchFamily="18" charset="0"/>
              </a:rPr>
              <a:t>Терміни «насильство над дітьми» і «жорстоке поводження з дітьми» часто вживаються як близькі за змістом. Водночас поняття жорстокого поводження є ширшим, оскільки охоплює не лише насильство, а й нехтування потребами дитини, експлуатацію та інші форми заподіяння шкоди. Конкретне визначення цих явищ залежить від правових норм конкретної країни.</a:t>
            </a:r>
            <a:endParaRPr lang="en-UA"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442DF7C-45D2-AEEB-E567-4A4852C38937}"/>
              </a:ext>
            </a:extLst>
          </p:cNvPr>
          <p:cNvPicPr>
            <a:picLocks noChangeAspect="1"/>
          </p:cNvPicPr>
          <p:nvPr/>
        </p:nvPicPr>
        <p:blipFill>
          <a:blip r:embed="rId2"/>
          <a:stretch>
            <a:fillRect/>
          </a:stretch>
        </p:blipFill>
        <p:spPr>
          <a:xfrm>
            <a:off x="3836639" y="4310721"/>
            <a:ext cx="3403600" cy="2273300"/>
          </a:xfrm>
          <a:prstGeom prst="rect">
            <a:avLst/>
          </a:prstGeom>
        </p:spPr>
      </p:pic>
    </p:spTree>
    <p:extLst>
      <p:ext uri="{BB962C8B-B14F-4D97-AF65-F5344CB8AC3E}">
        <p14:creationId xmlns:p14="http://schemas.microsoft.com/office/powerpoint/2010/main" val="1028608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C9BE-77A4-B185-3BEA-3191F7AA869C}"/>
              </a:ext>
            </a:extLst>
          </p:cNvPr>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Статистика</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70DE0DA-E87E-0B03-C8E1-F6847FAB2809}"/>
              </a:ext>
            </a:extLst>
          </p:cNvPr>
          <p:cNvSpPr>
            <a:spLocks noGrp="1"/>
          </p:cNvSpPr>
          <p:nvPr>
            <p:ph idx="1"/>
          </p:nvPr>
        </p:nvSpPr>
        <p:spPr>
          <a:xfrm>
            <a:off x="479502" y="1405054"/>
            <a:ext cx="10874298" cy="4771909"/>
          </a:xfrm>
        </p:spPr>
        <p:txBody>
          <a:bodyPr>
            <a:normAutofit fontScale="92500" lnSpcReduction="10000"/>
          </a:bodyPr>
          <a:lstStyle/>
          <a:p>
            <a:pPr marL="0" indent="0">
              <a:buNone/>
            </a:pPr>
            <a:r>
              <a:rPr lang="uk-UA" dirty="0">
                <a:latin typeface="Times New Roman" panose="02020603050405020304" pitchFamily="18" charset="0"/>
                <a:cs typeface="Times New Roman" panose="02020603050405020304" pitchFamily="18" charset="0"/>
              </a:rPr>
              <a:t>Згідно ВООЗ, насильство над дітьми є глобальною проблемою з серйозними довічними наслідками. За статистикою, чверть усіх дорослих зазнали фізичного насильства в дитинстві. Кожна п'ята жінка та 1 із 13 чоловіків повідомляли про сексуальне насилля в дитинстві. Наслідки жорстокого поводження з дітьми включають порушення фізичного та психічного здоров'я протягом усього життя, а соціальні та професійні результати можуть врешті-решт уповільнити економічний та соціальний розвиток країни.</a:t>
            </a:r>
          </a:p>
          <a:p>
            <a:pPr marL="0" indent="0">
              <a:buNone/>
            </a:pPr>
            <a:endParaRPr lang="uk-UA" dirty="0">
              <a:latin typeface="Times New Roman" panose="02020603050405020304" pitchFamily="18" charset="0"/>
              <a:cs typeface="Times New Roman" panose="02020603050405020304" pitchFamily="18" charset="0"/>
            </a:endParaRPr>
          </a:p>
          <a:p>
            <a:pPr marL="0" indent="0">
              <a:buNone/>
            </a:pPr>
            <a:r>
              <a:rPr lang="uk-UA" dirty="0">
                <a:latin typeface="Times New Roman" panose="02020603050405020304" pitchFamily="18" charset="0"/>
                <a:cs typeface="Times New Roman" panose="02020603050405020304" pitchFamily="18" charset="0"/>
              </a:rPr>
              <a:t>Щорічно спостерігається понад 41 000 смертей дітей до 15 років. Ця цифра не показує справжній ступінь проблеми, оскільки значна частина смертей через жорстоке поводження з дітьми неправильно трактується до падінь, </a:t>
            </a:r>
            <a:r>
              <a:rPr lang="uk-UA" dirty="0" err="1">
                <a:latin typeface="Times New Roman" panose="02020603050405020304" pitchFamily="18" charset="0"/>
                <a:cs typeface="Times New Roman" panose="02020603050405020304" pitchFamily="18" charset="0"/>
              </a:rPr>
              <a:t>опіків</a:t>
            </a:r>
            <a:r>
              <a:rPr lang="uk-UA" dirty="0">
                <a:latin typeface="Times New Roman" panose="02020603050405020304" pitchFamily="18" charset="0"/>
                <a:cs typeface="Times New Roman" panose="02020603050405020304" pitchFamily="18" charset="0"/>
              </a:rPr>
              <a:t>, утоплення та інших причин.</a:t>
            </a:r>
            <a:endParaRPr lang="en-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94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1B20D-92C6-9BF2-FF26-C779F8AEEC73}"/>
              </a:ext>
            </a:extLst>
          </p:cNvPr>
          <p:cNvSpPr>
            <a:spLocks noGrp="1"/>
          </p:cNvSpPr>
          <p:nvPr>
            <p:ph type="title"/>
          </p:nvPr>
        </p:nvSpPr>
        <p:spPr>
          <a:xfrm>
            <a:off x="838200" y="365126"/>
            <a:ext cx="10515600" cy="560426"/>
          </a:xfrm>
        </p:spPr>
        <p:txBody>
          <a:bodyPr>
            <a:normAutofit/>
          </a:bodyPr>
          <a:lstStyle/>
          <a:p>
            <a:r>
              <a:rPr lang="uk-UA" sz="2800" b="1" dirty="0">
                <a:latin typeface="Times New Roman" panose="02020603050405020304" pitchFamily="18" charset="0"/>
                <a:cs typeface="Times New Roman" panose="02020603050405020304" pitchFamily="18" charset="0"/>
              </a:rPr>
              <a:t>Фізичне насильство</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5675685-253D-85D9-64CA-A17703CA5089}"/>
              </a:ext>
            </a:extLst>
          </p:cNvPr>
          <p:cNvSpPr>
            <a:spLocks noGrp="1"/>
          </p:cNvSpPr>
          <p:nvPr>
            <p:ph idx="1"/>
          </p:nvPr>
        </p:nvSpPr>
        <p:spPr>
          <a:xfrm>
            <a:off x="245327" y="1405054"/>
            <a:ext cx="11108473" cy="4771909"/>
          </a:xfrm>
        </p:spPr>
        <p:txBody>
          <a:bodyPr>
            <a:normAutofit/>
          </a:bodyPr>
          <a:lstStyle/>
          <a:p>
            <a:pPr marL="0" indent="0">
              <a:buNone/>
            </a:pPr>
            <a:r>
              <a:rPr lang="uk-UA" b="1" dirty="0">
                <a:latin typeface="Times New Roman" panose="02020603050405020304" pitchFamily="18" charset="0"/>
                <a:cs typeface="Times New Roman" panose="02020603050405020304" pitchFamily="18" charset="0"/>
              </a:rPr>
              <a:t>Фізичне насильство </a:t>
            </a:r>
            <a:r>
              <a:rPr lang="uk-UA" dirty="0">
                <a:latin typeface="Times New Roman" panose="02020603050405020304" pitchFamily="18" charset="0"/>
                <a:cs typeface="Times New Roman" panose="02020603050405020304" pitchFamily="18" charset="0"/>
              </a:rPr>
              <a:t>— нанесення дитині батьками чи особами, що їх заміняють, вихователями чи іншими особами фізичних травм, різних тілесних ушкоджень, що завдають збиток здоров'ю дитини, порушують її розвиток або й позбавляють життя. Ці дії можуть здійснюватися у формі побиття, катування, штовхань, у вигляді ударів, ляпасів, припікання гарячими предметами, рідинами, запаленими цигарками, у вигляді укусів та використання різноманітних предметів як знаряддя насильства. </a:t>
            </a:r>
            <a:endParaRPr lang="en-UA"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2FAF93A-204F-A554-1F7B-B6AF63B71FCC}"/>
              </a:ext>
            </a:extLst>
          </p:cNvPr>
          <p:cNvPicPr>
            <a:picLocks noChangeAspect="1"/>
          </p:cNvPicPr>
          <p:nvPr/>
        </p:nvPicPr>
        <p:blipFill>
          <a:blip r:embed="rId2"/>
          <a:stretch>
            <a:fillRect/>
          </a:stretch>
        </p:blipFill>
        <p:spPr>
          <a:xfrm>
            <a:off x="3456568" y="4392496"/>
            <a:ext cx="3784600" cy="2120900"/>
          </a:xfrm>
          <a:prstGeom prst="rect">
            <a:avLst/>
          </a:prstGeom>
        </p:spPr>
      </p:pic>
    </p:spTree>
    <p:extLst>
      <p:ext uri="{BB962C8B-B14F-4D97-AF65-F5344CB8AC3E}">
        <p14:creationId xmlns:p14="http://schemas.microsoft.com/office/powerpoint/2010/main" val="368772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E6572-6CE8-AC9F-7738-78BE3B451759}"/>
              </a:ext>
            </a:extLst>
          </p:cNvPr>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Фізичне насильство</a:t>
            </a:r>
            <a:endParaRPr lang="en-UA" sz="2800" dirty="0"/>
          </a:p>
        </p:txBody>
      </p:sp>
      <p:sp>
        <p:nvSpPr>
          <p:cNvPr id="3" name="Content Placeholder 2">
            <a:extLst>
              <a:ext uri="{FF2B5EF4-FFF2-40B4-BE49-F238E27FC236}">
                <a16:creationId xmlns:a16="http://schemas.microsoft.com/office/drawing/2014/main" id="{1E33D1F1-DD1B-1DAA-C8BD-5ABA802F7FA1}"/>
              </a:ext>
            </a:extLst>
          </p:cNvPr>
          <p:cNvSpPr>
            <a:spLocks noGrp="1"/>
          </p:cNvSpPr>
          <p:nvPr>
            <p:ph idx="1"/>
          </p:nvPr>
        </p:nvSpPr>
        <p:spPr/>
        <p:txBody>
          <a:bodyPr/>
          <a:lstStyle/>
          <a:p>
            <a:pPr marL="0" indent="0">
              <a:buNone/>
            </a:pPr>
            <a:r>
              <a:rPr lang="uk-UA" dirty="0">
                <a:latin typeface="Times New Roman" panose="02020603050405020304" pitchFamily="18" charset="0"/>
                <a:cs typeface="Times New Roman" panose="02020603050405020304" pitchFamily="18" charset="0"/>
              </a:rPr>
              <a:t>Необхідно усвідомлювати, що фізичне насильство — це фізичний напад (катування), воно майже завжди супроводжується словесними образами і психічною травмою. У деяких родинах як дисциплінарну міру використовують різні види фізичного покарання — від потиличників та ляпасів до побиття ременем чи сторонніми предметами.</a:t>
            </a:r>
            <a:endParaRPr lang="en-UA" dirty="0"/>
          </a:p>
        </p:txBody>
      </p:sp>
      <p:pic>
        <p:nvPicPr>
          <p:cNvPr id="5" name="Picture 4">
            <a:extLst>
              <a:ext uri="{FF2B5EF4-FFF2-40B4-BE49-F238E27FC236}">
                <a16:creationId xmlns:a16="http://schemas.microsoft.com/office/drawing/2014/main" id="{0D41774B-A1EC-6217-306B-2C99A6405FE7}"/>
              </a:ext>
            </a:extLst>
          </p:cNvPr>
          <p:cNvPicPr>
            <a:picLocks noChangeAspect="1"/>
          </p:cNvPicPr>
          <p:nvPr/>
        </p:nvPicPr>
        <p:blipFill>
          <a:blip r:embed="rId2"/>
          <a:stretch>
            <a:fillRect/>
          </a:stretch>
        </p:blipFill>
        <p:spPr>
          <a:xfrm>
            <a:off x="3526263" y="4448175"/>
            <a:ext cx="3556000" cy="2044700"/>
          </a:xfrm>
          <a:prstGeom prst="rect">
            <a:avLst/>
          </a:prstGeom>
        </p:spPr>
      </p:pic>
    </p:spTree>
    <p:extLst>
      <p:ext uri="{BB962C8B-B14F-4D97-AF65-F5344CB8AC3E}">
        <p14:creationId xmlns:p14="http://schemas.microsoft.com/office/powerpoint/2010/main" val="226125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8618-D31A-74D9-ABD2-53236A107AB6}"/>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CE7C4155-BADC-67A2-5A99-9FA929C6E059}"/>
              </a:ext>
            </a:extLst>
          </p:cNvPr>
          <p:cNvSpPr>
            <a:spLocks noGrp="1"/>
          </p:cNvSpPr>
          <p:nvPr>
            <p:ph idx="1"/>
          </p:nvPr>
        </p:nvSpPr>
        <p:spPr>
          <a:xfrm>
            <a:off x="838200" y="365125"/>
            <a:ext cx="10515600" cy="5811838"/>
          </a:xfrm>
        </p:spPr>
        <p:txBody>
          <a:bodyPr>
            <a:normAutofit/>
          </a:bodyPr>
          <a:lstStyle/>
          <a:p>
            <a:pPr marL="0" indent="0">
              <a:buNone/>
            </a:pPr>
            <a:r>
              <a:rPr lang="uk-UA" dirty="0">
                <a:latin typeface="Times New Roman" panose="02020603050405020304" pitchFamily="18" charset="0"/>
                <a:cs typeface="Times New Roman" panose="02020603050405020304" pitchFamily="18" charset="0"/>
              </a:rPr>
              <a:t>Часто межа між тілесними покараннями та фізичним насильством розмита. Культурні норми, що визначають фізичне насильство, сильно різняться: як серед фахівців, так і серед громадськості немає єдиної думки про те, які саме дії вважати фізичним насильством*. Деякі фахівці вважають, що культурні норми, що допускають тілесні покарання, є однією з причин насильства над дітьми, і організовують кампанії за зміну цих норм**</a:t>
            </a:r>
          </a:p>
          <a:p>
            <a:pPr marL="0" indent="0">
              <a:buNone/>
            </a:pPr>
            <a:endParaRPr lang="uk-UA"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a:p>
            <a:pPr marL="0" indent="0">
              <a:buNone/>
            </a:pPr>
            <a:r>
              <a:rPr lang="uk-UA"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No</a:t>
            </a:r>
            <a:r>
              <a:rPr lang="uk-UA" sz="1600" dirty="0">
                <a:latin typeface="Times New Roman" panose="02020603050405020304" pitchFamily="18" charset="0"/>
                <a:cs typeface="Times New Roman" panose="02020603050405020304" pitchFamily="18" charset="0"/>
              </a:rPr>
              <a:t>а</a:t>
            </a:r>
            <a:r>
              <a:rPr lang="en-US" sz="1600" dirty="0">
                <a:latin typeface="Times New Roman" panose="02020603050405020304" pitchFamily="18" charset="0"/>
                <a:cs typeface="Times New Roman" panose="02020603050405020304" pitchFamily="18" charset="0"/>
              </a:rPr>
              <a:t>h Anh, Helen (1994). «Cultural Diversity and the Definition of Child Abuse», in Barth, R.P. et al., Child welfare research review, Columbia University Press, 1994, p. 28.</a:t>
            </a:r>
            <a:endParaRPr lang="uk-UA" sz="1600" dirty="0">
              <a:latin typeface="Times New Roman" panose="02020603050405020304" pitchFamily="18" charset="0"/>
              <a:cs typeface="Times New Roman" panose="02020603050405020304" pitchFamily="18" charset="0"/>
            </a:endParaRPr>
          </a:p>
          <a:p>
            <a:pPr marL="0" indent="0">
              <a:buNone/>
            </a:pPr>
            <a:r>
              <a:rPr lang="uk-UA"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Barth, Richard (1994). Child Welfare Research Review, Volume 1. Columbia University Press. </a:t>
            </a:r>
            <a:r>
              <a:rPr lang="uk-UA" sz="1600" dirty="0">
                <a:latin typeface="Times New Roman" panose="02020603050405020304" pitchFamily="18" charset="0"/>
                <a:cs typeface="Times New Roman" panose="02020603050405020304" pitchFamily="18" charset="0"/>
              </a:rPr>
              <a:t>с. 49—50.</a:t>
            </a:r>
          </a:p>
          <a:p>
            <a:pPr marL="0" indent="0">
              <a:buNone/>
            </a:pPr>
            <a:r>
              <a:rPr lang="en-US" sz="1600" dirty="0">
                <a:latin typeface="Times New Roman" panose="02020603050405020304" pitchFamily="18" charset="0"/>
                <a:cs typeface="Times New Roman" panose="02020603050405020304" pitchFamily="18" charset="0"/>
              </a:rPr>
              <a:t>Haeuser, A. A. (1990). Banning parental use of physical punishment: Success in Sweden. </a:t>
            </a:r>
            <a:r>
              <a:rPr lang="en-US" sz="1600" i="1" dirty="0">
                <a:latin typeface="Times New Roman" panose="02020603050405020304" pitchFamily="18" charset="0"/>
                <a:cs typeface="Times New Roman" panose="02020603050405020304" pitchFamily="18" charset="0"/>
              </a:rPr>
              <a:t>International Congress on Child Abuse and Neglect</a:t>
            </a:r>
            <a:r>
              <a:rPr lang="en-US" sz="1600" dirty="0">
                <a:latin typeface="Times New Roman" panose="02020603050405020304" pitchFamily="18" charset="0"/>
                <a:cs typeface="Times New Roman" panose="02020603050405020304" pitchFamily="18" charset="0"/>
              </a:rPr>
              <a:t>. Hamburg.</a:t>
            </a:r>
            <a:endParaRPr lang="en-UA" sz="1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80C1894-A366-26A8-9F20-DF8D97F18089}"/>
              </a:ext>
            </a:extLst>
          </p:cNvPr>
          <p:cNvPicPr>
            <a:picLocks noChangeAspect="1"/>
          </p:cNvPicPr>
          <p:nvPr/>
        </p:nvPicPr>
        <p:blipFill>
          <a:blip r:embed="rId2"/>
          <a:stretch>
            <a:fillRect/>
          </a:stretch>
        </p:blipFill>
        <p:spPr>
          <a:xfrm>
            <a:off x="3527348" y="3033597"/>
            <a:ext cx="4178300" cy="1638300"/>
          </a:xfrm>
          <a:prstGeom prst="rect">
            <a:avLst/>
          </a:prstGeom>
        </p:spPr>
      </p:pic>
    </p:spTree>
    <p:extLst>
      <p:ext uri="{BB962C8B-B14F-4D97-AF65-F5344CB8AC3E}">
        <p14:creationId xmlns:p14="http://schemas.microsoft.com/office/powerpoint/2010/main" val="1048110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FC797-E3DF-E430-8349-822CF14A1F83}"/>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93BD065C-2F90-225F-31DF-08794A485A37}"/>
              </a:ext>
            </a:extLst>
          </p:cNvPr>
          <p:cNvSpPr>
            <a:spLocks noGrp="1"/>
          </p:cNvSpPr>
          <p:nvPr>
            <p:ph idx="1"/>
          </p:nvPr>
        </p:nvSpPr>
        <p:spPr/>
        <p:txBody>
          <a:bodyPr/>
          <a:lstStyle/>
          <a:p>
            <a:pPr marL="0" indent="0">
              <a:buNone/>
            </a:pPr>
            <a:r>
              <a:rPr lang="uk-UA" dirty="0">
                <a:latin typeface="Times New Roman" panose="02020603050405020304" pitchFamily="18" charset="0"/>
                <a:cs typeface="Times New Roman" panose="02020603050405020304" pitchFamily="18" charset="0"/>
              </a:rPr>
              <a:t>Фізичне насильство включає також залучення дитини до вживання наркотиків, алкоголю, пропонування їй отруйних засобів чи медичних препаратів, що викликають одурманення (наприклад, снодійних, не прописаних лікарем). А також спроби удушення чи втоплення дитини, в тому числі новонародженої, через небажану вагітність матері або емоційний та післяродовий стрес.</a:t>
            </a:r>
            <a:endParaRPr lang="en-UA"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64687A-DDC5-C065-C3A3-E202F0A84B21}"/>
              </a:ext>
            </a:extLst>
          </p:cNvPr>
          <p:cNvPicPr>
            <a:picLocks noChangeAspect="1"/>
          </p:cNvPicPr>
          <p:nvPr/>
        </p:nvPicPr>
        <p:blipFill>
          <a:blip r:embed="rId2"/>
          <a:stretch>
            <a:fillRect/>
          </a:stretch>
        </p:blipFill>
        <p:spPr>
          <a:xfrm>
            <a:off x="3206440" y="4384675"/>
            <a:ext cx="3771900" cy="2108200"/>
          </a:xfrm>
          <a:prstGeom prst="rect">
            <a:avLst/>
          </a:prstGeom>
        </p:spPr>
      </p:pic>
    </p:spTree>
    <p:extLst>
      <p:ext uri="{BB962C8B-B14F-4D97-AF65-F5344CB8AC3E}">
        <p14:creationId xmlns:p14="http://schemas.microsoft.com/office/powerpoint/2010/main" val="1720812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3365</TotalTime>
  <Words>3717</Words>
  <Application>Microsoft Macintosh PowerPoint</Application>
  <PresentationFormat>Widescreen</PresentationFormat>
  <Paragraphs>231</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Психологічне насильство щодо дітей: межа між вихованням і травматизацією</vt:lpstr>
      <vt:lpstr>Актуальність теми</vt:lpstr>
      <vt:lpstr>PowerPoint Presentation</vt:lpstr>
      <vt:lpstr>PowerPoint Presentation</vt:lpstr>
      <vt:lpstr>Статистика</vt:lpstr>
      <vt:lpstr>Фізичне насильство</vt:lpstr>
      <vt:lpstr>Фізичне насильство</vt:lpstr>
      <vt:lpstr>PowerPoint Presentation</vt:lpstr>
      <vt:lpstr>PowerPoint Presentation</vt:lpstr>
      <vt:lpstr>Шльопання дітей</vt:lpstr>
      <vt:lpstr>PowerPoint Presentation</vt:lpstr>
      <vt:lpstr>PowerPoint Presentation</vt:lpstr>
      <vt:lpstr>PowerPoint Presentation</vt:lpstr>
      <vt:lpstr>Психологічне насильство</vt:lpstr>
      <vt:lpstr>PowerPoint Presentation</vt:lpstr>
      <vt:lpstr>PowerPoint Presentation</vt:lpstr>
      <vt:lpstr>Сексуальне насильство над дітьми</vt:lpstr>
      <vt:lpstr>Прояви СН щодо дітей:</vt:lpstr>
      <vt:lpstr>PowerPoint Presentation</vt:lpstr>
      <vt:lpstr>Нехтування </vt:lpstr>
      <vt:lpstr>PowerPoint Presentation</vt:lpstr>
      <vt:lpstr>Наслідки</vt:lpstr>
      <vt:lpstr>Табу, що сприяють поширенню спіралі насильства</vt:lpstr>
      <vt:lpstr>PowerPoint Presentation</vt:lpstr>
      <vt:lpstr>Гендерні аспекти психологічного насильства щодо дітей </vt:lpstr>
      <vt:lpstr>PowerPoint Presentation</vt:lpstr>
      <vt:lpstr>PowerPoint Presentation</vt:lpstr>
      <vt:lpstr>Вікові аспекти психологічного насильства щодо дітей </vt:lpstr>
      <vt:lpstr>Раннє дитинство </vt:lpstr>
      <vt:lpstr>Молодший шкільний вік </vt:lpstr>
      <vt:lpstr>Підлітковий вік </vt:lpstr>
      <vt:lpstr>Міжнародні акти </vt:lpstr>
      <vt:lpstr>Основні акти України </vt:lpstr>
      <vt:lpstr>PowerPoint Presentation</vt:lpstr>
      <vt:lpstr>Домашнє завдання Коли виховання стає психологічним насильством: аналіз соціокультурних норм щодо дітей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Mariia Hrechanyk</dc:creator>
  <cp:lastModifiedBy>Mariia Hrechanyk</cp:lastModifiedBy>
  <cp:revision>6</cp:revision>
  <dcterms:created xsi:type="dcterms:W3CDTF">2026-03-13T10:50:31Z</dcterms:created>
  <dcterms:modified xsi:type="dcterms:W3CDTF">2026-03-15T18:55:51Z</dcterms:modified>
</cp:coreProperties>
</file>