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 id="260" r:id="rId5"/>
    <p:sldId id="261" r:id="rId6"/>
    <p:sldId id="262" r:id="rId7"/>
    <p:sldId id="264" r:id="rId8"/>
    <p:sldId id="265" r:id="rId9"/>
    <p:sldId id="266" r:id="rId10"/>
    <p:sldId id="267"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15.03.2026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229001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15.03.2026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793236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15.03.2026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3997908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15.03.2026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820158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E4F5897-342B-408E-B7FA-C4A9D9EA2F8F}" type="datetimeFigureOut">
              <a:rPr lang="ru-RU" smtClean="0"/>
              <a:t>15.03.2026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1325005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E4F5897-342B-408E-B7FA-C4A9D9EA2F8F}" type="datetimeFigureOut">
              <a:rPr lang="ru-RU" smtClean="0"/>
              <a:t>15.03.2026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5416395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E4F5897-342B-408E-B7FA-C4A9D9EA2F8F}" type="datetimeFigureOut">
              <a:rPr lang="ru-RU" smtClean="0"/>
              <a:t>15.03.2026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67753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E4F5897-342B-408E-B7FA-C4A9D9EA2F8F}" type="datetimeFigureOut">
              <a:rPr lang="ru-RU" smtClean="0"/>
              <a:t>15.03.2026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4093408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E4F5897-342B-408E-B7FA-C4A9D9EA2F8F}" type="datetimeFigureOut">
              <a:rPr lang="ru-RU" smtClean="0"/>
              <a:t>15.03.2026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7918767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E4F5897-342B-408E-B7FA-C4A9D9EA2F8F}" type="datetimeFigureOut">
              <a:rPr lang="ru-RU" smtClean="0"/>
              <a:t>15.03.2026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2248645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E4F5897-342B-408E-B7FA-C4A9D9EA2F8F}" type="datetimeFigureOut">
              <a:rPr lang="ru-RU" smtClean="0"/>
              <a:t>15.03.2026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919950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4F5897-342B-408E-B7FA-C4A9D9EA2F8F}" type="datetimeFigureOut">
              <a:rPr lang="ru-RU" smtClean="0"/>
              <a:t>15.03.2026</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4E91F4-5937-4398-8623-DDFF2AEED528}" type="slidenum">
              <a:rPr lang="ru-RU" smtClean="0"/>
              <a:t>‹#›</a:t>
            </a:fld>
            <a:endParaRPr lang="ru-RU"/>
          </a:p>
        </p:txBody>
      </p:sp>
    </p:spTree>
    <p:extLst>
      <p:ext uri="{BB962C8B-B14F-4D97-AF65-F5344CB8AC3E}">
        <p14:creationId xmlns:p14="http://schemas.microsoft.com/office/powerpoint/2010/main" val="41256679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700808"/>
            <a:ext cx="8229600" cy="4248472"/>
          </a:xfrm>
        </p:spPr>
        <p:txBody>
          <a:bodyPr>
            <a:noAutofit/>
          </a:bodyPr>
          <a:lstStyle/>
          <a:p>
            <a:pPr algn="l"/>
            <a:r>
              <a:rPr lang="ru-RU" sz="3200" dirty="0"/>
              <a:t>1. </a:t>
            </a:r>
            <a:r>
              <a:rPr lang="uk-UA" sz="3200" dirty="0" smtClean="0"/>
              <a:t>Сутність та поняття місткості ринку. Види місткості ринку.</a:t>
            </a:r>
            <a:br>
              <a:rPr lang="uk-UA" sz="3200" dirty="0" smtClean="0"/>
            </a:br>
            <a:r>
              <a:rPr lang="uk-UA" sz="3200" dirty="0" smtClean="0"/>
              <a:t>2. Методи визначення місткості ринку.</a:t>
            </a:r>
            <a:br>
              <a:rPr lang="uk-UA" sz="3200" dirty="0" smtClean="0"/>
            </a:br>
            <a:r>
              <a:rPr lang="uk-UA" sz="3200" dirty="0" smtClean="0"/>
              <a:t>3. Сегментація ринку</a:t>
            </a:r>
            <a:r>
              <a:rPr lang="ru-RU" sz="3200" dirty="0" smtClean="0"/>
              <a:t>.</a:t>
            </a:r>
            <a:endParaRPr lang="ru-RU" sz="3200" dirty="0"/>
          </a:p>
        </p:txBody>
      </p:sp>
      <p:sp>
        <p:nvSpPr>
          <p:cNvPr id="4" name="Объект 2"/>
          <p:cNvSpPr txBox="1">
            <a:spLocks/>
          </p:cNvSpPr>
          <p:nvPr/>
        </p:nvSpPr>
        <p:spPr>
          <a:xfrm>
            <a:off x="251520" y="188640"/>
            <a:ext cx="8229600" cy="190507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endParaRPr lang="ru-RU" dirty="0"/>
          </a:p>
        </p:txBody>
      </p:sp>
      <p:sp>
        <p:nvSpPr>
          <p:cNvPr id="5" name="Объект 2"/>
          <p:cNvSpPr txBox="1">
            <a:spLocks/>
          </p:cNvSpPr>
          <p:nvPr/>
        </p:nvSpPr>
        <p:spPr>
          <a:xfrm>
            <a:off x="251520" y="188536"/>
            <a:ext cx="8229600" cy="190507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uk-UA" b="1" dirty="0" smtClean="0"/>
              <a:t>Тема </a:t>
            </a:r>
            <a:r>
              <a:rPr lang="uk-UA" b="1" dirty="0" smtClean="0"/>
              <a:t>5. </a:t>
            </a:r>
            <a:r>
              <a:rPr lang="uk-UA" b="1" dirty="0" smtClean="0"/>
              <a:t>Дослідження місткості ринку та його сегментів</a:t>
            </a:r>
            <a:endParaRPr lang="uk-UA" b="1" dirty="0"/>
          </a:p>
        </p:txBody>
      </p:sp>
    </p:spTree>
    <p:extLst>
      <p:ext uri="{BB962C8B-B14F-4D97-AF65-F5344CB8AC3E}">
        <p14:creationId xmlns:p14="http://schemas.microsoft.com/office/powerpoint/2010/main" val="5706634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784976" cy="6480720"/>
          </a:xfrm>
        </p:spPr>
        <p:txBody>
          <a:bodyPr>
            <a:normAutofit fontScale="77500" lnSpcReduction="20000"/>
          </a:bodyPr>
          <a:lstStyle/>
          <a:p>
            <a:pPr marL="0" indent="0" algn="ctr">
              <a:buNone/>
            </a:pPr>
            <a:r>
              <a:rPr lang="uk-UA" sz="2100" dirty="0"/>
              <a:t>Формування іміджу товарів або послуг підприємства на вибраному сегменті ринку вимагає проведення їх позиціонування. </a:t>
            </a:r>
            <a:endParaRPr lang="uk-UA" sz="2100" dirty="0" smtClean="0"/>
          </a:p>
          <a:p>
            <a:pPr marL="0" indent="0" algn="ctr">
              <a:buNone/>
            </a:pPr>
            <a:r>
              <a:rPr lang="uk-UA" sz="2100" b="1" dirty="0" smtClean="0"/>
              <a:t>Позиціонування </a:t>
            </a:r>
            <a:r>
              <a:rPr lang="uk-UA" sz="2100" dirty="0"/>
              <a:t>– процес створення ринкового іміджу товару на основі виявлених мотивацій споживачів з метою формування в свідомості цільових споживачів унікального сприйняття товару, відмінного від товарів конкурентів.</a:t>
            </a:r>
          </a:p>
          <a:p>
            <a:pPr marL="0" indent="0" algn="ctr">
              <a:buNone/>
            </a:pPr>
            <a:endParaRPr lang="uk-UA" sz="2100" b="1" dirty="0" smtClean="0"/>
          </a:p>
          <a:p>
            <a:pPr marL="0" indent="0" algn="ctr">
              <a:buNone/>
            </a:pPr>
            <a:r>
              <a:rPr lang="uk-UA" sz="2100" b="1" dirty="0" smtClean="0"/>
              <a:t>При </a:t>
            </a:r>
            <a:r>
              <a:rPr lang="uk-UA" sz="2100" b="1" dirty="0"/>
              <a:t>проведенні позиціонування важливо дотримуватись таких вимог: </a:t>
            </a:r>
            <a:r>
              <a:rPr lang="uk-UA" sz="2100" dirty="0"/>
              <a:t>товар повинен бути чітко диференційований від товарів конкурентів, диференціація повинна мати цінність для споживачів.</a:t>
            </a:r>
          </a:p>
          <a:p>
            <a:pPr marL="0" indent="0" algn="ctr">
              <a:buNone/>
            </a:pPr>
            <a:endParaRPr lang="uk-UA" sz="2100" b="1" dirty="0" smtClean="0"/>
          </a:p>
          <a:p>
            <a:pPr marL="0" indent="0" algn="ctr">
              <a:buNone/>
            </a:pPr>
            <a:r>
              <a:rPr lang="uk-UA" sz="2100" b="1" dirty="0" smtClean="0"/>
              <a:t>Види </a:t>
            </a:r>
            <a:r>
              <a:rPr lang="uk-UA" sz="2100" b="1" dirty="0"/>
              <a:t>позиціонування:</a:t>
            </a:r>
          </a:p>
          <a:p>
            <a:pPr marL="0" indent="0" algn="just">
              <a:buNone/>
            </a:pPr>
            <a:r>
              <a:rPr lang="uk-UA" sz="2100" dirty="0"/>
              <a:t>- позиціонування на основі специфічних характеристик продукту;</a:t>
            </a:r>
          </a:p>
          <a:p>
            <a:pPr marL="0" indent="0" algn="just">
              <a:buNone/>
            </a:pPr>
            <a:r>
              <a:rPr lang="uk-UA" sz="2100" dirty="0"/>
              <a:t>- конкурентне позиціонування передбачає чіткий зв’язок з місцем, яке підприємство займає на ринку;</a:t>
            </a:r>
          </a:p>
          <a:p>
            <a:pPr marL="0" indent="0" algn="just">
              <a:buNone/>
            </a:pPr>
            <a:r>
              <a:rPr lang="uk-UA" sz="2100" dirty="0"/>
              <a:t>- позиціонування за іміджем.</a:t>
            </a:r>
          </a:p>
          <a:p>
            <a:pPr marL="0" indent="0" algn="ctr">
              <a:buNone/>
            </a:pPr>
            <a:endParaRPr lang="uk-UA" sz="2100" b="1" dirty="0" smtClean="0"/>
          </a:p>
          <a:p>
            <a:pPr marL="0" indent="0" algn="ctr">
              <a:buNone/>
            </a:pPr>
            <a:r>
              <a:rPr lang="uk-UA" sz="2100" b="1" dirty="0" smtClean="0"/>
              <a:t>Для </a:t>
            </a:r>
            <a:r>
              <a:rPr lang="uk-UA" sz="2100" b="1" dirty="0"/>
              <a:t>позиціонування товару та підприємства на ринку можуть використовуватися такі параметри:</a:t>
            </a:r>
          </a:p>
          <a:p>
            <a:pPr marL="0" indent="0" algn="just">
              <a:buNone/>
            </a:pPr>
            <a:r>
              <a:rPr lang="uk-UA" sz="2100" b="1" dirty="0"/>
              <a:t>- атрибути товару </a:t>
            </a:r>
            <a:r>
              <a:rPr lang="uk-UA" sz="2100" dirty="0"/>
              <a:t>– асоціація товару з його конкретною характеристикою;</a:t>
            </a:r>
          </a:p>
          <a:p>
            <a:pPr marL="0" indent="0" algn="just">
              <a:buNone/>
            </a:pPr>
            <a:r>
              <a:rPr lang="uk-UA" sz="2100" b="1" dirty="0"/>
              <a:t>- переваги товару </a:t>
            </a:r>
            <a:r>
              <a:rPr lang="uk-UA" sz="2100" dirty="0"/>
              <a:t>– асоціація товару з певними вигодами для споживачів або з вирішенням проблеми;</a:t>
            </a:r>
          </a:p>
          <a:p>
            <a:pPr marL="0" indent="0" algn="just">
              <a:buNone/>
            </a:pPr>
            <a:r>
              <a:rPr lang="uk-UA" sz="2100" b="1" dirty="0"/>
              <a:t>- умови застосування товару </a:t>
            </a:r>
            <a:r>
              <a:rPr lang="uk-UA" sz="2100" dirty="0"/>
              <a:t>– асоціація товару з методом його використання;</a:t>
            </a:r>
          </a:p>
          <a:p>
            <a:pPr marL="0" indent="0" algn="just">
              <a:buNone/>
            </a:pPr>
            <a:r>
              <a:rPr lang="uk-UA" sz="2100" b="1" dirty="0"/>
              <a:t>- відношення до споживачів </a:t>
            </a:r>
            <a:r>
              <a:rPr lang="uk-UA" sz="2100" dirty="0"/>
              <a:t>– асоціація товару з певною групою споживачів;</a:t>
            </a:r>
          </a:p>
          <a:p>
            <a:pPr marL="0" indent="0" algn="just">
              <a:buNone/>
            </a:pPr>
            <a:r>
              <a:rPr lang="uk-UA" sz="2100" b="1" dirty="0"/>
              <a:t>- відношення до конкурентів </a:t>
            </a:r>
            <a:r>
              <a:rPr lang="uk-UA" sz="2100" dirty="0"/>
              <a:t>– ідентифікація товару на основі порівняння з товарами конкурентів; </a:t>
            </a:r>
          </a:p>
          <a:p>
            <a:pPr marL="0" indent="0" algn="just">
              <a:buNone/>
            </a:pPr>
            <a:r>
              <a:rPr lang="uk-UA" sz="2100" b="1" dirty="0"/>
              <a:t>- категорія товару </a:t>
            </a:r>
            <a:r>
              <a:rPr lang="uk-UA" sz="2100" dirty="0"/>
              <a:t>– асоціація товару з іншими товарами на ринку;</a:t>
            </a:r>
          </a:p>
          <a:p>
            <a:pPr marL="0" indent="0" algn="just">
              <a:buNone/>
            </a:pPr>
            <a:r>
              <a:rPr lang="uk-UA" sz="2100" b="1" dirty="0"/>
              <a:t>- співвідношення «ціна-якість» </a:t>
            </a:r>
            <a:r>
              <a:rPr lang="uk-UA" sz="2100" dirty="0"/>
              <a:t>– використання ціни як показника якості.</a:t>
            </a:r>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1915997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467544" y="116632"/>
            <a:ext cx="8496944" cy="6552728"/>
          </a:xfrm>
        </p:spPr>
        <p:txBody>
          <a:bodyPr>
            <a:normAutofit fontScale="85000" lnSpcReduction="10000"/>
          </a:bodyPr>
          <a:lstStyle/>
          <a:p>
            <a:r>
              <a:rPr lang="uk-UA" sz="1800" b="1" dirty="0">
                <a:solidFill>
                  <a:schemeClr val="tx1"/>
                </a:solidFill>
              </a:rPr>
              <a:t>Місткість ринку </a:t>
            </a:r>
            <a:r>
              <a:rPr lang="uk-UA" sz="1800" dirty="0">
                <a:solidFill>
                  <a:schemeClr val="tx1"/>
                </a:solidFill>
              </a:rPr>
              <a:t>– це обсяги продажу товарів на конкретному ринку (продажу конкретній групі споживачів даного регіону в заданий проміжок часу в тому самому бізнес-середовищі в рамках конкретної маркетингової програми) (див лекцію 1).</a:t>
            </a:r>
          </a:p>
          <a:p>
            <a:endParaRPr lang="uk-UA" sz="1800" b="1" dirty="0" smtClean="0">
              <a:solidFill>
                <a:schemeClr val="tx1"/>
              </a:solidFill>
            </a:endParaRPr>
          </a:p>
          <a:p>
            <a:r>
              <a:rPr lang="uk-UA" sz="1800" b="1" dirty="0" smtClean="0">
                <a:solidFill>
                  <a:schemeClr val="tx1"/>
                </a:solidFill>
              </a:rPr>
              <a:t>У </a:t>
            </a:r>
            <a:r>
              <a:rPr lang="uk-UA" sz="1800" b="1" dirty="0">
                <a:solidFill>
                  <a:schemeClr val="tx1"/>
                </a:solidFill>
              </a:rPr>
              <a:t>процесах досліджень ринку визначають такі значення місткості ринку:</a:t>
            </a:r>
          </a:p>
          <a:p>
            <a:r>
              <a:rPr lang="uk-UA" sz="1800" b="1" dirty="0">
                <a:solidFill>
                  <a:schemeClr val="tx1"/>
                </a:solidFill>
              </a:rPr>
              <a:t>Реальна місткість ринку </a:t>
            </a:r>
            <a:r>
              <a:rPr lang="uk-UA" sz="1800" dirty="0">
                <a:solidFill>
                  <a:schemeClr val="tx1"/>
                </a:solidFill>
              </a:rPr>
              <a:t>– це обсяги продажу товарів у даний час конкретній групі споживачів.</a:t>
            </a:r>
          </a:p>
          <a:p>
            <a:endParaRPr lang="uk-UA" sz="1800" b="1" dirty="0" smtClean="0">
              <a:solidFill>
                <a:schemeClr val="tx1"/>
              </a:solidFill>
            </a:endParaRPr>
          </a:p>
          <a:p>
            <a:r>
              <a:rPr lang="uk-UA" sz="1800" b="1" dirty="0" smtClean="0">
                <a:solidFill>
                  <a:schemeClr val="tx1"/>
                </a:solidFill>
              </a:rPr>
              <a:t>Потенційна </a:t>
            </a:r>
            <a:r>
              <a:rPr lang="uk-UA" sz="1800" b="1" dirty="0">
                <a:solidFill>
                  <a:schemeClr val="tx1"/>
                </a:solidFill>
              </a:rPr>
              <a:t>місткість ринку (ринковий потенціал) </a:t>
            </a:r>
            <a:r>
              <a:rPr lang="uk-UA" sz="1800" dirty="0">
                <a:solidFill>
                  <a:schemeClr val="tx1"/>
                </a:solidFill>
              </a:rPr>
              <a:t>– це максимально можливі обсяги продажу товарів за конкретний період часу, які можуть бути досягнені завдяки реалізації відповідних маркетингових програм.</a:t>
            </a:r>
          </a:p>
          <a:p>
            <a:endParaRPr lang="uk-UA" sz="1800" b="1" dirty="0" smtClean="0">
              <a:solidFill>
                <a:schemeClr val="tx1"/>
              </a:solidFill>
            </a:endParaRPr>
          </a:p>
          <a:p>
            <a:r>
              <a:rPr lang="uk-UA" sz="1800" b="1" dirty="0" smtClean="0">
                <a:solidFill>
                  <a:schemeClr val="tx1"/>
                </a:solidFill>
              </a:rPr>
              <a:t>Місткість </a:t>
            </a:r>
            <a:r>
              <a:rPr lang="uk-UA" sz="1800" b="1" dirty="0">
                <a:solidFill>
                  <a:schemeClr val="tx1"/>
                </a:solidFill>
              </a:rPr>
              <a:t>цільового ринку </a:t>
            </a:r>
            <a:r>
              <a:rPr lang="uk-UA" sz="1800" dirty="0">
                <a:solidFill>
                  <a:schemeClr val="tx1"/>
                </a:solidFill>
              </a:rPr>
              <a:t>– можливий обсяг продажу товарів в сегменті, який обслуговує фірма.</a:t>
            </a:r>
          </a:p>
          <a:p>
            <a:endParaRPr lang="uk-UA" sz="1800" b="1" dirty="0" smtClean="0">
              <a:solidFill>
                <a:schemeClr val="tx1"/>
              </a:solidFill>
            </a:endParaRPr>
          </a:p>
          <a:p>
            <a:r>
              <a:rPr lang="uk-UA" sz="1800" b="1" dirty="0" smtClean="0">
                <a:solidFill>
                  <a:schemeClr val="tx1"/>
                </a:solidFill>
              </a:rPr>
              <a:t>Місткість </a:t>
            </a:r>
            <a:r>
              <a:rPr lang="uk-UA" sz="1800" b="1" dirty="0">
                <a:solidFill>
                  <a:schemeClr val="tx1"/>
                </a:solidFill>
              </a:rPr>
              <a:t>зайнятого ринку </a:t>
            </a:r>
            <a:r>
              <a:rPr lang="uk-UA" sz="1800" dirty="0">
                <a:solidFill>
                  <a:schemeClr val="tx1"/>
                </a:solidFill>
              </a:rPr>
              <a:t>- обсяги продажу, які були досягнуті в минулому періоді.</a:t>
            </a:r>
          </a:p>
          <a:p>
            <a:endParaRPr lang="uk-UA" sz="1800" b="1" dirty="0" smtClean="0">
              <a:solidFill>
                <a:schemeClr val="tx1"/>
              </a:solidFill>
            </a:endParaRPr>
          </a:p>
          <a:p>
            <a:r>
              <a:rPr lang="uk-UA" sz="1800" b="1" dirty="0" smtClean="0">
                <a:solidFill>
                  <a:schemeClr val="tx1"/>
                </a:solidFill>
              </a:rPr>
              <a:t>При </a:t>
            </a:r>
            <a:r>
              <a:rPr lang="uk-UA" sz="1800" b="1" dirty="0">
                <a:solidFill>
                  <a:schemeClr val="tx1"/>
                </a:solidFill>
              </a:rPr>
              <a:t>визначенні місткості ринку товарів споживчого призначення необхідно враховувати:</a:t>
            </a:r>
          </a:p>
          <a:p>
            <a:pPr algn="just"/>
            <a:r>
              <a:rPr lang="uk-UA" sz="1800" dirty="0">
                <a:solidFill>
                  <a:schemeClr val="tx1"/>
                </a:solidFill>
              </a:rPr>
              <a:t>- фактори платоспроможного попиту на даний товар;</a:t>
            </a:r>
          </a:p>
          <a:p>
            <a:pPr algn="just"/>
            <a:r>
              <a:rPr lang="uk-UA" sz="1800" dirty="0">
                <a:solidFill>
                  <a:schemeClr val="tx1"/>
                </a:solidFill>
              </a:rPr>
              <a:t>- показник насиченості ринку товаром;</a:t>
            </a:r>
          </a:p>
          <a:p>
            <a:pPr algn="just"/>
            <a:r>
              <a:rPr lang="uk-UA" sz="1800" dirty="0">
                <a:solidFill>
                  <a:schemeClr val="tx1"/>
                </a:solidFill>
              </a:rPr>
              <a:t>- рівень доходів населення;</a:t>
            </a:r>
          </a:p>
          <a:p>
            <a:pPr algn="just"/>
            <a:r>
              <a:rPr lang="uk-UA" sz="1800" dirty="0">
                <a:solidFill>
                  <a:schemeClr val="tx1"/>
                </a:solidFill>
              </a:rPr>
              <a:t>- рівень споживчих витрат;</a:t>
            </a:r>
          </a:p>
          <a:p>
            <a:pPr algn="just"/>
            <a:r>
              <a:rPr lang="uk-UA" sz="1800" dirty="0">
                <a:solidFill>
                  <a:schemeClr val="tx1"/>
                </a:solidFill>
              </a:rPr>
              <a:t>- національний дохід.</a:t>
            </a:r>
          </a:p>
          <a:p>
            <a:r>
              <a:rPr lang="uk-UA" sz="1800" b="1" dirty="0">
                <a:solidFill>
                  <a:schemeClr val="tx1"/>
                </a:solidFill>
              </a:rPr>
              <a:t>При визначенні місткості ринку товарів виробничого призначення необхідно враховувати:</a:t>
            </a:r>
          </a:p>
          <a:p>
            <a:pPr algn="just"/>
            <a:r>
              <a:rPr lang="uk-UA" sz="1800" dirty="0">
                <a:solidFill>
                  <a:schemeClr val="tx1"/>
                </a:solidFill>
              </a:rPr>
              <a:t>- тенденцію розвитку галузі;</a:t>
            </a:r>
          </a:p>
          <a:p>
            <a:pPr algn="just"/>
            <a:r>
              <a:rPr lang="uk-UA" sz="1800" dirty="0">
                <a:solidFill>
                  <a:schemeClr val="tx1"/>
                </a:solidFill>
              </a:rPr>
              <a:t>- ефективність інвестиційної політики в галузі;</a:t>
            </a:r>
          </a:p>
          <a:p>
            <a:pPr algn="just"/>
            <a:r>
              <a:rPr lang="uk-UA" sz="1800" dirty="0">
                <a:solidFill>
                  <a:schemeClr val="tx1"/>
                </a:solidFill>
              </a:rPr>
              <a:t>- зміни в суміжних областях.</a:t>
            </a:r>
          </a:p>
          <a:p>
            <a:endParaRPr lang="uk-UA" sz="4500" dirty="0" smtClean="0">
              <a:solidFill>
                <a:schemeClr val="tx1"/>
              </a:solidFill>
            </a:endParaRPr>
          </a:p>
          <a:p>
            <a:endParaRPr lang="uk-UA" sz="4500" b="1" dirty="0">
              <a:solidFill>
                <a:schemeClr val="tx1"/>
              </a:solidFill>
            </a:endParaRPr>
          </a:p>
          <a:p>
            <a:endParaRPr lang="uk-UA" sz="4500" b="1" dirty="0" smtClean="0">
              <a:solidFill>
                <a:schemeClr val="tx1"/>
              </a:solidFill>
            </a:endParaRPr>
          </a:p>
          <a:p>
            <a:endParaRPr lang="uk-UA" sz="1800" b="1" dirty="0">
              <a:solidFill>
                <a:schemeClr val="tx1"/>
              </a:solidFill>
            </a:endParaRPr>
          </a:p>
        </p:txBody>
      </p:sp>
    </p:spTree>
    <p:extLst>
      <p:ext uri="{BB962C8B-B14F-4D97-AF65-F5344CB8AC3E}">
        <p14:creationId xmlns:p14="http://schemas.microsoft.com/office/powerpoint/2010/main" val="27171943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16632"/>
            <a:ext cx="8856984" cy="6480720"/>
          </a:xfrm>
        </p:spPr>
        <p:txBody>
          <a:bodyPr>
            <a:normAutofit fontScale="70000" lnSpcReduction="20000"/>
          </a:bodyPr>
          <a:lstStyle/>
          <a:p>
            <a:pPr marL="0" indent="0" algn="ctr">
              <a:buNone/>
            </a:pPr>
            <a:r>
              <a:rPr lang="uk-UA" b="1" dirty="0"/>
              <a:t>Місткість ринку (Е) </a:t>
            </a:r>
            <a:r>
              <a:rPr lang="uk-UA" dirty="0"/>
              <a:t>виражається – фізичних одиницях або вартісному виразі й може бути розрахована за формулою:</a:t>
            </a:r>
          </a:p>
          <a:p>
            <a:pPr marL="0" indent="0" algn="ctr">
              <a:buNone/>
            </a:pPr>
            <a:endParaRPr lang="uk-UA" b="1" dirty="0"/>
          </a:p>
          <a:p>
            <a:pPr marL="0" indent="0" algn="ctr">
              <a:buNone/>
            </a:pPr>
            <a:r>
              <a:rPr lang="uk-UA" b="1" dirty="0"/>
              <a:t>Е = НВ +І – </a:t>
            </a:r>
            <a:r>
              <a:rPr lang="uk-UA" b="1" dirty="0" err="1" smtClean="0"/>
              <a:t>Ек</a:t>
            </a:r>
            <a:r>
              <a:rPr lang="uk-UA" b="1" dirty="0"/>
              <a:t>,</a:t>
            </a:r>
          </a:p>
          <a:p>
            <a:pPr marL="0" indent="0" algn="ctr">
              <a:buNone/>
            </a:pPr>
            <a:endParaRPr lang="uk-UA" b="1" dirty="0"/>
          </a:p>
          <a:p>
            <a:pPr marL="0" indent="0" algn="just">
              <a:buNone/>
            </a:pPr>
            <a:r>
              <a:rPr lang="uk-UA" dirty="0"/>
              <a:t>де НВ – обсяг національного виробництва;</a:t>
            </a:r>
          </a:p>
          <a:p>
            <a:pPr marL="0" indent="0" algn="just">
              <a:buNone/>
            </a:pPr>
            <a:r>
              <a:rPr lang="uk-UA" dirty="0"/>
              <a:t>І – обсяг імпорту;</a:t>
            </a:r>
          </a:p>
          <a:p>
            <a:pPr marL="0" indent="0" algn="just">
              <a:buNone/>
            </a:pPr>
            <a:r>
              <a:rPr lang="uk-UA" dirty="0" err="1"/>
              <a:t>Ек</a:t>
            </a:r>
            <a:r>
              <a:rPr lang="uk-UA" dirty="0"/>
              <a:t> – обсяг експорту.</a:t>
            </a:r>
          </a:p>
          <a:p>
            <a:pPr marL="0" indent="0" algn="ctr">
              <a:buNone/>
            </a:pPr>
            <a:endParaRPr lang="uk-UA" b="1" dirty="0"/>
          </a:p>
          <a:p>
            <a:pPr marL="0" indent="0" algn="ctr">
              <a:buNone/>
            </a:pPr>
            <a:r>
              <a:rPr lang="uk-UA" b="1" dirty="0"/>
              <a:t>Для визначення місткості ринку можна використовувати два підходи – ринкове агрегування, </a:t>
            </a:r>
            <a:r>
              <a:rPr lang="uk-UA" dirty="0"/>
              <a:t>при якому ринок розглядається як єдине ціле, </a:t>
            </a:r>
            <a:r>
              <a:rPr lang="uk-UA" b="1" dirty="0"/>
              <a:t>та ринкове сегментування.</a:t>
            </a:r>
          </a:p>
          <a:p>
            <a:pPr marL="0" indent="0" algn="ctr">
              <a:buNone/>
            </a:pPr>
            <a:endParaRPr lang="uk-UA" b="1" dirty="0" smtClean="0"/>
          </a:p>
          <a:p>
            <a:pPr marL="0" indent="0" algn="ctr">
              <a:buNone/>
            </a:pPr>
            <a:r>
              <a:rPr lang="uk-UA" b="1" dirty="0" smtClean="0"/>
              <a:t>Методи </a:t>
            </a:r>
            <a:r>
              <a:rPr lang="uk-UA" b="1" dirty="0"/>
              <a:t>визначення місткості ринку:</a:t>
            </a:r>
          </a:p>
          <a:p>
            <a:pPr marL="0" indent="0" algn="just">
              <a:buNone/>
            </a:pPr>
            <a:r>
              <a:rPr lang="uk-UA" dirty="0" smtClean="0"/>
              <a:t>- нормативний</a:t>
            </a:r>
            <a:r>
              <a:rPr lang="uk-UA" dirty="0"/>
              <a:t>;</a:t>
            </a:r>
          </a:p>
          <a:p>
            <a:pPr marL="0" indent="0" algn="just">
              <a:buNone/>
            </a:pPr>
            <a:r>
              <a:rPr lang="uk-UA" dirty="0" smtClean="0"/>
              <a:t>- підсумування </a:t>
            </a:r>
            <a:r>
              <a:rPr lang="uk-UA" dirty="0"/>
              <a:t>ринків;</a:t>
            </a:r>
          </a:p>
          <a:p>
            <a:pPr marL="0" indent="0" algn="just">
              <a:buNone/>
            </a:pPr>
            <a:r>
              <a:rPr lang="uk-UA" dirty="0" smtClean="0"/>
              <a:t>- статистичні</a:t>
            </a:r>
            <a:r>
              <a:rPr lang="uk-UA" dirty="0"/>
              <a:t>;</a:t>
            </a:r>
          </a:p>
          <a:p>
            <a:pPr marL="0" indent="0" algn="just">
              <a:buNone/>
            </a:pPr>
            <a:r>
              <a:rPr lang="uk-UA" dirty="0" smtClean="0"/>
              <a:t>- кількісні </a:t>
            </a:r>
            <a:r>
              <a:rPr lang="uk-UA" dirty="0"/>
              <a:t>методи прогнозування місткості ринку;</a:t>
            </a:r>
          </a:p>
          <a:p>
            <a:pPr marL="0" indent="0" algn="just">
              <a:buNone/>
            </a:pPr>
            <a:r>
              <a:rPr lang="uk-UA" dirty="0" smtClean="0"/>
              <a:t>- якісні </a:t>
            </a:r>
            <a:r>
              <a:rPr lang="uk-UA" dirty="0"/>
              <a:t>методи прогнозування місткості ринку.</a:t>
            </a:r>
          </a:p>
          <a:p>
            <a:pPr marL="0" indent="0" algn="just">
              <a:buNone/>
            </a:pPr>
            <a:endParaRPr lang="uk-UA" dirty="0"/>
          </a:p>
        </p:txBody>
      </p:sp>
    </p:spTree>
    <p:extLst>
      <p:ext uri="{BB962C8B-B14F-4D97-AF65-F5344CB8AC3E}">
        <p14:creationId xmlns:p14="http://schemas.microsoft.com/office/powerpoint/2010/main" val="34746803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188640"/>
            <a:ext cx="8712968" cy="6480720"/>
          </a:xfrm>
        </p:spPr>
        <p:txBody>
          <a:bodyPr>
            <a:normAutofit fontScale="55000" lnSpcReduction="20000"/>
          </a:bodyPr>
          <a:lstStyle/>
          <a:p>
            <a:pPr marL="0" indent="0" algn="just">
              <a:buNone/>
            </a:pPr>
            <a:r>
              <a:rPr lang="uk-UA" sz="2100" b="1" dirty="0"/>
              <a:t>Нормативний метод </a:t>
            </a:r>
            <a:r>
              <a:rPr lang="uk-UA" sz="2100" dirty="0"/>
              <a:t>найчастіше застосовують, коли фірма виходить на споживчий ринок з товаром-аналогом.</a:t>
            </a:r>
          </a:p>
          <a:p>
            <a:pPr marL="0" indent="0" algn="just">
              <a:buNone/>
            </a:pPr>
            <a:r>
              <a:rPr lang="uk-UA" sz="2100" dirty="0"/>
              <a:t>У такому разі потенційну місткість окремих </a:t>
            </a:r>
            <a:r>
              <a:rPr lang="uk-UA" sz="2100" dirty="0" err="1"/>
              <a:t>і-х</a:t>
            </a:r>
            <a:r>
              <a:rPr lang="uk-UA" sz="2100" dirty="0"/>
              <a:t> сегментів ринку у вартісному вираженні (</a:t>
            </a:r>
            <a:r>
              <a:rPr lang="uk-UA" sz="2100" dirty="0" err="1"/>
              <a:t>Мві</a:t>
            </a:r>
            <a:r>
              <a:rPr lang="uk-UA" sz="2100" dirty="0"/>
              <a:t>) можна визначити за формулою:</a:t>
            </a:r>
          </a:p>
          <a:p>
            <a:pPr marL="0" indent="0" algn="just">
              <a:buNone/>
            </a:pPr>
            <a:endParaRPr lang="uk-UA" sz="2100" b="1" dirty="0"/>
          </a:p>
          <a:p>
            <a:pPr marL="0" indent="0" algn="just">
              <a:buNone/>
            </a:pPr>
            <a:r>
              <a:rPr lang="uk-UA" sz="2100" b="1" dirty="0" err="1"/>
              <a:t>Мві</a:t>
            </a:r>
            <a:r>
              <a:rPr lang="uk-UA" sz="2100" b="1" dirty="0"/>
              <a:t> = </a:t>
            </a:r>
            <a:r>
              <a:rPr lang="en-US" sz="2100" b="1" dirty="0"/>
              <a:t>N</a:t>
            </a:r>
            <a:r>
              <a:rPr lang="uk-UA" sz="2100" b="1" dirty="0"/>
              <a:t>і *Ні *Ці, </a:t>
            </a:r>
          </a:p>
          <a:p>
            <a:pPr marL="0" indent="0" algn="just">
              <a:buNone/>
            </a:pPr>
            <a:endParaRPr lang="uk-UA" sz="2100" b="1" dirty="0"/>
          </a:p>
          <a:p>
            <a:pPr marL="0" indent="0" algn="just">
              <a:buNone/>
            </a:pPr>
            <a:r>
              <a:rPr lang="uk-UA" sz="2100" dirty="0"/>
              <a:t>де </a:t>
            </a:r>
            <a:r>
              <a:rPr lang="en-US" sz="2100" dirty="0"/>
              <a:t>Ni – </a:t>
            </a:r>
            <a:r>
              <a:rPr lang="uk-UA" sz="2100" dirty="0"/>
              <a:t>кількість потенційних покупців даного товару в певному </a:t>
            </a:r>
            <a:r>
              <a:rPr lang="en-US" sz="2100" dirty="0"/>
              <a:t>i-</a:t>
            </a:r>
            <a:r>
              <a:rPr lang="uk-UA" sz="2100" dirty="0" err="1"/>
              <a:t>му</a:t>
            </a:r>
            <a:r>
              <a:rPr lang="uk-UA" sz="2100" dirty="0"/>
              <a:t> сегменті ринку;</a:t>
            </a:r>
          </a:p>
          <a:p>
            <a:pPr marL="0" indent="0" algn="just">
              <a:buNone/>
            </a:pPr>
            <a:r>
              <a:rPr lang="uk-UA" sz="2100" dirty="0"/>
              <a:t>Н</a:t>
            </a:r>
            <a:r>
              <a:rPr lang="en-US" sz="2100" dirty="0"/>
              <a:t>i – </a:t>
            </a:r>
            <a:r>
              <a:rPr lang="uk-UA" sz="2100" dirty="0"/>
              <a:t>річна норма споживання товару на одного покупця;</a:t>
            </a:r>
          </a:p>
          <a:p>
            <a:pPr marL="0" indent="0" algn="just">
              <a:buNone/>
            </a:pPr>
            <a:r>
              <a:rPr lang="uk-UA" sz="2100" dirty="0"/>
              <a:t>Ц</a:t>
            </a:r>
            <a:r>
              <a:rPr lang="en-US" sz="2100" dirty="0"/>
              <a:t>i – </a:t>
            </a:r>
            <a:r>
              <a:rPr lang="uk-UA" sz="2100" dirty="0"/>
              <a:t>середня ціна одиниці товару для споживачів цього сегмента.</a:t>
            </a:r>
          </a:p>
          <a:p>
            <a:pPr marL="0" indent="0" algn="just">
              <a:buNone/>
            </a:pPr>
            <a:endParaRPr lang="uk-UA" sz="2100" dirty="0" smtClean="0"/>
          </a:p>
          <a:p>
            <a:pPr marL="0" indent="0" algn="just">
              <a:buNone/>
            </a:pPr>
            <a:r>
              <a:rPr lang="uk-UA" sz="2100" dirty="0" smtClean="0"/>
              <a:t>На </a:t>
            </a:r>
            <a:r>
              <a:rPr lang="uk-UA" sz="2100" dirty="0"/>
              <a:t>ринку товарів промислового призначення, якщо споживачів небагато і кожен із них може укласти договір на велику поставку, для визначення реальної місткості ринку використовують </a:t>
            </a:r>
            <a:r>
              <a:rPr lang="uk-UA" sz="2100" b="1" dirty="0"/>
              <a:t>метод підсумування ринків. </a:t>
            </a:r>
            <a:r>
              <a:rPr lang="uk-UA" sz="2100" dirty="0"/>
              <a:t>Він передбачає відокремлення всіх потенційних споживачів товару на кожному з ринків та підсумування можливих обсягів збуту.</a:t>
            </a:r>
          </a:p>
          <a:p>
            <a:pPr marL="0" indent="0" algn="just">
              <a:buNone/>
            </a:pPr>
            <a:r>
              <a:rPr lang="uk-UA" sz="2100" dirty="0"/>
              <a:t>Потенційна місткість ринку товарів, коло споживачів яких доволі широке, може бути визначена за допомогою </a:t>
            </a:r>
            <a:r>
              <a:rPr lang="uk-UA" sz="2100" b="1" dirty="0"/>
              <a:t>статистичних методів, </a:t>
            </a:r>
            <a:r>
              <a:rPr lang="uk-UA" sz="2100" dirty="0"/>
              <a:t>що враховують як тенденцію минулих років у збуті товарів, так і перспективу (фактори НТП, їх динаміку). </a:t>
            </a:r>
          </a:p>
          <a:p>
            <a:pPr marL="0" indent="0" algn="just">
              <a:buNone/>
            </a:pPr>
            <a:r>
              <a:rPr lang="uk-UA" sz="2100" b="1" dirty="0"/>
              <a:t>Річна реальна місткість ринку країни за конкретним видом продукції визначається на основі даних статистики за формулою:</a:t>
            </a:r>
          </a:p>
          <a:p>
            <a:pPr marL="0" indent="0" algn="just">
              <a:buNone/>
            </a:pPr>
            <a:endParaRPr lang="uk-UA" sz="2100" b="1" dirty="0"/>
          </a:p>
          <a:p>
            <a:pPr marL="0" indent="0" algn="just">
              <a:buNone/>
            </a:pPr>
            <a:r>
              <a:rPr lang="uk-UA" sz="2100" b="1" dirty="0"/>
              <a:t>М=</a:t>
            </a:r>
            <a:r>
              <a:rPr lang="en-US" sz="2100" b="1" dirty="0"/>
              <a:t>Q+</a:t>
            </a:r>
            <a:r>
              <a:rPr lang="uk-UA" sz="2100" b="1" dirty="0" err="1"/>
              <a:t>Чімп-</a:t>
            </a:r>
            <a:r>
              <a:rPr lang="el-GR" sz="2100" b="1" dirty="0"/>
              <a:t>Δ</a:t>
            </a:r>
            <a:r>
              <a:rPr lang="uk-UA" sz="2100" b="1" dirty="0"/>
              <a:t>З</a:t>
            </a:r>
            <a:r>
              <a:rPr lang="uk-UA" sz="2100" b="1" dirty="0" smtClean="0"/>
              <a:t>,</a:t>
            </a:r>
            <a:endParaRPr lang="uk-UA" sz="2100" b="1" dirty="0"/>
          </a:p>
          <a:p>
            <a:pPr marL="0" indent="0" algn="just">
              <a:buNone/>
            </a:pPr>
            <a:endParaRPr lang="uk-UA" sz="2100" b="1" dirty="0" smtClean="0"/>
          </a:p>
          <a:p>
            <a:pPr marL="0" indent="0" algn="just">
              <a:buNone/>
            </a:pPr>
            <a:r>
              <a:rPr lang="uk-UA" sz="2100" dirty="0" smtClean="0"/>
              <a:t>де </a:t>
            </a:r>
            <a:r>
              <a:rPr lang="en-US" sz="2100" dirty="0"/>
              <a:t>Q – </a:t>
            </a:r>
            <a:r>
              <a:rPr lang="uk-UA" sz="2100" dirty="0"/>
              <a:t>виробництво цього товару в країні;</a:t>
            </a:r>
          </a:p>
          <a:p>
            <a:pPr marL="0" indent="0" algn="just">
              <a:buNone/>
            </a:pPr>
            <a:endParaRPr lang="uk-UA" sz="2100" b="1" dirty="0" smtClean="0"/>
          </a:p>
          <a:p>
            <a:pPr marL="0" indent="0" algn="just">
              <a:buNone/>
            </a:pPr>
            <a:r>
              <a:rPr lang="uk-UA" sz="2100" b="1" dirty="0" err="1" smtClean="0"/>
              <a:t>Чімп</a:t>
            </a:r>
            <a:r>
              <a:rPr lang="uk-UA" sz="2100" b="1" dirty="0" smtClean="0"/>
              <a:t> </a:t>
            </a:r>
            <a:r>
              <a:rPr lang="uk-UA" sz="2100" b="1" dirty="0"/>
              <a:t>= (І – Е) + (</a:t>
            </a:r>
            <a:r>
              <a:rPr lang="uk-UA" sz="2100" b="1" dirty="0" err="1"/>
              <a:t>Іп</a:t>
            </a:r>
            <a:r>
              <a:rPr lang="uk-UA" sz="2100" b="1" dirty="0"/>
              <a:t> </a:t>
            </a:r>
            <a:r>
              <a:rPr lang="uk-UA" sz="2100" b="1" dirty="0" err="1"/>
              <a:t>–Еп</a:t>
            </a:r>
            <a:r>
              <a:rPr lang="uk-UA" sz="2100" b="1" dirty="0"/>
              <a:t>) </a:t>
            </a:r>
            <a:r>
              <a:rPr lang="uk-UA" sz="2100" dirty="0"/>
              <a:t>– чистий імпорт товарів, І, </a:t>
            </a:r>
            <a:r>
              <a:rPr lang="uk-UA" sz="2100" dirty="0" err="1"/>
              <a:t>Іп</a:t>
            </a:r>
            <a:r>
              <a:rPr lang="uk-UA" sz="2100" dirty="0"/>
              <a:t>, Е, </a:t>
            </a:r>
            <a:r>
              <a:rPr lang="uk-UA" sz="2100" dirty="0" err="1"/>
              <a:t>Еп</a:t>
            </a:r>
            <a:r>
              <a:rPr lang="uk-UA" sz="2100" dirty="0"/>
              <a:t> – відповідно прямий імпорт, непрямий імпорт, прямий експорт, непрямий експорт товару</a:t>
            </a:r>
            <a:r>
              <a:rPr lang="uk-UA" sz="2100" dirty="0" smtClean="0"/>
              <a:t>;</a:t>
            </a:r>
          </a:p>
          <a:p>
            <a:pPr marL="0" indent="0" algn="just">
              <a:buNone/>
            </a:pPr>
            <a:endParaRPr lang="uk-UA" sz="2100" b="1" dirty="0"/>
          </a:p>
          <a:p>
            <a:pPr marL="0" indent="0" algn="just">
              <a:buNone/>
            </a:pPr>
            <a:r>
              <a:rPr lang="uk-UA" sz="2100" b="1" dirty="0"/>
              <a:t>∆З = </a:t>
            </a:r>
            <a:r>
              <a:rPr lang="uk-UA" sz="2100" b="1" dirty="0" err="1"/>
              <a:t>Зк</a:t>
            </a:r>
            <a:r>
              <a:rPr lang="uk-UA" sz="2100" b="1" dirty="0"/>
              <a:t> – </a:t>
            </a:r>
            <a:r>
              <a:rPr lang="uk-UA" sz="2100" b="1" dirty="0" err="1"/>
              <a:t>Зп</a:t>
            </a:r>
            <a:r>
              <a:rPr lang="uk-UA" sz="2100" b="1" dirty="0"/>
              <a:t> </a:t>
            </a:r>
            <a:r>
              <a:rPr lang="uk-UA" sz="2100" dirty="0"/>
              <a:t>– зміна загального рівня запасу товару у виробників та в </a:t>
            </a:r>
            <a:r>
              <a:rPr lang="uk-UA" sz="2100" dirty="0" err="1"/>
              <a:t>дистрибуційній</a:t>
            </a:r>
            <a:r>
              <a:rPr lang="uk-UA" sz="2100" dirty="0"/>
              <a:t> мережі на кінець досліджуваного періоду без урахування поточного імпорту й експорту;</a:t>
            </a:r>
          </a:p>
          <a:p>
            <a:pPr marL="0" indent="0" algn="just">
              <a:buNone/>
            </a:pPr>
            <a:endParaRPr lang="uk-UA" sz="2100" b="1" dirty="0" smtClean="0"/>
          </a:p>
          <a:p>
            <a:pPr marL="0" indent="0" algn="just">
              <a:buNone/>
            </a:pPr>
            <a:r>
              <a:rPr lang="uk-UA" sz="2100" dirty="0" err="1" smtClean="0"/>
              <a:t>Зк</a:t>
            </a:r>
            <a:r>
              <a:rPr lang="uk-UA" sz="2100" dirty="0" smtClean="0"/>
              <a:t> </a:t>
            </a:r>
            <a:r>
              <a:rPr lang="uk-UA" sz="2100" dirty="0"/>
              <a:t>, </a:t>
            </a:r>
            <a:r>
              <a:rPr lang="uk-UA" sz="2100" dirty="0" err="1"/>
              <a:t>Зп</a:t>
            </a:r>
            <a:r>
              <a:rPr lang="uk-UA" sz="2100" dirty="0"/>
              <a:t> – відповідно, рівень запасів на кінець і на початок періоду.</a:t>
            </a:r>
          </a:p>
          <a:p>
            <a:pPr marL="0" indent="0" algn="just">
              <a:buNone/>
            </a:pPr>
            <a:r>
              <a:rPr lang="uk-UA" sz="2100" b="1" dirty="0"/>
              <a:t>Непрямий експорт </a:t>
            </a:r>
            <a:r>
              <a:rPr lang="uk-UA" sz="2100" dirty="0"/>
              <a:t>– це товар (виріб), який використовується при виробництві іншого товару як комплектуюча деталь чи допоміжний матеріал, що поставляють на експорт. Наприклад, при аналізі місткості ринку молока непрямим експортом вважають його витрати на виробництво вивезених за кордон виробів – масла, сиру і іншої готової продукції, у якій обсяг молока достатньо великий.</a:t>
            </a:r>
          </a:p>
          <a:p>
            <a:pPr marL="0" indent="0" algn="just">
              <a:buNone/>
            </a:pPr>
            <a:endParaRPr lang="uk-UA" sz="2100" b="1" dirty="0" smtClean="0"/>
          </a:p>
          <a:p>
            <a:pPr marL="0" indent="0" algn="just">
              <a:buNone/>
            </a:pPr>
            <a:r>
              <a:rPr lang="uk-UA" sz="2100" b="1" dirty="0" smtClean="0"/>
              <a:t>Непрямий </a:t>
            </a:r>
            <a:r>
              <a:rPr lang="uk-UA" sz="2100" b="1" dirty="0"/>
              <a:t>імпорт </a:t>
            </a:r>
            <a:r>
              <a:rPr lang="uk-UA" sz="2100" dirty="0"/>
              <a:t>враховується аналогічно непрямому експорту. Наприклад, при аналізі місткості ринку електродвигунів їх кількість оцінюється за комплектацією ними ввезених у країну машин та обладнання. </a:t>
            </a:r>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34578223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784976" cy="6480720"/>
          </a:xfrm>
        </p:spPr>
        <p:txBody>
          <a:bodyPr>
            <a:normAutofit fontScale="62500" lnSpcReduction="20000"/>
          </a:bodyPr>
          <a:lstStyle/>
          <a:p>
            <a:pPr marL="0" indent="0" algn="just">
              <a:buNone/>
            </a:pPr>
            <a:r>
              <a:rPr lang="uk-UA" sz="2100" b="1" dirty="0"/>
              <a:t>Місткість ринку </a:t>
            </a:r>
            <a:r>
              <a:rPr lang="uk-UA" sz="2100" dirty="0"/>
              <a:t>є абсолютною межею попиту на товари конкретного підприємства. Значення місткості ринку дозволяє визначити </a:t>
            </a:r>
            <a:r>
              <a:rPr lang="uk-UA" sz="2100" b="1" dirty="0"/>
              <a:t>частку ринку (Ч), що належить підприємству.</a:t>
            </a:r>
          </a:p>
          <a:p>
            <a:pPr marL="0" indent="0" algn="just">
              <a:buNone/>
            </a:pPr>
            <a:r>
              <a:rPr lang="uk-UA" sz="2100" b="1" dirty="0"/>
              <a:t>Частка ринку фірми </a:t>
            </a:r>
            <a:r>
              <a:rPr lang="uk-UA" sz="2100" dirty="0"/>
              <a:t>– це питома вага товарів фірми в загальній місткості даного ринку збуту. </a:t>
            </a:r>
          </a:p>
          <a:p>
            <a:pPr marL="0" indent="0" algn="just">
              <a:buNone/>
            </a:pPr>
            <a:r>
              <a:rPr lang="uk-UA" sz="2100" b="1" dirty="0"/>
              <a:t>Методи розрахунку частки ринку фірми:</a:t>
            </a:r>
          </a:p>
          <a:p>
            <a:pPr marL="0" indent="0" algn="just">
              <a:buNone/>
            </a:pPr>
            <a:r>
              <a:rPr lang="uk-UA" sz="2100" dirty="0"/>
              <a:t>- частка ринку за обсягом продажу в натуральному виражені;</a:t>
            </a:r>
          </a:p>
          <a:p>
            <a:pPr marL="0" indent="0" algn="just">
              <a:buNone/>
            </a:pPr>
            <a:r>
              <a:rPr lang="uk-UA" sz="2100" dirty="0"/>
              <a:t>- частка ринку за обсягом продажу в вартісному вираженні;</a:t>
            </a:r>
          </a:p>
          <a:p>
            <a:pPr marL="0" indent="0" algn="just">
              <a:buNone/>
            </a:pPr>
            <a:r>
              <a:rPr lang="uk-UA" sz="2100" dirty="0"/>
              <a:t>- частка ринку в окремому сегменті;</a:t>
            </a:r>
          </a:p>
          <a:p>
            <a:pPr marL="0" indent="0" algn="just">
              <a:buNone/>
            </a:pPr>
            <a:r>
              <a:rPr lang="uk-UA" sz="2100" dirty="0"/>
              <a:t>- частка ринку щодо лідерів;</a:t>
            </a:r>
          </a:p>
          <a:p>
            <a:pPr marL="0" indent="0" algn="just">
              <a:buNone/>
            </a:pPr>
            <a:r>
              <a:rPr lang="uk-UA" sz="2100" dirty="0"/>
              <a:t>- частка ринку щодо трьох головних конкурентів.</a:t>
            </a:r>
          </a:p>
          <a:p>
            <a:pPr marL="0" indent="0" algn="just">
              <a:buNone/>
            </a:pPr>
            <a:endParaRPr lang="uk-UA" sz="2100" b="1" dirty="0" smtClean="0"/>
          </a:p>
          <a:p>
            <a:pPr marL="0" indent="0" algn="just">
              <a:buNone/>
            </a:pPr>
            <a:r>
              <a:rPr lang="uk-UA" sz="2100" b="1" dirty="0" smtClean="0"/>
              <a:t>До </a:t>
            </a:r>
            <a:r>
              <a:rPr lang="uk-UA" sz="2100" b="1" dirty="0"/>
              <a:t>кількісних методів прогнозування місткості ринку належать:</a:t>
            </a:r>
          </a:p>
          <a:p>
            <a:pPr marL="0" indent="0" algn="just">
              <a:buNone/>
            </a:pPr>
            <a:r>
              <a:rPr lang="uk-UA" sz="2100" b="1" dirty="0"/>
              <a:t>Метод екстраполяції тренда </a:t>
            </a:r>
            <a:r>
              <a:rPr lang="uk-UA" sz="2100" dirty="0"/>
              <a:t>– це метод прогнозування на основі статистичного аналізу часових рядів, за якого обчислюють значення економічних показників за межами наявних фактичних даних, виходячи з припущення, що виявлена тенденція зберігатиметься й надалі. </a:t>
            </a:r>
          </a:p>
          <a:p>
            <a:pPr marL="0" indent="0" algn="just">
              <a:buNone/>
            </a:pPr>
            <a:r>
              <a:rPr lang="uk-UA" sz="2100" b="1" dirty="0"/>
              <a:t>Метод кореляційно-регресійного аналізу </a:t>
            </a:r>
            <a:r>
              <a:rPr lang="uk-UA" sz="2100" dirty="0"/>
              <a:t>ґрунтується на статистичній моделі, яка характеризує залежність між обсягом продажу та незалежними змінними, що впливають на його величину. Для вирішення завдань такого типу можуть бути використані два методи: кореляційний аналіз і регресійний аналіз. Завдання регресійного аналізу – визначення форми залежності та побудова прогнозної моделі, що характеризує залежність збуту від факторів, які впливають на нього. Завдання кореляційного аналізу полягає у визначенні щільності зв’язку між збутом продукції та зовнішніми статистично </a:t>
            </a:r>
            <a:r>
              <a:rPr lang="uk-UA" sz="2100" dirty="0" smtClean="0"/>
              <a:t>значущими факторами</a:t>
            </a:r>
            <a:r>
              <a:rPr lang="uk-UA" sz="2100" dirty="0"/>
              <a:t>, які впливають на збут.</a:t>
            </a:r>
          </a:p>
          <a:p>
            <a:pPr marL="0" indent="0" algn="just">
              <a:buNone/>
            </a:pPr>
            <a:r>
              <a:rPr lang="uk-UA" sz="2100" b="1" dirty="0"/>
              <a:t>Прогнозування на основі індикаторів </a:t>
            </a:r>
            <a:r>
              <a:rPr lang="uk-UA" sz="2100" dirty="0"/>
              <a:t>– це прогнозування зростання попиту на основі показників, що випереджають зміну попиту у часі. Наприклад, збільшення доходу на душу населення є індикатором подальшого попиту на певні товари та послуги.</a:t>
            </a:r>
          </a:p>
          <a:p>
            <a:pPr marL="0" indent="0" algn="just">
              <a:buNone/>
            </a:pPr>
            <a:r>
              <a:rPr lang="uk-UA" sz="2100" b="1" dirty="0"/>
              <a:t>При нормативному методі прогнозування </a:t>
            </a:r>
            <a:r>
              <a:rPr lang="uk-UA" sz="2100" dirty="0"/>
              <a:t>обсяги купівель визначаються нормами споживання (для споживчих товарів) і нормативами використання (для промислових товарів).</a:t>
            </a:r>
          </a:p>
          <a:p>
            <a:pPr marL="0" indent="0" algn="just">
              <a:buNone/>
            </a:pPr>
            <a:r>
              <a:rPr lang="uk-UA" sz="2100" b="1" dirty="0"/>
              <a:t>Аналіз частки ринку </a:t>
            </a:r>
            <a:r>
              <a:rPr lang="uk-UA" sz="2100" dirty="0"/>
              <a:t>передбачає прогнозування товарообігу як частки фірми на ринку певної галузі. Спочатку прогнозується попит для всієї галузі, а потім розраховується частка підприємства в загальному обсязі продажу галузі. </a:t>
            </a:r>
          </a:p>
          <a:p>
            <a:pPr marL="0" indent="0" algn="just">
              <a:buNone/>
            </a:pPr>
            <a:r>
              <a:rPr lang="uk-UA" sz="2100" b="1" dirty="0"/>
              <a:t>Метод стандартного розподілу ймовірностей </a:t>
            </a:r>
            <a:r>
              <a:rPr lang="uk-UA" sz="2100" dirty="0"/>
              <a:t>дає змогу на основі експертних оцінок визначити найімовірніший діапазон прогнозних оцінок збуту. Експертним шляхом визначають три види прогнозів збуту: О – оптимістичний прогноз; М – найімовірніший прогноз; Р – песимістичний прогноз. Розраховують очікуване значення прогнозу збуту (П3).</a:t>
            </a:r>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3596413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784976" cy="6480720"/>
          </a:xfrm>
        </p:spPr>
        <p:txBody>
          <a:bodyPr>
            <a:normAutofit/>
          </a:bodyPr>
          <a:lstStyle/>
          <a:p>
            <a:pPr marL="0" indent="0" algn="ctr">
              <a:buNone/>
            </a:pPr>
            <a:r>
              <a:rPr lang="uk-UA" sz="2100" b="1" dirty="0"/>
              <a:t>До якісних методів прогнозування ринку належать: </a:t>
            </a:r>
          </a:p>
          <a:p>
            <a:pPr marL="0" indent="0" algn="just">
              <a:buNone/>
            </a:pPr>
            <a:r>
              <a:rPr lang="uk-UA" sz="2100" b="1" dirty="0"/>
              <a:t>Методи експертних оцінок </a:t>
            </a:r>
            <a:r>
              <a:rPr lang="uk-UA" sz="2100" dirty="0"/>
              <a:t>ґрунтуються на досвіді, знаннях та інтуїції фахівців. </a:t>
            </a:r>
          </a:p>
          <a:p>
            <a:pPr marL="0" indent="0" algn="just">
              <a:buNone/>
            </a:pPr>
            <a:endParaRPr lang="uk-UA" sz="2100" b="1" dirty="0" smtClean="0"/>
          </a:p>
          <a:p>
            <a:pPr marL="0" indent="0" algn="just">
              <a:buNone/>
            </a:pPr>
            <a:r>
              <a:rPr lang="uk-UA" sz="2100" b="1" dirty="0" smtClean="0"/>
              <a:t>Сценарій </a:t>
            </a:r>
            <a:r>
              <a:rPr lang="uk-UA" sz="2100" dirty="0"/>
              <a:t>– це передбачення розвитку і майбутнього стану факторів, що впливають на фірму, і визначення напрямів можливих власних дій. Сценарій як метод прогнозування передбачає розгляд кількох альтернативних варіантів розвитку подій – базового, песимістичного, оптимістичного.</a:t>
            </a:r>
          </a:p>
          <a:p>
            <a:pPr marL="0" indent="0" algn="just">
              <a:buNone/>
            </a:pPr>
            <a:endParaRPr lang="uk-UA" sz="2100" b="1" dirty="0" smtClean="0"/>
          </a:p>
          <a:p>
            <a:pPr marL="0" indent="0" algn="just">
              <a:buNone/>
            </a:pPr>
            <a:r>
              <a:rPr lang="uk-UA" sz="2100" b="1" dirty="0" smtClean="0"/>
              <a:t>Тестування </a:t>
            </a:r>
            <a:r>
              <a:rPr lang="uk-UA" sz="2100" b="1" dirty="0"/>
              <a:t>ринку </a:t>
            </a:r>
            <a:r>
              <a:rPr lang="uk-UA" sz="2100" dirty="0"/>
              <a:t>передбачає пробний продаж перед виведенням на ринок нових або модифікованих товарів на географічно обмеженій території, який </a:t>
            </a:r>
            <a:r>
              <a:rPr lang="uk-UA" sz="2100" dirty="0" err="1"/>
              <a:t>репрезентативно</a:t>
            </a:r>
            <a:r>
              <a:rPr lang="uk-UA" sz="2100" dirty="0"/>
              <a:t> представляє цільовий ринок (за структурою населення, конкуренцією, впливом засобів масової інформації тощо).</a:t>
            </a:r>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18392570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784976" cy="6480720"/>
          </a:xfrm>
        </p:spPr>
        <p:txBody>
          <a:bodyPr>
            <a:normAutofit fontScale="77500" lnSpcReduction="20000"/>
          </a:bodyPr>
          <a:lstStyle/>
          <a:p>
            <a:pPr marL="0" indent="0" algn="ctr">
              <a:buNone/>
            </a:pPr>
            <a:r>
              <a:rPr lang="uk-UA" sz="2100" b="1" dirty="0"/>
              <a:t>Сегментування ринку </a:t>
            </a:r>
            <a:r>
              <a:rPr lang="uk-UA" sz="2100" dirty="0"/>
              <a:t>– це поділ його на окремі групи покупців із загальними потребами, характеристиками або поведінкою, яким необхідні певні види товарів або особливий маркетинговий комплекс.</a:t>
            </a:r>
          </a:p>
          <a:p>
            <a:pPr marL="0" indent="0" algn="ctr">
              <a:buNone/>
            </a:pPr>
            <a:endParaRPr lang="uk-UA" sz="2100" b="1" dirty="0" smtClean="0"/>
          </a:p>
          <a:p>
            <a:pPr marL="0" indent="0" algn="ctr">
              <a:buNone/>
            </a:pPr>
            <a:r>
              <a:rPr lang="uk-UA" sz="2100" b="1" dirty="0" smtClean="0"/>
              <a:t>Мета </a:t>
            </a:r>
            <a:r>
              <a:rPr lang="uk-UA" sz="2100" b="1" dirty="0"/>
              <a:t>сегментування </a:t>
            </a:r>
            <a:r>
              <a:rPr lang="uk-UA" sz="2100" dirty="0"/>
              <a:t>– вибір сегмента або сегментів ринку, на задоволення потреб яких буде спрямована діяльність підприємства.</a:t>
            </a:r>
          </a:p>
          <a:p>
            <a:pPr marL="0" indent="0" algn="ctr">
              <a:buNone/>
            </a:pPr>
            <a:endParaRPr lang="uk-UA" sz="2100" b="1" dirty="0" smtClean="0"/>
          </a:p>
          <a:p>
            <a:pPr marL="0" indent="0" algn="ctr">
              <a:buNone/>
            </a:pPr>
            <a:r>
              <a:rPr lang="uk-UA" sz="2100" b="1" dirty="0" smtClean="0"/>
              <a:t>Сегментування </a:t>
            </a:r>
            <a:r>
              <a:rPr lang="uk-UA" sz="2100" b="1" dirty="0"/>
              <a:t>ринку починається з вибору критеріїв сегментування</a:t>
            </a:r>
            <a:r>
              <a:rPr lang="uk-UA" sz="2100" b="1" dirty="0" smtClean="0"/>
              <a:t>. </a:t>
            </a:r>
          </a:p>
          <a:p>
            <a:pPr marL="0" indent="0" algn="ctr">
              <a:buNone/>
            </a:pPr>
            <a:r>
              <a:rPr lang="uk-UA" sz="2100" b="1" dirty="0" smtClean="0"/>
              <a:t>Критеріями </a:t>
            </a:r>
            <a:r>
              <a:rPr lang="uk-UA" sz="2100" b="1" dirty="0"/>
              <a:t>сегментування споживчого ринку є:</a:t>
            </a:r>
          </a:p>
          <a:p>
            <a:pPr marL="0" indent="0" algn="just">
              <a:buNone/>
            </a:pPr>
            <a:r>
              <a:rPr lang="uk-UA" sz="2100" dirty="0"/>
              <a:t>- географічні (клімат, адміністративний розподіл, кількість мешканців);</a:t>
            </a:r>
          </a:p>
          <a:p>
            <a:pPr marL="0" indent="0" algn="just">
              <a:buNone/>
            </a:pPr>
            <a:r>
              <a:rPr lang="uk-UA" sz="2100" dirty="0"/>
              <a:t>- соціально-демографічні (вік, стать, рівень доходів, освіта);</a:t>
            </a:r>
          </a:p>
          <a:p>
            <a:pPr marL="0" indent="0" algn="just">
              <a:buNone/>
            </a:pPr>
            <a:r>
              <a:rPr lang="uk-UA" sz="2100" dirty="0"/>
              <a:t>- </a:t>
            </a:r>
            <a:r>
              <a:rPr lang="uk-UA" sz="2100" dirty="0" err="1"/>
              <a:t>психографічні</a:t>
            </a:r>
            <a:r>
              <a:rPr lang="uk-UA" sz="2100" dirty="0"/>
              <a:t> (соціальний клас, стиль життя);</a:t>
            </a:r>
          </a:p>
          <a:p>
            <a:pPr marL="0" indent="0" algn="just">
              <a:buNone/>
            </a:pPr>
            <a:r>
              <a:rPr lang="uk-UA" sz="2100" dirty="0"/>
              <a:t>- поведінкові (очікувані вигоди, ступінь прихильності).</a:t>
            </a:r>
          </a:p>
          <a:p>
            <a:pPr marL="0" indent="0" algn="ctr">
              <a:buNone/>
            </a:pPr>
            <a:r>
              <a:rPr lang="uk-UA" sz="2100" b="1" dirty="0"/>
              <a:t>При сегментуванні промислового ринку використовують такі критерії:</a:t>
            </a:r>
          </a:p>
          <a:p>
            <a:pPr marL="0" indent="0" algn="just">
              <a:buNone/>
            </a:pPr>
            <a:r>
              <a:rPr lang="uk-UA" sz="2100" dirty="0"/>
              <a:t>- галузь;</a:t>
            </a:r>
          </a:p>
          <a:p>
            <a:pPr marL="0" indent="0" algn="just">
              <a:buNone/>
            </a:pPr>
            <a:r>
              <a:rPr lang="uk-UA" sz="2100" dirty="0"/>
              <a:t>- місце розташування;</a:t>
            </a:r>
          </a:p>
          <a:p>
            <a:pPr marL="0" indent="0" algn="just">
              <a:buNone/>
            </a:pPr>
            <a:r>
              <a:rPr lang="uk-UA" sz="2100" dirty="0"/>
              <a:t>- розмір підприємства;</a:t>
            </a:r>
          </a:p>
          <a:p>
            <a:pPr marL="0" indent="0" algn="just">
              <a:buNone/>
            </a:pPr>
            <a:r>
              <a:rPr lang="uk-UA" sz="2100" dirty="0"/>
              <a:t>- операційні критерії(технологія, обсяги потреб);</a:t>
            </a:r>
          </a:p>
          <a:p>
            <a:pPr marL="0" indent="0" algn="just">
              <a:buNone/>
            </a:pPr>
            <a:r>
              <a:rPr lang="uk-UA" sz="2100" dirty="0"/>
              <a:t>- характеристика закупівель (організація, постачання, політика закупівель);</a:t>
            </a:r>
          </a:p>
          <a:p>
            <a:pPr marL="0" indent="0" algn="just">
              <a:buNone/>
            </a:pPr>
            <a:r>
              <a:rPr lang="uk-UA" sz="2100" dirty="0"/>
              <a:t>- ситуаційні критерії (обсяг замовлення, його сфера використання, терміновість виконання);</a:t>
            </a:r>
          </a:p>
          <a:p>
            <a:pPr marL="0" indent="0" algn="just">
              <a:buNone/>
            </a:pPr>
            <a:r>
              <a:rPr lang="uk-UA" sz="2100" dirty="0"/>
              <a:t>- характеристики фірми покупця (лояльність, ризикованість, платоспроможність).</a:t>
            </a:r>
          </a:p>
          <a:p>
            <a:pPr marL="0" indent="0" algn="ctr">
              <a:buNone/>
            </a:pPr>
            <a:endParaRPr lang="uk-UA" sz="2100" b="1" dirty="0" smtClean="0"/>
          </a:p>
          <a:p>
            <a:pPr marL="0" indent="0" algn="ctr">
              <a:buNone/>
            </a:pPr>
            <a:r>
              <a:rPr lang="uk-UA" sz="2100" b="1" dirty="0" smtClean="0"/>
              <a:t>Розрізняють </a:t>
            </a:r>
            <a:r>
              <a:rPr lang="uk-UA" sz="2100" b="1" dirty="0"/>
              <a:t>3 рівні сегментування: стратегічне сегментування (</a:t>
            </a:r>
            <a:r>
              <a:rPr lang="uk-UA" sz="2100" b="1" dirty="0" err="1"/>
              <a:t>макросегментування</a:t>
            </a:r>
            <a:r>
              <a:rPr lang="uk-UA" sz="2100" b="1" dirty="0"/>
              <a:t>); продуктове (товарне) сегментування (</a:t>
            </a:r>
            <a:r>
              <a:rPr lang="uk-UA" sz="2100" b="1" dirty="0" err="1"/>
              <a:t>мікросегментування</a:t>
            </a:r>
            <a:r>
              <a:rPr lang="uk-UA" sz="2100" b="1" dirty="0"/>
              <a:t>); конкурентне сегментування (знаходження ринкової ніші).</a:t>
            </a:r>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29852605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784976" cy="6480720"/>
          </a:xfrm>
        </p:spPr>
        <p:txBody>
          <a:bodyPr>
            <a:normAutofit fontScale="85000" lnSpcReduction="20000"/>
          </a:bodyPr>
          <a:lstStyle/>
          <a:p>
            <a:pPr marL="0" indent="0" algn="ctr">
              <a:buNone/>
            </a:pPr>
            <a:r>
              <a:rPr lang="uk-UA" sz="2100" b="1" dirty="0"/>
              <a:t>Розрізняють такі методи сегментування ринку:</a:t>
            </a:r>
          </a:p>
          <a:p>
            <a:pPr marL="0" indent="0" algn="just">
              <a:buNone/>
            </a:pPr>
            <a:r>
              <a:rPr lang="uk-UA" sz="2100" b="1" dirty="0"/>
              <a:t>Метод сегментування за вигодами </a:t>
            </a:r>
            <a:r>
              <a:rPr lang="uk-UA" sz="2100" dirty="0"/>
              <a:t>базується на відмінностях у системі цінностей споживачів і оснований на побудові моделі поведінки споживачів.</a:t>
            </a:r>
          </a:p>
          <a:p>
            <a:pPr marL="0" indent="0" algn="just">
              <a:buNone/>
            </a:pPr>
            <a:r>
              <a:rPr lang="uk-UA" sz="2100" b="1" dirty="0"/>
              <a:t>Метод побудови мережі сегментації </a:t>
            </a:r>
            <a:r>
              <a:rPr lang="uk-UA" sz="2100" dirty="0"/>
              <a:t>базується на використанні комбінації різних ознак сегментації. Цей метод використовують на рівні </a:t>
            </a:r>
            <a:r>
              <a:rPr lang="uk-UA" sz="2100" dirty="0" err="1"/>
              <a:t>макросегментації</a:t>
            </a:r>
            <a:r>
              <a:rPr lang="uk-UA" sz="2100" dirty="0"/>
              <a:t> для виділення базових ринків.</a:t>
            </a:r>
          </a:p>
          <a:p>
            <a:pPr marL="0" indent="0" algn="just">
              <a:buNone/>
            </a:pPr>
            <a:r>
              <a:rPr lang="uk-UA" sz="2100" b="1" dirty="0"/>
              <a:t>Метод багатовимірної класифікації </a:t>
            </a:r>
            <a:r>
              <a:rPr lang="uk-UA" sz="2100" dirty="0"/>
              <a:t>дозволяє поділити споживачів на типологічні групи за параметрами споживчої поведінки. Суть цього методу полягає в одночасній багатовимірній класифікації ознак споживчої поведінки.</a:t>
            </a:r>
          </a:p>
          <a:p>
            <a:pPr marL="0" indent="0" algn="just">
              <a:buNone/>
            </a:pPr>
            <a:r>
              <a:rPr lang="uk-UA" sz="2100" b="1" dirty="0"/>
              <a:t>Метод угруповань </a:t>
            </a:r>
            <a:r>
              <a:rPr lang="uk-UA" sz="2100" dirty="0"/>
              <a:t>полягає в послідовному розподілі сукупності об’єктів на групи за найбільш значущими ознаками сегментації. При цьому одна з ознак виступає як </a:t>
            </a:r>
            <a:r>
              <a:rPr lang="uk-UA" sz="2100" dirty="0" err="1"/>
              <a:t>системоутворювальна</a:t>
            </a:r>
            <a:r>
              <a:rPr lang="uk-UA" sz="2100" dirty="0"/>
              <a:t>. Потім формують підгрупи, в яких значущість цієї ознаки значно вища, ніж в усій сукупності потенційних споживачів товару.</a:t>
            </a:r>
          </a:p>
          <a:p>
            <a:pPr marL="0" indent="0" algn="just">
              <a:buNone/>
            </a:pPr>
            <a:r>
              <a:rPr lang="uk-UA" sz="2100" b="1" dirty="0"/>
              <a:t>Метод складання функціональних карт. </a:t>
            </a:r>
            <a:r>
              <a:rPr lang="uk-UA" sz="2100" dirty="0"/>
              <a:t>Цей метод оснований на проведенні своєрідної подвійної сегментації. Такі карти можуть бути: 1) </a:t>
            </a:r>
            <a:r>
              <a:rPr lang="uk-UA" sz="2100" dirty="0" err="1"/>
              <a:t>однофакторними</a:t>
            </a:r>
            <a:r>
              <a:rPr lang="uk-UA" sz="2100" dirty="0"/>
              <a:t> (при сегментації за одним чинником і для однорідної групи товарів); 2) багатофакторними (при аналізі того, для яких груп споживачів призначено конкретну модель товару і які її параметри найважливіші для його просування на ринку).</a:t>
            </a:r>
          </a:p>
          <a:p>
            <a:pPr marL="0" indent="0" algn="ctr">
              <a:buNone/>
            </a:pPr>
            <a:r>
              <a:rPr lang="uk-UA" sz="2100" b="1" dirty="0"/>
              <a:t>Процес сегментування ринку включає такі етапи:</a:t>
            </a:r>
          </a:p>
          <a:p>
            <a:pPr marL="0" indent="0" algn="just">
              <a:buNone/>
            </a:pPr>
            <a:r>
              <a:rPr lang="uk-UA" sz="2100" dirty="0"/>
              <a:t>1) визначення ознак сегментування;</a:t>
            </a:r>
          </a:p>
          <a:p>
            <a:pPr marL="0" indent="0" algn="just">
              <a:buNone/>
            </a:pPr>
            <a:r>
              <a:rPr lang="uk-UA" sz="2100" dirty="0"/>
              <a:t>2) вибір методів сегментування та його проведення;</a:t>
            </a:r>
          </a:p>
          <a:p>
            <a:pPr marL="0" indent="0" algn="just">
              <a:buNone/>
            </a:pPr>
            <a:r>
              <a:rPr lang="uk-UA" sz="2100" dirty="0"/>
              <a:t>3) оцінка ступеня привабливості (критеріїв) сегментів;</a:t>
            </a:r>
          </a:p>
          <a:p>
            <a:pPr marL="0" indent="0" algn="just">
              <a:buNone/>
            </a:pPr>
            <a:r>
              <a:rPr lang="uk-UA" sz="2100" dirty="0"/>
              <a:t>4) вибір цільових сегментів;</a:t>
            </a:r>
          </a:p>
          <a:p>
            <a:pPr marL="0" indent="0" algn="just">
              <a:buNone/>
            </a:pPr>
            <a:r>
              <a:rPr lang="uk-UA" sz="2100" dirty="0"/>
              <a:t>5) </a:t>
            </a:r>
            <a:r>
              <a:rPr lang="uk-UA" sz="2100" dirty="0" err="1"/>
              <a:t>позиціювання</a:t>
            </a:r>
            <a:r>
              <a:rPr lang="uk-UA" sz="2100" dirty="0"/>
              <a:t> товару;</a:t>
            </a:r>
          </a:p>
          <a:p>
            <a:pPr marL="0" indent="0" algn="just">
              <a:buNone/>
            </a:pPr>
            <a:r>
              <a:rPr lang="uk-UA" sz="2100" dirty="0"/>
              <a:t>6) розроблення планів ринкових досліджень для цільових сегментів.</a:t>
            </a:r>
          </a:p>
          <a:p>
            <a:pPr marL="0" indent="0" algn="ctr">
              <a:buNone/>
            </a:pPr>
            <a:endParaRPr lang="uk-UA" sz="2100"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28423939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784976" cy="6480720"/>
          </a:xfrm>
        </p:spPr>
        <p:txBody>
          <a:bodyPr>
            <a:normAutofit fontScale="85000" lnSpcReduction="20000"/>
          </a:bodyPr>
          <a:lstStyle/>
          <a:p>
            <a:pPr marL="0" indent="0" algn="ctr">
              <a:buNone/>
            </a:pPr>
            <a:r>
              <a:rPr lang="uk-UA" sz="2100" b="1" dirty="0"/>
              <a:t>У процесі сегментування важливим є вибір цільового ринку, </a:t>
            </a:r>
            <a:r>
              <a:rPr lang="uk-UA" sz="2100" dirty="0"/>
              <a:t>тобто пошук привабливої частини ринку, на якій підприємство має намір зосередити свої маркетингові зусилля.</a:t>
            </a:r>
          </a:p>
          <a:p>
            <a:pPr marL="0" indent="0" algn="ctr">
              <a:buNone/>
            </a:pPr>
            <a:r>
              <a:rPr lang="uk-UA" sz="2100" b="1" dirty="0"/>
              <a:t>Цільовий ринок </a:t>
            </a:r>
            <a:r>
              <a:rPr lang="uk-UA" sz="2100" dirty="0"/>
              <a:t>– це група споживачів, потреби яких найкраще відповідають цілям, ресурсам і можливостям підприємства.</a:t>
            </a:r>
          </a:p>
          <a:p>
            <a:pPr marL="0" indent="0" algn="ctr">
              <a:buNone/>
            </a:pPr>
            <a:r>
              <a:rPr lang="uk-UA" sz="2100" dirty="0"/>
              <a:t>Рішення щодо вибору цільового ринку приймається на основі оцінки привабливості ринкових сегментів і можливостей підприємства здійснювати діяльність на сегменті ринку. </a:t>
            </a:r>
            <a:r>
              <a:rPr lang="uk-UA" sz="2100" b="1" dirty="0"/>
              <a:t>Для оцінки привабливості сегмента використовують такі фактори:</a:t>
            </a:r>
          </a:p>
          <a:p>
            <a:pPr marL="0" indent="0" algn="just">
              <a:buNone/>
            </a:pPr>
            <a:r>
              <a:rPr lang="uk-UA" sz="2100" b="1" dirty="0"/>
              <a:t>- ринкові фактори: </a:t>
            </a:r>
            <a:r>
              <a:rPr lang="uk-UA" sz="2100" dirty="0"/>
              <a:t>розмір і можливості зростання сегмента, етап життєвого циклу товару, передбачуваність розвитку ринку, еластичність цін, циклічність і сезонність попиту та ін.;</a:t>
            </a:r>
          </a:p>
          <a:p>
            <a:pPr marL="0" indent="0" algn="just">
              <a:buNone/>
            </a:pPr>
            <a:r>
              <a:rPr lang="uk-UA" sz="2100" b="1" dirty="0"/>
              <a:t>- конкурентні фактори</a:t>
            </a:r>
            <a:r>
              <a:rPr lang="uk-UA" sz="2100" dirty="0"/>
              <a:t>: інтенсивність і характер конкуренції, можливість появи нових конкурентів і конкуренції з боку товарів-замінників, ступінь поточної диференціації товарів;</a:t>
            </a:r>
          </a:p>
          <a:p>
            <a:pPr marL="0" indent="0" algn="just">
              <a:buNone/>
            </a:pPr>
            <a:r>
              <a:rPr lang="uk-UA" sz="2100" b="1" dirty="0"/>
              <a:t>- фактори макросередовища: </a:t>
            </a:r>
            <a:r>
              <a:rPr lang="uk-UA" sz="2100" dirty="0"/>
              <a:t>економічні процеси, прояви політичних і правових факторів, ступінь регулювання ринку, дія соціальних, природних і технологічних факторів;</a:t>
            </a:r>
          </a:p>
          <a:p>
            <a:pPr marL="0" indent="0" algn="just">
              <a:buNone/>
            </a:pPr>
            <a:r>
              <a:rPr lang="uk-UA" sz="2100" b="1" dirty="0"/>
              <a:t>- інші фактори, що впливають на поточні і потенційні сильні сторони підприємства в обслуговуванні цільового ринку.</a:t>
            </a:r>
          </a:p>
          <a:p>
            <a:pPr marL="0" indent="0" algn="ctr">
              <a:buNone/>
            </a:pPr>
            <a:endParaRPr lang="uk-UA" sz="2100" b="1" dirty="0" smtClean="0"/>
          </a:p>
          <a:p>
            <a:pPr marL="0" indent="0" algn="ctr">
              <a:buNone/>
            </a:pPr>
            <a:r>
              <a:rPr lang="uk-UA" sz="2100" b="1" dirty="0" smtClean="0"/>
              <a:t>Варіанти </a:t>
            </a:r>
            <a:r>
              <a:rPr lang="uk-UA" sz="2100" b="1" dirty="0"/>
              <a:t>виходу підприємства на ринок:</a:t>
            </a:r>
          </a:p>
          <a:p>
            <a:pPr marL="0" indent="0" algn="just">
              <a:buNone/>
            </a:pPr>
            <a:r>
              <a:rPr lang="uk-UA" sz="2100" dirty="0"/>
              <a:t>- концентрація на одному сегменті ринку;</a:t>
            </a:r>
          </a:p>
          <a:p>
            <a:pPr marL="0" indent="0" algn="just">
              <a:buNone/>
            </a:pPr>
            <a:r>
              <a:rPr lang="uk-UA" sz="2100" dirty="0"/>
              <a:t>- орієнтація на певну купівельну потребу;</a:t>
            </a:r>
          </a:p>
          <a:p>
            <a:pPr marL="0" indent="0" algn="just">
              <a:buNone/>
            </a:pPr>
            <a:r>
              <a:rPr lang="uk-UA" sz="2100" dirty="0"/>
              <a:t>- орієнтація на конкретну групу споживачів;</a:t>
            </a:r>
          </a:p>
          <a:p>
            <a:pPr marL="0" indent="0" algn="just">
              <a:buNone/>
            </a:pPr>
            <a:r>
              <a:rPr lang="uk-UA" sz="2100" dirty="0"/>
              <a:t>- вихід на ряд сегментів ринку, які між собою не пов’язані;</a:t>
            </a:r>
          </a:p>
          <a:p>
            <a:pPr marL="0" indent="0" algn="just">
              <a:buNone/>
            </a:pPr>
            <a:r>
              <a:rPr lang="uk-UA" sz="2100" dirty="0"/>
              <a:t>- вихід на всі сегменти ринку. </a:t>
            </a:r>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3025336892"/>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TotalTime>
  <Words>1962</Words>
  <Application>Microsoft Office PowerPoint</Application>
  <PresentationFormat>Экран (4:3)</PresentationFormat>
  <Paragraphs>185</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Тема Office</vt:lpstr>
      <vt:lpstr>1. Сутність та поняття місткості ринку. Види місткості ринку. 2. Методи визначення місткості ринку. 3. Сегментація ринку.</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Пользователь Windows</dc:creator>
  <cp:lastModifiedBy>Пользователь Windows</cp:lastModifiedBy>
  <cp:revision>29</cp:revision>
  <dcterms:created xsi:type="dcterms:W3CDTF">2020-08-26T06:53:27Z</dcterms:created>
  <dcterms:modified xsi:type="dcterms:W3CDTF">2026-03-15T19:06:04Z</dcterms:modified>
</cp:coreProperties>
</file>