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467975" cy="8763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360"/>
      </p:cViewPr>
      <p:guideLst>
        <p:guide orient="horz" pos="2760"/>
        <p:guide pos="3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5%d1%81%d0%bf%d1%83%d0%b1%d0%bb%d1%96%d0%ba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d%d1%8f%d0%b7%d1%8c" TargetMode="External"/><Relationship Id="rId13" Type="http://schemas.openxmlformats.org/officeDocument/2006/relationships/hyperlink" Target="https://uk.wikipedia.org/wiki/%d0%a1%d1%83%d0%bb%d1%82%d0%b0%d0%bd" TargetMode="External"/><Relationship Id="rId3" Type="http://schemas.openxmlformats.org/officeDocument/2006/relationships/hyperlink" Target="https://uk.wikipedia.org/wiki/%d0%92%d0%b0%d0%bd_(%d1%82%d0%b8%d1%82%d1%83%d0%bb)" TargetMode="External"/><Relationship Id="rId7" Type="http://schemas.openxmlformats.org/officeDocument/2006/relationships/hyperlink" Target="https://uk.wikipedia.org/wiki/%d0%9a%d0%b0%d0%b3%d0%b0%d0%bd_(%d1%82%d0%b8%d1%82%d1%83%d0%bb)" TargetMode="External"/><Relationship Id="rId12" Type="http://schemas.openxmlformats.org/officeDocument/2006/relationships/hyperlink" Target="https://uk.wikipedia.org/wiki/%d0%a0%d0%b0%d0%b4%d0%b6%d0%b0" TargetMode="External"/><Relationship Id="rId17" Type="http://schemas.openxmlformats.org/officeDocument/2006/relationships/hyperlink" Target="https://uk.wikipedia.org/wiki/%d0%a8%d0%b0%d1%85_(%d1%82%d0%b8%d1%82%d1%83%d0%bb)" TargetMode="External"/><Relationship Id="rId2" Type="http://schemas.openxmlformats.org/officeDocument/2006/relationships/hyperlink" Target="https://uk.wikipedia.org/wiki/%d0%91%d0%b5%d0%b9_(%d1%82%d0%b8%d1%82%d1%83%d0%bb)" TargetMode="External"/><Relationship Id="rId16" Type="http://schemas.openxmlformats.org/officeDocument/2006/relationships/hyperlink" Target="https://uk.wikipedia.org/wiki/%d0%a6%d0%b0%d1%8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86%d0%bc%d0%bf%d0%b5%d1%80%d0%b0%d1%82%d0%be%d1%80" TargetMode="External"/><Relationship Id="rId11" Type="http://schemas.openxmlformats.org/officeDocument/2006/relationships/hyperlink" Target="https://uk.wikipedia.org/wiki/%d0%9f%d0%b0%d0%b4%d0%b8%d1%88%d0%b0%d1%85" TargetMode="External"/><Relationship Id="rId5" Type="http://schemas.openxmlformats.org/officeDocument/2006/relationships/hyperlink" Target="https://uk.wikipedia.org/wiki/%d0%95%d0%bc%d1%96%d1%80" TargetMode="External"/><Relationship Id="rId15" Type="http://schemas.openxmlformats.org/officeDocument/2006/relationships/hyperlink" Target="https://uk.wikipedia.org/wiki/%d0%a5%d0%b0%d0%bd_(%d1%82%d0%b8%d1%82%d1%83%d0%bb)" TargetMode="External"/><Relationship Id="rId10" Type="http://schemas.openxmlformats.org/officeDocument/2006/relationships/hyperlink" Target="https://uk.wikipedia.org/wiki/%d0%9a%d1%83%d1%80%d1%84%d1%8e%d1%80%d1%81%d1%82" TargetMode="External"/><Relationship Id="rId4" Type="http://schemas.openxmlformats.org/officeDocument/2006/relationships/hyperlink" Target="https://uk.wikipedia.org/wiki/%d0%93%d0%b5%d1%80%d1%86%d0%be%d0%b3" TargetMode="External"/><Relationship Id="rId9" Type="http://schemas.openxmlformats.org/officeDocument/2006/relationships/hyperlink" Target="https://uk.wikipedia.org/wiki/%d0%9a%d0%be%d1%80%d0%be%d0%bb%d1%8c" TargetMode="External"/><Relationship Id="rId14" Type="http://schemas.openxmlformats.org/officeDocument/2006/relationships/hyperlink" Target="https://uk.wikipedia.org/wiki/%d0%a5%d0%b0%d0%bb%d1%96%d1%8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104"/>
            <a:ext cx="9144000" cy="5263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392" y="521208"/>
            <a:ext cx="5141976" cy="530352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4400" b="1">
                <a:solidFill>
                  <a:srgbClr val="FFFFFF"/>
                </a:solidFill>
                <a:latin typeface="Arial"/>
              </a:rPr>
              <a:t>ФОРМА </a:t>
            </a:r>
            <a:r>
              <a:rPr lang="uk" sz="4400" b="1">
                <a:solidFill>
                  <a:srgbClr val="FFFFFF"/>
                </a:solidFill>
                <a:latin typeface="Arial"/>
              </a:rPr>
              <a:t>ДЕРЖАВИ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32" y="289560"/>
            <a:ext cx="5157216" cy="6422136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10668">
              <a:lnSpc>
                <a:spcPct val="87000"/>
              </a:lnSpc>
            </a:pPr>
            <a:r>
              <a:rPr lang="ru" sz="2400" b="1">
                <a:solidFill>
                  <a:srgbClr val="FF3300"/>
                </a:solidFill>
                <a:latin typeface="Arial"/>
              </a:rPr>
              <a:t>Абсолютна </a:t>
            </a:r>
            <a:r>
              <a:rPr lang="uk" sz="2400" b="1">
                <a:solidFill>
                  <a:srgbClr val="FF3300"/>
                </a:solidFill>
                <a:latin typeface="Arial"/>
              </a:rPr>
              <a:t>(необмежена)</a:t>
            </a:r>
          </a:p>
          <a:p>
            <a:pPr marL="0" marR="0" indent="0">
              <a:lnSpc>
                <a:spcPct val="105000"/>
              </a:lnSpc>
            </a:pPr>
            <a:r>
              <a:rPr lang="uk" sz="2000">
                <a:solidFill>
                  <a:srgbClr val="FFFFFF"/>
                </a:solidFill>
                <a:latin typeface="Arial"/>
              </a:rPr>
              <a:t>Монарх не обмежений конституцією; здійснює законодавчу діяльність; керує урядом, який формує сам; контролює правосуддя, місцеве самоврядування, тобто вся державна влада зосереджена в його руках (характерна для рабовласницьких і феодальних суспільств). Збереглася в первозданному вигляді (без конституції і парламенту) в одиничних країнах </a:t>
            </a:r>
            <a:r>
              <a:rPr lang="uk" sz="2000">
                <a:solidFill>
                  <a:srgbClr val="FF0000"/>
                </a:solidFill>
                <a:latin typeface="Arial"/>
              </a:rPr>
              <a:t>(султанат Оман). </a:t>
            </a:r>
            <a:r>
              <a:rPr lang="uk" sz="2000">
                <a:solidFill>
                  <a:srgbClr val="FFFFFF"/>
                </a:solidFill>
                <a:latin typeface="Arial"/>
              </a:rPr>
              <a:t>Сучасна абсолютна монархія, як правило, має і конституцію, і парламент. Конституція встановлює, що влада виходить від монарха, тобто затверджує його абсолютну владу. Парламенту приділяється роль консультативної ради при монарху </a:t>
            </a:r>
            <a:r>
              <a:rPr lang="uk" sz="2000">
                <a:solidFill>
                  <a:srgbClr val="FF0000"/>
                </a:solidFill>
                <a:latin typeface="Arial"/>
              </a:rPr>
              <a:t>(Кувейт, Саудівська Аравія),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яка у будь-який час може бути розпущена (</a:t>
            </a:r>
            <a:r>
              <a:rPr lang="uk" sz="2000">
                <a:solidFill>
                  <a:srgbClr val="FF0000"/>
                </a:solidFill>
                <a:latin typeface="Arial"/>
              </a:rPr>
              <a:t>у Бахрейні </a:t>
            </a:r>
            <a:r>
              <a:rPr lang="uk" sz="2000">
                <a:solidFill>
                  <a:srgbClr val="FFFFFF"/>
                </a:solidFill>
                <a:latin typeface="Arial"/>
              </a:rPr>
              <a:t>розпущена через півтора роки після створення</a:t>
            </a:r>
            <a:r>
              <a:rPr lang="uk" sz="180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4040" y="387096"/>
            <a:ext cx="3273552" cy="617524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uk" sz="2400" b="1">
                <a:solidFill>
                  <a:srgbClr val="FF3300"/>
                </a:solidFill>
                <a:latin typeface="Arial"/>
              </a:rPr>
              <a:t>Конституційна (обмежена)</a:t>
            </a:r>
          </a:p>
          <a:p>
            <a:pPr marL="0" marR="0" indent="0"/>
            <a:r>
              <a:rPr lang="uk" sz="2400">
                <a:solidFill>
                  <a:srgbClr val="FFFFFF"/>
                </a:solidFill>
                <a:latin typeface="Arial"/>
              </a:rPr>
              <a:t>Влада монарха обмежена конституцією, він не може прямо впливати на склад і політику уряду, що формується парламентом і підзвітний йому; парламент здійснює законодавчу діяльність </a:t>
            </a:r>
            <a:r>
              <a:rPr lang="uk" sz="2400">
                <a:solidFill>
                  <a:srgbClr val="FF0000"/>
                </a:solidFill>
                <a:latin typeface="Arial"/>
              </a:rPr>
              <a:t>(Велика Британія, Іспанія, Данія, Швеція, Бельгія, Голландія, Японія та </a:t>
            </a:r>
            <a:r>
              <a:rPr lang="uk" sz="2400">
                <a:solidFill>
                  <a:srgbClr val="FFFFFF"/>
                </a:solidFill>
                <a:latin typeface="Arial"/>
              </a:rPr>
              <a:t>ін.)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" y="1124712"/>
            <a:ext cx="8830056" cy="5733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3912" y="649224"/>
            <a:ext cx="4486656" cy="484632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4000" b="1">
                <a:solidFill>
                  <a:srgbClr val="FFFFFF"/>
                </a:solidFill>
                <a:latin typeface="Arial"/>
              </a:rPr>
              <a:t>ВИДИ РЕСПУБЛІК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9968" y="1880616"/>
            <a:ext cx="4258056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3700" b="1">
                <a:solidFill>
                  <a:srgbClr val="FF0000"/>
                </a:solidFill>
                <a:latin typeface="Arial"/>
              </a:rPr>
              <a:t>ПАРЛАМЕНТСЬКА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9968" y="3249168"/>
            <a:ext cx="4166616" cy="451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3700" b="1">
                <a:solidFill>
                  <a:srgbClr val="FF0000"/>
                </a:solidFill>
                <a:latin typeface="Arial"/>
              </a:rPr>
              <a:t>ПРЕЗИДЕНТСЬКА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5584" y="4943856"/>
            <a:ext cx="2328672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uk" sz="3700" b="1">
                <a:solidFill>
                  <a:srgbClr val="FF0000"/>
                </a:solidFill>
                <a:latin typeface="Arial"/>
              </a:rPr>
              <a:t>ЗМІШАНА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7824" y="2151888"/>
            <a:ext cx="134112" cy="301752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0392" y="3544824"/>
            <a:ext cx="207264" cy="301752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6488" y="5239512"/>
            <a:ext cx="204216" cy="304800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900">
                <a:solidFill>
                  <a:srgbClr val="FFFFFF"/>
                </a:solidFill>
                <a:latin typeface="Arial"/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6272" y="633984"/>
            <a:ext cx="4824984" cy="536448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uk" sz="4400">
                <a:solidFill>
                  <a:srgbClr val="FF3300"/>
                </a:solidFill>
                <a:latin typeface="Arial"/>
              </a:rPr>
              <a:t>ВИДИ РЕСПУБЛІК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080" y="1737360"/>
            <a:ext cx="4093464" cy="4495800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uk" sz="2000" b="1">
                <a:solidFill>
                  <a:srgbClr val="FF3300"/>
                </a:solidFill>
                <a:latin typeface="Arial"/>
              </a:rPr>
              <a:t>парламентська</a:t>
            </a:r>
          </a:p>
          <a:p>
            <a:pPr marL="0" marR="0" indent="0"/>
            <a:r>
              <a:rPr lang="uk" sz="2000">
                <a:solidFill>
                  <a:srgbClr val="FFFFFF"/>
                </a:solidFill>
                <a:latin typeface="Arial"/>
              </a:rPr>
              <a:t>Глава держави (президент) не може впливати на склад і політику уряду, який формується парламентом і підзвітний йому. Повноважень у президента менше, ніжу прем'єр-міністра. Тут здійснюється принцип верховенства парламенту, що обирається населенням країни. Президент обирається парламентом або більш широкою колегією за участі парламенту </a:t>
            </a:r>
            <a:r>
              <a:rPr lang="uk" sz="2000">
                <a:solidFill>
                  <a:srgbClr val="FF0000"/>
                </a:solidFill>
                <a:latin typeface="Arial"/>
              </a:rPr>
              <a:t>(Італія, Греція, Індія, ФРН, Чехія, Угорщина)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1352" y="1737360"/>
            <a:ext cx="4139184" cy="4191000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105000"/>
              </a:lnSpc>
            </a:pPr>
            <a:r>
              <a:rPr lang="uk" sz="2000" b="1">
                <a:solidFill>
                  <a:srgbClr val="FF3300"/>
                </a:solidFill>
                <a:latin typeface="Arial"/>
              </a:rPr>
              <a:t>президентська</a:t>
            </a:r>
          </a:p>
          <a:p>
            <a:pPr marL="0" marR="0" indent="0">
              <a:lnSpc>
                <a:spcPct val="105000"/>
              </a:lnSpc>
            </a:pPr>
            <a:r>
              <a:rPr lang="uk" sz="2000">
                <a:solidFill>
                  <a:srgbClr val="FFFFFF"/>
                </a:solidFill>
                <a:latin typeface="Arial"/>
              </a:rPr>
              <a:t>Глава держави (президент) особисто або з наступним схваленням верхньої палати парламенту формує склад уряду, яким керує сам. Уряд, як правило, несе відповідальність перед президентом, а не перед парламентом. Президент обирається непарламентсь-ким шляхом — прямими чи непрямими виборами населення </a:t>
            </a:r>
            <a:r>
              <a:rPr lang="ru" sz="2000">
                <a:solidFill>
                  <a:srgbClr val="FF0000"/>
                </a:solidFill>
                <a:latin typeface="Arial"/>
              </a:rPr>
              <a:t>(США, </a:t>
            </a:r>
            <a:r>
              <a:rPr lang="uk" sz="2000">
                <a:solidFill>
                  <a:srgbClr val="FF0000"/>
                </a:solidFill>
                <a:latin typeface="Arial"/>
              </a:rPr>
              <a:t>Аргентина, Мексика, Бразилія, Швейцарія, Іран, Ірак)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8208" y="633984"/>
            <a:ext cx="2767584" cy="448056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uk" sz="4400" b="1">
                <a:solidFill>
                  <a:srgbClr val="FF3300"/>
                </a:solidFill>
                <a:latin typeface="Arial"/>
              </a:rPr>
              <a:t>ЗМІШАНА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6136" y="1331976"/>
            <a:ext cx="7537704" cy="190195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defTabSz="512064">
              <a:spcAft>
                <a:spcPts val="560"/>
              </a:spcAft>
              <a:tabLst>
                <a:tab pos="512064" algn="l"/>
              </a:tabLst>
            </a:pPr>
            <a:r>
              <a:rPr lang="uk" sz="2100">
                <a:solidFill>
                  <a:srgbClr val="FFFFCC"/>
                </a:solidFill>
                <a:latin typeface="Arial"/>
              </a:rPr>
              <a:t>і)</a:t>
            </a:r>
            <a:r>
              <a:rPr lang="uk" sz="2800">
                <a:solidFill>
                  <a:srgbClr val="FFFFFF"/>
                </a:solidFill>
                <a:latin typeface="Arial"/>
              </a:rPr>
              <a:t>	президентсько-парламентська (Франція);</a:t>
            </a:r>
          </a:p>
          <a:p>
            <a:pPr marL="0" marR="0" indent="0" defTabSz="512064">
              <a:spcAft>
                <a:spcPts val="560"/>
              </a:spcAft>
              <a:tabLst>
                <a:tab pos="512064" algn="l"/>
              </a:tabLst>
            </a:pPr>
            <a:r>
              <a:rPr lang="uk" sz="2100">
                <a:solidFill>
                  <a:srgbClr val="FFFFCC"/>
                </a:solidFill>
                <a:latin typeface="Arial"/>
              </a:rPr>
              <a:t>2)</a:t>
            </a:r>
            <a:r>
              <a:rPr lang="uk" sz="2800">
                <a:solidFill>
                  <a:srgbClr val="FFFFFF"/>
                </a:solidFill>
                <a:latin typeface="Arial"/>
              </a:rPr>
              <a:t>	Парламентсько-президентсьвка (Україна);</a:t>
            </a:r>
          </a:p>
          <a:p>
            <a:pPr marL="0" marR="0" indent="0" defTabSz="512064">
              <a:spcAft>
                <a:spcPts val="560"/>
              </a:spcAft>
              <a:tabLst>
                <a:tab pos="512064" algn="l"/>
              </a:tabLst>
            </a:pPr>
            <a:r>
              <a:rPr lang="uk" sz="2100">
                <a:solidFill>
                  <a:srgbClr val="FFFFCC"/>
                </a:solidFill>
                <a:latin typeface="Arial"/>
              </a:rPr>
              <a:t>3)</a:t>
            </a:r>
            <a:r>
              <a:rPr lang="uk" sz="2800">
                <a:solidFill>
                  <a:srgbClr val="FFFFFF"/>
                </a:solidFill>
                <a:latin typeface="Arial"/>
              </a:rPr>
              <a:t>	Гібридна (монархічна республіка - </a:t>
            </a:r>
            <a:r>
              <a:rPr lang="ru" sz="2800">
                <a:solidFill>
                  <a:srgbClr val="FFFFFF"/>
                </a:solidFill>
                <a:latin typeface="Arial"/>
              </a:rPr>
              <a:t>КНДР);</a:t>
            </a:r>
          </a:p>
          <a:p>
            <a:pPr marL="0" marR="0" indent="0" defTabSz="512064">
              <a:tabLst>
                <a:tab pos="512064" algn="l"/>
              </a:tabLst>
            </a:pPr>
            <a:r>
              <a:rPr lang="uk" sz="2100">
                <a:solidFill>
                  <a:srgbClr val="FFFFCC"/>
                </a:solidFill>
                <a:latin typeface="Arial"/>
              </a:rPr>
              <a:t>4)</a:t>
            </a:r>
            <a:r>
              <a:rPr lang="uk" sz="2800">
                <a:solidFill>
                  <a:srgbClr val="FFFFFF"/>
                </a:solidFill>
                <a:latin typeface="Arial"/>
              </a:rPr>
              <a:t>	Супергібридна (Білорусь);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280" y="3867912"/>
            <a:ext cx="8464296" cy="251155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uk" sz="2400">
                <a:solidFill>
                  <a:srgbClr val="FFFFFF"/>
                </a:solidFill>
                <a:latin typeface="Arial"/>
              </a:rPr>
              <a:t>Глава держави (президент) пропонує склад уряду (насамперед кандидатуру прем'єр-міністра), який підлягає обов'язковому затвердженню парламентом. Виконавча влада належить не лише президенту, але й прем'єр-міністру, який очолює уряд. Президент має вправо головувати на засіданнях уряду. Президент обирається позапарламентським шляхом </a:t>
            </a:r>
            <a:r>
              <a:rPr lang="uk" sz="2400">
                <a:solidFill>
                  <a:srgbClr val="FF0000"/>
                </a:solidFill>
                <a:latin typeface="Arial"/>
              </a:rPr>
              <a:t>(Україна, Фінляндія, Франція</a:t>
            </a:r>
            <a:r>
              <a:rPr lang="uk" sz="2400">
                <a:solidFill>
                  <a:srgbClr val="FFFFFF"/>
                </a:solidFill>
                <a:latin typeface="Arial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672"/>
            <a:ext cx="2087880" cy="5279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136" y="341376"/>
            <a:ext cx="6989064" cy="102412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</a:pPr>
            <a:r>
              <a:rPr lang="uk" sz="4000" b="1">
                <a:solidFill>
                  <a:srgbClr val="FFFFFF"/>
                </a:solidFill>
                <a:latin typeface="Arial"/>
              </a:rPr>
              <a:t>ВИДИ ФОРМ ДЕРЖАВНОГО УСТРОЮ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4715256"/>
            <a:ext cx="316992" cy="466344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47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70760" y="1984248"/>
            <a:ext cx="5425440" cy="838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1000"/>
              </a:lnSpc>
            </a:pPr>
            <a:r>
              <a:rPr lang="uk" sz="1500" b="1">
                <a:solidFill>
                  <a:srgbClr val="FF3300"/>
                </a:solidFill>
                <a:latin typeface="Arial"/>
              </a:rPr>
              <a:t>Унітарна держава</a:t>
            </a:r>
          </a:p>
          <a:p>
            <a:pPr marL="0" marR="0" indent="0">
              <a:lnSpc>
                <a:spcPct val="91000"/>
              </a:lnSpc>
              <a:spcAft>
                <a:spcPts val="140"/>
              </a:spcAft>
            </a:pPr>
            <a:r>
              <a:rPr lang="uk" sz="1500">
                <a:solidFill>
                  <a:srgbClr val="010199"/>
                </a:solidFill>
                <a:latin typeface="Arial"/>
              </a:rPr>
              <a:t>- </a:t>
            </a:r>
            <a:r>
              <a:rPr lang="uk" sz="1500" b="1" u="sng">
                <a:solidFill>
                  <a:srgbClr val="010199"/>
                </a:solidFill>
                <a:latin typeface="Arial"/>
              </a:rPr>
              <a:t>проста єдина держав</a:t>
            </a:r>
            <a:r>
              <a:rPr lang="uk" sz="1500" b="1">
                <a:solidFill>
                  <a:srgbClr val="010199"/>
                </a:solidFill>
                <a:latin typeface="Arial"/>
              </a:rPr>
              <a:t>а</a:t>
            </a:r>
            <a:r>
              <a:rPr lang="uk" sz="1500">
                <a:solidFill>
                  <a:srgbClr val="010199"/>
                </a:solidFill>
                <a:latin typeface="Arial"/>
              </a:rPr>
              <a:t>, частинами якої є адміністративно-територіальні одиниці, що не мають суверенних прав;</a:t>
            </a:r>
          </a:p>
          <a:p>
            <a:pPr marL="0" marR="0" indent="0">
              <a:lnSpc>
                <a:spcPct val="91000"/>
              </a:lnSpc>
            </a:pPr>
            <a:r>
              <a:rPr lang="uk" sz="1500" b="1" u="sng">
                <a:solidFill>
                  <a:srgbClr val="00266B"/>
                </a:solidFill>
                <a:latin typeface="Arial"/>
              </a:rPr>
              <a:t>Складна</a:t>
            </a:r>
            <a:r>
              <a:rPr lang="uk" sz="1500" b="1">
                <a:solidFill>
                  <a:srgbClr val="00266B"/>
                </a:solidFill>
                <a:latin typeface="Arial"/>
              </a:rPr>
              <a:t> </a:t>
            </a:r>
            <a:r>
              <a:rPr lang="uk" sz="1500">
                <a:solidFill>
                  <a:srgbClr val="00266B"/>
                </a:solidFill>
                <a:latin typeface="Arial"/>
              </a:rPr>
              <a:t>(Данія, Китай, Україна)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7128" y="3822192"/>
            <a:ext cx="6370320" cy="1517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1000"/>
              </a:lnSpc>
            </a:pPr>
            <a:r>
              <a:rPr lang="uk" sz="1500">
                <a:solidFill>
                  <a:srgbClr val="FF3300"/>
                </a:solidFill>
                <a:latin typeface="Arial"/>
              </a:rPr>
              <a:t>• </a:t>
            </a:r>
            <a:r>
              <a:rPr lang="uk" sz="1500" b="1">
                <a:solidFill>
                  <a:srgbClr val="FF3300"/>
                </a:solidFill>
                <a:latin typeface="Arial"/>
              </a:rPr>
              <a:t>Федерація</a:t>
            </a:r>
          </a:p>
          <a:p>
            <a:pPr marL="0" marR="0" indent="0">
              <a:lnSpc>
                <a:spcPct val="91000"/>
              </a:lnSpc>
              <a:spcAft>
                <a:spcPts val="140"/>
              </a:spcAft>
            </a:pPr>
            <a:r>
              <a:rPr lang="uk" sz="1500">
                <a:solidFill>
                  <a:srgbClr val="010199"/>
                </a:solidFill>
                <a:latin typeface="Arial"/>
              </a:rPr>
              <a:t>- складова союзна держава, частинами якої є державні утворення, що мають суверенні права</a:t>
            </a:r>
          </a:p>
          <a:p>
            <a:pPr marL="0" marR="0" indent="0" defTabSz="172720">
              <a:lnSpc>
                <a:spcPct val="91000"/>
              </a:lnSpc>
              <a:spcAft>
                <a:spcPts val="140"/>
              </a:spcAft>
              <a:tabLst>
                <a:tab pos="172720" algn="l"/>
              </a:tabLst>
            </a:pPr>
            <a:r>
              <a:rPr lang="uk" sz="1500">
                <a:solidFill>
                  <a:srgbClr val="00266B"/>
                </a:solidFill>
                <a:latin typeface="Arial"/>
              </a:rPr>
              <a:t>•</a:t>
            </a:r>
            <a:r>
              <a:rPr lang="uk" sz="1500" b="1" u="sng">
                <a:latin typeface="Arial"/>
              </a:rPr>
              <a:t>	</a:t>
            </a:r>
            <a:r>
              <a:rPr lang="uk" sz="1500" b="1" u="sng">
                <a:solidFill>
                  <a:srgbClr val="00266B"/>
                </a:solidFill>
                <a:latin typeface="Arial"/>
              </a:rPr>
              <a:t>За національним складом:</a:t>
            </a:r>
          </a:p>
          <a:p>
            <a:pPr marL="0" marR="0" indent="0" defTabSz="172720">
              <a:lnSpc>
                <a:spcPct val="91000"/>
              </a:lnSpc>
              <a:spcAft>
                <a:spcPts val="140"/>
              </a:spcAft>
              <a:tabLst>
                <a:tab pos="172720" algn="l"/>
              </a:tabLst>
            </a:pPr>
            <a:r>
              <a:rPr lang="uk" sz="1500">
                <a:solidFill>
                  <a:srgbClr val="00266B"/>
                </a:solidFill>
                <a:latin typeface="Arial"/>
              </a:rPr>
              <a:t>•</a:t>
            </a:r>
            <a:r>
              <a:rPr lang="uk" sz="1500">
                <a:latin typeface="Arial"/>
              </a:rPr>
              <a:t>	</a:t>
            </a:r>
            <a:r>
              <a:rPr lang="uk" sz="1500">
                <a:solidFill>
                  <a:srgbClr val="00266B"/>
                </a:solidFill>
                <a:latin typeface="Arial"/>
              </a:rPr>
              <a:t>Адміністративна;</a:t>
            </a:r>
          </a:p>
          <a:p>
            <a:pPr marL="0" marR="0" indent="0" defTabSz="172720">
              <a:lnSpc>
                <a:spcPct val="91000"/>
              </a:lnSpc>
              <a:spcAft>
                <a:spcPts val="140"/>
              </a:spcAft>
              <a:tabLst>
                <a:tab pos="172720" algn="l"/>
              </a:tabLst>
            </a:pPr>
            <a:r>
              <a:rPr lang="uk" sz="1500">
                <a:solidFill>
                  <a:srgbClr val="00266B"/>
                </a:solidFill>
                <a:latin typeface="Arial"/>
              </a:rPr>
              <a:t>•</a:t>
            </a:r>
            <a:r>
              <a:rPr lang="uk" sz="1500">
                <a:latin typeface="Arial"/>
              </a:rPr>
              <a:t>	</a:t>
            </a:r>
            <a:r>
              <a:rPr lang="uk" sz="1500">
                <a:solidFill>
                  <a:srgbClr val="00266B"/>
                </a:solidFill>
                <a:latin typeface="Arial"/>
              </a:rPr>
              <a:t>Адміністративно-національна;</a:t>
            </a:r>
          </a:p>
          <a:p>
            <a:pPr marL="0" marR="0" indent="0" defTabSz="172720">
              <a:lnSpc>
                <a:spcPct val="91000"/>
              </a:lnSpc>
              <a:tabLst>
                <a:tab pos="172720" algn="l"/>
              </a:tabLst>
            </a:pPr>
            <a:r>
              <a:rPr lang="uk" sz="1500">
                <a:solidFill>
                  <a:srgbClr val="00266B"/>
                </a:solidFill>
                <a:latin typeface="Arial"/>
              </a:rPr>
              <a:t>•</a:t>
            </a:r>
            <a:r>
              <a:rPr lang="uk" sz="1500">
                <a:latin typeface="Arial"/>
              </a:rPr>
              <a:t>	</a:t>
            </a:r>
            <a:r>
              <a:rPr lang="uk" sz="1500">
                <a:solidFill>
                  <a:srgbClr val="00266B"/>
                </a:solidFill>
                <a:latin typeface="Arial"/>
              </a:rPr>
              <a:t>Національна;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12" y="362712"/>
            <a:ext cx="8461248" cy="649528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 defTabSz="335280">
              <a:lnSpc>
                <a:spcPct val="60000"/>
              </a:lnSpc>
              <a:spcAft>
                <a:spcPts val="420"/>
              </a:spcAft>
              <a:tabLst>
                <a:tab pos="335280" algn="l"/>
              </a:tabLst>
            </a:pPr>
            <a:r>
              <a:rPr lang="ru" sz="4200">
                <a:solidFill>
                  <a:srgbClr val="FFFFCC"/>
                </a:solidFill>
                <a:latin typeface="Arial"/>
              </a:rPr>
              <a:t>•</a:t>
            </a:r>
            <a:r>
              <a:rPr lang="uk" sz="2400" b="1">
                <a:solidFill>
                  <a:srgbClr val="FFFFFF"/>
                </a:solidFill>
                <a:latin typeface="Arial"/>
              </a:rPr>
              <a:t>	</a:t>
            </a:r>
            <a:r>
              <a:rPr lang="uk" sz="2400" b="1">
                <a:solidFill>
                  <a:srgbClr val="FF3300"/>
                </a:solidFill>
                <a:latin typeface="Arial"/>
              </a:rPr>
              <a:t>Основні ознаки унітарної держави</a:t>
            </a:r>
          </a:p>
          <a:p>
            <a:pPr marL="0" marR="0" indent="0"/>
            <a:r>
              <a:rPr lang="uk" sz="2400">
                <a:solidFill>
                  <a:srgbClr val="FFFFFF"/>
                </a:solidFill>
                <a:latin typeface="Arial"/>
              </a:rPr>
              <a:t>(Україна, Болгарія, Польща, Франція, Велика Британія, Італія, Швеція, Норвегія, Фінляндія, Греція, Іспанія, Нідерланди, Португалія, Камбоджа, Лаос, Таїланд, Японія, Китай та ін.):</a:t>
            </a:r>
          </a:p>
          <a:p>
            <a:pPr marL="0" marR="0" indent="0" defTabSz="370840">
              <a:lnSpc>
                <a:spcPct val="110000"/>
              </a:lnSpc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1)	єдина конституція (конституції прийняті в більшості країн світу);</a:t>
            </a:r>
          </a:p>
          <a:p>
            <a:pPr marL="0" marR="0" indent="0" defTabSz="383032">
              <a:tabLst>
                <a:tab pos="383032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2)	єдина система вищих органів державної влади -- глава держави, уряд, парламент, юрисдикція яких поширюється на територію усієї країни;</a:t>
            </a:r>
          </a:p>
          <a:p>
            <a:pPr marL="0" marR="0" indent="0" defTabSz="370840"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3)	єдине громадянство і єдина державна символіка;</a:t>
            </a:r>
          </a:p>
          <a:p>
            <a:pPr marL="0" marR="0" indent="7620" defTabSz="383032">
              <a:tabLst>
                <a:tab pos="383032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4)	єдина система законодавства і єдина судова система;</a:t>
            </a:r>
          </a:p>
          <a:p>
            <a:pPr marL="0" marR="0" indent="0" algn="just" defTabSz="370840"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5)	адміністративно-територіальні одиниці не можуть мати будь-яку політичну самостійність;</a:t>
            </a:r>
          </a:p>
          <a:p>
            <a:pPr marL="0" marR="0" indent="0" algn="just" defTabSz="376936">
              <a:tabLst>
                <a:tab pos="376936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6)	в міжнародних відносинах виступає одноособово.</a:t>
            </a:r>
          </a:p>
          <a:p>
            <a:pPr marL="0" marR="0" indent="0" algn="just">
              <a:lnSpc>
                <a:spcPct val="115000"/>
              </a:lnSpc>
            </a:pPr>
            <a:r>
              <a:rPr lang="uk" sz="2400">
                <a:solidFill>
                  <a:srgbClr val="FFFFFF"/>
                </a:solidFill>
                <a:latin typeface="Arial"/>
              </a:rPr>
              <a:t>Частини, унітарної держави мають різні назви: в Україні -області, у Польщі — воєводства, в Англії — графства, в </a:t>
            </a:r>
            <a:r>
              <a:rPr lang="uk" sz="1300" b="1">
                <a:solidFill>
                  <a:srgbClr val="FFFFFF"/>
                </a:solidFill>
                <a:latin typeface="Arial"/>
              </a:rPr>
              <a:t>І ТА П Ії -ПППАІНІ І її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32" y="240792"/>
            <a:ext cx="8769096" cy="584911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5600">
                <a:solidFill>
                  <a:srgbClr val="FFFFCC"/>
                </a:solidFill>
                <a:latin typeface="Arial"/>
              </a:rPr>
              <a:t>• </a:t>
            </a:r>
            <a:r>
              <a:rPr lang="uk" sz="3200" b="1">
                <a:solidFill>
                  <a:srgbClr val="FF3300"/>
                </a:solidFill>
                <a:latin typeface="Arial"/>
              </a:rPr>
              <a:t>Основні ознаки федерації</a:t>
            </a:r>
          </a:p>
          <a:p>
            <a:pPr marL="0" marR="0" indent="0">
              <a:spcAft>
                <a:spcPts val="2030"/>
              </a:spcAft>
            </a:pPr>
            <a:r>
              <a:rPr lang="ru" sz="2000">
                <a:solidFill>
                  <a:srgbClr val="FFFFFF"/>
                </a:solidFill>
                <a:latin typeface="Arial"/>
              </a:rPr>
              <a:t>(США,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Росія, Австрія, Швейцарія, ФРН, Канада, Мексика, Бразилія, Аргентина, Венесуела, Індія, Малайзія, Австралія та ін. — разом у світі існують 24 федеративні держави. На шляху до федерації, здійснюваної з 1988 р. у три етапи, перебуває Бельгія):</a:t>
            </a:r>
          </a:p>
          <a:p>
            <a:pPr marL="0" marR="0" indent="0">
              <a:lnSpc>
                <a:spcPct val="107000"/>
              </a:lnSpc>
            </a:pPr>
            <a:r>
              <a:rPr lang="uk" sz="2000">
                <a:solidFill>
                  <a:srgbClr val="FFFFFF"/>
                </a:solidFill>
                <a:latin typeface="Arial"/>
              </a:rPr>
              <a:t>1) наявність єдиної території, яка у політико-адміністратив-ному відношенні не є одне ціле, а складається із територій-</a:t>
            </a:r>
          </a:p>
          <a:p>
            <a:pPr marL="0" marR="0" indent="0">
              <a:lnSpc>
                <a:spcPct val="107000"/>
              </a:lnSpc>
              <a:spcAft>
                <a:spcPts val="1890"/>
              </a:spcAft>
            </a:pPr>
            <a:r>
              <a:rPr lang="uk" sz="2000">
                <a:solidFill>
                  <a:srgbClr val="FFFFFF"/>
                </a:solidFill>
                <a:latin typeface="Arial"/>
              </a:rPr>
              <a:t>суб'єктів федерації, що м?ють власний адміністративно-територіальний поділ;</a:t>
            </a:r>
          </a:p>
          <a:p>
            <a:pPr marL="0" marR="0" indent="0"/>
            <a:r>
              <a:rPr lang="uk" sz="2000">
                <a:solidFill>
                  <a:srgbClr val="FFFFFF"/>
                </a:solidFill>
                <a:latin typeface="Arial"/>
              </a:rPr>
              <a:t>2), наявність загальної конституції федерації і конституцій її суб'єктів, тобто наділення суб'єктів федерації установчою владою;</a:t>
            </a:r>
          </a:p>
          <a:p>
            <a:pPr marL="0" marR="0" indent="0" defTabSz="340360">
              <a:lnSpc>
                <a:spcPct val="110000"/>
              </a:lnSpc>
              <a:tabLst>
                <a:tab pos="340360" algn="l"/>
              </a:tabLst>
            </a:pPr>
            <a:r>
              <a:rPr lang="uk" sz="2000">
                <a:solidFill>
                  <a:srgbClr val="FFFFFF"/>
                </a:solidFill>
                <a:latin typeface="Arial"/>
              </a:rPr>
              <a:t>3)	наявність системи законодавства усієї федерації і системи законодавства її суб'єктів, тобто наділення суб'єктів федерації в межах установленої для них компетенції правом видання законодавчих актів, які діють лише на території суб'єкта федерації і мають відповідати союзному законодавству;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48" y="204216"/>
            <a:ext cx="8061960" cy="654100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defTabSz="376936">
              <a:lnSpc>
                <a:spcPct val="105000"/>
              </a:lnSpc>
              <a:tabLst>
                <a:tab pos="376936" algn="l"/>
              </a:tabLst>
            </a:pPr>
            <a:r>
              <a:rPr lang="ru" sz="2400">
                <a:solidFill>
                  <a:srgbClr val="FFFFFF"/>
                </a:solidFill>
                <a:latin typeface="Arial"/>
              </a:rPr>
              <a:t>4)</a:t>
            </a:r>
            <a:r>
              <a:rPr lang="uk" sz="2400">
                <a:solidFill>
                  <a:srgbClr val="FFFFFF"/>
                </a:solidFill>
                <a:latin typeface="Arial"/>
              </a:rPr>
              <a:t>	наявність федерального двопалатного парламенту і парла</a:t>
            </a:r>
            <a:r>
              <a:rPr lang="uk" sz="2400" baseline="30000">
                <a:solidFill>
                  <a:srgbClr val="FFFFFF"/>
                </a:solidFill>
                <a:latin typeface="Arial"/>
              </a:rPr>
              <a:t>Л</a:t>
            </a:r>
            <a:r>
              <a:rPr lang="uk" sz="2400">
                <a:solidFill>
                  <a:srgbClr val="FFFFFF"/>
                </a:solidFill>
                <a:latin typeface="Arial"/>
              </a:rPr>
              <a:t> ментів суб'єктів федерації, федерального уряду</a:t>
            </a:r>
          </a:p>
          <a:p>
            <a:pPr marL="0" marR="0" indent="0">
              <a:lnSpc>
                <a:spcPct val="105000"/>
              </a:lnSpc>
              <a:spcAft>
                <a:spcPts val="2030"/>
              </a:spcAft>
            </a:pPr>
            <a:r>
              <a:rPr lang="uk" sz="2400">
                <a:solidFill>
                  <a:srgbClr val="FFFFFF"/>
                </a:solidFill>
                <a:latin typeface="Arial"/>
              </a:rPr>
              <a:t>і самостійних органів управління суб'єктів федерації;</a:t>
            </a:r>
          </a:p>
          <a:p>
            <a:pPr marL="0" marR="0" indent="0" defTabSz="370840">
              <a:spcAft>
                <a:spcPts val="2030"/>
              </a:spcAft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5)	наявність громадянства як усієї федерації, так і її суб'єктів; у ряді федерацій допускається подвійне громадянство (ФРН, Австрія);</a:t>
            </a:r>
          </a:p>
          <a:p>
            <a:pPr marL="0" marR="0" indent="0" defTabSz="370840">
              <a:lnSpc>
                <a:spcPct val="105000"/>
              </a:lnSpc>
              <a:spcAft>
                <a:spcPts val="2030"/>
              </a:spcAft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6)	можливість суб'єктів федерації мати власну правову і судову системи </a:t>
            </a:r>
            <a:r>
              <a:rPr lang="ru" sz="2400">
                <a:solidFill>
                  <a:srgbClr val="FFFFFF"/>
                </a:solidFill>
                <a:latin typeface="Arial"/>
              </a:rPr>
              <a:t>(США);</a:t>
            </a:r>
          </a:p>
          <a:p>
            <a:pPr marL="0" marR="0" indent="0" defTabSz="370840">
              <a:spcAft>
                <a:spcPts val="2030"/>
              </a:spcAft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7)	наявність загальнофедеральної податкової і грошової системи;</a:t>
            </a:r>
          </a:p>
          <a:p>
            <a:pPr marL="0" marR="0" indent="0" defTabSz="370840">
              <a:lnSpc>
                <a:spcPct val="105000"/>
              </a:lnSpc>
              <a:tabLst>
                <a:tab pos="370840" algn="l"/>
              </a:tabLst>
            </a:pPr>
            <a:r>
              <a:rPr lang="uk" sz="2400">
                <a:solidFill>
                  <a:srgbClr val="FFFFFF"/>
                </a:solidFill>
                <a:latin typeface="Arial"/>
              </a:rPr>
              <a:t>8)	суб,'єкти федерації не мають суверенітету і не є суб'єктами міжнародного права, проте в договірних міжнародних відносинах може виступати як федерація в цілому, так і кожний із її суб'єктів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4352" y="1865376"/>
            <a:ext cx="4038600" cy="484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4000" b="1">
                <a:solidFill>
                  <a:srgbClr val="FF0000"/>
                </a:solidFill>
                <a:latin typeface="Arial"/>
              </a:rPr>
              <a:t>КОНФЕДЕРАЦІЯ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9112" y="3227832"/>
            <a:ext cx="4230624" cy="4876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4000" b="1">
                <a:solidFill>
                  <a:srgbClr val="FF0000"/>
                </a:solidFill>
                <a:latin typeface="Arial"/>
              </a:rPr>
              <a:t>СПІВДРУЖНІСТЬ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9112" y="4925568"/>
            <a:ext cx="4724400" cy="4114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4000" b="1">
                <a:solidFill>
                  <a:srgbClr val="FF0000"/>
                </a:solidFill>
                <a:latin typeface="Arial"/>
              </a:rPr>
              <a:t>СПІВТОВАРИСТВО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7824" y="2151888"/>
            <a:ext cx="134112" cy="301752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0392" y="3544824"/>
            <a:ext cx="207264" cy="301752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6488" y="5239512"/>
            <a:ext cx="204216" cy="304800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8136" y="341376"/>
            <a:ext cx="6989064" cy="102412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uk" sz="4000" b="1">
                <a:solidFill>
                  <a:srgbClr val="FFFFFF"/>
                </a:solidFill>
                <a:latin typeface="Arial"/>
              </a:rPr>
              <a:t>ВИДИ ФОРМ ДЕРЖАВНОГО УСТРОЮ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368" y="164592"/>
            <a:ext cx="8558784" cy="6361176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uk" sz="4400" b="1">
                <a:solidFill>
                  <a:srgbClr val="FF0000"/>
                </a:solidFill>
                <a:latin typeface="Arial"/>
              </a:rPr>
              <a:t>КОНФЕДЕРАЦІЯ</a:t>
            </a:r>
          </a:p>
          <a:p>
            <a:pPr marL="288104" marR="0" indent="-330200" defTabSz="605096">
              <a:lnSpc>
                <a:spcPct val="94000"/>
              </a:lnSpc>
              <a:spcAft>
                <a:spcPts val="560"/>
              </a:spcAft>
              <a:tabLst>
                <a:tab pos="605096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 b="1">
                <a:solidFill>
                  <a:srgbClr val="FFFFFF"/>
                </a:solidFill>
                <a:latin typeface="Arial"/>
              </a:rPr>
              <a:t>	тимчасовий союз суверенних держав, що об'єдналися на підставі угоди одна з одною для досягнення певних цілей і спільного здійснення ряду напрямків державної діяльності при збереженні в інших питаннях незалежності (основа -договір між членами).</a:t>
            </a:r>
          </a:p>
          <a:p>
            <a:pPr marL="0" marR="0" indent="0" algn="just" defTabSz="316992">
              <a:lnSpc>
                <a:spcPct val="60000"/>
              </a:lnSpc>
              <a:tabLst>
                <a:tab pos="316992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ru" sz="3200" b="1">
                <a:solidFill>
                  <a:srgbClr val="FFFFFF"/>
                </a:solidFill>
                <a:latin typeface="Arial"/>
              </a:rPr>
              <a:t>	США </a:t>
            </a:r>
            <a:r>
              <a:rPr lang="uk" sz="3200" b="1">
                <a:solidFill>
                  <a:srgbClr val="FFFFFF"/>
                </a:solidFill>
                <a:latin typeface="Arial"/>
              </a:rPr>
              <a:t>1781-1787 рр.,</a:t>
            </a:r>
          </a:p>
          <a:p>
            <a:pPr marL="288104" marR="0" indent="-330200" defTabSz="605096">
              <a:lnSpc>
                <a:spcPct val="84000"/>
              </a:lnSpc>
              <a:tabLst>
                <a:tab pos="605096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 b="1">
                <a:solidFill>
                  <a:srgbClr val="FFFFFF"/>
                </a:solidFill>
                <a:latin typeface="Arial"/>
              </a:rPr>
              <a:t>	Нідерланиди 1579-1795 рр., Німеччина 1815-1864 рр.. Швейцарія (01.08.1291 р., 12.09.1848 р. ухвалено Конституцію)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3" y="515112"/>
            <a:ext cx="9657331" cy="768281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2885000" marR="0" indent="0"/>
            <a:r>
              <a:rPr lang="ru" sz="3600" b="1" dirty="0" smtClean="0">
                <a:solidFill>
                  <a:srgbClr val="FFFF00"/>
                </a:solidFill>
                <a:latin typeface="Arial"/>
              </a:rPr>
              <a:t>ПЛАН</a:t>
            </a:r>
          </a:p>
          <a:p>
            <a:pPr marL="2885000" marR="0" indent="0"/>
            <a:endParaRPr lang="ru" sz="2000" b="1" dirty="0">
              <a:solidFill>
                <a:srgbClr val="FFFF00"/>
              </a:solidFill>
              <a:latin typeface="Arial"/>
            </a:endParaRPr>
          </a:p>
          <a:p>
            <a:pPr marR="0" defTabSz="1189296">
              <a:lnSpc>
                <a:spcPct val="106000"/>
              </a:lnSpc>
              <a:tabLst>
                <a:tab pos="1189296" algn="l"/>
              </a:tabLst>
            </a:pPr>
            <a:r>
              <a:rPr lang="uk" sz="2000" b="1" dirty="0" smtClean="0">
                <a:solidFill>
                  <a:srgbClr val="FFFFCC"/>
                </a:solidFill>
                <a:latin typeface="Arial"/>
              </a:rPr>
              <a:t>1.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типом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і формою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R="0" defTabSz="1189296">
              <a:lnSpc>
                <a:spcPct val="106000"/>
              </a:lnSpc>
              <a:tabLst>
                <a:tab pos="1189296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Загальноісторичні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держав.  </a:t>
            </a:r>
          </a:p>
          <a:p>
            <a:pPr marR="0" defTabSz="1189296">
              <a:lnSpc>
                <a:spcPct val="106000"/>
              </a:lnSpc>
              <a:tabLst>
                <a:tab pos="1189296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Форма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Конституцією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та проблема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R="0" defTabSz="1189296">
              <a:lnSpc>
                <a:spcPct val="106000"/>
              </a:lnSpc>
              <a:tabLst>
                <a:tab pos="1189296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державного устрою.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Загальноісторичні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державного устрою.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устрою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Конституцією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R="0" defTabSz="1189296">
              <a:lnSpc>
                <a:spcPct val="106000"/>
              </a:lnSpc>
              <a:tabLst>
                <a:tab pos="1189296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державного режиму.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режими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R="0" defTabSz="1189296">
              <a:lnSpc>
                <a:spcPct val="106000"/>
              </a:lnSpc>
              <a:tabLst>
                <a:tab pos="1189296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 форму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практика. </a:t>
            </a:r>
            <a:endParaRPr lang="uk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30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8384" y="3535680"/>
            <a:ext cx="6906768" cy="2511552"/>
          </a:xfrm>
          <a:prstGeom prst="rect">
            <a:avLst/>
          </a:prstGeom>
          <a:solidFill>
            <a:srgbClr val="010098"/>
          </a:solidFill>
        </p:spPr>
        <p:txBody>
          <a:bodyPr lIns="0" tIns="0" rIns="0" bIns="0">
            <a:noAutofit/>
          </a:bodyPr>
          <a:lstStyle/>
          <a:p>
            <a:pPr marL="3957388" marR="0" indent="0"/>
            <a:r>
              <a:rPr lang="ru" sz="2400">
                <a:solidFill>
                  <a:srgbClr val="FFFFFF"/>
                </a:solidFill>
                <a:latin typeface="Arial"/>
              </a:rPr>
              <a:t>рики (англ.</a:t>
            </a:r>
          </a:p>
          <a:p>
            <a:pPr marL="0" marR="0" indent="0" algn="just"/>
            <a:r>
              <a:rPr lang="en-US" sz="2400">
                <a:solidFill>
                  <a:srgbClr val="FFFFFF"/>
                </a:solidFill>
                <a:latin typeface="Arial"/>
              </a:rPr>
              <a:t>Confederate States of America) — </a:t>
            </a:r>
            <a:r>
              <a:rPr lang="uk" sz="2400">
                <a:solidFill>
                  <a:srgbClr val="FFFFFF"/>
                </a:solidFill>
                <a:latin typeface="Arial"/>
              </a:rPr>
              <a:t>самопроголошена незалежна держава на півдні Сполучених Штатів Америки. Виникла внаслідок відокремлення південних штатів, які намагалися зберегти рабовласницьку систему. Це призвело до Громадянської війни між Північчю й Півднем.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24" y="1240536"/>
            <a:ext cx="8488680" cy="523036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303852" marR="0" indent="-342900" defTabSz="639132">
              <a:lnSpc>
                <a:spcPct val="92000"/>
              </a:lnSpc>
              <a:tabLst>
                <a:tab pos="639132" algn="l"/>
              </a:tabLst>
            </a:pPr>
            <a:r>
              <a:rPr lang="ru" sz="5000">
                <a:solidFill>
                  <a:srgbClr val="FFFFCC"/>
                </a:solidFill>
                <a:latin typeface="Arial"/>
              </a:rPr>
              <a:t>•</a:t>
            </a:r>
            <a:r>
              <a:rPr lang="uk" sz="2800">
                <a:solidFill>
                  <a:srgbClr val="FFFFFF"/>
                </a:solidFill>
                <a:latin typeface="Arial"/>
              </a:rPr>
              <a:t>	Союз суверенних </a:t>
            </a:r>
            <a:r>
              <a:rPr lang="ru" sz="2800">
                <a:solidFill>
                  <a:srgbClr val="FFFFFF"/>
                </a:solidFill>
                <a:latin typeface="Arial"/>
              </a:rPr>
              <a:t>держав, </a:t>
            </a:r>
            <a:r>
              <a:rPr lang="uk" sz="2800">
                <a:solidFill>
                  <a:srgbClr val="FFFFFF"/>
                </a:solidFill>
                <a:latin typeface="Arial"/>
              </a:rPr>
              <a:t>що обєдналися на підставі міжнародного договору для досягнення певних цілей, спільного здійснення і координації ряду напрямків державної діяльності при збереженні в інших питаннях повної самостійності</a:t>
            </a:r>
          </a:p>
          <a:p>
            <a:pPr marL="303852" marR="0" indent="-342900" defTabSz="639132">
              <a:lnSpc>
                <a:spcPct val="90000"/>
              </a:lnSpc>
              <a:spcAft>
                <a:spcPts val="490"/>
              </a:spcAft>
              <a:tabLst>
                <a:tab pos="639132" algn="l"/>
              </a:tabLst>
            </a:pPr>
            <a:r>
              <a:rPr lang="uk" sz="5000">
                <a:solidFill>
                  <a:srgbClr val="FFFFCC"/>
                </a:solidFill>
                <a:latin typeface="Arial"/>
              </a:rPr>
              <a:t>•</a:t>
            </a:r>
            <a:r>
              <a:rPr lang="uk" sz="2800">
                <a:solidFill>
                  <a:srgbClr val="FFFFFF"/>
                </a:solidFill>
                <a:latin typeface="Arial"/>
              </a:rPr>
              <a:t>	Британська Співдружність націй (Великобританія та колишні колонії, домініони, початок 1867 р.; офіційно з 1947 р., коли Британська Співдружність надала незалежність колоніям: Індії, Пакистану, Бірмі (М'янма) 54 держави);</a:t>
            </a:r>
          </a:p>
          <a:p>
            <a:pPr marL="0" marR="0" indent="0" defTabSz="335280">
              <a:lnSpc>
                <a:spcPct val="58000"/>
              </a:lnSpc>
              <a:tabLst>
                <a:tab pos="335280" algn="l"/>
              </a:tabLst>
            </a:pPr>
            <a:r>
              <a:rPr lang="uk" sz="5000">
                <a:solidFill>
                  <a:srgbClr val="FFFFCC"/>
                </a:solidFill>
                <a:latin typeface="Arial"/>
              </a:rPr>
              <a:t>•</a:t>
            </a:r>
            <a:r>
              <a:rPr lang="uk" sz="2800">
                <a:solidFill>
                  <a:srgbClr val="FFFFFF"/>
                </a:solidFill>
                <a:latin typeface="Arial"/>
              </a:rPr>
              <a:t>	СНД (1991 р.)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67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0192" y="3453384"/>
            <a:ext cx="265176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900">
                <a:solidFill>
                  <a:srgbClr val="252226"/>
                </a:solidFill>
                <a:latin typeface="Times New Roman"/>
              </a:rPr>
              <a:t>вііпяиіі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1352" y="2529840"/>
            <a:ext cx="240792" cy="121920"/>
          </a:xfrm>
          <a:prstGeom prst="rect">
            <a:avLst/>
          </a:prstGeom>
          <a:solidFill>
            <a:srgbClr val="776958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700">
                <a:solidFill>
                  <a:srgbClr val="FFFFCC"/>
                </a:solidFill>
                <a:latin typeface="Arial"/>
              </a:rPr>
              <a:t>■ППГ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7656" y="6150864"/>
            <a:ext cx="6998208" cy="332232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>
              <a:spcBef>
                <a:spcPts val="4200"/>
              </a:spcBef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AiHemeudeu KiraitfAg tieueu </a:t>
            </a:r>
            <a:r>
              <a:rPr lang="uk" sz="2400" b="1">
                <a:solidFill>
                  <a:srgbClr val="FFFFFF"/>
                </a:solidFill>
                <a:latin typeface="Arial"/>
              </a:rPr>
              <a:t>иилчосіаіонініоаа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2" y="1697736"/>
            <a:ext cx="8049768" cy="4901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960" y="231648"/>
            <a:ext cx="7571232" cy="126187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uk" sz="2900" b="1">
                <a:solidFill>
                  <a:srgbClr val="FFFFFF"/>
                </a:solidFill>
                <a:latin typeface="Arial"/>
              </a:rPr>
              <a:t>Зал засідань шотландського парламенту (однопалантний)</a:t>
            </a:r>
          </a:p>
          <a:p>
            <a:pPr marL="0" marR="0" indent="0" algn="ctr"/>
            <a:r>
              <a:rPr lang="uk" sz="2900" b="1">
                <a:solidFill>
                  <a:srgbClr val="FFFFFF"/>
                </a:solidFill>
                <a:latin typeface="Arial"/>
              </a:rPr>
              <a:t>1707 р. об'єднання Англії та Шотландії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368" y="1252728"/>
            <a:ext cx="8543544" cy="548335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288104" marR="0" indent="-330200" defTabSz="623384">
              <a:lnSpc>
                <a:spcPct val="91000"/>
              </a:lnSpc>
              <a:tabLst>
                <a:tab pos="623384" algn="l"/>
              </a:tabLst>
            </a:pPr>
            <a:r>
              <a:rPr lang="ru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Союз суверенних </a:t>
            </a:r>
            <a:r>
              <a:rPr lang="ru" sz="3200">
                <a:solidFill>
                  <a:srgbClr val="FFFFFF"/>
                </a:solidFill>
                <a:latin typeface="Arial"/>
              </a:rPr>
              <a:t>держав, </a:t>
            </a:r>
            <a:r>
              <a:rPr lang="uk" sz="3200">
                <a:solidFill>
                  <a:srgbClr val="FFFFFF"/>
                </a:solidFill>
                <a:latin typeface="Arial"/>
              </a:rPr>
              <a:t>що об'єдналися на підставі міждержавного договору для посилення інтеграційних зв'язків держав, що входять до нього, і еволюції у бік конфедеративного обєднання</a:t>
            </a:r>
          </a:p>
          <a:p>
            <a:pPr marL="288104" marR="0" indent="-330200" defTabSz="623384">
              <a:lnSpc>
                <a:spcPct val="76000"/>
              </a:lnSpc>
              <a:tabLst>
                <a:tab pos="623384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Європейський Союз (1993 р.) відповідно до Маастрихського договору 1992 р.</a:t>
            </a:r>
          </a:p>
          <a:p>
            <a:pPr marL="288104" marR="0" indent="-330200" defTabSz="623384">
              <a:lnSpc>
                <a:spcPct val="88000"/>
              </a:lnSpc>
              <a:tabLst>
                <a:tab pos="623384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Рада Європи - європейське співтовариство держав, Статут підписаний і ратифікований у 1949 р. (48 держав, Україна з 1995 р.)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1548384"/>
            <a:ext cx="8028432" cy="480364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291152" marR="0" indent="-330200" defTabSz="626432">
              <a:lnSpc>
                <a:spcPct val="90000"/>
              </a:lnSpc>
              <a:tabLst>
                <a:tab pos="626432" algn="l"/>
              </a:tabLst>
            </a:pPr>
            <a:r>
              <a:rPr lang="ru" sz="5000">
                <a:solidFill>
                  <a:srgbClr val="FFFFCC"/>
                </a:solidFill>
                <a:latin typeface="Arial"/>
              </a:rPr>
              <a:t>•</a:t>
            </a:r>
            <a:r>
              <a:rPr lang="ru" sz="2800">
                <a:solidFill>
                  <a:srgbClr val="FFFFFF"/>
                </a:solidFill>
                <a:latin typeface="Arial"/>
              </a:rPr>
              <a:t>	приводить до </a:t>
            </a:r>
            <a:r>
              <a:rPr lang="uk" sz="2800">
                <a:solidFill>
                  <a:srgbClr val="FFFFFF"/>
                </a:solidFill>
                <a:latin typeface="Arial"/>
              </a:rPr>
              <a:t>заснування </a:t>
            </a:r>
            <a:r>
              <a:rPr lang="ru" sz="2800">
                <a:solidFill>
                  <a:srgbClr val="FFFFFF"/>
                </a:solidFill>
                <a:latin typeface="Arial"/>
              </a:rPr>
              <a:t>в 50-х роках XX </a:t>
            </a:r>
            <a:r>
              <a:rPr lang="uk" sz="2800">
                <a:solidFill>
                  <a:srgbClr val="FFFFFF"/>
                </a:solidFill>
                <a:latin typeface="Arial"/>
              </a:rPr>
              <a:t>століття Європейських співтовариств (ЄС) — оригінальних за своєю правовою природою інтеграційних утворень, що мають риси як держави, так і міжнародної організації.</a:t>
            </a:r>
          </a:p>
          <a:p>
            <a:pPr marL="291152" marR="0" indent="-330200" defTabSz="626432">
              <a:lnSpc>
                <a:spcPct val="87000"/>
              </a:lnSpc>
              <a:tabLst>
                <a:tab pos="626432" algn="l"/>
              </a:tabLst>
            </a:pPr>
            <a:r>
              <a:rPr lang="uk" sz="5000">
                <a:solidFill>
                  <a:srgbClr val="FFFFCC"/>
                </a:solidFill>
                <a:latin typeface="Arial"/>
              </a:rPr>
              <a:t>•</a:t>
            </a:r>
            <a:r>
              <a:rPr lang="uk" sz="2800">
                <a:solidFill>
                  <a:srgbClr val="FFFFFF"/>
                </a:solidFill>
                <a:latin typeface="Arial"/>
              </a:rPr>
              <a:t>	Європейськими співтовариствами є Європейське співтовариство (до 1992 р. — Європейське економічне співтовариство) та Європейське співтовариство з атомної енергії.</a:t>
            </a:r>
          </a:p>
          <a:p>
            <a:pPr marL="291152" marR="0" indent="-330200" defTabSz="626432">
              <a:lnSpc>
                <a:spcPct val="74000"/>
              </a:lnSpc>
              <a:tabLst>
                <a:tab pos="626432" algn="l"/>
              </a:tabLst>
            </a:pPr>
            <a:r>
              <a:rPr lang="uk" sz="5000">
                <a:solidFill>
                  <a:srgbClr val="FFFFCC"/>
                </a:solidFill>
                <a:latin typeface="Arial"/>
              </a:rPr>
              <a:t>•</a:t>
            </a:r>
            <a:r>
              <a:rPr lang="uk" sz="2800">
                <a:solidFill>
                  <a:srgbClr val="FFFFFF"/>
                </a:solidFill>
                <a:latin typeface="Arial"/>
              </a:rPr>
              <a:t>	До 2002 року діяло також Європейське співтовариство вугілля і сталі.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736" y="463296"/>
            <a:ext cx="7784592" cy="5385816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290136" marR="0" indent="-342900" algn="just" defTabSz="625416">
              <a:lnSpc>
                <a:spcPct val="60000"/>
              </a:lnSpc>
              <a:tabLst>
                <a:tab pos="625416" algn="l"/>
              </a:tabLst>
            </a:pPr>
            <a:r>
              <a:rPr lang="ru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Завдяки діяльності ЄС формується</a:t>
            </a:r>
          </a:p>
          <a:p>
            <a:pPr marL="290136" marR="0" indent="-342900" algn="just" defTabSz="625416">
              <a:lnSpc>
                <a:spcPct val="97000"/>
              </a:lnSpc>
              <a:tabLst>
                <a:tab pos="625416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en-US" sz="3200">
                <a:solidFill>
                  <a:srgbClr val="FFFFFF"/>
                </a:solidFill>
                <a:latin typeface="Arial"/>
              </a:rPr>
              <a:t>	</a:t>
            </a:r>
            <a:r>
              <a:rPr lang="en-US" sz="3200">
                <a:solidFill>
                  <a:srgbClr val="C00000"/>
                </a:solidFill>
                <a:latin typeface="Arial"/>
              </a:rPr>
              <a:t>acquis commu-nautaire </a:t>
            </a:r>
            <a:r>
              <a:rPr lang="ru" sz="3200">
                <a:solidFill>
                  <a:srgbClr val="FFFFFF"/>
                </a:solidFill>
                <a:latin typeface="Arial"/>
              </a:rPr>
              <a:t>(фр. </a:t>
            </a:r>
            <a:r>
              <a:rPr lang="uk" sz="3200">
                <a:solidFill>
                  <a:srgbClr val="FFFFFF"/>
                </a:solidFill>
                <a:latin typeface="Arial"/>
              </a:rPr>
              <a:t>— буквально «надбання співтовариства») — правова система Європейського Союзу, включаючи акти законодавства ЄС (але не обмежуючись ними), прийняті в межах Європейського Співтовариства, спільної зовнішньої політики та політики у сфері безпеки, спільної політики у сфері юстиції та внутрішніх справ.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0"/>
            <a:ext cx="5519650" cy="79719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947"/>
            <a:ext cx="4937760" cy="78347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432" y="262128"/>
            <a:ext cx="4215384" cy="6626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"/>
            <a:ext cx="4934712" cy="68945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6568"/>
            <a:ext cx="9144000" cy="5361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2272" y="134112"/>
            <a:ext cx="7836408" cy="122224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uk" sz="4400">
                <a:solidFill>
                  <a:srgbClr val="FFFFFF"/>
                </a:solidFill>
                <a:latin typeface="Arial"/>
              </a:rPr>
              <a:t>ДЕРЖАВНИЙ (ПОЛІТИЧНИЙ) РЕЖИМ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1800" y="1776984"/>
            <a:ext cx="5291328" cy="920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 defTabSz="2438400">
              <a:tabLst>
                <a:tab pos="2438400" algn="r"/>
                <a:tab pos="2468880" algn="l"/>
              </a:tabLst>
            </a:pPr>
            <a:r>
              <a:rPr lang="uk" sz="3200" b="1">
                <a:solidFill>
                  <a:srgbClr val="010199"/>
                </a:solidFill>
                <a:latin typeface="Arial"/>
              </a:rPr>
              <a:t>ДЕМО	</a:t>
            </a:r>
            <a:r>
              <a:rPr lang="uk" sz="1800">
                <a:solidFill>
                  <a:srgbClr val="010199"/>
                </a:solidFill>
                <a:latin typeface="Arial"/>
              </a:rPr>
              <a:t>•	ЛІБЕРАЛЬНИЙ</a:t>
            </a:r>
          </a:p>
          <a:p>
            <a:pPr marL="0" marR="0" indent="0" algn="r" defTabSz="798576">
              <a:tabLst>
                <a:tab pos="798576" algn="r"/>
                <a:tab pos="829056" algn="l"/>
              </a:tabLst>
            </a:pPr>
            <a:r>
              <a:rPr lang="en-US" sz="1800" baseline="-25000">
                <a:solidFill>
                  <a:srgbClr val="010199"/>
                </a:solidFill>
                <a:latin typeface="Arial"/>
              </a:rPr>
              <a:t>w</a:t>
            </a:r>
            <a:r>
              <a:rPr lang="en-US" sz="1800">
                <a:solidFill>
                  <a:srgbClr val="010199"/>
                </a:solidFill>
                <a:latin typeface="Arial"/>
              </a:rPr>
              <a:t>	</a:t>
            </a:r>
            <a:r>
              <a:rPr lang="uk" sz="1800">
                <a:solidFill>
                  <a:srgbClr val="010199"/>
                </a:solidFill>
                <a:latin typeface="Arial"/>
              </a:rPr>
              <a:t>•	КОНСЕРВАТИВНИЙ</a:t>
            </a:r>
          </a:p>
          <a:p>
            <a:pPr marL="0" marR="0" indent="0" algn="ctr" defTabSz="3029712">
              <a:lnSpc>
                <a:spcPct val="75000"/>
              </a:lnSpc>
              <a:tabLst>
                <a:tab pos="3029712" algn="r"/>
                <a:tab pos="3060192" algn="l"/>
              </a:tabLst>
            </a:pPr>
            <a:r>
              <a:rPr lang="uk" sz="3200" b="1">
                <a:solidFill>
                  <a:srgbClr val="010199"/>
                </a:solidFill>
                <a:latin typeface="Arial"/>
              </a:rPr>
              <a:t>КРАТИЧНИЙ	</a:t>
            </a:r>
            <a:r>
              <a:rPr lang="uk" sz="1800">
                <a:solidFill>
                  <a:srgbClr val="010199"/>
                </a:solidFill>
                <a:latin typeface="Arial"/>
              </a:rPr>
              <a:t>•	</a:t>
            </a:r>
            <a:r>
              <a:rPr lang="uk" sz="2200" cap="small">
                <a:solidFill>
                  <a:srgbClr val="010199"/>
                </a:solidFill>
                <a:latin typeface="Arial"/>
              </a:rPr>
              <a:t>радикальний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0840" y="3547872"/>
            <a:ext cx="2633472" cy="475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3200" b="1">
                <a:solidFill>
                  <a:srgbClr val="010199"/>
                </a:solidFill>
                <a:latin typeface="Arial"/>
              </a:rPr>
              <a:t>ПЕРЕХІДНИЙ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0072" y="3188208"/>
            <a:ext cx="3182112" cy="1267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41800" marR="0" indent="-177800">
              <a:lnSpc>
                <a:spcPct val="92000"/>
              </a:lnSpc>
            </a:pPr>
            <a:r>
              <a:rPr lang="uk" sz="1800">
                <a:solidFill>
                  <a:srgbClr val="010199"/>
                </a:solidFill>
                <a:latin typeface="Arial"/>
              </a:rPr>
              <a:t>• ВІД НЕДЕМОКРАТИЧНОГО ДО ДЕМОКРАТИЧНОГО</a:t>
            </a:r>
          </a:p>
          <a:p>
            <a:pPr marL="141800" marR="0" indent="-177800">
              <a:lnSpc>
                <a:spcPct val="92000"/>
              </a:lnSpc>
            </a:pPr>
            <a:r>
              <a:rPr lang="uk" sz="1800">
                <a:solidFill>
                  <a:srgbClr val="010199"/>
                </a:solidFill>
                <a:latin typeface="Arial"/>
              </a:rPr>
              <a:t>• ВІД ДЕМОКРАТИЧНОГО ДО НЕДЕМОКРАТИЧНОГО</a:t>
            </a:r>
          </a:p>
          <a:p>
            <a:pPr marL="0" marR="0" indent="0">
              <a:lnSpc>
                <a:spcPct val="92000"/>
              </a:lnSpc>
            </a:pPr>
            <a:r>
              <a:rPr lang="uk" sz="1800">
                <a:solidFill>
                  <a:srgbClr val="010199"/>
                </a:solidFill>
                <a:latin typeface="Arial"/>
              </a:rPr>
              <a:t>• ГІБРИДНИЙ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0632" y="5020056"/>
            <a:ext cx="2916936" cy="661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 algn="ctr">
              <a:lnSpc>
                <a:spcPct val="106000"/>
              </a:lnSpc>
            </a:pPr>
            <a:r>
              <a:rPr lang="uk" sz="2400" b="1">
                <a:solidFill>
                  <a:srgbClr val="010199"/>
                </a:solidFill>
                <a:latin typeface="Arial"/>
              </a:rPr>
              <a:t>НЕДЕМОКРАТИЧ 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7024" y="4751832"/>
            <a:ext cx="3115056" cy="1243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2540" defTabSz="128524">
              <a:lnSpc>
                <a:spcPct val="91000"/>
              </a:lnSpc>
              <a:tabLst>
                <a:tab pos="128524" algn="l"/>
              </a:tabLst>
            </a:pPr>
            <a:r>
              <a:rPr lang="uk" sz="1300">
                <a:solidFill>
                  <a:srgbClr val="010199"/>
                </a:solidFill>
                <a:latin typeface="Arial"/>
              </a:rPr>
              <a:t>•</a:t>
            </a:r>
            <a:r>
              <a:rPr lang="uk" sz="1300" b="1">
                <a:latin typeface="Arial"/>
              </a:rPr>
              <a:t>	</a:t>
            </a:r>
            <a:r>
              <a:rPr lang="uk" sz="1300" b="1">
                <a:solidFill>
                  <a:srgbClr val="010199"/>
                </a:solidFill>
                <a:latin typeface="Arial"/>
              </a:rPr>
              <a:t>АВТОРИТАРНИЙ: </a:t>
            </a:r>
            <a:r>
              <a:rPr lang="uk" sz="1300">
                <a:solidFill>
                  <a:srgbClr val="010199"/>
                </a:solidFill>
                <a:latin typeface="Arial"/>
              </a:rPr>
              <a:t>РЕВОЛЮЦІЙНИЙ, СТАБІЛІЗАЦІЙНИЙ, МОДЕРНІЗАЦІЙНИЙ</a:t>
            </a:r>
          </a:p>
          <a:p>
            <a:pPr marL="0" marR="0" indent="0" defTabSz="128524">
              <a:lnSpc>
                <a:spcPct val="90000"/>
              </a:lnSpc>
              <a:tabLst>
                <a:tab pos="128524" algn="l"/>
              </a:tabLst>
            </a:pPr>
            <a:r>
              <a:rPr lang="uk" sz="1300">
                <a:solidFill>
                  <a:srgbClr val="010199"/>
                </a:solidFill>
                <a:latin typeface="Arial"/>
              </a:rPr>
              <a:t>•</a:t>
            </a:r>
            <a:r>
              <a:rPr lang="uk" sz="1300" b="1">
                <a:latin typeface="Arial"/>
              </a:rPr>
              <a:t>	</a:t>
            </a:r>
            <a:r>
              <a:rPr lang="uk" sz="1300" b="1">
                <a:solidFill>
                  <a:srgbClr val="010199"/>
                </a:solidFill>
                <a:latin typeface="Arial"/>
              </a:rPr>
              <a:t>ТОТАЛІТАРНИЙ</a:t>
            </a:r>
            <a:r>
              <a:rPr lang="uk" sz="1300">
                <a:solidFill>
                  <a:srgbClr val="010199"/>
                </a:solidFill>
                <a:latin typeface="Arial"/>
              </a:rPr>
              <a:t>: РАСИСТСЬКИЙ, ФАШИСТСЬКИЙ, ВІЙСЬКОВО-ДИКТАТОРСЬКИЙ, МУСУЛЬМАНСЬКО ФУНДАМЕНТАЛІСТСЬКИЙ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504" y="323088"/>
            <a:ext cx="8019288" cy="480364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ru" sz="3200">
                <a:solidFill>
                  <a:srgbClr val="FF0000"/>
                </a:solidFill>
                <a:latin typeface="Arial"/>
              </a:rPr>
              <a:t>Форма </a:t>
            </a:r>
            <a:r>
              <a:rPr lang="uk" sz="3200">
                <a:solidFill>
                  <a:srgbClr val="FF0000"/>
                </a:solidFill>
                <a:latin typeface="Arial"/>
              </a:rPr>
              <a:t>держави </a:t>
            </a:r>
            <a:r>
              <a:rPr lang="ru" sz="3200">
                <a:solidFill>
                  <a:srgbClr val="FFFFFF"/>
                </a:solidFill>
                <a:latin typeface="Arial"/>
              </a:rPr>
              <a:t>— порядок </a:t>
            </a:r>
            <a:r>
              <a:rPr lang="uk" sz="3200">
                <a:solidFill>
                  <a:srgbClr val="FFFFFF"/>
                </a:solidFill>
                <a:latin typeface="Arial"/>
              </a:rPr>
              <a:t>(спосіб) організації та здійснення державної влади в країні.</a:t>
            </a:r>
          </a:p>
          <a:p>
            <a:pPr marL="0" marR="0" indent="0" algn="ctr"/>
            <a:r>
              <a:rPr lang="uk" sz="3200">
                <a:solidFill>
                  <a:srgbClr val="FF0000"/>
                </a:solidFill>
                <a:latin typeface="Arial"/>
              </a:rPr>
              <a:t>Структура форми держави </a:t>
            </a:r>
            <a:r>
              <a:rPr lang="uk" sz="3200">
                <a:solidFill>
                  <a:srgbClr val="FFFFFF"/>
                </a:solidFill>
                <a:latin typeface="Arial"/>
              </a:rPr>
              <a:t>- стійка єдність елементів, їх зв'язків, цілісності, зв'язків елементів із цілим.</a:t>
            </a:r>
          </a:p>
          <a:p>
            <a:pPr marL="0" marR="0" indent="0" algn="ctr"/>
            <a:r>
              <a:rPr lang="uk" sz="3200">
                <a:solidFill>
                  <a:srgbClr val="FFFFFF"/>
                </a:solidFill>
                <a:latin typeface="Arial"/>
              </a:rPr>
              <a:t>Вона включає три взаємозалежних елементи: форму державного правління, форму державного устрою, форму політичного (державного) режиму.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616" y="649224"/>
            <a:ext cx="3867912" cy="512064"/>
          </a:xfrm>
          <a:prstGeom prst="rect">
            <a:avLst/>
          </a:prstGeom>
          <a:solidFill>
            <a:srgbClr val="010098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4000" b="1">
                <a:solidFill>
                  <a:srgbClr val="FFFFFF"/>
                </a:solidFill>
                <a:latin typeface="Arial"/>
              </a:rPr>
              <a:t>Ознаки </a:t>
            </a:r>
            <a:r>
              <a:rPr lang="ru" sz="4000" b="1">
                <a:solidFill>
                  <a:srgbClr val="FFFFFF"/>
                </a:solidFill>
                <a:latin typeface="Arial"/>
              </a:rPr>
              <a:t>режиму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376" y="2002536"/>
            <a:ext cx="2417064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500">
                <a:solidFill>
                  <a:srgbClr val="FF0000"/>
                </a:solidFill>
                <a:latin typeface="Arial"/>
              </a:rPr>
              <a:t>Демократичного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2192" y="1520952"/>
            <a:ext cx="4224528" cy="1280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uk" sz="1600" b="1">
                <a:solidFill>
                  <a:srgbClr val="010199"/>
                </a:solidFill>
                <a:latin typeface="Arial"/>
              </a:rPr>
              <a:t>Народ бере участь у формуванні органів державної влади; існує виборний шлях формування органів державної влади; змагальний характер формування вищих органів влади; наявність контролю суспільства за діяльністю органів влади;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008" y="3816096"/>
            <a:ext cx="2206752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500">
                <a:solidFill>
                  <a:srgbClr val="FF0000"/>
                </a:solidFill>
                <a:latin typeface="Arial"/>
              </a:rPr>
              <a:t>Авторитарного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7328" y="3529584"/>
            <a:ext cx="4456176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ru" sz="1600" b="1">
                <a:solidFill>
                  <a:srgbClr val="010199"/>
                </a:solidFill>
                <a:latin typeface="Arial"/>
              </a:rPr>
              <a:t>Народ </a:t>
            </a:r>
            <a:r>
              <a:rPr lang="uk" sz="1600" b="1">
                <a:solidFill>
                  <a:srgbClr val="010199"/>
                </a:solidFill>
                <a:latin typeface="Arial"/>
              </a:rPr>
              <a:t>відсторонений від формування органів державної влади; існує монополія влади (однієї особи, групи осіб); централізація влади; заборонено політичну опозицію; відсутній розподіл влади;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2208" y="5629656"/>
            <a:ext cx="2063496" cy="3291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2500">
                <a:solidFill>
                  <a:srgbClr val="FF0000"/>
                </a:solidFill>
                <a:latin typeface="Arial"/>
              </a:rPr>
              <a:t>Тоталітарного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2192" y="5044440"/>
            <a:ext cx="4398264" cy="1490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uk" sz="1600" b="1">
                <a:solidFill>
                  <a:srgbClr val="010199"/>
                </a:solidFill>
                <a:latin typeface="Arial"/>
              </a:rPr>
              <a:t>Абсолютна концентрація влади в одному центрі; монополія влади єдиної політичної сили; жорсткий контроль за опозицією; монополія на ідеологію; командно-адміністративна система управління; повний контроль над особою та суспільством;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6" y="384048"/>
            <a:ext cx="8296656" cy="6230112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uk" sz="4400" b="1">
                <a:solidFill>
                  <a:srgbClr val="FFFFFF"/>
                </a:solidFill>
                <a:latin typeface="Arial"/>
              </a:rPr>
              <a:t>Гібридний реж</a:t>
            </a:r>
            <a:r>
              <a:rPr lang="uk" sz="4400">
                <a:solidFill>
                  <a:srgbClr val="FFFFFF"/>
                </a:solidFill>
                <a:latin typeface="Arial"/>
              </a:rPr>
              <a:t>им</a:t>
            </a:r>
          </a:p>
          <a:p>
            <a:pPr marL="300804" marR="0" indent="-342900" defTabSz="660468">
              <a:lnSpc>
                <a:spcPct val="84000"/>
              </a:lnSpc>
              <a:tabLst>
                <a:tab pos="660468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1) </a:t>
            </a:r>
            <a:r>
              <a:rPr lang="uk" sz="3200">
                <a:solidFill>
                  <a:srgbClr val="FF0000"/>
                </a:solidFill>
                <a:latin typeface="Arial"/>
              </a:rPr>
              <a:t>диктабланда </a:t>
            </a:r>
            <a:r>
              <a:rPr lang="uk" sz="3200">
                <a:solidFill>
                  <a:srgbClr val="FFFFFF"/>
                </a:solidFill>
                <a:latin typeface="Arial"/>
              </a:rPr>
              <a:t>(лібералізація економіки без демократизації політики - Сальвадор, Гватемала);</a:t>
            </a:r>
          </a:p>
          <a:p>
            <a:pPr marL="300804" marR="0" indent="-342900" defTabSz="660468">
              <a:lnSpc>
                <a:spcPct val="84000"/>
              </a:lnSpc>
              <a:tabLst>
                <a:tab pos="660468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2) </a:t>
            </a:r>
            <a:r>
              <a:rPr lang="uk" sz="3200">
                <a:solidFill>
                  <a:srgbClr val="FF0000"/>
                </a:solidFill>
                <a:latin typeface="Arial"/>
              </a:rPr>
              <a:t>демокрадура </a:t>
            </a:r>
            <a:r>
              <a:rPr lang="uk" sz="3200">
                <a:solidFill>
                  <a:srgbClr val="FFFFFF"/>
                </a:solidFill>
                <a:latin typeface="Arial"/>
              </a:rPr>
              <a:t>(демократизація політики без демократизації економіки - Заїр, Габон. Кенія);</a:t>
            </a:r>
          </a:p>
          <a:p>
            <a:pPr marL="300804" marR="0" indent="-342900" defTabSz="660468">
              <a:lnSpc>
                <a:spcPct val="91000"/>
              </a:lnSpc>
              <a:tabLst>
                <a:tab pos="660468" algn="l"/>
              </a:tabLst>
            </a:pPr>
            <a:r>
              <a:rPr lang="uk" sz="5600">
                <a:solidFill>
                  <a:srgbClr val="FFFFCC"/>
                </a:solidFill>
                <a:latin typeface="Arial"/>
              </a:rPr>
              <a:t>•</a:t>
            </a:r>
            <a:r>
              <a:rPr lang="uk" sz="3200">
                <a:solidFill>
                  <a:srgbClr val="FFFFFF"/>
                </a:solidFill>
                <a:latin typeface="Arial"/>
              </a:rPr>
              <a:t>	3) </a:t>
            </a:r>
            <a:r>
              <a:rPr lang="uk" sz="3200">
                <a:solidFill>
                  <a:srgbClr val="FF0000"/>
                </a:solidFill>
                <a:latin typeface="Arial"/>
              </a:rPr>
              <a:t>неконсолідована демократія </a:t>
            </a:r>
            <a:r>
              <a:rPr lang="uk" sz="3200">
                <a:solidFill>
                  <a:srgbClr val="FFFFFF"/>
                </a:solidFill>
                <a:latin typeface="Arial"/>
              </a:rPr>
              <a:t>(виборний спосіб формування органів влади, гарантування певних свобод особи, але нестабільність правління - Румунія, Бразилія;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352" y="2788920"/>
            <a:ext cx="7327392" cy="1014984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3048" algn="just"/>
            <a:r>
              <a:rPr lang="uk" sz="8800">
                <a:solidFill>
                  <a:srgbClr val="B2B2B2"/>
                </a:solidFill>
                <a:latin typeface="Times New Roman"/>
              </a:rPr>
              <a:t>Дякую за увагу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" y="1621536"/>
            <a:ext cx="8708136" cy="5236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1551432"/>
            <a:ext cx="1085088" cy="560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3919728"/>
            <a:ext cx="1060704" cy="128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" y="5614416"/>
            <a:ext cx="1060704" cy="557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1136" y="649224"/>
            <a:ext cx="4666488" cy="484632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ru" sz="4000" b="1">
                <a:solidFill>
                  <a:srgbClr val="FFFFFF"/>
                </a:solidFill>
                <a:latin typeface="Arial"/>
              </a:rPr>
              <a:t>ФОРМА </a:t>
            </a:r>
            <a:r>
              <a:rPr lang="uk" sz="4000" b="1">
                <a:solidFill>
                  <a:srgbClr val="FFFFFF"/>
                </a:solidFill>
                <a:latin typeface="Arial"/>
              </a:rPr>
              <a:t>ДЕРЖАВИ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7824" y="2151888"/>
            <a:ext cx="134112" cy="301752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5648" y="1837944"/>
            <a:ext cx="6077712" cy="4846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uk" sz="1800" b="1">
                <a:solidFill>
                  <a:srgbClr val="FF0000"/>
                </a:solidFill>
                <a:latin typeface="Arial"/>
              </a:rPr>
              <a:t>Форма державного правління </a:t>
            </a:r>
            <a:r>
              <a:rPr lang="uk" sz="1800" b="1">
                <a:latin typeface="Arial"/>
              </a:rPr>
              <a:t>- порядок утворення й організації вищих органів влади в державі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392" y="3544824"/>
            <a:ext cx="207264" cy="301752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488" y="5239512"/>
            <a:ext cx="204216" cy="304800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ru" sz="2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6504" y="3115056"/>
            <a:ext cx="6821424" cy="722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89000"/>
              </a:lnSpc>
            </a:pPr>
            <a:r>
              <a:rPr lang="ru" sz="1800" b="1">
                <a:solidFill>
                  <a:srgbClr val="FF0000"/>
                </a:solidFill>
                <a:latin typeface="Arial"/>
              </a:rPr>
              <a:t>Форма державного устрою </a:t>
            </a:r>
            <a:r>
              <a:rPr lang="ru" sz="1800" b="1">
                <a:latin typeface="Arial"/>
              </a:rPr>
              <a:t>- порядок </a:t>
            </a:r>
            <a:r>
              <a:rPr lang="uk" sz="1800" b="1">
                <a:latin typeface="Arial"/>
              </a:rPr>
              <a:t>поділу території держави </a:t>
            </a:r>
            <a:r>
              <a:rPr lang="ru" sz="1800" b="1">
                <a:latin typeface="Arial"/>
              </a:rPr>
              <a:t>на </a:t>
            </a:r>
            <a:r>
              <a:rPr lang="uk" sz="1800" b="1">
                <a:latin typeface="Arial"/>
              </a:rPr>
              <a:t>певні складові частини і співвідношення влади між ними і державою в цілому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46504" y="4690872"/>
            <a:ext cx="6800088" cy="9418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uk" sz="1800" b="1">
                <a:solidFill>
                  <a:srgbClr val="FF0000"/>
                </a:solidFill>
                <a:latin typeface="Arial"/>
              </a:rPr>
              <a:t>Форма державного режиму </a:t>
            </a:r>
            <a:r>
              <a:rPr lang="uk" sz="1800" b="1">
                <a:latin typeface="Arial"/>
              </a:rPr>
              <a:t>- порядок здійснення державної влади, визначений центруванням вищого органу (парламент, президент, уряд) у державі та методами й засобами його здійснення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3232" y="4352544"/>
            <a:ext cx="87782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Абсолютна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6488" y="4831080"/>
            <a:ext cx="59131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Аравія)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7656" y="4450080"/>
            <a:ext cx="932688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Парламенте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75832" y="4255008"/>
            <a:ext cx="905256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Президенте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84592" y="4166616"/>
            <a:ext cx="667512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Змішана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3216" y="4806696"/>
            <a:ext cx="62179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Бруней)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1784" y="4105656"/>
            <a:ext cx="93268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Конституцій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0592" y="4291584"/>
            <a:ext cx="201168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0968" y="4608576"/>
            <a:ext cx="277368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ька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57984" y="3048000"/>
            <a:ext cx="780288" cy="2011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400">
                <a:solidFill>
                  <a:srgbClr val="FF0000"/>
                </a:solidFill>
                <a:latin typeface="Arial"/>
              </a:rPr>
              <a:t>Монархія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1248" y="4514088"/>
            <a:ext cx="61874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(Кувейт,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9328" y="4669536"/>
            <a:ext cx="871728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Саудівська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63496" y="4422648"/>
            <a:ext cx="96926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(парламентс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8840" y="4739640"/>
            <a:ext cx="78943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(Британія,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52472" y="4895088"/>
            <a:ext cx="585216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Іспанія,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40280" y="5053584"/>
            <a:ext cx="62179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Швеція)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66616" y="1770888"/>
            <a:ext cx="947928" cy="201168"/>
          </a:xfrm>
          <a:prstGeom prst="rect">
            <a:avLst/>
          </a:prstGeom>
          <a:solidFill>
            <a:srgbClr val="EBF2FC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uk" sz="1400">
                <a:solidFill>
                  <a:srgbClr val="010199"/>
                </a:solidFill>
                <a:latin typeface="Arial"/>
              </a:rPr>
              <a:t>Види форм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18432" y="1953768"/>
            <a:ext cx="835152" cy="201168"/>
          </a:xfrm>
          <a:prstGeom prst="rect">
            <a:avLst/>
          </a:prstGeom>
          <a:solidFill>
            <a:srgbClr val="EBF2FC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uk" sz="1400">
                <a:solidFill>
                  <a:srgbClr val="010199"/>
                </a:solidFill>
                <a:latin typeface="Arial"/>
              </a:rPr>
              <a:t>правління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03264" y="3069336"/>
            <a:ext cx="85344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FF0000"/>
                </a:solidFill>
                <a:latin typeface="Arial"/>
              </a:rPr>
              <a:t>Республіка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6432" y="4334256"/>
            <a:ext cx="96316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Дуалістична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88080" y="4492752"/>
            <a:ext cx="49682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(Туніс,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11880" y="4648200"/>
            <a:ext cx="649224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Таїланд,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13376" y="4608576"/>
            <a:ext cx="832104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ька (Італія,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6320" y="4764024"/>
            <a:ext cx="978408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Греція, ФРН)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36792" y="4410456"/>
            <a:ext cx="771144" cy="179832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/>
            <a:r>
              <a:rPr lang="uk" sz="1200" b="1">
                <a:solidFill>
                  <a:srgbClr val="010199"/>
                </a:solidFill>
                <a:latin typeface="Arial"/>
              </a:rPr>
              <a:t>ька </a:t>
            </a:r>
            <a:r>
              <a:rPr lang="ru" sz="1200" b="1">
                <a:solidFill>
                  <a:srgbClr val="010199"/>
                </a:solidFill>
                <a:latin typeface="Arial"/>
              </a:rPr>
              <a:t>(США,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778496" y="4328160"/>
            <a:ext cx="673608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(Україна,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84976" y="4572000"/>
            <a:ext cx="877824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Швейцарія,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94120" y="4730496"/>
            <a:ext cx="847344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Аргентина,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79464" y="4888992"/>
            <a:ext cx="697992" cy="176784"/>
          </a:xfrm>
          <a:prstGeom prst="rect">
            <a:avLst/>
          </a:prstGeom>
          <a:solidFill>
            <a:srgbClr val="EBF3FD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Мексика)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99248" y="4486656"/>
            <a:ext cx="829056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100" b="1" cap="small">
                <a:solidFill>
                  <a:srgbClr val="010199"/>
                </a:solidFill>
                <a:latin typeface="Arial"/>
              </a:rPr>
              <a:t>Фінляндія,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772400" y="4645152"/>
            <a:ext cx="68275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Франція,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671816" y="4803648"/>
            <a:ext cx="89916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indent="0" algn="r"/>
            <a:r>
              <a:rPr lang="uk" sz="1200" b="1">
                <a:solidFill>
                  <a:srgbClr val="010199"/>
                </a:solidFill>
                <a:latin typeface="Arial"/>
              </a:rPr>
              <a:t>Португалія)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91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032" y="4736592"/>
            <a:ext cx="8717280" cy="1898904"/>
          </a:xfrm>
          <a:prstGeom prst="rect">
            <a:avLst/>
          </a:prstGeom>
          <a:solidFill>
            <a:srgbClr val="010098"/>
          </a:solidFill>
        </p:spPr>
        <p:txBody>
          <a:bodyPr lIns="0" tIns="0" rIns="0" bIns="0">
            <a:noAutofit/>
          </a:bodyPr>
          <a:lstStyle/>
          <a:p>
            <a:pPr marL="0" marR="0" indent="63500">
              <a:lnSpc>
                <a:spcPct val="105000"/>
              </a:lnSpc>
            </a:pPr>
            <a:r>
              <a:rPr lang="uk" sz="1800">
                <a:solidFill>
                  <a:srgbClr val="FFFFFF"/>
                </a:solidFill>
                <a:latin typeface="Arial"/>
              </a:rPr>
              <a:t>Де-юре, </a:t>
            </a:r>
            <a:r>
              <a:rPr lang="uk" sz="1800">
                <a:solidFill>
                  <a:srgbClr val="00B0F0"/>
                </a:solidFill>
                <a:latin typeface="Arial"/>
              </a:rPr>
              <a:t>(синій) </a:t>
            </a:r>
            <a:r>
              <a:rPr lang="ru" sz="1800">
                <a:solidFill>
                  <a:srgbClr val="FFFFFF"/>
                </a:solidFill>
                <a:latin typeface="Arial"/>
              </a:rPr>
              <a:t>- </a:t>
            </a:r>
            <a:r>
              <a:rPr lang="uk" sz="1800">
                <a:solidFill>
                  <a:srgbClr val="FFFFFF"/>
                </a:solidFill>
                <a:latin typeface="Arial"/>
              </a:rPr>
              <a:t>Президентська</a:t>
            </a:r>
            <a:r>
              <a:rPr lang="uk" sz="1800">
                <a:solidFill>
                  <a:srgbClr val="FFFFFF"/>
                </a:solidFill>
                <a:latin typeface="Arial"/>
                <a:hlinkClick r:id="rId3"/>
              </a:rPr>
              <a:t> </a:t>
            </a:r>
            <a:r>
              <a:rPr lang="uk" sz="1800" u="sng">
                <a:solidFill>
                  <a:srgbClr val="FFFFCC"/>
                </a:solidFill>
                <a:latin typeface="Arial"/>
                <a:hlinkClick r:id="rId3"/>
              </a:rPr>
              <a:t>республіка</a:t>
            </a:r>
            <a:r>
              <a:rPr lang="uk" sz="1800">
                <a:solidFill>
                  <a:srgbClr val="FFFFCC"/>
                </a:solidFill>
                <a:latin typeface="Arial"/>
                <a:hlinkClick r:id="rId3"/>
              </a:rPr>
              <a:t> </a:t>
            </a:r>
            <a:r>
              <a:rPr lang="uk" sz="1800">
                <a:solidFill>
                  <a:srgbClr val="FFFFFF"/>
                </a:solidFill>
                <a:latin typeface="Arial"/>
              </a:rPr>
              <a:t>, </a:t>
            </a:r>
            <a:r>
              <a:rPr lang="uk" sz="1800">
                <a:solidFill>
                  <a:srgbClr val="00B050"/>
                </a:solidFill>
                <a:latin typeface="Arial"/>
              </a:rPr>
              <a:t>зелений </a:t>
            </a:r>
            <a:r>
              <a:rPr lang="uk" sz="1800">
                <a:solidFill>
                  <a:srgbClr val="FFFFFF"/>
                </a:solidFill>
                <a:latin typeface="Arial"/>
              </a:rPr>
              <a:t>- Президентська республіка з широкими повноваженнями парламенту, </a:t>
            </a:r>
            <a:r>
              <a:rPr lang="uk" sz="1800">
                <a:solidFill>
                  <a:srgbClr val="FFFF00"/>
                </a:solidFill>
                <a:latin typeface="Arial"/>
              </a:rPr>
              <a:t>жовтий </a:t>
            </a:r>
            <a:r>
              <a:rPr lang="uk" sz="1800">
                <a:solidFill>
                  <a:srgbClr val="FFFFFF"/>
                </a:solidFill>
                <a:latin typeface="Arial"/>
              </a:rPr>
              <a:t>-Напівпрезидентська республіка, </a:t>
            </a:r>
            <a:r>
              <a:rPr lang="uk" sz="1800">
                <a:solidFill>
                  <a:srgbClr val="FFC000"/>
                </a:solidFill>
                <a:latin typeface="Arial"/>
              </a:rPr>
              <a:t>оранжевий </a:t>
            </a:r>
            <a:r>
              <a:rPr lang="uk" sz="1800">
                <a:solidFill>
                  <a:srgbClr val="FFFFFF"/>
                </a:solidFill>
                <a:latin typeface="Arial"/>
              </a:rPr>
              <a:t>- країни з парламентською системою уряду , </a:t>
            </a:r>
            <a:r>
              <a:rPr lang="uk" sz="1800">
                <a:solidFill>
                  <a:srgbClr val="FF0000"/>
                </a:solidFill>
                <a:latin typeface="Arial"/>
              </a:rPr>
              <a:t>червоний </a:t>
            </a:r>
            <a:r>
              <a:rPr lang="uk" sz="1800">
                <a:solidFill>
                  <a:srgbClr val="FFFFFF"/>
                </a:solidFill>
                <a:latin typeface="Arial"/>
              </a:rPr>
              <a:t>- країни з парламентською конституційною монархією, </a:t>
            </a:r>
            <a:r>
              <a:rPr lang="uk" sz="1800">
                <a:solidFill>
                  <a:srgbClr val="AD13A6"/>
                </a:solidFill>
                <a:latin typeface="Arial"/>
              </a:rPr>
              <a:t>фуксія </a:t>
            </a:r>
            <a:r>
              <a:rPr lang="uk" sz="1800">
                <a:solidFill>
                  <a:srgbClr val="FFFFFF"/>
                </a:solidFill>
                <a:latin typeface="Arial"/>
              </a:rPr>
              <a:t>-країни з конституційною монархією </a:t>
            </a:r>
            <a:r>
              <a:rPr lang="uk" sz="1800">
                <a:solidFill>
                  <a:srgbClr val="7030A0"/>
                </a:solidFill>
                <a:latin typeface="Arial"/>
              </a:rPr>
              <a:t>фіолетовий </a:t>
            </a:r>
            <a:r>
              <a:rPr lang="uk" sz="1800">
                <a:solidFill>
                  <a:srgbClr val="FFFFFF"/>
                </a:solidFill>
                <a:latin typeface="Arial"/>
              </a:rPr>
              <a:t>- країни з абсолютною монархією, </a:t>
            </a:r>
            <a:r>
              <a:rPr lang="uk" sz="1800">
                <a:solidFill>
                  <a:srgbClr val="996633"/>
                </a:solidFill>
                <a:latin typeface="Arial"/>
              </a:rPr>
              <a:t>коричневий</a:t>
            </a:r>
            <a:r>
              <a:rPr lang="uk" sz="1800">
                <a:solidFill>
                  <a:srgbClr val="FFFFFF"/>
                </a:solidFill>
                <a:latin typeface="Arial"/>
              </a:rPr>
              <a:t>- країни з однопартійною системою, </a:t>
            </a:r>
            <a:r>
              <a:rPr lang="uk" sz="1800">
                <a:solidFill>
                  <a:srgbClr val="666070"/>
                </a:solidFill>
                <a:latin typeface="Arial"/>
              </a:rPr>
              <a:t>болотний </a:t>
            </a:r>
            <a:r>
              <a:rPr lang="uk" sz="1800">
                <a:solidFill>
                  <a:srgbClr val="FFFFFF"/>
                </a:solidFill>
                <a:latin typeface="Arial"/>
              </a:rPr>
              <a:t>- країни з військовою диктатурою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592" y="350520"/>
            <a:ext cx="7921752" cy="5763768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508" defTabSz="347472">
              <a:tabLst>
                <a:tab pos="347472" algn="l"/>
              </a:tabLst>
            </a:pPr>
            <a:r>
              <a:rPr lang="ru" sz="3700">
                <a:solidFill>
                  <a:srgbClr val="FFFFCC"/>
                </a:solidFill>
                <a:latin typeface="Arial"/>
              </a:rPr>
              <a:t>•</a:t>
            </a:r>
            <a:r>
              <a:rPr lang="ru" sz="2000">
                <a:solidFill>
                  <a:srgbClr val="FFFFFF"/>
                </a:solidFill>
                <a:latin typeface="Arial"/>
              </a:rPr>
              <a:t>	Бейлик, бейство — держава,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2"/>
              </a:rPr>
              <a:t> </a:t>
            </a:r>
            <a:r>
              <a:rPr lang="ru" sz="2000" u="sng">
                <a:solidFill>
                  <a:srgbClr val="FFFFCC"/>
                </a:solidFill>
                <a:latin typeface="Arial"/>
                <a:hlinkClick r:id="rId2"/>
              </a:rPr>
              <a:t>бей</a:t>
            </a:r>
            <a:r>
              <a:rPr lang="ru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ru" sz="3700">
                <a:solidFill>
                  <a:srgbClr val="FFFFCC"/>
                </a:solidFill>
                <a:latin typeface="Arial"/>
              </a:rPr>
              <a:t>•</a:t>
            </a:r>
            <a:r>
              <a:rPr lang="ru" sz="2000">
                <a:solidFill>
                  <a:srgbClr val="FFFFFF"/>
                </a:solidFill>
                <a:latin typeface="Arial"/>
              </a:rPr>
              <a:t>	Ванство — держава,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3"/>
              </a:rPr>
              <a:t> </a:t>
            </a:r>
            <a:r>
              <a:rPr lang="ru" sz="2000" u="sng">
                <a:solidFill>
                  <a:srgbClr val="FFFFCC"/>
                </a:solidFill>
                <a:latin typeface="Arial"/>
                <a:hlinkClick r:id="rId3"/>
              </a:rPr>
              <a:t>ван</a:t>
            </a:r>
            <a:r>
              <a:rPr lang="ru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ru" sz="3700">
                <a:solidFill>
                  <a:srgbClr val="FFFFCC"/>
                </a:solidFill>
                <a:latin typeface="Arial"/>
              </a:rPr>
              <a:t>•</a:t>
            </a:r>
            <a:r>
              <a:rPr lang="ru" sz="2000">
                <a:solidFill>
                  <a:srgbClr val="FFFFFF"/>
                </a:solidFill>
                <a:latin typeface="Arial"/>
              </a:rPr>
              <a:t>	Герцогство — держава,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4"/>
              </a:rPr>
              <a:t> </a:t>
            </a:r>
            <a:r>
              <a:rPr lang="ru" sz="2000" u="sng">
                <a:solidFill>
                  <a:srgbClr val="FFFFCC"/>
                </a:solidFill>
                <a:latin typeface="Arial"/>
                <a:hlinkClick r:id="rId4"/>
              </a:rPr>
              <a:t>герцог</a:t>
            </a:r>
            <a:r>
              <a:rPr lang="ru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ru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Емірат, емірство </a:t>
            </a:r>
            <a:r>
              <a:rPr lang="ru" sz="2000">
                <a:solidFill>
                  <a:srgbClr val="FFFFFF"/>
                </a:solidFill>
                <a:latin typeface="Arial"/>
              </a:rPr>
              <a:t>— держава,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5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5"/>
              </a:rPr>
              <a:t>емір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ru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Імперія </a:t>
            </a:r>
            <a:r>
              <a:rPr lang="ru" sz="2000">
                <a:solidFill>
                  <a:srgbClr val="FFFFFF"/>
                </a:solidFill>
                <a:latin typeface="Arial"/>
              </a:rPr>
              <a:t>— держава,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6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6"/>
              </a:rPr>
              <a:t>імператор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ru" sz="2000">
                <a:solidFill>
                  <a:srgbClr val="FFFFFF"/>
                </a:solidFill>
                <a:latin typeface="Arial"/>
              </a:rPr>
              <a:t>	Каганат, </a:t>
            </a:r>
            <a:r>
              <a:rPr lang="uk" sz="2000">
                <a:solidFill>
                  <a:srgbClr val="FFFFFF"/>
                </a:solidFill>
                <a:latin typeface="Arial"/>
              </a:rPr>
              <a:t>каганство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7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7"/>
              </a:rPr>
              <a:t>каган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Князівство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8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8"/>
              </a:rPr>
              <a:t>князь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Королівство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9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9"/>
              </a:rPr>
              <a:t>король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Курфюрство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0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0"/>
              </a:rPr>
              <a:t>курфюрст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Падишахство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1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1"/>
              </a:rPr>
              <a:t>падишах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Раджанат </a:t>
            </a:r>
            <a:r>
              <a:rPr lang="en-US" sz="2000">
                <a:solidFill>
                  <a:srgbClr val="FFFFFF"/>
                </a:solidFill>
                <a:latin typeface="Arial"/>
              </a:rPr>
              <a:t>(Rajahnate), </a:t>
            </a:r>
            <a:r>
              <a:rPr lang="uk" sz="2000">
                <a:solidFill>
                  <a:srgbClr val="FFFFFF"/>
                </a:solidFill>
                <a:latin typeface="Arial"/>
              </a:rPr>
              <a:t>раджство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2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2"/>
              </a:rPr>
              <a:t>раджа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Султанат, султанство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3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3"/>
              </a:rPr>
              <a:t>султан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Халіфат, халіфство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4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4"/>
              </a:rPr>
              <a:t>халіф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Ханат, ханство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5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5"/>
              </a:rPr>
              <a:t>хан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Царство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6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6"/>
              </a:rPr>
              <a:t>цар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  <a:p>
            <a:pPr marL="0" marR="0" indent="508" algn="just" defTabSz="347472">
              <a:lnSpc>
                <a:spcPct val="75000"/>
              </a:lnSpc>
              <a:tabLst>
                <a:tab pos="347472" algn="l"/>
              </a:tabLst>
            </a:pPr>
            <a:r>
              <a:rPr lang="uk" sz="3700">
                <a:solidFill>
                  <a:srgbClr val="FFFFCC"/>
                </a:solidFill>
                <a:latin typeface="Arial"/>
              </a:rPr>
              <a:t>•</a:t>
            </a:r>
            <a:r>
              <a:rPr lang="uk" sz="2000">
                <a:solidFill>
                  <a:srgbClr val="FFFFFF"/>
                </a:solidFill>
                <a:latin typeface="Arial"/>
              </a:rPr>
              <a:t>	Шахство — держава, яку очолює</a:t>
            </a:r>
            <a:r>
              <a:rPr lang="uk" sz="2000">
                <a:solidFill>
                  <a:srgbClr val="FFFFFF"/>
                </a:solidFill>
                <a:latin typeface="Arial"/>
                <a:hlinkClick r:id="rId17"/>
              </a:rPr>
              <a:t> </a:t>
            </a:r>
            <a:r>
              <a:rPr lang="uk" sz="2000" u="sng">
                <a:solidFill>
                  <a:srgbClr val="FFFFCC"/>
                </a:solidFill>
                <a:latin typeface="Arial"/>
                <a:hlinkClick r:id="rId17"/>
              </a:rPr>
              <a:t>шах</a:t>
            </a:r>
            <a:r>
              <a:rPr lang="uk" sz="200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224" y="649224"/>
            <a:ext cx="6324600" cy="484632"/>
          </a:xfrm>
          <a:prstGeom prst="rect">
            <a:avLst/>
          </a:prstGeom>
          <a:solidFill>
            <a:srgbClr val="010099"/>
          </a:solidFill>
        </p:spPr>
        <p:txBody>
          <a:bodyPr wrap="none" lIns="0" tIns="0" rIns="0" bIns="0">
            <a:noAutofit/>
          </a:bodyPr>
          <a:lstStyle/>
          <a:p>
            <a:pPr marL="0" marR="0" indent="0" algn="ctr"/>
            <a:r>
              <a:rPr lang="uk" sz="4000" b="1">
                <a:solidFill>
                  <a:srgbClr val="FFFFFF"/>
                </a:solidFill>
                <a:latin typeface="Arial"/>
              </a:rPr>
              <a:t>ВИДИ ФОРМ ПРАВЛІННЯ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1768" y="2526792"/>
            <a:ext cx="185928" cy="490728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uk" sz="50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4664" y="1798320"/>
            <a:ext cx="6257544" cy="1194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uk" sz="1800">
                <a:solidFill>
                  <a:srgbClr val="FF0000"/>
                </a:solidFill>
                <a:latin typeface="Arial"/>
              </a:rPr>
              <a:t>• </a:t>
            </a:r>
            <a:r>
              <a:rPr lang="uk" sz="1800" b="1">
                <a:solidFill>
                  <a:srgbClr val="FF0000"/>
                </a:solidFill>
                <a:latin typeface="Arial"/>
              </a:rPr>
              <a:t>Монархія</a:t>
            </a:r>
          </a:p>
          <a:p>
            <a:pPr marL="137736" marR="0" indent="0">
              <a:lnSpc>
                <a:spcPct val="90000"/>
              </a:lnSpc>
            </a:pPr>
            <a:r>
              <a:rPr lang="uk" sz="1800">
                <a:solidFill>
                  <a:srgbClr val="010199"/>
                </a:solidFill>
                <a:latin typeface="Arial"/>
              </a:rPr>
              <a:t>— форма державного правління, при якій державна влада зосереджена цілком або частково в руках однієї особи — монарха, передається в спадщину, не залежить від населення (як правило, не затверджується ним)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9952" y="4651248"/>
            <a:ext cx="316992" cy="490728"/>
          </a:xfrm>
          <a:prstGeom prst="rect">
            <a:avLst/>
          </a:prstGeom>
          <a:solidFill>
            <a:srgbClr val="3399FE"/>
          </a:solidFill>
        </p:spPr>
        <p:txBody>
          <a:bodyPr wrap="none" lIns="0" tIns="0" rIns="0" bIns="0">
            <a:noAutofit/>
          </a:bodyPr>
          <a:lstStyle/>
          <a:p>
            <a:pPr marL="0" marR="0" indent="0" algn="just"/>
            <a:r>
              <a:rPr lang="uk" sz="50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4664" y="3916680"/>
            <a:ext cx="6187440" cy="1197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>
              <a:lnSpc>
                <a:spcPct val="90000"/>
              </a:lnSpc>
            </a:pPr>
            <a:r>
              <a:rPr lang="uk" sz="1800">
                <a:solidFill>
                  <a:srgbClr val="FF0000"/>
                </a:solidFill>
                <a:latin typeface="Arial"/>
              </a:rPr>
              <a:t>• </a:t>
            </a:r>
            <a:r>
              <a:rPr lang="uk" sz="1800" b="1">
                <a:solidFill>
                  <a:srgbClr val="FF0000"/>
                </a:solidFill>
                <a:latin typeface="Arial"/>
              </a:rPr>
              <a:t>Республіка</a:t>
            </a:r>
          </a:p>
          <a:p>
            <a:pPr marL="137736" marR="0" indent="0">
              <a:lnSpc>
                <a:spcPct val="90000"/>
              </a:lnSpc>
            </a:pPr>
            <a:r>
              <a:rPr lang="uk" sz="1800">
                <a:solidFill>
                  <a:srgbClr val="010199"/>
                </a:solidFill>
                <a:latin typeface="Arial"/>
              </a:rPr>
              <a:t>- форма державного правління, при якій вища державна влада здійснюється представницьким</a:t>
            </a:r>
          </a:p>
          <a:p>
            <a:pPr marL="137736" marR="0" indent="0">
              <a:lnSpc>
                <a:spcPct val="90000"/>
              </a:lnSpc>
            </a:pPr>
            <a:r>
              <a:rPr lang="uk" sz="1800">
                <a:solidFill>
                  <a:srgbClr val="010199"/>
                </a:solidFill>
                <a:latin typeface="Arial"/>
              </a:rPr>
              <a:t>загальнонаціональним органом влади (парламентом), обраним населенням на певний строк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72" y="295656"/>
            <a:ext cx="8476488" cy="6516624"/>
          </a:xfrm>
          <a:prstGeom prst="rect">
            <a:avLst/>
          </a:prstGeom>
          <a:solidFill>
            <a:srgbClr val="010099"/>
          </a:solidFill>
        </p:spPr>
        <p:txBody>
          <a:bodyPr lIns="0" tIns="0" rIns="0" bIns="0">
            <a:noAutofit/>
          </a:bodyPr>
          <a:lstStyle/>
          <a:p>
            <a:pPr marL="0" marR="0" indent="0" algn="ctr"/>
            <a:r>
              <a:rPr lang="uk" sz="4400" b="1">
                <a:solidFill>
                  <a:srgbClr val="FF3300"/>
                </a:solidFill>
                <a:latin typeface="Arial"/>
              </a:rPr>
              <a:t>Види монархій упродовж історії</a:t>
            </a:r>
          </a:p>
          <a:p>
            <a:pPr marL="0" marR="0" indent="0" defTabSz="344424">
              <a:lnSpc>
                <a:spcPct val="60000"/>
              </a:lnSpc>
              <a:tabLst>
                <a:tab pos="344424" algn="l"/>
              </a:tabLst>
            </a:pPr>
            <a:r>
              <a:rPr lang="uk" sz="4200">
                <a:solidFill>
                  <a:srgbClr val="FFFFCC"/>
                </a:solidFill>
                <a:latin typeface="Arial"/>
              </a:rPr>
              <a:t>•	</a:t>
            </a:r>
            <a:r>
              <a:rPr lang="uk" sz="2400" b="1">
                <a:solidFill>
                  <a:srgbClr val="FFFFFF"/>
                </a:solidFill>
                <a:latin typeface="Arial"/>
              </a:rPr>
              <a:t>1) східна деспотія, заснована на азіатському засобі</a:t>
            </a:r>
          </a:p>
          <a:p>
            <a:pPr marL="0" marR="0" indent="338328" algn="just">
              <a:lnSpc>
                <a:spcPct val="105000"/>
              </a:lnSpc>
            </a:pPr>
            <a:r>
              <a:rPr lang="uk" sz="2400" b="1">
                <a:solidFill>
                  <a:srgbClr val="FFFFFF"/>
                </a:solidFill>
                <a:latin typeface="Arial"/>
              </a:rPr>
              <a:t>провадження;</a:t>
            </a:r>
          </a:p>
          <a:p>
            <a:pPr marL="0" marR="0" indent="338328" algn="just">
              <a:lnSpc>
                <a:spcPct val="105000"/>
              </a:lnSpc>
              <a:spcAft>
                <a:spcPts val="2310"/>
              </a:spcAft>
            </a:pPr>
            <a:r>
              <a:rPr lang="uk" sz="2400" b="1">
                <a:solidFill>
                  <a:srgbClr val="FFFFFF"/>
                </a:solidFill>
                <a:latin typeface="Arial"/>
              </a:rPr>
              <a:t>2) антична (рабовласницька);</a:t>
            </a:r>
          </a:p>
          <a:p>
            <a:pPr marL="0" marR="0" indent="0">
              <a:lnSpc>
                <a:spcPct val="60000"/>
              </a:lnSpc>
            </a:pPr>
            <a:r>
              <a:rPr lang="uk" sz="4200">
                <a:solidFill>
                  <a:srgbClr val="FFFFCC"/>
                </a:solidFill>
                <a:latin typeface="Arial"/>
              </a:rPr>
              <a:t>• </a:t>
            </a:r>
            <a:r>
              <a:rPr lang="uk" sz="2400" b="1">
                <a:solidFill>
                  <a:srgbClr val="FFFFFF"/>
                </a:solidFill>
                <a:latin typeface="Arial"/>
              </a:rPr>
              <a:t>3) феодальна:</a:t>
            </a:r>
          </a:p>
          <a:p>
            <a:pPr marL="302328" marR="0" indent="0" defTabSz="679264">
              <a:lnSpc>
                <a:spcPct val="105000"/>
              </a:lnSpc>
              <a:tabLst>
                <a:tab pos="679264" algn="l"/>
              </a:tabLst>
            </a:pPr>
            <a:r>
              <a:rPr lang="uk" sz="2400" b="1">
                <a:solidFill>
                  <a:srgbClr val="FFFFFF"/>
                </a:solidFill>
                <a:latin typeface="Arial"/>
              </a:rPr>
              <a:t>а)	ранньофеодальна — характеризується великим ступенем децентралізації,</a:t>
            </a:r>
          </a:p>
          <a:p>
            <a:pPr marL="302328" marR="0" indent="0" defTabSz="691456">
              <a:lnSpc>
                <a:spcPct val="105000"/>
              </a:lnSpc>
              <a:tabLst>
                <a:tab pos="691456" algn="l"/>
              </a:tabLst>
            </a:pPr>
            <a:r>
              <a:rPr lang="uk" sz="2400" b="1">
                <a:solidFill>
                  <a:srgbClr val="FFFFFF"/>
                </a:solidFill>
                <a:latin typeface="Arial"/>
              </a:rPr>
              <a:t>б)	станово-представницька — влада монарха поєднується із наявністю станово-представницького органу (Іспанія -кортеси, Франція — генеральні штати, Англія — парламент);</a:t>
            </a:r>
          </a:p>
          <a:p>
            <a:pPr marL="0" marR="0" indent="338328" algn="just" defTabSz="383032">
              <a:lnSpc>
                <a:spcPct val="105000"/>
              </a:lnSpc>
              <a:spcAft>
                <a:spcPts val="2310"/>
              </a:spcAft>
              <a:tabLst>
                <a:tab pos="383032" algn="l"/>
              </a:tabLst>
            </a:pPr>
            <a:r>
              <a:rPr lang="uk" sz="2400" b="1">
                <a:solidFill>
                  <a:srgbClr val="FFFFFF"/>
                </a:solidFill>
                <a:latin typeface="Arial"/>
              </a:rPr>
              <a:t>в)	абсолютна',</a:t>
            </a:r>
          </a:p>
          <a:p>
            <a:pPr marL="0" marR="0" indent="0" algn="just">
              <a:lnSpc>
                <a:spcPct val="60000"/>
              </a:lnSpc>
            </a:pPr>
            <a:r>
              <a:rPr lang="uk" sz="4200">
                <a:solidFill>
                  <a:srgbClr val="FFFFCC"/>
                </a:solidFill>
                <a:latin typeface="Arial"/>
              </a:rPr>
              <a:t>• </a:t>
            </a:r>
            <a:r>
              <a:rPr lang="uk" sz="2400" b="1">
                <a:solidFill>
                  <a:srgbClr val="FFFFFF"/>
                </a:solidFill>
                <a:latin typeface="Arial"/>
              </a:rPr>
              <a:t>4) конституційна.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Произвольный</PresentationFormat>
  <Paragraphs>191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Теория права и государства как наука</dc:title>
  <dc:subject/>
  <dc:creator>Владимир Исаков</dc:creator>
  <cp:keywords/>
  <cp:lastModifiedBy>Пользователь</cp:lastModifiedBy>
  <cp:revision>1</cp:revision>
  <dcterms:modified xsi:type="dcterms:W3CDTF">2026-03-15T20:55:12Z</dcterms:modified>
</cp:coreProperties>
</file>