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5143500" type="screen16x9"/>
  <p:notesSz cx="6858000" cy="9144000"/>
  <p:embeddedFontLst>
    <p:embeddedFont>
      <p:font typeface="Amatic SC" charset="-79"/>
      <p:regular r:id="rId35"/>
      <p:bold r:id="rId36"/>
    </p:embeddedFont>
    <p:embeddedFont>
      <p:font typeface="Source Code Pro" charset="0"/>
      <p:regular r:id="rId37"/>
      <p:bold r:id="rId38"/>
      <p:italic r:id="rId39"/>
      <p:boldItalic r:id="rId40"/>
    </p:embeddedFont>
    <p:embeddedFont>
      <p:font typeface="Georgia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11F55B7-7D6D-4B1B-8C1E-F34FEF82A0B3}">
  <a:tblStyle styleId="{511F55B7-7D6D-4B1B-8C1E-F34FEF82A0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2" autoAdjust="0"/>
    <p:restoredTop sz="94660"/>
  </p:normalViewPr>
  <p:slideViewPr>
    <p:cSldViewPr snapToGrid="0">
      <p:cViewPr>
        <p:scale>
          <a:sx n="75" d="100"/>
          <a:sy n="75" d="100"/>
        </p:scale>
        <p:origin x="24" y="-1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976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1e3308c3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b1e3308c3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098a757b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098a757b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1e3308c3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1e3308c3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098a757b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098a757b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098a757b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098a757b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098a757b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098a757b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91b54245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91b54245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098a757b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098a757b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91b54245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91b54245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098a757b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098a757b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8815e994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8815e994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e3308c3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e3308c3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098a757b0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098a757b0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91b54245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91b54245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098a757b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098a757b0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91b54245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91b54245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91b54245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91b54245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91b5424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91b5424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098a757b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b098a757b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098a757b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098a757b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90b7994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90b7994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1e3308c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1e3308c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098a757b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098a757b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098a757b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098a757b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098a757b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098a757b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098a757b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098a757b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CFAB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dirty="0" smtClean="0"/>
              <a:t>Юридична техніка</a:t>
            </a:r>
            <a:endParaRPr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313825"/>
            <a:ext cx="3593100" cy="1884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офіційний письмовий документ, прийнятий у визначеному порядку компетентним органом публічної влади, спрямований на встановлення, зміну або скасування норми права.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00625"/>
            <a:ext cx="4271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Нормативно-правовий акт</a:t>
            </a:r>
            <a:endParaRPr sz="3700"/>
          </a:p>
        </p:txBody>
      </p:sp>
      <p:sp>
        <p:nvSpPr>
          <p:cNvPr id="81" name="Google Shape;81;p16"/>
          <p:cNvSpPr txBox="1"/>
          <p:nvPr/>
        </p:nvSpPr>
        <p:spPr>
          <a:xfrm>
            <a:off x="4158350" y="1313825"/>
            <a:ext cx="4666200" cy="2974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У правовій системі України нормативно-правовий акт є основним джерелом права.</a:t>
            </a:r>
            <a:endParaRPr sz="1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В Україні є закон про нормативно-правові акти. створюється в результаті правотворчої діяльності компетентних органів держави або референдуму. У нормативно-правових актах містяться тільки норми права, тобто правила загального характеру, наділені державною обов’язковістю.</a:t>
            </a:r>
            <a:endParaRPr sz="1600"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t="6612" b="9579"/>
          <a:stretch/>
        </p:blipFill>
        <p:spPr>
          <a:xfrm>
            <a:off x="928200" y="3259625"/>
            <a:ext cx="2247900" cy="188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 flipH="1">
            <a:off x="1690200" y="926025"/>
            <a:ext cx="7800" cy="3258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2209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ознаки</a:t>
            </a:r>
            <a:endParaRPr sz="37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00600"/>
            <a:ext cx="8227800" cy="3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➔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приймається або санкціонується уповноваженими органами держави (правотворчими органами) або народом (через референдум);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➔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завжди містить нові норми права або змінює (скасовує) чинні, чітко формулює зміст юридичних прав і обов'язків;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➔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приймається з дотриманням певної процедури;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➔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має форму письмового акта-документа і точно визначені реквізити;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➔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публікується в офіційних спеціальних виданнях з обов'язковою відповідністю автентичності тексту офіційного зразка.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23100" y="173525"/>
            <a:ext cx="7868400" cy="8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Види нормативно-правових актів</a:t>
            </a:r>
            <a:endParaRPr sz="3700"/>
          </a:p>
        </p:txBody>
      </p:sp>
      <p:graphicFrame>
        <p:nvGraphicFramePr>
          <p:cNvPr id="95" name="Google Shape;95;p18"/>
          <p:cNvGraphicFramePr/>
          <p:nvPr/>
        </p:nvGraphicFramePr>
        <p:xfrm>
          <a:off x="323088" y="1194700"/>
          <a:ext cx="4023550" cy="369344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1365925"/>
                <a:gridCol w="2657625"/>
              </a:tblGrid>
              <a:tr h="6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i="1"/>
                        <a:t>За юридичною чинністю:</a:t>
                      </a:r>
                      <a:endParaRPr sz="15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закони;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підзаконні нормативні акти.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i="1"/>
                        <a:t>За сферою дії:</a:t>
                      </a:r>
                      <a:endParaRPr sz="15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загальні; 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спеціальні;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локальні.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5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i="1"/>
                        <a:t>За характером волевиявлення:</a:t>
                      </a:r>
                      <a:endParaRPr sz="15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акти встановлення норм права; 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акти заміни норм права; 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акти скасування норм права.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18"/>
          <p:cNvGraphicFramePr/>
          <p:nvPr/>
        </p:nvGraphicFramePr>
        <p:xfrm>
          <a:off x="4485225" y="1194700"/>
          <a:ext cx="4388400" cy="370487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1413400"/>
                <a:gridCol w="2975000"/>
              </a:tblGrid>
              <a:tr h="169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i="1"/>
                        <a:t>За галузями законодавства</a:t>
                      </a:r>
                      <a:r>
                        <a:rPr lang="ru" sz="1500"/>
                        <a:t>: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цивільні; 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кримінальні; 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адміністративні;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кримінально-</a:t>
                      </a:r>
                      <a:endParaRPr sz="15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процесуальні; адміністративно-проце-</a:t>
                      </a:r>
                      <a:endParaRPr sz="15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суальні та ін.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2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i="1"/>
                        <a:t>За галузями законодавства іменуються галузевими кодексами</a:t>
                      </a:r>
                      <a:endParaRPr sz="15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Цивільний кодекс, Кримінальний кодекс, Адміністративно-процесуаль-</a:t>
                      </a: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ний кодекс Адміністративний кодекс, Кримінально- процесуальний кодекс, та ін.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40350" y="198300"/>
            <a:ext cx="8463300" cy="8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Дія НПА в часі, просторі і за колом осіб</a:t>
            </a:r>
            <a:endParaRPr sz="370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00450"/>
            <a:ext cx="6765300" cy="1799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Дія нормативно-правового акту в трьох "вимірах":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часі, тобто обмежений періодом дії, коли закон має юридичну чинність;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просторі, на який поширюється дія закону;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колом осіб, які підпадають під вплив закону: на основі закону у них виникають юридичні права і обов'язки.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100" y="0"/>
            <a:ext cx="22479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3464100" y="3145000"/>
            <a:ext cx="2330100" cy="14625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Дія у часі передбачає: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момент вступу НПА в дію;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момент припинення дії НПА;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зворотна дія НПА.</a:t>
            </a:r>
            <a:endParaRPr sz="1300"/>
          </a:p>
        </p:txBody>
      </p:sp>
      <p:sp>
        <p:nvSpPr>
          <p:cNvPr id="105" name="Google Shape;105;p19"/>
          <p:cNvSpPr/>
          <p:nvPr/>
        </p:nvSpPr>
        <p:spPr>
          <a:xfrm>
            <a:off x="228800" y="3145000"/>
            <a:ext cx="2955900" cy="1728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Дія на певну територію: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державу в цілому;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відповідний регіон;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адміністративно-територіальну одиницю;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відповідне підприємство, установу, організацію.</a:t>
            </a:r>
            <a:endParaRPr sz="1300"/>
          </a:p>
        </p:txBody>
      </p:sp>
      <p:sp>
        <p:nvSpPr>
          <p:cNvPr id="106" name="Google Shape;106;p19"/>
          <p:cNvSpPr/>
          <p:nvPr/>
        </p:nvSpPr>
        <p:spPr>
          <a:xfrm>
            <a:off x="6073600" y="3145000"/>
            <a:ext cx="2800500" cy="1662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Дія за колом осіб НПА діють на: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-громадян України;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-осіб без громадянства;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-іноземних громадян;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-на всі внутрішньодержавні, спільні, іноземні, міжнародні організації.</a:t>
            </a:r>
            <a:endParaRPr sz="1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86900" y="235475"/>
            <a:ext cx="8079000" cy="7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Нормативно-правові акти у сучасній Україні</a:t>
            </a:r>
            <a:endParaRPr sz="3700"/>
          </a:p>
        </p:txBody>
      </p:sp>
      <p:graphicFrame>
        <p:nvGraphicFramePr>
          <p:cNvPr id="112" name="Google Shape;112;p20"/>
          <p:cNvGraphicFramePr/>
          <p:nvPr/>
        </p:nvGraphicFramePr>
        <p:xfrm>
          <a:off x="570125" y="1188475"/>
          <a:ext cx="3492325" cy="354247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1473550"/>
                <a:gridCol w="2018775"/>
              </a:tblGrid>
              <a:tr h="7383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i="1"/>
                        <a:t>Нормативно-правові акти за юридичною чинністю</a:t>
                      </a:r>
                      <a:endParaRPr sz="16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i="1"/>
                        <a:t>Закони:</a:t>
                      </a:r>
                      <a:endParaRPr sz="16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Конституція України, 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конституційні закони, 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звичайні закони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i="1"/>
                        <a:t>Підзаконні нормативно-правові акти:</a:t>
                      </a:r>
                      <a:endParaRPr sz="16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постанови,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укази,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рішення,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розпорядження,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накази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l="25667" r="28408" b="65059"/>
          <a:stretch/>
        </p:blipFill>
        <p:spPr>
          <a:xfrm>
            <a:off x="4633950" y="1476500"/>
            <a:ext cx="2310890" cy="1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425" y="1001374"/>
            <a:ext cx="1761536" cy="25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2" y="3151550"/>
            <a:ext cx="2628425" cy="16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6">
            <a:alphaModFix/>
          </a:blip>
          <a:srcRect l="20061" r="28338" b="76670"/>
          <a:stretch/>
        </p:blipFill>
        <p:spPr>
          <a:xfrm>
            <a:off x="7301738" y="3662425"/>
            <a:ext cx="1710350" cy="11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073850" y="289200"/>
            <a:ext cx="1491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/>
              <a:t>Закон</a:t>
            </a:r>
            <a:endParaRPr sz="390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270000" cy="3179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нормативно-правовий акт, що приймається вищим представницьким органом держави в особливому законодавчому порядку, наділений вищою юридичною силою і регулює найбільш важливі суспільні відносини з точки зору інтересів і потреб населення країни.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5623500" y="371825"/>
            <a:ext cx="3201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Законодавчий процес</a:t>
            </a:r>
            <a:endParaRPr sz="3700"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t="8753" b="7962"/>
          <a:stretch/>
        </p:blipFill>
        <p:spPr>
          <a:xfrm>
            <a:off x="5995275" y="3346525"/>
            <a:ext cx="2457450" cy="15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5623500" y="1389600"/>
            <a:ext cx="3201000" cy="1788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це процедура прийняття закону, яка складається з певних стадій – самостійних, логічно завершених етапів та організаційно-технічних дій.</a:t>
            </a: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3581700" y="2181325"/>
            <a:ext cx="2041800" cy="1165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5CFA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" name="Google Shape;127;p21"/>
          <p:cNvCxnSpPr/>
          <p:nvPr/>
        </p:nvCxnSpPr>
        <p:spPr>
          <a:xfrm>
            <a:off x="1735175" y="971400"/>
            <a:ext cx="24600" cy="4182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21"/>
          <p:cNvCxnSpPr/>
          <p:nvPr/>
        </p:nvCxnSpPr>
        <p:spPr>
          <a:xfrm flipH="1">
            <a:off x="6668050" y="1090675"/>
            <a:ext cx="12300" cy="3057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286900" y="185900"/>
            <a:ext cx="3294900" cy="6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Види законів</a:t>
            </a:r>
            <a:endParaRPr sz="3700"/>
          </a:p>
        </p:txBody>
      </p:sp>
      <p:graphicFrame>
        <p:nvGraphicFramePr>
          <p:cNvPr id="134" name="Google Shape;134;p22"/>
          <p:cNvGraphicFramePr/>
          <p:nvPr/>
        </p:nvGraphicFramePr>
        <p:xfrm>
          <a:off x="902900" y="1214750"/>
          <a:ext cx="7809150" cy="334098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2590825"/>
                <a:gridCol w="5218325"/>
              </a:tblGrid>
              <a:tr h="902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юридичною силою: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Конституція;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Конституційні закони («реформуючі» та органічні);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Звичайні (ординарні).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часом дії</a:t>
                      </a:r>
                      <a:r>
                        <a:rPr lang="ru" sz="1700"/>
                        <a:t>: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постійні;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тимчасові;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надзвичайні (як різновид тимчасових).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ступенем впорядкованості</a:t>
                      </a:r>
                      <a:r>
                        <a:rPr lang="ru" sz="1700"/>
                        <a:t>: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кодифіковані;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поточні (тематичні);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1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обсягом дії</a:t>
                      </a:r>
                      <a:r>
                        <a:rPr lang="ru" sz="1700"/>
                        <a:t>: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закони загальної дії;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закони спеціальної дії;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закони виняткової дії.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23"/>
          <p:cNvGraphicFramePr/>
          <p:nvPr/>
        </p:nvGraphicFramePr>
        <p:xfrm>
          <a:off x="394775" y="707038"/>
          <a:ext cx="6526375" cy="3948340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1968000"/>
                <a:gridCol w="4558375"/>
              </a:tblGrid>
              <a:tr h="145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ru" sz="1700" i="1"/>
                        <a:t>За суб'єктом прийняття</a:t>
                      </a:r>
                      <a:r>
                        <a:rPr lang="ru" sz="1700"/>
                        <a:t>:</a:t>
                      </a:r>
                      <a:endParaRPr sz="1700" i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прийняті народом у результаті референдуму;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прийняті законодавчим органом держави;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прийняті у порядку делегованої законотворчості.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34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значенням в механізмі правового регулювання</a:t>
                      </a:r>
                      <a:r>
                        <a:rPr lang="ru" sz="1700"/>
                        <a:t>: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основні;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допоміжні (оперативно — забезпечувальні):</a:t>
                      </a:r>
                      <a:endParaRPr sz="1500"/>
                    </a:p>
                    <a:p>
                      <a:pPr marL="914400" lvl="1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○"/>
                      </a:pPr>
                      <a:r>
                        <a:rPr lang="ru" sz="1500"/>
                        <a:t>імплементаційні;</a:t>
                      </a:r>
                      <a:endParaRPr sz="1500"/>
                    </a:p>
                    <a:p>
                      <a:pPr marL="914400" lvl="1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○"/>
                      </a:pPr>
                      <a:r>
                        <a:rPr lang="ru" sz="1500"/>
                        <a:t>ратифікаційні;</a:t>
                      </a:r>
                      <a:endParaRPr sz="1500"/>
                    </a:p>
                    <a:p>
                      <a:pPr marL="914400" lvl="1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○"/>
                      </a:pPr>
                      <a:r>
                        <a:rPr lang="ru" sz="1500"/>
                        <a:t>скасувальні.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9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територіальним масштабом дії</a:t>
                      </a:r>
                      <a:r>
                        <a:rPr lang="ru" sz="1700"/>
                        <a:t>: 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загальнодержавні закони;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законодавчі акти регіону.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l="5953"/>
          <a:stretch/>
        </p:blipFill>
        <p:spPr>
          <a:xfrm>
            <a:off x="7029900" y="1030525"/>
            <a:ext cx="21141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322250"/>
            <a:ext cx="8116200" cy="7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Основні джерела та порядок оприлюднення НПА в Україні</a:t>
            </a:r>
            <a:endParaRPr sz="3700"/>
          </a:p>
        </p:txBody>
      </p:sp>
      <p:sp>
        <p:nvSpPr>
          <p:cNvPr id="146" name="Google Shape;146;p24"/>
          <p:cNvSpPr/>
          <p:nvPr/>
        </p:nvSpPr>
        <p:spPr>
          <a:xfrm>
            <a:off x="311700" y="1251850"/>
            <a:ext cx="4335900" cy="2268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/>
              <a:t>Порядок, терміни та умови оприлюднення і набрання чинності нормативно-правових актів регулюються</a:t>
            </a:r>
            <a:r>
              <a:rPr lang="ru" sz="1500"/>
              <a:t> Конституцією України та відповідним Указом Президента України. </a:t>
            </a:r>
            <a:endParaRPr sz="15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Вказано, що закони, інші акти Верховної Ради, Президента, Кабміну мають бути опубліковані в офіційних друкованих виданнях не пізніше, ніж через 15 днів після їх прийняття. </a:t>
            </a:r>
            <a:endParaRPr sz="1500"/>
          </a:p>
        </p:txBody>
      </p:sp>
      <p:sp>
        <p:nvSpPr>
          <p:cNvPr id="147" name="Google Shape;147;p24"/>
          <p:cNvSpPr/>
          <p:nvPr/>
        </p:nvSpPr>
        <p:spPr>
          <a:xfrm>
            <a:off x="4808875" y="2007800"/>
            <a:ext cx="4113000" cy="2268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/>
              <a:t>До офіційних видань належать: </a:t>
            </a:r>
            <a:r>
              <a:rPr lang="ru" sz="1500"/>
              <a:t>Офіційний вісник України, газета “Урядовий кур'єр”, газета “Голос України”, Відомості Верховної Ради України, </a:t>
            </a:r>
            <a:r>
              <a:rPr lang="ru" sz="1500">
                <a:solidFill>
                  <a:srgbClr val="212529"/>
                </a:solidFill>
              </a:rPr>
              <a:t>інформаційний бюлетень “</a:t>
            </a:r>
            <a:r>
              <a:rPr lang="ru" sz="1500"/>
              <a:t>Офіційний вісник Президента України”. В інших ЗМІ акти можуть бути надруковані лише після офіційного їх оприлюднення у вказаних вище виданнях.</a:t>
            </a:r>
            <a:endParaRPr sz="1500"/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 amt="90000"/>
          </a:blip>
          <a:srcRect b="13859"/>
          <a:stretch/>
        </p:blipFill>
        <p:spPr>
          <a:xfrm>
            <a:off x="2960750" y="3639923"/>
            <a:ext cx="1611250" cy="1503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322250"/>
            <a:ext cx="4422900" cy="6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/>
              <a:t>Конституція України</a:t>
            </a:r>
            <a:endParaRPr sz="3900"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1512075"/>
            <a:ext cx="3377100" cy="2801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нормативно-правовий акт держави (</a:t>
            </a:r>
            <a:r>
              <a:rPr lang="ru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Основний закон</a:t>
            </a: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який закріплює основи суспільного ладу, державний устрій, систему, порядок утворення, принципи організації і діяльності державних органів, права та обов'язки громадян.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200" y="3023650"/>
            <a:ext cx="3104850" cy="206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4065225" y="1512075"/>
            <a:ext cx="4684800" cy="143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28 червня 1996 року Верховною Радою України нової Конституції України.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Конституція України складається з Преамбули, 15 розділів: 161 стаття й 11 пунктів Перехідних положень.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57" name="Google Shape;157;p25"/>
          <p:cNvCxnSpPr/>
          <p:nvPr/>
        </p:nvCxnSpPr>
        <p:spPr>
          <a:xfrm flipH="1">
            <a:off x="1673100" y="917225"/>
            <a:ext cx="24900" cy="5328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71825" y="1212300"/>
            <a:ext cx="8378400" cy="3497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9250">
              <a:lnSpc>
                <a:spcPct val="125000"/>
              </a:lnSpc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ru-RU" sz="2000" dirty="0" err="1" smtClean="0"/>
              <a:t>Поняття</a:t>
            </a:r>
            <a:r>
              <a:rPr lang="ru-RU" sz="2000" dirty="0"/>
              <a:t>, </a:t>
            </a:r>
            <a:r>
              <a:rPr lang="ru-RU" sz="2000" dirty="0" err="1"/>
              <a:t>засоби</a:t>
            </a:r>
            <a:r>
              <a:rPr lang="ru-RU" sz="2000" dirty="0"/>
              <a:t> і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юридичної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-349250">
              <a:lnSpc>
                <a:spcPct val="125000"/>
              </a:lnSpc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ru-RU" sz="2000" dirty="0" err="1" smtClean="0"/>
              <a:t>Особливості</a:t>
            </a:r>
            <a:r>
              <a:rPr lang="ru-RU" sz="2000" dirty="0" smtClean="0"/>
              <a:t> </a:t>
            </a:r>
            <a:r>
              <a:rPr lang="ru-RU" sz="2000" dirty="0" err="1"/>
              <a:t>юридичної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. </a:t>
            </a:r>
            <a:r>
              <a:rPr lang="ru-RU" sz="2000" dirty="0" err="1"/>
              <a:t>Вимоги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ставляться</a:t>
            </a:r>
            <a:r>
              <a:rPr lang="ru-RU" sz="2000" dirty="0"/>
              <a:t> до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юридичної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-349250">
              <a:lnSpc>
                <a:spcPct val="125000"/>
              </a:lnSpc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ru-RU" sz="2000" dirty="0" err="1" smtClean="0"/>
              <a:t>Юридична</a:t>
            </a:r>
            <a:r>
              <a:rPr lang="ru-RU" sz="2000" dirty="0" smtClean="0"/>
              <a:t> </a:t>
            </a:r>
            <a:r>
              <a:rPr lang="ru-RU" sz="2000" dirty="0" err="1"/>
              <a:t>техніка</a:t>
            </a:r>
            <a:r>
              <a:rPr lang="ru-RU" sz="2000" dirty="0"/>
              <a:t> </a:t>
            </a:r>
            <a:r>
              <a:rPr lang="ru-RU" sz="2000" dirty="0" err="1"/>
              <a:t>нормотворчості</a:t>
            </a:r>
            <a:r>
              <a:rPr lang="ru-RU" sz="2000" dirty="0"/>
              <a:t>. </a:t>
            </a:r>
            <a:r>
              <a:rPr lang="ru-RU" sz="2000" dirty="0" err="1"/>
              <a:t>Складові</a:t>
            </a:r>
            <a:r>
              <a:rPr lang="ru-RU" sz="2000" dirty="0"/>
              <a:t> </a:t>
            </a:r>
            <a:r>
              <a:rPr lang="ru-RU" sz="2000" dirty="0" err="1"/>
              <a:t>юридичної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 </a:t>
            </a:r>
            <a:r>
              <a:rPr lang="ru-RU" sz="2000" dirty="0" err="1"/>
              <a:t>Юридична</a:t>
            </a:r>
            <a:r>
              <a:rPr lang="ru-RU" sz="2000" dirty="0"/>
              <a:t> </a:t>
            </a:r>
            <a:r>
              <a:rPr lang="ru-RU" sz="2000" dirty="0" err="1"/>
              <a:t>термінологія</a:t>
            </a:r>
            <a:r>
              <a:rPr lang="ru-RU" sz="2000" dirty="0"/>
              <a:t> і </a:t>
            </a:r>
            <a:r>
              <a:rPr lang="ru-RU" sz="2000" dirty="0" err="1"/>
              <a:t>юридичні</a:t>
            </a:r>
            <a:r>
              <a:rPr lang="ru-RU" sz="2000" dirty="0"/>
              <a:t> </a:t>
            </a:r>
            <a:r>
              <a:rPr lang="ru-RU" sz="2000" dirty="0" err="1"/>
              <a:t>конструкції</a:t>
            </a:r>
            <a:r>
              <a:rPr lang="ru-RU" sz="2000" dirty="0"/>
              <a:t>.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dirty="0" err="1"/>
              <a:t>юридичної</a:t>
            </a:r>
            <a:r>
              <a:rPr lang="ru-RU" sz="2000" dirty="0"/>
              <a:t> </a:t>
            </a:r>
            <a:r>
              <a:rPr lang="ru-RU" sz="2000" dirty="0" err="1"/>
              <a:t>фрази</a:t>
            </a:r>
            <a:r>
              <a:rPr lang="ru-RU" sz="2000" dirty="0"/>
              <a:t> та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структурні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-349250">
              <a:lnSpc>
                <a:spcPct val="125000"/>
              </a:lnSpc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ru-RU" sz="2000" dirty="0" err="1" smtClean="0"/>
              <a:t>Юридичні</a:t>
            </a:r>
            <a:r>
              <a:rPr lang="ru-RU" sz="2000" dirty="0" smtClean="0"/>
              <a:t> </a:t>
            </a:r>
            <a:r>
              <a:rPr lang="ru-RU" sz="2000" dirty="0" err="1"/>
              <a:t>помилки</a:t>
            </a:r>
            <a:r>
              <a:rPr lang="ru-RU" sz="2000" dirty="0"/>
              <a:t> в </a:t>
            </a:r>
            <a:r>
              <a:rPr lang="ru-RU" sz="2000" dirty="0" err="1"/>
              <a:t>правотворчій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-349250">
              <a:lnSpc>
                <a:spcPct val="125000"/>
              </a:lnSpc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ru-RU" sz="2000" dirty="0" err="1" smtClean="0"/>
              <a:t>Юридична</a:t>
            </a:r>
            <a:r>
              <a:rPr lang="ru-RU" sz="2000" dirty="0" smtClean="0"/>
              <a:t> </a:t>
            </a:r>
            <a:r>
              <a:rPr lang="ru-RU" sz="2000" dirty="0" err="1"/>
              <a:t>техніка</a:t>
            </a:r>
            <a:r>
              <a:rPr lang="ru-RU" sz="2000" dirty="0"/>
              <a:t> в </a:t>
            </a:r>
            <a:r>
              <a:rPr lang="ru-RU" sz="2000" dirty="0" err="1"/>
              <a:t>правозастосовній</a:t>
            </a:r>
            <a:r>
              <a:rPr lang="ru-RU" sz="2000" dirty="0"/>
              <a:t> </a:t>
            </a:r>
            <a:r>
              <a:rPr lang="ru-RU" sz="2000" dirty="0" err="1" smtClean="0"/>
              <a:t>діяльності</a:t>
            </a:r>
            <a:endParaRPr lang="ru-RU" sz="2000" dirty="0" smtClean="0"/>
          </a:p>
          <a:p>
            <a:pPr indent="-349250">
              <a:lnSpc>
                <a:spcPct val="125000"/>
              </a:lnSpc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uk-UA" sz="2000" dirty="0" smtClean="0"/>
              <a:t>Нормативно-правовий акт</a:t>
            </a:r>
            <a:endParaRPr lang="ru-RU" sz="2000" dirty="0"/>
          </a:p>
          <a:p>
            <a:pPr marL="457200" lvl="0" indent="-3492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endParaRPr sz="1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164600" y="198300"/>
            <a:ext cx="6814800" cy="1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/>
              <a:t>ПЛАН</a:t>
            </a:r>
            <a:endParaRPr sz="5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00" y="210700"/>
            <a:ext cx="8116200" cy="6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Підзаконний нормативно-правовий акт</a:t>
            </a:r>
            <a:endParaRPr sz="3700"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86075" y="1476350"/>
            <a:ext cx="2808000" cy="3179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це </a:t>
            </a:r>
            <a:r>
              <a:rPr lang="ru" sz="1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нормативно-правові акти уповноважених органів держави (їх посадових осіб) та інших суб'єктів, що приймаються у відповідності до законів і розвивають чи деталізують їх положення.</a:t>
            </a:r>
            <a:endParaRPr sz="17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5893175" y="2945450"/>
            <a:ext cx="2808000" cy="1710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/>
              <a:t>Підзаконність нормативно-правового акта означає його відповідність не лише законам, а й іншим актам, що мають більш високу юридичну силу.</a:t>
            </a:r>
            <a:endParaRPr sz="1500"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325" y="2791750"/>
            <a:ext cx="22479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/>
          <p:nvPr/>
        </p:nvSpPr>
        <p:spPr>
          <a:xfrm>
            <a:off x="4622950" y="1536850"/>
            <a:ext cx="4375200" cy="1115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/>
              <a:t>Слово "підзаконний" не означає меншу юридичну обов'язковість цього акта порівняно з нормативно-правовим актом. Підзаконний акт володіє необхідною юридичною силою. </a:t>
            </a:r>
            <a:endParaRPr sz="1200"/>
          </a:p>
        </p:txBody>
      </p:sp>
      <p:cxnSp>
        <p:nvCxnSpPr>
          <p:cNvPr id="167" name="Google Shape;167;p26"/>
          <p:cNvCxnSpPr/>
          <p:nvPr/>
        </p:nvCxnSpPr>
        <p:spPr>
          <a:xfrm>
            <a:off x="1685575" y="756025"/>
            <a:ext cx="4500" cy="6603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418800" cy="2316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це підзаконний нормативний акт, дія якого обмежується територією відповідної адміністративно-територіальної одиниці (нормативні акти голів місцевих державних адміністрацій).</a:t>
            </a:r>
            <a:endParaRPr sz="1700"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311700" y="371975"/>
            <a:ext cx="755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Підзаконний нормативно акт місцевого значення</a:t>
            </a:r>
            <a:endParaRPr sz="3700"/>
          </a:p>
        </p:txBody>
      </p:sp>
      <p:sp>
        <p:nvSpPr>
          <p:cNvPr id="174" name="Google Shape;174;p27"/>
          <p:cNvSpPr txBox="1"/>
          <p:nvPr/>
        </p:nvSpPr>
        <p:spPr>
          <a:xfrm>
            <a:off x="3916500" y="1389600"/>
            <a:ext cx="4982400" cy="231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Особливістю актів місцевого значення є їх територіальна обмеженість і самостійність в ухваленні рішень, які стосуються питань 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управління комунальною власністю;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формування;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затвердження і виконання місцевого бюджету;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встановлення місцевих податків і зборів;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здійснення охорони суспільного порядку та ін.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 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756025" y="3804950"/>
            <a:ext cx="7436400" cy="114030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Їхні рішення обов'язкові для розташованих на відповідній території підприємств, установ і організацій незалежно від відомчої підлеглості, а також для посадових осіб і громадян цієї території.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311700" y="173525"/>
            <a:ext cx="5984400" cy="7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Корпоративний нормативний акт</a:t>
            </a:r>
            <a:endParaRPr sz="3700"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311699" y="1614500"/>
            <a:ext cx="3004800" cy="3179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акт-документ органу управління — підприємства, установи, організації, який містить корпоративні норми, спрямовані на саморегулювання відносин, що складаються в ній, шляхом конкретизації розпоряджень нормативно-правових актів, виданих законодавцем.</a:t>
            </a:r>
            <a:endParaRPr sz="1600">
              <a:solidFill>
                <a:srgbClr val="000000"/>
              </a:solidFill>
            </a:endParaRPr>
          </a:p>
        </p:txBody>
      </p:sp>
      <p:graphicFrame>
        <p:nvGraphicFramePr>
          <p:cNvPr id="182" name="Google Shape;182;p28"/>
          <p:cNvGraphicFramePr/>
          <p:nvPr/>
        </p:nvGraphicFramePr>
        <p:xfrm>
          <a:off x="3565800" y="1454525"/>
          <a:ext cx="5491450" cy="3383190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1388600"/>
                <a:gridCol w="4102850"/>
              </a:tblGrid>
              <a:tr h="3475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i="1"/>
                        <a:t>Види</a:t>
                      </a:r>
                      <a:endParaRPr sz="18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За суб'єктами:</a:t>
                      </a:r>
                      <a:endParaRPr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акти колективів підприємств, акціонерів у вигляді актів корпоративних референдумів;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акти виконавчих органів корпорацій — акти рад директорів, правлінь, рад підприємств та ін.;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акти керівників корпорацій, ухвалених у порядку єдиноначальності.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За галузевою ознакою:</a:t>
                      </a:r>
                      <a:endParaRPr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фінансові корпоративні акти;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адміністративні корпоративні акти;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трудові корпоративні акти;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цивільно-правові нормативні акти.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183" name="Google Shape;183;p28"/>
          <p:cNvCxnSpPr/>
          <p:nvPr/>
        </p:nvCxnSpPr>
        <p:spPr>
          <a:xfrm>
            <a:off x="1698000" y="917225"/>
            <a:ext cx="4500" cy="6603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448050" y="2581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Ознаки:</a:t>
            </a:r>
            <a:endParaRPr sz="3700"/>
          </a:p>
        </p:txBody>
      </p:sp>
      <p:sp>
        <p:nvSpPr>
          <p:cNvPr id="189" name="Google Shape;189;p29"/>
          <p:cNvSpPr txBox="1"/>
          <p:nvPr/>
        </p:nvSpPr>
        <p:spPr>
          <a:xfrm>
            <a:off x="669275" y="1311300"/>
            <a:ext cx="8167500" cy="3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ru" sz="1700"/>
              <a:t>Має правотворчий характер, тому що в ньому корпоративні норми встановлюються, змінюються і припиняються;</a:t>
            </a:r>
            <a:endParaRPr sz="1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ru" sz="1700"/>
              <a:t>Видається органом (посадовою особою) управління корпорації лише в межах своєї компетенції;</a:t>
            </a:r>
            <a:endParaRPr sz="1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ru" sz="1700"/>
              <a:t>Видається з дотриманням передбаченого законом порядку;</a:t>
            </a:r>
            <a:endParaRPr sz="1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ru" sz="1700"/>
              <a:t>Відповідає Конституції України, законодавству, а також нормативним актам, які мають вищу юридичну чинність;</a:t>
            </a:r>
            <a:endParaRPr sz="1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ru" sz="1700"/>
              <a:t>Має форму письмового акта-документа (рішення загальних зборів, ради директорів, наказ керівника і т. ін.) із певними реквізитами (найменування акта, дата ухвалення, номер, підписи посадових осіб та ін.).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535600" y="183800"/>
            <a:ext cx="2862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Юридична техніка</a:t>
            </a:r>
            <a:endParaRPr sz="3700"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311700" y="1450025"/>
            <a:ext cx="2947800" cy="3272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система  методів, засобів і прийомів права, перевірених практикою правотворчості, що використовуються при виробленні й систематизації нормативно-правових актів для забезпечення їх досконалості.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7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0"/>
          <p:cNvSpPr/>
          <p:nvPr/>
        </p:nvSpPr>
        <p:spPr>
          <a:xfrm>
            <a:off x="5093850" y="2429050"/>
            <a:ext cx="3891600" cy="2032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Термін </a:t>
            </a:r>
            <a:r>
              <a:rPr lang="ru" sz="1500" i="1"/>
              <a:t>“юридична техніка” </a:t>
            </a:r>
            <a:r>
              <a:rPr lang="ru" sz="1500"/>
              <a:t>вживається з подвійним змістом: ним позначають науку про юридичну техніку та саму юридичну техніку як систему вимог-правил, що висуваються до текстів нормативно-правових та індивідуальних актів.</a:t>
            </a:r>
            <a:endParaRPr sz="1500"/>
          </a:p>
        </p:txBody>
      </p:sp>
      <p:sp>
        <p:nvSpPr>
          <p:cNvPr id="197" name="Google Shape;197;p30"/>
          <p:cNvSpPr txBox="1"/>
          <p:nvPr/>
        </p:nvSpPr>
        <p:spPr>
          <a:xfrm>
            <a:off x="3619050" y="1079750"/>
            <a:ext cx="5366400" cy="1163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До </a:t>
            </a:r>
            <a:r>
              <a:rPr lang="ru" sz="1600" i="1"/>
              <a:t>засобів</a:t>
            </a:r>
            <a:r>
              <a:rPr lang="ru" sz="1600"/>
              <a:t> юридичної техніки прийнято відносити юридичну термінологію, юридичні конструкції, принципи та презумпції, юридичні фікції, використання мови, яка б була точною, ясною і достовірною.</a:t>
            </a:r>
            <a:endParaRPr sz="1600"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500" y="3269700"/>
            <a:ext cx="1801800" cy="1801800"/>
          </a:xfrm>
          <a:prstGeom prst="flowChartConnector">
            <a:avLst/>
          </a:prstGeom>
          <a:noFill/>
          <a:ln>
            <a:noFill/>
          </a:ln>
        </p:spPr>
      </p:pic>
      <p:cxnSp>
        <p:nvCxnSpPr>
          <p:cNvPr id="199" name="Google Shape;199;p30"/>
          <p:cNvCxnSpPr/>
          <p:nvPr/>
        </p:nvCxnSpPr>
        <p:spPr>
          <a:xfrm>
            <a:off x="1673175" y="904750"/>
            <a:ext cx="0" cy="5454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286925" y="84625"/>
            <a:ext cx="5550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Види юридичної техніки </a:t>
            </a:r>
            <a:endParaRPr sz="3700"/>
          </a:p>
        </p:txBody>
      </p:sp>
      <p:graphicFrame>
        <p:nvGraphicFramePr>
          <p:cNvPr id="205" name="Google Shape;205;p31"/>
          <p:cNvGraphicFramePr/>
          <p:nvPr/>
        </p:nvGraphicFramePr>
        <p:xfrm>
          <a:off x="6529775" y="972400"/>
          <a:ext cx="2475000" cy="3976400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2475000"/>
              </a:tblGrid>
              <a:tr h="1078200">
                <a:tc>
                  <a:txBody>
                    <a:bodyPr/>
                    <a:lstStyle/>
                    <a:p>
                      <a:pPr marL="0" marR="16510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lang="ru" sz="1500" b="1" i="1"/>
                        <a:t>Інтерпретаційна техніка</a:t>
                      </a:r>
                      <a:endParaRPr sz="1500" b="1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це сукупність правил, засобів та прийомів роз’яснення смислу правових норм, вказівок з приводу їх застосування.  Цей різновид юридичної техніки використовується, наприклад, у рішеннях Конституційного суду України </a:t>
                      </a:r>
                      <a:endParaRPr sz="1500" b="1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6" name="Google Shape;206;p31"/>
          <p:cNvSpPr txBox="1"/>
          <p:nvPr/>
        </p:nvSpPr>
        <p:spPr>
          <a:xfrm>
            <a:off x="3891700" y="1276575"/>
            <a:ext cx="2069700" cy="1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207" name="Google Shape;207;p31"/>
          <p:cNvGraphicFramePr/>
          <p:nvPr/>
        </p:nvGraphicFramePr>
        <p:xfrm>
          <a:off x="233625" y="972400"/>
          <a:ext cx="2950650" cy="396043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2950650"/>
              </a:tblGrid>
              <a:tr h="855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1" i="1"/>
                        <a:t>Правотворча</a:t>
                      </a:r>
                      <a:r>
                        <a:rPr lang="ru" sz="1500" i="1"/>
                        <a:t> </a:t>
                      </a:r>
                      <a:r>
                        <a:rPr lang="ru" sz="1500" b="1" i="1"/>
                        <a:t>(нормотворча, законодавча) техніка</a:t>
                      </a:r>
                      <a:r>
                        <a:rPr lang="ru" sz="1500" i="1"/>
                        <a:t>.</a:t>
                      </a:r>
                      <a:endParaRPr sz="1500" i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7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це сукупність правил, засобів та прийомів систематизації законодавства. Метою є доведення законодавства до певної досконалості, за якої є відсутніми двозначність юридичних понять, супере- чливість нормативно-правових актів. Законодавча техніка може поділятися на:  техніку розгляду проекту законодавчого акта, техніку прийняття закону тощо. 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08" name="Google Shape;208;p31"/>
          <p:cNvGraphicFramePr/>
          <p:nvPr/>
        </p:nvGraphicFramePr>
        <p:xfrm>
          <a:off x="3462250" y="972400"/>
          <a:ext cx="2777125" cy="403282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2777125"/>
              </a:tblGrid>
              <a:tr h="107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1" i="1"/>
                        <a:t>Техніка індивідуальних актів</a:t>
                      </a:r>
                      <a:r>
                        <a:rPr lang="ru" sz="1500"/>
                        <a:t>.</a:t>
                      </a:r>
                      <a:endParaRPr sz="1500"/>
                    </a:p>
                    <a:p>
                      <a:pPr marL="0" marR="16510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1" i="1"/>
                        <a:t>(правозастосовна)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5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це набір правил, прийомів та засобів формулювання та прийняття індивідуально-правових актів. Включає в себе правозастосовну техніку та правореалізаційну техніку. 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299300" y="322250"/>
            <a:ext cx="4869000" cy="6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Юридична термінологія</a:t>
            </a:r>
            <a:endParaRPr sz="3700"/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1"/>
          </p:nvPr>
        </p:nvSpPr>
        <p:spPr>
          <a:xfrm>
            <a:off x="398475" y="1697900"/>
            <a:ext cx="3084300" cy="2020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система юридичних термінів, тобто словесних визначень понять, що використовуються при викладенні змісту закону чи іншого нормативного акту.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3679075" y="2640050"/>
            <a:ext cx="5168400" cy="2305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Однозначність - це вживання терміна у даному законі у одному й тому ж смислі.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Загальне визнання - вживання відомих термінів, а не придуманих законодавцем для даного закону.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Стабільність - сталість термінології, а не її змінність з кожним новим законом.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Доступність - простота й адекватність терміна змісту норми права.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3679075" y="1078275"/>
            <a:ext cx="5168400" cy="1350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Вона передбачає так звану термінологічну уніфікацію: однозначність, загальне визнання, стабільність та доступність термінів, визначеність та чіткість у викладенні нормативно-правового матеріалу, що виключає різне розуміння думки законодавця.</a:t>
            </a:r>
            <a:endParaRPr sz="1500"/>
          </a:p>
        </p:txBody>
      </p:sp>
      <p:cxnSp>
        <p:nvCxnSpPr>
          <p:cNvPr id="217" name="Google Shape;217;p32"/>
          <p:cNvCxnSpPr/>
          <p:nvPr/>
        </p:nvCxnSpPr>
        <p:spPr>
          <a:xfrm>
            <a:off x="1698000" y="917225"/>
            <a:ext cx="0" cy="6693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448050" y="1525925"/>
            <a:ext cx="3096600" cy="33225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чіткі, відпрацьовані наукою та законодавчою діяльністю, перевірені практикою, типізовані схеми правовідносин. метою яких є забезпечення ефективнішої дії правових норм, реалізації передбачених ними суб'єктивних прав, повноважень, обов'язків або юридичної відповідальності</a:t>
            </a:r>
            <a:r>
              <a:rPr lang="ru" sz="115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386050" y="297450"/>
            <a:ext cx="4869000" cy="7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Юридичні конструкції</a:t>
            </a:r>
            <a:endParaRPr sz="3700"/>
          </a:p>
        </p:txBody>
      </p:sp>
      <p:sp>
        <p:nvSpPr>
          <p:cNvPr id="224" name="Google Shape;224;p33"/>
          <p:cNvSpPr/>
          <p:nvPr/>
        </p:nvSpPr>
        <p:spPr>
          <a:xfrm>
            <a:off x="3966000" y="1499600"/>
            <a:ext cx="4982400" cy="1251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Відпрацьованість цих конструкцій є показником досконалості законодавства. Прикладом таких юридичних конструкцій є „необхідна оборона”, „суб’єктивні права”, „дійове каяття” тощо.</a:t>
            </a:r>
            <a:endParaRPr sz="1600"/>
          </a:p>
        </p:txBody>
      </p:sp>
      <p:sp>
        <p:nvSpPr>
          <p:cNvPr id="225" name="Google Shape;225;p33"/>
          <p:cNvSpPr txBox="1"/>
          <p:nvPr/>
        </p:nvSpPr>
        <p:spPr>
          <a:xfrm>
            <a:off x="4908025" y="2937425"/>
            <a:ext cx="2602800" cy="1911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222222"/>
                </a:solidFill>
              </a:rPr>
              <a:t>Типовими юридичними конструкціями є:</a:t>
            </a: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42424"/>
                </a:solidFill>
              </a:rPr>
              <a:t>складні юридичні факти;</a:t>
            </a:r>
            <a:endParaRPr sz="1500">
              <a:solidFill>
                <a:srgbClr val="242424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42424"/>
                </a:solidFill>
              </a:rPr>
              <a:t>юридичні склади;</a:t>
            </a:r>
            <a:endParaRPr sz="1500">
              <a:solidFill>
                <a:srgbClr val="242424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42424"/>
                </a:solidFill>
              </a:rPr>
              <a:t>юридичні презумпції;</a:t>
            </a:r>
            <a:endParaRPr sz="1500">
              <a:solidFill>
                <a:srgbClr val="242424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42424"/>
                </a:solidFill>
              </a:rPr>
              <a:t>юридичні фікції.</a:t>
            </a:r>
            <a:endParaRPr sz="1500">
              <a:solidFill>
                <a:srgbClr val="24242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33"/>
          <p:cNvCxnSpPr/>
          <p:nvPr/>
        </p:nvCxnSpPr>
        <p:spPr>
          <a:xfrm>
            <a:off x="1685575" y="1028700"/>
            <a:ext cx="12300" cy="4461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311700" y="470975"/>
            <a:ext cx="4484700" cy="8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Правозастосовна діяльність</a:t>
            </a:r>
            <a:endParaRPr sz="3700"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720725" y="1747450"/>
            <a:ext cx="3208200" cy="3179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владна діяльність компетентних органів та посадових осіб з підготовки і прийняття індивідуального юридичного рішення в юридичній справі на основі юридичних фактів і конкретних правових норм. Метою є </a:t>
            </a: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встановлення законності і правопорядку.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4622950" y="470975"/>
            <a:ext cx="42387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rPr>
              <a:t>Юридична техніка в правозастосовній діяльності містить:</a:t>
            </a:r>
            <a:endParaRPr sz="2800"/>
          </a:p>
        </p:txBody>
      </p:sp>
      <p:graphicFrame>
        <p:nvGraphicFramePr>
          <p:cNvPr id="234" name="Google Shape;234;p34"/>
          <p:cNvGraphicFramePr/>
          <p:nvPr/>
        </p:nvGraphicFramePr>
        <p:xfrm>
          <a:off x="4305050" y="1665625"/>
          <a:ext cx="4556700" cy="3352710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4556700"/>
              </a:tblGrid>
              <a:tr h="685725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ru" sz="1600"/>
                        <a:t>методики роботи над текстами правозастосовних актів;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ru" sz="1600"/>
                        <a:t>прийоми найдосконалішого викладу думки правозастосу-вача (суду, адміністрації та ін.) у судовому рішенні, рішенні арбітражних судів та інших актах;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ru" sz="1600"/>
                        <a:t>вибір найдоцільнішої структури правозастосовного акта, термінології і мови та ін.</a:t>
                      </a:r>
                      <a:r>
                        <a:rPr lang="ru" sz="16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.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235" name="Google Shape;235;p34"/>
          <p:cNvCxnSpPr/>
          <p:nvPr/>
        </p:nvCxnSpPr>
        <p:spPr>
          <a:xfrm flipH="1">
            <a:off x="1970350" y="1326150"/>
            <a:ext cx="300" cy="4212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311700" y="309850"/>
            <a:ext cx="8832300" cy="8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юридичні помилки в правозастосовній діяльності</a:t>
            </a:r>
            <a:endParaRPr sz="3700"/>
          </a:p>
        </p:txBody>
      </p:sp>
      <p:sp>
        <p:nvSpPr>
          <p:cNvPr id="241" name="Google Shape;241;p35"/>
          <p:cNvSpPr txBox="1"/>
          <p:nvPr/>
        </p:nvSpPr>
        <p:spPr>
          <a:xfrm>
            <a:off x="409000" y="1264175"/>
            <a:ext cx="8180100" cy="1716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Юридична помилка – це випадковий, ненавмисний об'єктивно-протиправний результат/епізод/фрагмент діяльності суб'єкта правовідносин.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Правозастосовні помилки: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 слідчі помилки;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 судові помилки.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222222"/>
              </a:solidFill>
              <a:highlight>
                <a:srgbClr val="EEEEE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222222"/>
              </a:solidFill>
              <a:highlight>
                <a:srgbClr val="EEEEE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 t="3786" b="4963"/>
          <a:stretch/>
        </p:blipFill>
        <p:spPr>
          <a:xfrm>
            <a:off x="6481975" y="3092325"/>
            <a:ext cx="2247900" cy="2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/>
          <p:nvPr/>
        </p:nvSpPr>
        <p:spPr>
          <a:xfrm>
            <a:off x="2193750" y="3185250"/>
            <a:ext cx="3382200" cy="153690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Виникають у процесі державно-владної діяльності під час вирішення правових спорів і конфліктів.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Юридична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особливості</a:t>
            </a:r>
            <a:r>
              <a:rPr lang="ru-RU" dirty="0"/>
              <a:t> та </a:t>
            </a:r>
            <a:r>
              <a:rPr lang="ru-RU" dirty="0" err="1"/>
              <a:t>вимоги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003300"/>
            <a:ext cx="8603700" cy="3975100"/>
          </a:xfrm>
        </p:spPr>
        <p:txBody>
          <a:bodyPr/>
          <a:lstStyle/>
          <a:p>
            <a:r>
              <a:rPr lang="ru-RU" dirty="0" err="1"/>
              <a:t>Юридична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спеціалізований</a:t>
            </a:r>
            <a:r>
              <a:rPr lang="ru-RU" dirty="0"/>
              <a:t> стиль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права. Вона </a:t>
            </a:r>
            <a:r>
              <a:rPr lang="ru-RU" dirty="0" err="1"/>
              <a:t>має</a:t>
            </a:r>
            <a:r>
              <a:rPr lang="ru-RU" dirty="0"/>
              <a:t> бути максимально точною,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мінімізувати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для </a:t>
            </a:r>
            <a:r>
              <a:rPr lang="ru-RU" dirty="0" err="1"/>
              <a:t>маніпуляцій</a:t>
            </a:r>
            <a:r>
              <a:rPr lang="ru-RU" dirty="0"/>
              <a:t>.</a:t>
            </a:r>
          </a:p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вимоги</a:t>
            </a:r>
            <a:r>
              <a:rPr lang="ru-RU" b="1" dirty="0"/>
              <a:t> до </a:t>
            </a:r>
            <a:r>
              <a:rPr lang="ru-RU" b="1" dirty="0" err="1"/>
              <a:t>якості</a:t>
            </a:r>
            <a:r>
              <a:rPr lang="ru-RU" b="1" dirty="0"/>
              <a:t>:</a:t>
            </a:r>
          </a:p>
          <a:p>
            <a:r>
              <a:rPr lang="ru-RU" b="1" dirty="0" err="1"/>
              <a:t>Точність</a:t>
            </a:r>
            <a:r>
              <a:rPr lang="ru-RU" b="1" dirty="0"/>
              <a:t> і </a:t>
            </a:r>
            <a:r>
              <a:rPr lang="ru-RU" b="1" dirty="0" err="1"/>
              <a:t>однозначність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кожне</a:t>
            </a:r>
            <a:r>
              <a:rPr lang="ru-RU" dirty="0"/>
              <a:t> слово повинно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.</a:t>
            </a:r>
          </a:p>
          <a:p>
            <a:r>
              <a:rPr lang="ru-RU" b="1" dirty="0" err="1"/>
              <a:t>Стислість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«води», </a:t>
            </a:r>
            <a:r>
              <a:rPr lang="ru-RU" dirty="0" err="1"/>
              <a:t>зайвих</a:t>
            </a:r>
            <a:r>
              <a:rPr lang="ru-RU" dirty="0"/>
              <a:t> </a:t>
            </a:r>
            <a:r>
              <a:rPr lang="ru-RU" dirty="0" err="1"/>
              <a:t>епітетів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емоційних</a:t>
            </a:r>
            <a:r>
              <a:rPr lang="ru-RU" dirty="0"/>
              <a:t> </a:t>
            </a:r>
            <a:r>
              <a:rPr lang="ru-RU" dirty="0" err="1"/>
              <a:t>забарвлень</a:t>
            </a:r>
            <a:r>
              <a:rPr lang="ru-RU" dirty="0"/>
              <a:t>.</a:t>
            </a:r>
          </a:p>
          <a:p>
            <a:r>
              <a:rPr lang="ru-RU" b="1" dirty="0" err="1"/>
              <a:t>Логічна</a:t>
            </a:r>
            <a:r>
              <a:rPr lang="ru-RU" b="1" dirty="0"/>
              <a:t> </a:t>
            </a:r>
            <a:r>
              <a:rPr lang="ru-RU" b="1" dirty="0" err="1"/>
              <a:t>послідовність</a:t>
            </a:r>
            <a:r>
              <a:rPr lang="ru-RU" b="1" dirty="0"/>
              <a:t>:</a:t>
            </a:r>
            <a:r>
              <a:rPr lang="ru-RU" dirty="0"/>
              <a:t> думка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розгортатися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до конкретного без </a:t>
            </a:r>
            <a:r>
              <a:rPr lang="ru-RU" dirty="0" err="1"/>
              <a:t>суперечностей</a:t>
            </a:r>
            <a:r>
              <a:rPr lang="ru-RU" dirty="0"/>
              <a:t>.</a:t>
            </a:r>
          </a:p>
          <a:p>
            <a:r>
              <a:rPr lang="ru-RU" b="1" dirty="0" err="1"/>
              <a:t>Стандартність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сталих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зворотів</a:t>
            </a:r>
            <a:r>
              <a:rPr lang="ru-RU" dirty="0"/>
              <a:t> (</a:t>
            </a:r>
            <a:r>
              <a:rPr lang="ru-RU" dirty="0" err="1"/>
              <a:t>кліше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полегшують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фахівцями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447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title"/>
          </p:nvPr>
        </p:nvSpPr>
        <p:spPr>
          <a:xfrm>
            <a:off x="336475" y="543200"/>
            <a:ext cx="7285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Види помилок в правозастосовній діяльності </a:t>
            </a:r>
            <a:endParaRPr sz="3700"/>
          </a:p>
        </p:txBody>
      </p:sp>
      <p:graphicFrame>
        <p:nvGraphicFramePr>
          <p:cNvPr id="249" name="Google Shape;249;p36"/>
          <p:cNvGraphicFramePr/>
          <p:nvPr/>
        </p:nvGraphicFramePr>
        <p:xfrm>
          <a:off x="729400" y="1431725"/>
          <a:ext cx="7920675" cy="320357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2714750"/>
                <a:gridCol w="5205925"/>
              </a:tblGrid>
              <a:tr h="128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i="1"/>
                        <a:t>Залежно від правового становища учасників правозастосовного процесу:</a:t>
                      </a:r>
                      <a:endParaRPr sz="16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ru" sz="1600"/>
                        <a:t>ті, що вчинені суб’єктами такого процесу (помилки слідчих, суддів, прокурорів тощо);</a:t>
                      </a:r>
                      <a:endParaRPr sz="1600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ru" sz="1600"/>
                        <a:t>помилки інших учасників процесу (свідків, потерпілого, експерта тощо).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2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i="1"/>
                        <a:t>Залежно від виду норми права:</a:t>
                      </a:r>
                      <a:endParaRPr sz="16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ru" sz="1600"/>
                        <a:t>у застосуванні норм матеріального процесуального права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00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i="1"/>
                        <a:t>Враховуючи стадії правозастосовного процесу:</a:t>
                      </a:r>
                      <a:endParaRPr sz="16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ru" sz="1600"/>
                        <a:t>помилки суб’єктів правозастосування в процесі виявлення й аналізу фактичних обставин справи;</a:t>
                      </a:r>
                      <a:endParaRPr sz="1600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ru" sz="1600"/>
                        <a:t>помилки у кваліфікації.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2768700" y="468825"/>
            <a:ext cx="360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/>
              <a:t>Висновок</a:t>
            </a:r>
            <a:endParaRPr sz="3800"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818000" y="1288975"/>
            <a:ext cx="7671900" cy="33957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Нормативний акт як джерело права має свої переваги і недоліки.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Однак за допомогою писаного права досить зручно регулювати суспільні відносини. Тому в наш час</a:t>
            </a:r>
            <a:r>
              <a:rPr lang="ru" sz="16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офіційні документи, що видаються державою, є основним або одним з основних джерел права практично у всіх правових системах світу. У разі відсутності внутрішніх регулюючих норм права, правовідносини вирішується на підставі міжнародних угод.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Закони, інші нормативні акти мають особливий, юридичний стиль викладу: вони повинні бути офіційно і термінологічно суворі, в них не повинно бути художньої красивості, текст нормативного акта не можна навантажувати гаслами і закликами. Мова закону - загальнолітературний мову, проте він має особливості, що дозволяє умовно говорити про «юридичною мовою».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2602725" y="1016300"/>
            <a:ext cx="5502900" cy="18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600"/>
              <a:t>Дякую за увагу!</a:t>
            </a:r>
            <a:endParaRPr sz="7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</a:t>
            </a:r>
            <a:r>
              <a:rPr lang="ru-RU" dirty="0" err="1"/>
              <a:t>Юридична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нормотворчості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сукупність</a:t>
            </a:r>
            <a:r>
              <a:rPr lang="ru-RU" sz="1300" dirty="0"/>
              <a:t> </a:t>
            </a:r>
            <a:r>
              <a:rPr lang="ru-RU" sz="1300" dirty="0" err="1"/>
              <a:t>методів</a:t>
            </a:r>
            <a:r>
              <a:rPr lang="ru-RU" sz="1300" dirty="0"/>
              <a:t>, </a:t>
            </a:r>
            <a:r>
              <a:rPr lang="ru-RU" sz="1300" dirty="0" err="1"/>
              <a:t>засобів</a:t>
            </a:r>
            <a:r>
              <a:rPr lang="ru-RU" sz="1300" dirty="0"/>
              <a:t> і </a:t>
            </a:r>
            <a:r>
              <a:rPr lang="ru-RU" sz="1300" dirty="0" err="1"/>
              <a:t>прийомів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використовуються</a:t>
            </a:r>
            <a:r>
              <a:rPr lang="ru-RU" sz="1300" dirty="0"/>
              <a:t> при </a:t>
            </a:r>
            <a:r>
              <a:rPr lang="ru-RU" sz="1300" dirty="0" err="1"/>
              <a:t>розробці</a:t>
            </a:r>
            <a:r>
              <a:rPr lang="ru-RU" sz="1300" dirty="0"/>
              <a:t>, </a:t>
            </a:r>
            <a:r>
              <a:rPr lang="ru-RU" sz="1300" dirty="0" err="1"/>
              <a:t>оформленні</a:t>
            </a:r>
            <a:r>
              <a:rPr lang="ru-RU" sz="1300" dirty="0"/>
              <a:t> та </a:t>
            </a:r>
            <a:r>
              <a:rPr lang="ru-RU" sz="1300" dirty="0" err="1"/>
              <a:t>систематизації</a:t>
            </a:r>
            <a:r>
              <a:rPr lang="ru-RU" sz="1300" dirty="0"/>
              <a:t> нормативно-</a:t>
            </a:r>
            <a:r>
              <a:rPr lang="ru-RU" sz="1300" dirty="0" err="1"/>
              <a:t>правових</a:t>
            </a:r>
            <a:r>
              <a:rPr lang="ru-RU" sz="1300" dirty="0"/>
              <a:t> </a:t>
            </a:r>
            <a:r>
              <a:rPr lang="ru-RU" sz="1300" dirty="0" err="1"/>
              <a:t>актів</a:t>
            </a:r>
            <a:r>
              <a:rPr lang="ru-RU" sz="1300" dirty="0"/>
              <a:t> (НПА).</a:t>
            </a:r>
          </a:p>
          <a:p>
            <a:r>
              <a:rPr lang="ru-RU" sz="1300" b="1" dirty="0" err="1"/>
              <a:t>Складові</a:t>
            </a:r>
            <a:r>
              <a:rPr lang="ru-RU" sz="1300" b="1" dirty="0"/>
              <a:t> </a:t>
            </a:r>
            <a:r>
              <a:rPr lang="ru-RU" sz="1300" b="1" dirty="0" err="1"/>
              <a:t>юридичної</a:t>
            </a:r>
            <a:r>
              <a:rPr lang="ru-RU" sz="1300" b="1" dirty="0"/>
              <a:t> </a:t>
            </a:r>
            <a:r>
              <a:rPr lang="ru-RU" sz="1300" b="1" dirty="0" err="1"/>
              <a:t>техніки</a:t>
            </a:r>
            <a:r>
              <a:rPr lang="ru-RU" sz="1300" b="1" dirty="0"/>
              <a:t>:</a:t>
            </a:r>
          </a:p>
          <a:p>
            <a:r>
              <a:rPr lang="ru-RU" sz="1300" b="1" dirty="0" err="1"/>
              <a:t>Юридична</a:t>
            </a:r>
            <a:r>
              <a:rPr lang="ru-RU" sz="1300" b="1" dirty="0"/>
              <a:t> </a:t>
            </a:r>
            <a:r>
              <a:rPr lang="ru-RU" sz="1300" b="1" dirty="0" err="1"/>
              <a:t>термінологія</a:t>
            </a:r>
            <a:r>
              <a:rPr lang="ru-RU" sz="1300" b="1" dirty="0"/>
              <a:t>:</a:t>
            </a:r>
            <a:endParaRPr lang="ru-RU" sz="1300" dirty="0"/>
          </a:p>
          <a:p>
            <a:pPr lvl="1"/>
            <a:r>
              <a:rPr lang="ru-RU" sz="1300" i="1" dirty="0" err="1"/>
              <a:t>Загальновживані</a:t>
            </a:r>
            <a:r>
              <a:rPr lang="ru-RU" sz="1300" i="1" dirty="0"/>
              <a:t> </a:t>
            </a:r>
            <a:r>
              <a:rPr lang="ru-RU" sz="1300" i="1" dirty="0" err="1"/>
              <a:t>терміни</a:t>
            </a:r>
            <a:r>
              <a:rPr lang="ru-RU" sz="1300" dirty="0"/>
              <a:t> (в </a:t>
            </a:r>
            <a:r>
              <a:rPr lang="ru-RU" sz="1300" dirty="0" err="1"/>
              <a:t>ідеалі</a:t>
            </a:r>
            <a:r>
              <a:rPr lang="ru-RU" sz="1300" dirty="0"/>
              <a:t> — у прямому </a:t>
            </a:r>
            <a:r>
              <a:rPr lang="ru-RU" sz="1300" dirty="0" err="1"/>
              <a:t>значенні</a:t>
            </a:r>
            <a:r>
              <a:rPr lang="ru-RU" sz="1300" dirty="0"/>
              <a:t>).</a:t>
            </a:r>
          </a:p>
          <a:p>
            <a:pPr lvl="1"/>
            <a:r>
              <a:rPr lang="ru-RU" sz="1300" i="1" dirty="0" err="1"/>
              <a:t>Спеціально-технічні</a:t>
            </a:r>
            <a:r>
              <a:rPr lang="ru-RU" sz="1300" i="1" dirty="0"/>
              <a:t> </a:t>
            </a:r>
            <a:r>
              <a:rPr lang="ru-RU" sz="1300" i="1" dirty="0" err="1"/>
              <a:t>терміни</a:t>
            </a:r>
            <a:r>
              <a:rPr lang="ru-RU" sz="1300" dirty="0"/>
              <a:t> (</a:t>
            </a:r>
            <a:r>
              <a:rPr lang="ru-RU" sz="1300" dirty="0" err="1"/>
              <a:t>наприклад</a:t>
            </a:r>
            <a:r>
              <a:rPr lang="ru-RU" sz="1300" dirty="0"/>
              <a:t>, «</a:t>
            </a:r>
            <a:r>
              <a:rPr lang="ru-RU" sz="1300" dirty="0" err="1"/>
              <a:t>транспортний</a:t>
            </a:r>
            <a:r>
              <a:rPr lang="ru-RU" sz="1300" dirty="0"/>
              <a:t> </a:t>
            </a:r>
            <a:r>
              <a:rPr lang="ru-RU" sz="1300" dirty="0" err="1"/>
              <a:t>засіб</a:t>
            </a:r>
            <a:r>
              <a:rPr lang="ru-RU" sz="1300" dirty="0"/>
              <a:t>»).</a:t>
            </a:r>
          </a:p>
          <a:p>
            <a:pPr lvl="1"/>
            <a:r>
              <a:rPr lang="ru-RU" sz="1300" i="1" dirty="0" err="1"/>
              <a:t>Спеціально-юридичні</a:t>
            </a:r>
            <a:r>
              <a:rPr lang="ru-RU" sz="1300" i="1" dirty="0"/>
              <a:t> </a:t>
            </a:r>
            <a:r>
              <a:rPr lang="ru-RU" sz="1300" i="1" dirty="0" err="1"/>
              <a:t>терміни</a:t>
            </a:r>
            <a:r>
              <a:rPr lang="ru-RU" sz="1300" dirty="0"/>
              <a:t> (</a:t>
            </a:r>
            <a:r>
              <a:rPr lang="ru-RU" sz="1300" dirty="0" err="1"/>
              <a:t>наприклад</a:t>
            </a:r>
            <a:r>
              <a:rPr lang="ru-RU" sz="1300" dirty="0"/>
              <a:t>, «</a:t>
            </a:r>
            <a:r>
              <a:rPr lang="ru-RU" sz="1300" dirty="0" err="1"/>
              <a:t>позивач</a:t>
            </a:r>
            <a:r>
              <a:rPr lang="ru-RU" sz="1300" dirty="0"/>
              <a:t>», «</a:t>
            </a:r>
            <a:r>
              <a:rPr lang="ru-RU" sz="1300" dirty="0" err="1"/>
              <a:t>делікт</a:t>
            </a:r>
            <a:r>
              <a:rPr lang="ru-RU" sz="1300" dirty="0"/>
              <a:t>»).</a:t>
            </a:r>
          </a:p>
          <a:p>
            <a:r>
              <a:rPr lang="ru-RU" sz="1300" b="1" dirty="0" err="1"/>
              <a:t>Юридичні</a:t>
            </a:r>
            <a:r>
              <a:rPr lang="ru-RU" sz="1300" b="1" dirty="0"/>
              <a:t> </a:t>
            </a:r>
            <a:r>
              <a:rPr lang="ru-RU" sz="1300" b="1" dirty="0" err="1"/>
              <a:t>конструкції</a:t>
            </a:r>
            <a:r>
              <a:rPr lang="ru-RU" sz="1300" b="1" dirty="0"/>
              <a:t>:</a:t>
            </a:r>
            <a:r>
              <a:rPr lang="ru-RU" sz="1300" dirty="0"/>
              <a:t> </a:t>
            </a:r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специфічні</a:t>
            </a:r>
            <a:r>
              <a:rPr lang="ru-RU" sz="1300" dirty="0"/>
              <a:t> </a:t>
            </a:r>
            <a:r>
              <a:rPr lang="ru-RU" sz="1300" dirty="0" err="1"/>
              <a:t>логічні</a:t>
            </a:r>
            <a:r>
              <a:rPr lang="ru-RU" sz="1300" dirty="0"/>
              <a:t> </a:t>
            </a:r>
            <a:r>
              <a:rPr lang="ru-RU" sz="1300" dirty="0" err="1"/>
              <a:t>побудови</a:t>
            </a:r>
            <a:r>
              <a:rPr lang="ru-RU" sz="1300" dirty="0"/>
              <a:t>, з </a:t>
            </a:r>
            <a:r>
              <a:rPr lang="ru-RU" sz="1300" dirty="0" err="1"/>
              <a:t>яких</a:t>
            </a:r>
            <a:r>
              <a:rPr lang="ru-RU" sz="1300" dirty="0"/>
              <a:t> «</a:t>
            </a:r>
            <a:r>
              <a:rPr lang="ru-RU" sz="1300" dirty="0" err="1"/>
              <a:t>зшивається</a:t>
            </a:r>
            <a:r>
              <a:rPr lang="ru-RU" sz="1300" dirty="0"/>
              <a:t>» право. </a:t>
            </a:r>
            <a:r>
              <a:rPr lang="ru-RU" sz="1300" dirty="0" err="1"/>
              <a:t>Наприклад</a:t>
            </a:r>
            <a:r>
              <a:rPr lang="ru-RU" sz="1300" dirty="0"/>
              <a:t>, </a:t>
            </a:r>
            <a:r>
              <a:rPr lang="ru-RU" sz="1300" dirty="0" err="1"/>
              <a:t>конструкція</a:t>
            </a:r>
            <a:r>
              <a:rPr lang="ru-RU" sz="1300" dirty="0"/>
              <a:t> складу </a:t>
            </a:r>
            <a:r>
              <a:rPr lang="ru-RU" sz="1300" dirty="0" err="1"/>
              <a:t>злочину</a:t>
            </a:r>
            <a:r>
              <a:rPr lang="ru-RU" sz="1300" dirty="0"/>
              <a:t> (</a:t>
            </a:r>
            <a:r>
              <a:rPr lang="ru-RU" sz="1300" dirty="0" err="1"/>
              <a:t>об'єкт</a:t>
            </a:r>
            <a:r>
              <a:rPr lang="ru-RU" sz="1300" dirty="0"/>
              <a:t>, </a:t>
            </a:r>
            <a:r>
              <a:rPr lang="ru-RU" sz="1300" dirty="0" err="1"/>
              <a:t>суб'єкт</a:t>
            </a:r>
            <a:r>
              <a:rPr lang="ru-RU" sz="1300" dirty="0"/>
              <a:t>, сторона)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конструкція</a:t>
            </a:r>
            <a:r>
              <a:rPr lang="ru-RU" sz="1300" dirty="0"/>
              <a:t> договору </a:t>
            </a:r>
            <a:r>
              <a:rPr lang="ru-RU" sz="1300" dirty="0" err="1"/>
              <a:t>купівлі</a:t>
            </a:r>
            <a:r>
              <a:rPr lang="ru-RU" sz="1300" dirty="0"/>
              <a:t>-продажу.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4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311700" y="279400"/>
            <a:ext cx="8520600" cy="4289475"/>
          </a:xfrm>
        </p:spPr>
        <p:txBody>
          <a:bodyPr/>
          <a:lstStyle/>
          <a:p>
            <a:r>
              <a:rPr lang="ru-RU" sz="2400" b="1" dirty="0" err="1"/>
              <a:t>Юридична</a:t>
            </a:r>
            <a:r>
              <a:rPr lang="ru-RU" sz="2400" b="1" dirty="0"/>
              <a:t> фраза та </a:t>
            </a:r>
            <a:r>
              <a:rPr lang="ru-RU" sz="2400" b="1" dirty="0" err="1"/>
              <a:t>її</a:t>
            </a:r>
            <a:r>
              <a:rPr lang="ru-RU" sz="2400" b="1" dirty="0"/>
              <a:t> структура: </a:t>
            </a:r>
            <a:endParaRPr lang="ru-RU" sz="2400" b="1" dirty="0" smtClean="0"/>
          </a:p>
          <a:p>
            <a:r>
              <a:rPr lang="ru-RU" sz="2400" dirty="0" err="1" smtClean="0"/>
              <a:t>Юридична</a:t>
            </a:r>
            <a:r>
              <a:rPr lang="ru-RU" sz="2400" dirty="0" smtClean="0"/>
              <a:t> </a:t>
            </a:r>
            <a:r>
              <a:rPr lang="ru-RU" sz="2400" dirty="0"/>
              <a:t>фраза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елементарна</a:t>
            </a:r>
            <a:r>
              <a:rPr lang="ru-RU" sz="2400" dirty="0"/>
              <a:t> </a:t>
            </a:r>
            <a:r>
              <a:rPr lang="ru-RU" sz="2400" dirty="0" err="1"/>
              <a:t>одиниця</a:t>
            </a:r>
            <a:r>
              <a:rPr lang="ru-RU" sz="2400" dirty="0"/>
              <a:t> тексту НПА.</a:t>
            </a:r>
            <a:br>
              <a:rPr lang="ru-RU" sz="2400" dirty="0"/>
            </a:br>
            <a:r>
              <a:rPr lang="ru-RU" sz="2400" dirty="0" err="1"/>
              <a:t>Суб’єкт</a:t>
            </a:r>
            <a:r>
              <a:rPr lang="ru-RU" sz="2400" dirty="0"/>
              <a:t>: кому адресована норма.</a:t>
            </a:r>
            <a:br>
              <a:rPr lang="ru-RU" sz="2400" dirty="0"/>
            </a:br>
            <a:r>
              <a:rPr lang="ru-RU" sz="2400" dirty="0" err="1"/>
              <a:t>Дія</a:t>
            </a:r>
            <a:r>
              <a:rPr lang="ru-RU" sz="2400" dirty="0"/>
              <a:t>/Стан: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дозволено, заборонено </a:t>
            </a:r>
            <a:r>
              <a:rPr lang="ru-RU" sz="2400" dirty="0" err="1"/>
              <a:t>або</a:t>
            </a:r>
            <a:r>
              <a:rPr lang="ru-RU" sz="2400" dirty="0"/>
              <a:t> наказано.</a:t>
            </a:r>
            <a:br>
              <a:rPr lang="ru-RU" sz="2400" dirty="0"/>
            </a:br>
            <a:r>
              <a:rPr lang="ru-RU" sz="2400" dirty="0" err="1"/>
              <a:t>Об’єкт</a:t>
            </a:r>
            <a:r>
              <a:rPr lang="ru-RU" sz="2400" dirty="0"/>
              <a:t>: на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спрямована</a:t>
            </a:r>
            <a:r>
              <a:rPr lang="ru-RU" sz="2400" dirty="0"/>
              <a:t> </a:t>
            </a:r>
            <a:r>
              <a:rPr lang="ru-RU" sz="2400" dirty="0" err="1"/>
              <a:t>дія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Умови</a:t>
            </a:r>
            <a:r>
              <a:rPr lang="ru-RU" sz="2400" dirty="0"/>
              <a:t>: за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обставин</a:t>
            </a:r>
            <a:r>
              <a:rPr lang="ru-RU" sz="2400" dirty="0"/>
              <a:t> норма </a:t>
            </a:r>
            <a:r>
              <a:rPr lang="ru-RU" sz="2400" dirty="0" err="1"/>
              <a:t>діє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089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Юридичні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в </a:t>
            </a:r>
            <a:r>
              <a:rPr lang="ru-RU" dirty="0" err="1"/>
              <a:t>правотворчій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1150" y="1603375"/>
          <a:ext cx="8521701" cy="2590800"/>
        </p:xfrm>
        <a:graphic>
          <a:graphicData uri="http://schemas.openxmlformats.org/drawingml/2006/table">
            <a:tbl>
              <a:tblPr/>
              <a:tblGrid>
                <a:gridCol w="2840567"/>
                <a:gridCol w="2840567"/>
                <a:gridCol w="2840567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Google Sans Text"/>
                        </a:rPr>
                        <a:t>Тип помилки</a:t>
                      </a:r>
                      <a:endParaRPr lang="ru-RU" sz="1400">
                        <a:effectLst/>
                        <a:latin typeface="Google Sans Tex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Google Sans Text"/>
                        </a:rPr>
                        <a:t>Опис</a:t>
                      </a:r>
                      <a:endParaRPr lang="ru-RU" sz="1400">
                        <a:effectLst/>
                        <a:latin typeface="Google Sans Tex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Google Sans Text"/>
                        </a:rPr>
                        <a:t>Приклад</a:t>
                      </a:r>
                      <a:endParaRPr lang="ru-RU" sz="1400">
                        <a:effectLst/>
                        <a:latin typeface="Google Sans Tex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Google Sans Text"/>
                        </a:rPr>
                        <a:t>Концептуальні</a:t>
                      </a:r>
                      <a:endParaRPr lang="ru-RU" sz="1400">
                        <a:effectLst/>
                        <a:latin typeface="Google Sans Tex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Google Sans Text"/>
                        </a:rPr>
                        <a:t>Неправильне розуміння суспільних потреб.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Google Sans Text"/>
                        </a:rPr>
                        <a:t>Закон, який неможливо виконати економічно.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Google Sans Text"/>
                        </a:rPr>
                        <a:t>Логічні</a:t>
                      </a:r>
                      <a:endParaRPr lang="ru-RU" sz="1400">
                        <a:effectLst/>
                        <a:latin typeface="Google Sans Tex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Google Sans Text"/>
                        </a:rPr>
                        <a:t>Суперечність між різними статтями або актами.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Google Sans Text"/>
                        </a:rPr>
                        <a:t>Одна норма дозволяє дію, інша за це ж карає.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Google Sans Text"/>
                        </a:rPr>
                        <a:t>Граматичні</a:t>
                      </a:r>
                      <a:endParaRPr lang="ru-RU" sz="1400">
                        <a:effectLst/>
                        <a:latin typeface="Google Sans Tex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Google Sans Text"/>
                        </a:rPr>
                        <a:t>Порушення правил мови, що змінює зміст.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Google Sans Text"/>
                        </a:rPr>
                        <a:t>Неправильно поставлена кома у фразі «стратити не можна помилувати».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Google Sans Text"/>
                        </a:rPr>
                        <a:t>Техніко-процедурні</a:t>
                      </a:r>
                      <a:endParaRPr lang="ru-RU" sz="1400">
                        <a:effectLst/>
                        <a:latin typeface="Google Sans Tex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Google Sans Text"/>
                        </a:rPr>
                        <a:t>Порушення порядку прийняття акта.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  <a:latin typeface="Google Sans Text"/>
                        </a:rPr>
                        <a:t>Відсутність</a:t>
                      </a:r>
                      <a:r>
                        <a:rPr lang="ru-RU" sz="14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Google Sans Text"/>
                        </a:rPr>
                        <a:t>підпису</a:t>
                      </a:r>
                      <a:r>
                        <a:rPr lang="ru-RU" sz="14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Google Sans Text"/>
                        </a:rPr>
                        <a:t>або</a:t>
                      </a:r>
                      <a:r>
                        <a:rPr lang="ru-RU" sz="14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Google Sans Text"/>
                        </a:rPr>
                        <a:t>дати</a:t>
                      </a:r>
                      <a:r>
                        <a:rPr lang="ru-RU" sz="14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Google Sans Text"/>
                        </a:rPr>
                        <a:t>набрання</a:t>
                      </a:r>
                      <a:r>
                        <a:rPr lang="ru-RU" sz="1400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Google Sans Text"/>
                        </a:rPr>
                        <a:t>чинності</a:t>
                      </a:r>
                      <a:r>
                        <a:rPr lang="ru-RU" sz="1400" dirty="0">
                          <a:effectLst/>
                          <a:latin typeface="Google Sans Text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Помилки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 в текстах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законів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можуть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призвести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 до правового хаосу.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Їх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поділяють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 на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кілька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видів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  <a:cs typeface="Arial" pitchFamily="34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7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</a:t>
            </a:r>
            <a:r>
              <a:rPr lang="ru-RU" dirty="0" err="1"/>
              <a:t>Юридична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в </a:t>
            </a:r>
            <a:r>
              <a:rPr lang="ru-RU" dirty="0" err="1"/>
              <a:t>правозастосовній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054100"/>
            <a:ext cx="8520600" cy="3514775"/>
          </a:xfrm>
        </p:spPr>
        <p:txBody>
          <a:bodyPr/>
          <a:lstStyle/>
          <a:p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нормотворча</a:t>
            </a:r>
            <a:r>
              <a:rPr lang="ru-RU" sz="1600" dirty="0"/>
              <a:t> </a:t>
            </a:r>
            <a:r>
              <a:rPr lang="ru-RU" sz="1600" dirty="0" err="1"/>
              <a:t>техніка</a:t>
            </a:r>
            <a:r>
              <a:rPr lang="ru-RU" sz="1600" dirty="0"/>
              <a:t> — </a:t>
            </a:r>
            <a:r>
              <a:rPr lang="ru-RU" sz="1600" dirty="0" err="1"/>
              <a:t>це</a:t>
            </a:r>
            <a:r>
              <a:rPr lang="ru-RU" sz="1600" dirty="0"/>
              <a:t> про те, як </a:t>
            </a:r>
            <a:r>
              <a:rPr lang="ru-RU" sz="1600" b="1" dirty="0" err="1"/>
              <a:t>писати</a:t>
            </a:r>
            <a:r>
              <a:rPr lang="ru-RU" sz="1600" dirty="0"/>
              <a:t> </a:t>
            </a:r>
            <a:r>
              <a:rPr lang="ru-RU" sz="1600" dirty="0" err="1"/>
              <a:t>закони</a:t>
            </a:r>
            <a:r>
              <a:rPr lang="ru-RU" sz="1600" dirty="0"/>
              <a:t>, то </a:t>
            </a:r>
            <a:r>
              <a:rPr lang="ru-RU" sz="1600" dirty="0" err="1"/>
              <a:t>правозастосовна</a:t>
            </a:r>
            <a:r>
              <a:rPr lang="ru-RU" sz="1600" dirty="0"/>
              <a:t> — про те, як </a:t>
            </a:r>
            <a:r>
              <a:rPr lang="ru-RU" sz="1600" b="1" dirty="0" err="1"/>
              <a:t>складати</a:t>
            </a:r>
            <a:r>
              <a:rPr lang="ru-RU" sz="1600" b="1" dirty="0"/>
              <a:t> </a:t>
            </a:r>
            <a:r>
              <a:rPr lang="ru-RU" sz="1600" b="1" dirty="0" err="1"/>
              <a:t>документи</a:t>
            </a:r>
            <a:r>
              <a:rPr lang="ru-RU" sz="1600" dirty="0"/>
              <a:t> на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 (</a:t>
            </a:r>
            <a:r>
              <a:rPr lang="ru-RU" sz="1600" dirty="0" err="1"/>
              <a:t>рішення</a:t>
            </a:r>
            <a:r>
              <a:rPr lang="ru-RU" sz="1600" dirty="0"/>
              <a:t> суду, </a:t>
            </a:r>
            <a:r>
              <a:rPr lang="ru-RU" sz="1600" dirty="0" err="1"/>
              <a:t>протоколи</a:t>
            </a:r>
            <a:r>
              <a:rPr lang="ru-RU" sz="1600" dirty="0"/>
              <a:t>, </a:t>
            </a:r>
            <a:r>
              <a:rPr lang="ru-RU" sz="1600" dirty="0" err="1"/>
              <a:t>накази</a:t>
            </a:r>
            <a:r>
              <a:rPr lang="ru-RU" sz="1600" dirty="0"/>
              <a:t>).</a:t>
            </a:r>
          </a:p>
          <a:p>
            <a:r>
              <a:rPr lang="ru-RU" sz="1600" b="1" dirty="0" err="1"/>
              <a:t>Ключові</a:t>
            </a:r>
            <a:r>
              <a:rPr lang="ru-RU" sz="1600" b="1" dirty="0"/>
              <a:t> </a:t>
            </a:r>
            <a:r>
              <a:rPr lang="ru-RU" sz="1600" b="1" dirty="0" err="1"/>
              <a:t>елементи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b="1" dirty="0" err="1"/>
              <a:t>Структурування</a:t>
            </a:r>
            <a:r>
              <a:rPr lang="ru-RU" sz="1600" b="1" dirty="0"/>
              <a:t> </a:t>
            </a:r>
            <a:r>
              <a:rPr lang="ru-RU" sz="1600" b="1" dirty="0" err="1"/>
              <a:t>індивідуального</a:t>
            </a:r>
            <a:r>
              <a:rPr lang="ru-RU" sz="1600" b="1" dirty="0"/>
              <a:t> акта:</a:t>
            </a:r>
            <a:r>
              <a:rPr lang="ru-RU" sz="1600" dirty="0"/>
              <a:t> </a:t>
            </a:r>
            <a:r>
              <a:rPr lang="ru-RU" sz="1600" dirty="0" err="1"/>
              <a:t>зазвичай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вступної</a:t>
            </a:r>
            <a:r>
              <a:rPr lang="ru-RU" sz="1600" dirty="0"/>
              <a:t>, </a:t>
            </a:r>
            <a:r>
              <a:rPr lang="ru-RU" sz="1600" dirty="0" err="1"/>
              <a:t>описової</a:t>
            </a:r>
            <a:r>
              <a:rPr lang="ru-RU" sz="1600" dirty="0"/>
              <a:t>, </a:t>
            </a:r>
            <a:r>
              <a:rPr lang="ru-RU" sz="1600" dirty="0" err="1"/>
              <a:t>мотивувальної</a:t>
            </a:r>
            <a:r>
              <a:rPr lang="ru-RU" sz="1600" dirty="0"/>
              <a:t> та </a:t>
            </a:r>
            <a:r>
              <a:rPr lang="ru-RU" sz="1600" dirty="0" err="1"/>
              <a:t>резолютивної</a:t>
            </a:r>
            <a:r>
              <a:rPr lang="ru-RU" sz="1600" dirty="0"/>
              <a:t> </a:t>
            </a:r>
            <a:r>
              <a:rPr lang="ru-RU" sz="1600" dirty="0" err="1"/>
              <a:t>частин</a:t>
            </a:r>
            <a:r>
              <a:rPr lang="ru-RU" sz="1600" dirty="0"/>
              <a:t>.</a:t>
            </a:r>
          </a:p>
          <a:p>
            <a:r>
              <a:rPr lang="ru-RU" sz="1600" b="1" dirty="0" err="1"/>
              <a:t>Обґрунтованість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r>
              <a:rPr lang="ru-RU" sz="1600" dirty="0" err="1"/>
              <a:t>посилання</a:t>
            </a:r>
            <a:r>
              <a:rPr lang="ru-RU" sz="1600" dirty="0"/>
              <a:t> на </a:t>
            </a:r>
            <a:r>
              <a:rPr lang="ru-RU" sz="1600" dirty="0" err="1"/>
              <a:t>конкретні</a:t>
            </a:r>
            <a:r>
              <a:rPr lang="ru-RU" sz="1600" dirty="0"/>
              <a:t> </a:t>
            </a:r>
            <a:r>
              <a:rPr lang="ru-RU" sz="1600" dirty="0" err="1"/>
              <a:t>факти</a:t>
            </a:r>
            <a:r>
              <a:rPr lang="ru-RU" sz="1600" dirty="0"/>
              <a:t> та </a:t>
            </a:r>
            <a:r>
              <a:rPr lang="ru-RU" sz="1600" dirty="0" err="1"/>
              <a:t>відповідні</a:t>
            </a:r>
            <a:r>
              <a:rPr lang="ru-RU" sz="1600" dirty="0"/>
              <a:t> </a:t>
            </a:r>
            <a:r>
              <a:rPr lang="ru-RU" sz="1600" dirty="0" err="1"/>
              <a:t>норми</a:t>
            </a:r>
            <a:r>
              <a:rPr lang="ru-RU" sz="1600" dirty="0"/>
              <a:t> права.</a:t>
            </a:r>
          </a:p>
          <a:p>
            <a:r>
              <a:rPr lang="ru-RU" sz="1600" b="1" dirty="0" err="1"/>
              <a:t>Доказова</a:t>
            </a:r>
            <a:r>
              <a:rPr lang="ru-RU" sz="1600" b="1" dirty="0"/>
              <a:t> база:</a:t>
            </a:r>
            <a:r>
              <a:rPr lang="ru-RU" sz="1600" dirty="0"/>
              <a:t> </a:t>
            </a:r>
            <a:r>
              <a:rPr lang="ru-RU" sz="1600" dirty="0" err="1"/>
              <a:t>юридично</a:t>
            </a:r>
            <a:r>
              <a:rPr lang="ru-RU" sz="1600" dirty="0"/>
              <a:t> </a:t>
            </a:r>
            <a:r>
              <a:rPr lang="ru-RU" sz="1600" dirty="0" err="1"/>
              <a:t>грамотне</a:t>
            </a:r>
            <a:r>
              <a:rPr lang="ru-RU" sz="1600" dirty="0"/>
              <a:t> </a:t>
            </a:r>
            <a:r>
              <a:rPr lang="ru-RU" sz="1600" dirty="0" err="1"/>
              <a:t>викладення</a:t>
            </a:r>
            <a:r>
              <a:rPr lang="ru-RU" sz="1600" dirty="0"/>
              <a:t> </a:t>
            </a:r>
            <a:r>
              <a:rPr lang="ru-RU" sz="1600" dirty="0" err="1"/>
              <a:t>фактів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підтверджують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.</a:t>
            </a:r>
          </a:p>
          <a:p>
            <a:r>
              <a:rPr lang="ru-RU" sz="1600" b="1" dirty="0" err="1"/>
              <a:t>Важливо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r>
              <a:rPr lang="ru-RU" sz="1600" dirty="0" err="1"/>
              <a:t>Юридична</a:t>
            </a:r>
            <a:r>
              <a:rPr lang="ru-RU" sz="1600" dirty="0"/>
              <a:t> </a:t>
            </a:r>
            <a:r>
              <a:rPr lang="ru-RU" sz="1600" dirty="0" err="1"/>
              <a:t>техніка</a:t>
            </a:r>
            <a:r>
              <a:rPr lang="ru-RU" sz="1600" dirty="0"/>
              <a:t> </a:t>
            </a:r>
            <a:r>
              <a:rPr lang="ru-RU" sz="1600" dirty="0" err="1"/>
              <a:t>правозастосування</a:t>
            </a:r>
            <a:r>
              <a:rPr lang="ru-RU" sz="1600" dirty="0"/>
              <a:t> </a:t>
            </a:r>
            <a:r>
              <a:rPr lang="ru-RU" sz="1600" dirty="0" err="1"/>
              <a:t>забезпечує</a:t>
            </a:r>
            <a:r>
              <a:rPr lang="ru-RU" sz="1600" dirty="0"/>
              <a:t> </a:t>
            </a:r>
            <a:r>
              <a:rPr lang="ru-RU" sz="1600" dirty="0" err="1"/>
              <a:t>індивідуалізацію</a:t>
            </a:r>
            <a:r>
              <a:rPr lang="ru-RU" sz="1600" dirty="0"/>
              <a:t> права — </a:t>
            </a:r>
            <a:r>
              <a:rPr lang="ru-RU" sz="1600" dirty="0" err="1"/>
              <a:t>перетворення</a:t>
            </a:r>
            <a:r>
              <a:rPr lang="ru-RU" sz="1600" dirty="0"/>
              <a:t> </a:t>
            </a:r>
            <a:r>
              <a:rPr lang="ru-RU" sz="1600" dirty="0" err="1"/>
              <a:t>абстрактної</a:t>
            </a:r>
            <a:r>
              <a:rPr lang="ru-RU" sz="1600" dirty="0"/>
              <a:t> </a:t>
            </a:r>
            <a:r>
              <a:rPr lang="ru-RU" sz="1600" dirty="0" err="1"/>
              <a:t>норми</a:t>
            </a:r>
            <a:r>
              <a:rPr lang="ru-RU" sz="1600" dirty="0"/>
              <a:t> закону на </a:t>
            </a:r>
            <a:r>
              <a:rPr lang="ru-RU" sz="1600" dirty="0" err="1"/>
              <a:t>конкретне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 для </a:t>
            </a:r>
            <a:r>
              <a:rPr lang="ru-RU" sz="1600" dirty="0" err="1"/>
              <a:t>конкретної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42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dirty="0" err="1"/>
              <a:t>судове</a:t>
            </a:r>
            <a:r>
              <a:rPr lang="ru-RU" sz="2400" b="0" dirty="0"/>
              <a:t> </a:t>
            </a:r>
            <a:r>
              <a:rPr lang="ru-RU" sz="2400" b="0" dirty="0" err="1"/>
              <a:t>рішення</a:t>
            </a:r>
            <a:r>
              <a:rPr lang="ru-RU" sz="2400" b="0" dirty="0"/>
              <a:t> </a:t>
            </a:r>
            <a:r>
              <a:rPr lang="ru-RU" sz="2400" b="0" dirty="0" err="1"/>
              <a:t>має</a:t>
            </a:r>
            <a:r>
              <a:rPr lang="ru-RU" sz="2400" b="0" dirty="0"/>
              <a:t> </a:t>
            </a:r>
            <a:r>
              <a:rPr lang="ru-RU" sz="2400" b="0" dirty="0" err="1"/>
              <a:t>чітку</a:t>
            </a:r>
            <a:r>
              <a:rPr lang="ru-RU" sz="2400" b="0" dirty="0"/>
              <a:t> </a:t>
            </a:r>
            <a:r>
              <a:rPr lang="ru-RU" sz="2400" b="0" dirty="0" err="1"/>
              <a:t>чотирирівневу</a:t>
            </a:r>
            <a:r>
              <a:rPr lang="ru-RU" sz="2400" b="0" dirty="0"/>
              <a:t> структуру. </a:t>
            </a:r>
            <a:r>
              <a:rPr lang="ru-RU" sz="2400" b="0" dirty="0" err="1"/>
              <a:t>Кожна</a:t>
            </a:r>
            <a:r>
              <a:rPr lang="ru-RU" sz="2400" b="0" dirty="0"/>
              <a:t> </a:t>
            </a:r>
            <a:r>
              <a:rPr lang="ru-RU" sz="2400" b="0" dirty="0" err="1"/>
              <a:t>частина</a:t>
            </a:r>
            <a:r>
              <a:rPr lang="ru-RU" sz="2400" b="0" dirty="0"/>
              <a:t> </a:t>
            </a:r>
            <a:r>
              <a:rPr lang="ru-RU" sz="2400" b="0" dirty="0" err="1"/>
              <a:t>виконує</a:t>
            </a:r>
            <a:r>
              <a:rPr lang="ru-RU" sz="2400" b="0" dirty="0"/>
              <a:t> свою </a:t>
            </a:r>
            <a:r>
              <a:rPr lang="ru-RU" sz="2400" b="0" dirty="0" err="1"/>
              <a:t>техніко-юридичну</a:t>
            </a:r>
            <a:r>
              <a:rPr lang="ru-RU" sz="2400" b="0" dirty="0"/>
              <a:t> </a:t>
            </a:r>
            <a:r>
              <a:rPr lang="ru-RU" sz="2400" b="0" dirty="0" err="1"/>
              <a:t>функцію</a:t>
            </a:r>
            <a:r>
              <a:rPr lang="ru-RU" sz="2400" b="0" dirty="0"/>
              <a:t>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21795"/>
              </p:ext>
            </p:extLst>
          </p:nvPr>
        </p:nvGraphicFramePr>
        <p:xfrm>
          <a:off x="495300" y="1228725"/>
          <a:ext cx="8432799" cy="3735541"/>
        </p:xfrm>
        <a:graphic>
          <a:graphicData uri="http://schemas.openxmlformats.org/drawingml/2006/table">
            <a:tbl>
              <a:tblPr/>
              <a:tblGrid>
                <a:gridCol w="2810933"/>
                <a:gridCol w="2810933"/>
                <a:gridCol w="2810933"/>
              </a:tblGrid>
              <a:tr h="350504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Частина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Google Sans Text"/>
                      </a:endParaRP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Що містить (Технічне наповнення)</a:t>
                      </a:r>
                      <a:endParaRPr lang="ru-RU" sz="1200">
                        <a:solidFill>
                          <a:schemeClr val="bg2"/>
                        </a:solidFill>
                        <a:effectLst/>
                        <a:latin typeface="Google Sans Text"/>
                      </a:endParaRP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Функція</a:t>
                      </a:r>
                      <a:endParaRPr lang="ru-RU" sz="1200">
                        <a:solidFill>
                          <a:schemeClr val="bg2"/>
                        </a:solidFill>
                        <a:effectLst/>
                        <a:latin typeface="Google Sans Text"/>
                      </a:endParaRP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48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1. </a:t>
                      </a:r>
                      <a:r>
                        <a:rPr lang="ru-RU" sz="1200" b="1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Вступна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Google Sans Text"/>
                      </a:endParaRP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Найменування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суду, дата,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місце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, склад суду, номер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справи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дані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про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сторони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позивач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відповідач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) та предмет позову.</a:t>
                      </a: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Ідентифікація:</a:t>
                      </a:r>
                      <a:r>
                        <a:rPr lang="ru-RU" sz="120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хто, де і коли вирішує конфлікт.</a:t>
                      </a: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55"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2. Описова</a:t>
                      </a:r>
                      <a:endParaRPr lang="ru-RU" sz="1200">
                        <a:solidFill>
                          <a:schemeClr val="bg2"/>
                        </a:solidFill>
                        <a:effectLst/>
                        <a:latin typeface="Google Sans Text"/>
                      </a:endParaRP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Стислий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виклад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вимог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позивача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заперечень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відповідача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та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пояснень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інших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осіб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.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Хронологія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подій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.</a:t>
                      </a: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Фіксація позицій:</a:t>
                      </a:r>
                      <a:r>
                        <a:rPr lang="ru-RU" sz="120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опис фабули справи без юридичних висновків.</a:t>
                      </a: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806"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3. Мотивувальна</a:t>
                      </a:r>
                      <a:endParaRPr lang="ru-RU" sz="1200">
                        <a:solidFill>
                          <a:schemeClr val="bg2"/>
                        </a:solidFill>
                        <a:effectLst/>
                        <a:latin typeface="Google Sans Text"/>
                      </a:endParaRP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Найважливіша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частина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.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Встановлені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судом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обставини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докази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посилання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на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конкретні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статті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законів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норми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права) та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аргументи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чому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суд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прийняв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одні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докази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й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відхилив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інші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.</a:t>
                      </a: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Обґрунтування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: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логічний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місток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між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фактами та законом.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Саме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тут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проявляється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майстерність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юридичної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аргументації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.</a:t>
                      </a: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55"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4. Резолютивна</a:t>
                      </a:r>
                      <a:endParaRPr lang="ru-RU" sz="1200">
                        <a:solidFill>
                          <a:schemeClr val="bg2"/>
                        </a:solidFill>
                        <a:effectLst/>
                        <a:latin typeface="Google Sans Text"/>
                      </a:endParaRP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Висновок суду про задоволення або відмову в позові. Розподіл судових витрат. Строки та порядок оскарження.</a:t>
                      </a: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Наказ: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чітка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вказівка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що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саме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має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бути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зроблено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стягнути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кошти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визнати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 право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тощо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Google Sans Text"/>
                        </a:rPr>
                        <a:t>).</a:t>
                      </a:r>
                    </a:p>
                  </a:txBody>
                  <a:tcPr marL="61854" marR="61854" marT="30927" marB="309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Структура судового рішення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658725" y="3325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Правовий акт</a:t>
            </a:r>
            <a:endParaRPr sz="370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328500" cy="3107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акт-волевиявлення уповноваженого суб'єкта права, що регулює суспільні відносини за допомогою встановлення правових норм. Він оформляється у встановлених законом випадках у вигляді письмового документа (акта-документа).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5595200" y="3325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Нормативний акт</a:t>
            </a:r>
            <a:endParaRPr sz="3700"/>
          </a:p>
        </p:txBody>
      </p:sp>
      <p:sp>
        <p:nvSpPr>
          <p:cNvPr id="71" name="Google Shape;71;p15"/>
          <p:cNvSpPr txBox="1"/>
          <p:nvPr/>
        </p:nvSpPr>
        <p:spPr>
          <a:xfrm>
            <a:off x="5458725" y="1389475"/>
            <a:ext cx="3328500" cy="3107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це прийнятий уповноваженим державним чи іншим органом у межах його компетенції офіційний письмовий документ, який встановлює, змінює чи скасовує норми права, носить загальний чи локальний характер та застосовується неодноразово.</a:t>
            </a:r>
            <a:endParaRPr sz="1700"/>
          </a:p>
        </p:txBody>
      </p:sp>
      <p:sp>
        <p:nvSpPr>
          <p:cNvPr id="72" name="Google Shape;72;p15"/>
          <p:cNvSpPr/>
          <p:nvPr/>
        </p:nvSpPr>
        <p:spPr>
          <a:xfrm>
            <a:off x="3640250" y="2181325"/>
            <a:ext cx="1818600" cy="1165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5CFA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1973700" y="1006075"/>
            <a:ext cx="4500" cy="3753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15"/>
          <p:cNvCxnSpPr/>
          <p:nvPr/>
        </p:nvCxnSpPr>
        <p:spPr>
          <a:xfrm>
            <a:off x="6996950" y="1006075"/>
            <a:ext cx="4500" cy="3753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2539</Words>
  <Application>Microsoft Office PowerPoint</Application>
  <PresentationFormat>Экран (16:9)</PresentationFormat>
  <Paragraphs>266</Paragraphs>
  <Slides>32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Amatic SC</vt:lpstr>
      <vt:lpstr>Google Sans</vt:lpstr>
      <vt:lpstr>Times New Roman</vt:lpstr>
      <vt:lpstr>Source Code Pro</vt:lpstr>
      <vt:lpstr>Google Sans Text</vt:lpstr>
      <vt:lpstr>Georgia</vt:lpstr>
      <vt:lpstr>Beach Day</vt:lpstr>
      <vt:lpstr>Юридична техніка</vt:lpstr>
      <vt:lpstr>ПЛАН</vt:lpstr>
      <vt:lpstr>1. Юридична мова: особливості та вимоги</vt:lpstr>
      <vt:lpstr>2. Юридична техніка нормотворчості</vt:lpstr>
      <vt:lpstr>Презентация PowerPoint</vt:lpstr>
      <vt:lpstr>3. Юридичні помилки в правотворчій діяльності</vt:lpstr>
      <vt:lpstr>4. Юридична техніка в правозастосовній діяльності</vt:lpstr>
      <vt:lpstr>судове рішення має чітку чотирирівневу структуру. Кожна частина виконує свою техніко-юридичну функцію:</vt:lpstr>
      <vt:lpstr>Правовий акт</vt:lpstr>
      <vt:lpstr>Нормативно-правовий акт</vt:lpstr>
      <vt:lpstr>ознаки</vt:lpstr>
      <vt:lpstr>Види нормативно-правових актів</vt:lpstr>
      <vt:lpstr>Дія НПА в часі, просторі і за колом осіб</vt:lpstr>
      <vt:lpstr>Нормативно-правові акти у сучасній Україні</vt:lpstr>
      <vt:lpstr>Закон</vt:lpstr>
      <vt:lpstr>Види законів</vt:lpstr>
      <vt:lpstr>Презентация PowerPoint</vt:lpstr>
      <vt:lpstr>Основні джерела та порядок оприлюднення НПА в Україні</vt:lpstr>
      <vt:lpstr>Конституція України</vt:lpstr>
      <vt:lpstr>Підзаконний нормативно-правовий акт</vt:lpstr>
      <vt:lpstr>Підзаконний нормативно акт місцевого значення</vt:lpstr>
      <vt:lpstr>Корпоративний нормативний акт</vt:lpstr>
      <vt:lpstr>Ознаки:</vt:lpstr>
      <vt:lpstr>Юридична техніка</vt:lpstr>
      <vt:lpstr>Види юридичної техніки </vt:lpstr>
      <vt:lpstr>Юридична термінологія</vt:lpstr>
      <vt:lpstr>Юридичні конструкції</vt:lpstr>
      <vt:lpstr>Правозастосовна діяльність</vt:lpstr>
      <vt:lpstr>юридичні помилки в правозастосовній діяльності</vt:lpstr>
      <vt:lpstr>Види помилок в правозастосовній діяльності </vt:lpstr>
      <vt:lpstr>Висновок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Нормативно-правовий акт. Юридична техніка.</dc:title>
  <dc:creator>Администратор</dc:creator>
  <cp:lastModifiedBy>Пользователь</cp:lastModifiedBy>
  <cp:revision>3</cp:revision>
  <dcterms:modified xsi:type="dcterms:W3CDTF">2026-03-16T09:33:45Z</dcterms:modified>
</cp:coreProperties>
</file>